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65" r:id="rId3"/>
    <p:sldId id="266" r:id="rId4"/>
    <p:sldId id="267" r:id="rId5"/>
    <p:sldId id="268" r:id="rId6"/>
    <p:sldId id="269" r:id="rId7"/>
    <p:sldId id="270" r:id="rId8"/>
    <p:sldId id="271" r:id="rId9"/>
    <p:sldId id="273" r:id="rId10"/>
    <p:sldId id="275" r:id="rId11"/>
    <p:sldId id="276" r:id="rId12"/>
    <p:sldId id="263" r:id="rId13"/>
    <p:sldId id="258" r:id="rId14"/>
    <p:sldId id="257" r:id="rId15"/>
    <p:sldId id="259" r:id="rId16"/>
    <p:sldId id="260" r:id="rId17"/>
    <p:sldId id="261" r:id="rId18"/>
    <p:sldId id="26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219" autoAdjust="0"/>
  </p:normalViewPr>
  <p:slideViewPr>
    <p:cSldViewPr snapToGrid="0">
      <p:cViewPr varScale="1">
        <p:scale>
          <a:sx n="62" d="100"/>
          <a:sy n="62" d="100"/>
        </p:scale>
        <p:origin x="10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18C5ED-1686-479A-902F-79683FA1CA63}" type="datetimeFigureOut">
              <a:rPr lang="en-GB" smtClean="0"/>
              <a:t>14/03/2018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C57600-E4B5-4919-B7BC-8A722FA5723E}" type="slidenum">
              <a:rPr lang="en-GB" smtClean="0"/>
              <a:t>‹#›</a:t>
            </a:fld>
            <a:endParaRPr lang="en-GB"/>
          </a:p>
        </p:txBody>
      </p:sp>
    </p:spTree>
    <p:extLst>
      <p:ext uri="{BB962C8B-B14F-4D97-AF65-F5344CB8AC3E}">
        <p14:creationId xmlns:p14="http://schemas.microsoft.com/office/powerpoint/2010/main" val="3364552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54F886-86DD-4929-A76B-F912A49D23AC}" type="slidenum">
              <a:rPr lang="en-US" altLang="en-US" smtClean="0">
                <a:latin typeface="Arial" panose="020B0604020202020204" pitchFamily="34" charset="0"/>
              </a:rPr>
              <a:pPr>
                <a:spcBef>
                  <a:spcPct val="0"/>
                </a:spcBef>
              </a:pPr>
              <a:t>2</a:t>
            </a:fld>
            <a:endParaRPr lang="en-US" altLang="en-US" smtClean="0">
              <a:latin typeface="Arial" panose="020B0604020202020204" pitchFamily="34" charset="0"/>
            </a:endParaRPr>
          </a:p>
        </p:txBody>
      </p:sp>
    </p:spTree>
    <p:extLst>
      <p:ext uri="{BB962C8B-B14F-4D97-AF65-F5344CB8AC3E}">
        <p14:creationId xmlns:p14="http://schemas.microsoft.com/office/powerpoint/2010/main" val="624131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Figure 10.1A shows three manufacturers, each using direct marketing to reach three customers. This system requires nine different contacts. </a:t>
            </a:r>
          </a:p>
          <a:p>
            <a:pPr eaLnBrk="1" hangingPunct="1">
              <a:spcBef>
                <a:spcPct val="0"/>
              </a:spcBef>
            </a:pPr>
            <a:r>
              <a:rPr lang="en-US" altLang="en-US" smtClean="0"/>
              <a:t>Figure 10.1B shows the three manufacturers working through one distributor, which contacts the three customers.  This system requires only six contacts. In this way, intermediaries reduce the amount of work that must be done by both producers and consumers.</a:t>
            </a:r>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DA0E8D8-41EF-406D-BC91-774222349638}" type="slidenum">
              <a:rPr lang="en-US" altLang="en-US" smtClean="0">
                <a:latin typeface="Arial" panose="020B0604020202020204" pitchFamily="34" charset="0"/>
              </a:rPr>
              <a:pPr>
                <a:spcBef>
                  <a:spcPct val="0"/>
                </a:spcBef>
              </a:pPr>
              <a:t>3</a:t>
            </a:fld>
            <a:endParaRPr lang="en-US" altLang="en-US" smtClean="0">
              <a:latin typeface="Arial" panose="020B0604020202020204" pitchFamily="34" charset="0"/>
            </a:endParaRPr>
          </a:p>
        </p:txBody>
      </p:sp>
    </p:spTree>
    <p:extLst>
      <p:ext uri="{BB962C8B-B14F-4D97-AF65-F5344CB8AC3E}">
        <p14:creationId xmlns:p14="http://schemas.microsoft.com/office/powerpoint/2010/main" val="3799350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AFB61AE-B1BA-4494-B02C-CE2BB5939FA4}" type="slidenum">
              <a:rPr lang="en-US" altLang="en-US" smtClean="0">
                <a:latin typeface="Arial" panose="020B0604020202020204" pitchFamily="34" charset="0"/>
              </a:rPr>
              <a:pPr>
                <a:spcBef>
                  <a:spcPct val="0"/>
                </a:spcBef>
              </a:pPr>
              <a:t>4</a:t>
            </a:fld>
            <a:endParaRPr lang="en-US" altLang="en-US" smtClean="0">
              <a:latin typeface="Arial" panose="020B0604020202020204" pitchFamily="34" charset="0"/>
            </a:endParaRPr>
          </a:p>
        </p:txBody>
      </p:sp>
    </p:spTree>
    <p:extLst>
      <p:ext uri="{BB962C8B-B14F-4D97-AF65-F5344CB8AC3E}">
        <p14:creationId xmlns:p14="http://schemas.microsoft.com/office/powerpoint/2010/main" val="1486607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smtClean="0"/>
              <a:t>Notes to Accompany Slide:</a:t>
            </a:r>
            <a:endParaRPr lang="en-US" altLang="en-US" smtClean="0"/>
          </a:p>
          <a:p>
            <a:pPr eaLnBrk="1" hangingPunct="1">
              <a:spcBef>
                <a:spcPct val="0"/>
              </a:spcBef>
            </a:pPr>
            <a:r>
              <a:rPr lang="en-US" altLang="en-US" smtClean="0"/>
              <a:t>In a </a:t>
            </a:r>
            <a:r>
              <a:rPr lang="en-US" altLang="en-US" b="1" smtClean="0"/>
              <a:t>conventional marketing system (CMS) </a:t>
            </a:r>
            <a:r>
              <a:rPr lang="en-US" altLang="en-US" smtClean="0"/>
              <a:t>producers, wholesalers, and retailers are each a separate business seeking to maximize its own profits, perhaps even at the expense of the system as a whole. </a:t>
            </a:r>
          </a:p>
          <a:p>
            <a:pPr eaLnBrk="1" hangingPunct="1">
              <a:spcBef>
                <a:spcPct val="0"/>
              </a:spcBef>
            </a:pPr>
            <a:r>
              <a:rPr lang="en-US" altLang="en-US" smtClean="0"/>
              <a:t>In contrast, a </a:t>
            </a:r>
            <a:r>
              <a:rPr lang="en-US" altLang="en-US" b="1" smtClean="0"/>
              <a:t>vertical marketing system (VMS) </a:t>
            </a:r>
            <a:r>
              <a:rPr lang="en-US" altLang="en-US" smtClean="0"/>
              <a:t>consists of producers, wholesalers, and retailers acting as a unified system. One channel member owns the others, has contracts with them, or wields so much power that they must all cooperate.</a:t>
            </a:r>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0C8283D-7597-4965-8503-C7810E55FF51}" type="slidenum">
              <a:rPr lang="en-US" altLang="en-US" smtClean="0">
                <a:latin typeface="Arial" panose="020B0604020202020204" pitchFamily="34" charset="0"/>
              </a:rPr>
              <a:pPr>
                <a:spcBef>
                  <a:spcPct val="0"/>
                </a:spcBef>
              </a:pPr>
              <a:t>5</a:t>
            </a:fld>
            <a:endParaRPr lang="en-US" altLang="en-US" smtClean="0">
              <a:latin typeface="Arial" panose="020B0604020202020204" pitchFamily="34" charset="0"/>
            </a:endParaRPr>
          </a:p>
        </p:txBody>
      </p:sp>
    </p:spTree>
    <p:extLst>
      <p:ext uri="{BB962C8B-B14F-4D97-AF65-F5344CB8AC3E}">
        <p14:creationId xmlns:p14="http://schemas.microsoft.com/office/powerpoint/2010/main" val="4195556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DE5DA2C-C192-4564-928C-6218C9A64664}" type="slidenum">
              <a:rPr lang="en-US" altLang="en-US" smtClean="0">
                <a:latin typeface="Arial" panose="020B0604020202020204" pitchFamily="34" charset="0"/>
              </a:rPr>
              <a:pPr>
                <a:spcBef>
                  <a:spcPct val="0"/>
                </a:spcBef>
              </a:pPr>
              <a:t>6</a:t>
            </a:fld>
            <a:endParaRPr lang="en-US" altLang="en-US" smtClean="0">
              <a:latin typeface="Arial" panose="020B0604020202020204" pitchFamily="34" charset="0"/>
            </a:endParaRPr>
          </a:p>
        </p:txBody>
      </p:sp>
    </p:spTree>
    <p:extLst>
      <p:ext uri="{BB962C8B-B14F-4D97-AF65-F5344CB8AC3E}">
        <p14:creationId xmlns:p14="http://schemas.microsoft.com/office/powerpoint/2010/main" val="2869315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193A9D0-6582-48B4-AEBB-46B91E958A75}" type="slidenum">
              <a:rPr lang="en-US" altLang="en-US" smtClean="0">
                <a:latin typeface="Arial" panose="020B0604020202020204" pitchFamily="34" charset="0"/>
              </a:rPr>
              <a:pPr>
                <a:spcBef>
                  <a:spcPct val="0"/>
                </a:spcBef>
              </a:pPr>
              <a:t>7</a:t>
            </a:fld>
            <a:endParaRPr lang="en-US" altLang="en-US" smtClean="0">
              <a:latin typeface="Arial" panose="020B0604020202020204" pitchFamily="34" charset="0"/>
            </a:endParaRPr>
          </a:p>
        </p:txBody>
      </p:sp>
    </p:spTree>
    <p:extLst>
      <p:ext uri="{BB962C8B-B14F-4D97-AF65-F5344CB8AC3E}">
        <p14:creationId xmlns:p14="http://schemas.microsoft.com/office/powerpoint/2010/main" val="2067649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6665F6-179B-49EF-95C4-822B636A885E}"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97AB3E-80C1-4A77-8C98-9AD505534733}" type="slidenum">
              <a:rPr lang="en-GB" smtClean="0"/>
              <a:t>‹#›</a:t>
            </a:fld>
            <a:endParaRPr lang="en-GB"/>
          </a:p>
        </p:txBody>
      </p:sp>
    </p:spTree>
    <p:extLst>
      <p:ext uri="{BB962C8B-B14F-4D97-AF65-F5344CB8AC3E}">
        <p14:creationId xmlns:p14="http://schemas.microsoft.com/office/powerpoint/2010/main" val="1395214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6665F6-179B-49EF-95C4-822B636A885E}"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97AB3E-80C1-4A77-8C98-9AD505534733}" type="slidenum">
              <a:rPr lang="en-GB" smtClean="0"/>
              <a:t>‹#›</a:t>
            </a:fld>
            <a:endParaRPr lang="en-GB"/>
          </a:p>
        </p:txBody>
      </p:sp>
    </p:spTree>
    <p:extLst>
      <p:ext uri="{BB962C8B-B14F-4D97-AF65-F5344CB8AC3E}">
        <p14:creationId xmlns:p14="http://schemas.microsoft.com/office/powerpoint/2010/main" val="1831741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C6665F6-179B-49EF-95C4-822B636A885E}"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97AB3E-80C1-4A77-8C98-9AD505534733}" type="slidenum">
              <a:rPr lang="en-GB" smtClean="0"/>
              <a:t>‹#›</a:t>
            </a:fld>
            <a:endParaRPr lang="en-GB"/>
          </a:p>
        </p:txBody>
      </p:sp>
    </p:spTree>
    <p:extLst>
      <p:ext uri="{BB962C8B-B14F-4D97-AF65-F5344CB8AC3E}">
        <p14:creationId xmlns:p14="http://schemas.microsoft.com/office/powerpoint/2010/main" val="22175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6665F6-179B-49EF-95C4-822B636A885E}"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97AB3E-80C1-4A77-8C98-9AD505534733}" type="slidenum">
              <a:rPr lang="en-GB" smtClean="0"/>
              <a:t>‹#›</a:t>
            </a:fld>
            <a:endParaRPr lang="en-GB"/>
          </a:p>
        </p:txBody>
      </p:sp>
    </p:spTree>
    <p:extLst>
      <p:ext uri="{BB962C8B-B14F-4D97-AF65-F5344CB8AC3E}">
        <p14:creationId xmlns:p14="http://schemas.microsoft.com/office/powerpoint/2010/main" val="2874008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6665F6-179B-49EF-95C4-822B636A885E}" type="datetimeFigureOut">
              <a:rPr lang="en-GB" smtClean="0"/>
              <a:t>14/03/2018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97AB3E-80C1-4A77-8C98-9AD505534733}" type="slidenum">
              <a:rPr lang="en-GB" smtClean="0"/>
              <a:t>‹#›</a:t>
            </a:fld>
            <a:endParaRPr lang="en-GB"/>
          </a:p>
        </p:txBody>
      </p:sp>
    </p:spTree>
    <p:extLst>
      <p:ext uri="{BB962C8B-B14F-4D97-AF65-F5344CB8AC3E}">
        <p14:creationId xmlns:p14="http://schemas.microsoft.com/office/powerpoint/2010/main" val="2861176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6665F6-179B-49EF-95C4-822B636A885E}" type="datetimeFigureOut">
              <a:rPr lang="en-GB" smtClean="0"/>
              <a:t>14/03/2018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97AB3E-80C1-4A77-8C98-9AD505534733}" type="slidenum">
              <a:rPr lang="en-GB" smtClean="0"/>
              <a:t>‹#›</a:t>
            </a:fld>
            <a:endParaRPr lang="en-GB"/>
          </a:p>
        </p:txBody>
      </p:sp>
    </p:spTree>
    <p:extLst>
      <p:ext uri="{BB962C8B-B14F-4D97-AF65-F5344CB8AC3E}">
        <p14:creationId xmlns:p14="http://schemas.microsoft.com/office/powerpoint/2010/main" val="1434159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6665F6-179B-49EF-95C4-822B636A885E}" type="datetimeFigureOut">
              <a:rPr lang="en-GB" smtClean="0"/>
              <a:t>14/03/2018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97AB3E-80C1-4A77-8C98-9AD505534733}" type="slidenum">
              <a:rPr lang="en-GB" smtClean="0"/>
              <a:t>‹#›</a:t>
            </a:fld>
            <a:endParaRPr lang="en-GB"/>
          </a:p>
        </p:txBody>
      </p:sp>
    </p:spTree>
    <p:extLst>
      <p:ext uri="{BB962C8B-B14F-4D97-AF65-F5344CB8AC3E}">
        <p14:creationId xmlns:p14="http://schemas.microsoft.com/office/powerpoint/2010/main" val="3181888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6665F6-179B-49EF-95C4-822B636A885E}"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97AB3E-80C1-4A77-8C98-9AD505534733}" type="slidenum">
              <a:rPr lang="en-GB" smtClean="0"/>
              <a:t>‹#›</a:t>
            </a:fld>
            <a:endParaRPr lang="en-GB"/>
          </a:p>
        </p:txBody>
      </p:sp>
    </p:spTree>
    <p:extLst>
      <p:ext uri="{BB962C8B-B14F-4D97-AF65-F5344CB8AC3E}">
        <p14:creationId xmlns:p14="http://schemas.microsoft.com/office/powerpoint/2010/main" val="609915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6665F6-179B-49EF-95C4-822B636A885E}"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97AB3E-80C1-4A77-8C98-9AD505534733}" type="slidenum">
              <a:rPr lang="en-GB" smtClean="0"/>
              <a:t>‹#›</a:t>
            </a:fld>
            <a:endParaRPr lang="en-GB"/>
          </a:p>
        </p:txBody>
      </p:sp>
    </p:spTree>
    <p:extLst>
      <p:ext uri="{BB962C8B-B14F-4D97-AF65-F5344CB8AC3E}">
        <p14:creationId xmlns:p14="http://schemas.microsoft.com/office/powerpoint/2010/main" val="533339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6665F6-179B-49EF-95C4-822B636A885E}"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97AB3E-80C1-4A77-8C98-9AD505534733}" type="slidenum">
              <a:rPr lang="en-GB" smtClean="0"/>
              <a:t>‹#›</a:t>
            </a:fld>
            <a:endParaRPr lang="en-GB"/>
          </a:p>
        </p:txBody>
      </p:sp>
    </p:spTree>
    <p:extLst>
      <p:ext uri="{BB962C8B-B14F-4D97-AF65-F5344CB8AC3E}">
        <p14:creationId xmlns:p14="http://schemas.microsoft.com/office/powerpoint/2010/main" val="34966265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6665F6-179B-49EF-95C4-822B636A885E}"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97AB3E-80C1-4A77-8C98-9AD505534733}" type="slidenum">
              <a:rPr lang="en-GB" smtClean="0"/>
              <a:t>‹#›</a:t>
            </a:fld>
            <a:endParaRPr lang="en-GB"/>
          </a:p>
        </p:txBody>
      </p:sp>
    </p:spTree>
    <p:extLst>
      <p:ext uri="{BB962C8B-B14F-4D97-AF65-F5344CB8AC3E}">
        <p14:creationId xmlns:p14="http://schemas.microsoft.com/office/powerpoint/2010/main" val="3199005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6665F6-179B-49EF-95C4-822B636A885E}" type="datetimeFigureOut">
              <a:rPr lang="en-GB" smtClean="0"/>
              <a:t>14/03/2018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97AB3E-80C1-4A77-8C98-9AD505534733}" type="slidenum">
              <a:rPr lang="en-GB" smtClean="0"/>
              <a:t>‹#›</a:t>
            </a:fld>
            <a:endParaRPr lang="en-GB"/>
          </a:p>
        </p:txBody>
      </p:sp>
    </p:spTree>
    <p:extLst>
      <p:ext uri="{BB962C8B-B14F-4D97-AF65-F5344CB8AC3E}">
        <p14:creationId xmlns:p14="http://schemas.microsoft.com/office/powerpoint/2010/main" val="16032364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search-proquest-com.ezproxy.uwtsd.ac.uk/docview/232485472/E8278F38E3994551PQ/4?ac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Sales and Merchandising </a:t>
            </a:r>
            <a:endParaRPr lang="en-GB" dirty="0"/>
          </a:p>
        </p:txBody>
      </p:sp>
    </p:spTree>
    <p:extLst>
      <p:ext uri="{BB962C8B-B14F-4D97-AF65-F5344CB8AC3E}">
        <p14:creationId xmlns:p14="http://schemas.microsoft.com/office/powerpoint/2010/main" val="3498829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2238376" y="285750"/>
            <a:ext cx="8429625" cy="928688"/>
          </a:xfrm>
        </p:spPr>
        <p:txBody>
          <a:bodyPr/>
          <a:lstStyle/>
          <a:p>
            <a:pPr eaLnBrk="1" hangingPunct="1"/>
            <a:r>
              <a:rPr lang="en-US" altLang="en-US" smtClean="0"/>
              <a:t>Marketing Channel</a:t>
            </a:r>
          </a:p>
        </p:txBody>
      </p:sp>
      <p:sp>
        <p:nvSpPr>
          <p:cNvPr id="49155" name="Content Placeholder 2"/>
          <p:cNvSpPr>
            <a:spLocks noGrp="1"/>
          </p:cNvSpPr>
          <p:nvPr>
            <p:ph idx="1"/>
          </p:nvPr>
        </p:nvSpPr>
        <p:spPr>
          <a:xfrm>
            <a:off x="1981199" y="1600200"/>
            <a:ext cx="9435737" cy="4876800"/>
          </a:xfrm>
        </p:spPr>
        <p:txBody>
          <a:bodyPr/>
          <a:lstStyle/>
          <a:p>
            <a:pPr marL="0" indent="0" eaLnBrk="1" hangingPunct="1">
              <a:spcBef>
                <a:spcPct val="0"/>
              </a:spcBef>
              <a:buNone/>
            </a:pPr>
            <a:r>
              <a:rPr lang="en-US" altLang="en-US" b="1" dirty="0" smtClean="0"/>
              <a:t>A Marketing channel </a:t>
            </a:r>
            <a:r>
              <a:rPr lang="en-US" altLang="en-US" dirty="0" smtClean="0"/>
              <a:t>is a set </a:t>
            </a:r>
            <a:r>
              <a:rPr lang="en-US" altLang="en-US" dirty="0" smtClean="0"/>
              <a:t>of interdependent </a:t>
            </a:r>
            <a:r>
              <a:rPr lang="en-US" altLang="en-US" dirty="0" err="1" smtClean="0"/>
              <a:t>organisations</a:t>
            </a:r>
            <a:r>
              <a:rPr lang="en-US" altLang="en-US" dirty="0" smtClean="0"/>
              <a:t> that help </a:t>
            </a:r>
            <a:r>
              <a:rPr lang="en-US" altLang="en-US" dirty="0" smtClean="0"/>
              <a:t>make </a:t>
            </a:r>
            <a:r>
              <a:rPr lang="en-US" altLang="en-US" dirty="0" smtClean="0"/>
              <a:t>a product or service available for </a:t>
            </a:r>
            <a:r>
              <a:rPr lang="en-US" altLang="en-US" dirty="0" smtClean="0"/>
              <a:t>use </a:t>
            </a:r>
            <a:r>
              <a:rPr lang="en-US" altLang="en-US" dirty="0" smtClean="0"/>
              <a:t>or consumption by the </a:t>
            </a:r>
            <a:r>
              <a:rPr lang="en-US" altLang="en-US" dirty="0" smtClean="0"/>
              <a:t>consumer </a:t>
            </a:r>
            <a:r>
              <a:rPr lang="en-US" altLang="en-US" dirty="0" smtClean="0"/>
              <a:t>or </a:t>
            </a:r>
            <a:r>
              <a:rPr lang="en-US" altLang="en-US" dirty="0" smtClean="0"/>
              <a:t>business </a:t>
            </a:r>
            <a:r>
              <a:rPr lang="en-US" altLang="en-US" dirty="0" smtClean="0"/>
              <a:t>user</a:t>
            </a:r>
            <a:r>
              <a:rPr lang="en-US" altLang="en-US" dirty="0" smtClean="0"/>
              <a:t>.</a:t>
            </a:r>
          </a:p>
          <a:p>
            <a:pPr marL="0" indent="0" eaLnBrk="1" hangingPunct="1">
              <a:spcBef>
                <a:spcPct val="0"/>
              </a:spcBef>
              <a:buNone/>
            </a:pPr>
            <a:endParaRPr lang="en-US" altLang="en-US" dirty="0"/>
          </a:p>
          <a:p>
            <a:pPr marL="0" indent="0">
              <a:spcBef>
                <a:spcPct val="0"/>
              </a:spcBef>
              <a:buNone/>
            </a:pPr>
            <a:r>
              <a:rPr lang="en-US" altLang="en-US" b="1" dirty="0"/>
              <a:t>Marketing channel design </a:t>
            </a:r>
            <a:r>
              <a:rPr lang="en-US" altLang="en-US" dirty="0"/>
              <a:t>includes </a:t>
            </a:r>
            <a:r>
              <a:rPr lang="en-US" altLang="en-US" dirty="0" smtClean="0"/>
              <a:t>designing </a:t>
            </a:r>
            <a:r>
              <a:rPr lang="en-US" altLang="en-US" dirty="0">
                <a:latin typeface="Calibri" panose="020F0502020204030204" pitchFamily="34" charset="0"/>
              </a:rPr>
              <a:t>effective marketing channels by </a:t>
            </a:r>
            <a:r>
              <a:rPr lang="en-US" altLang="en-US" dirty="0" err="1">
                <a:latin typeface="Calibri" panose="020F0502020204030204" pitchFamily="34" charset="0"/>
              </a:rPr>
              <a:t>analysing</a:t>
            </a:r>
            <a:r>
              <a:rPr lang="en-US" altLang="en-US" dirty="0">
                <a:latin typeface="Calibri" panose="020F0502020204030204" pitchFamily="34" charset="0"/>
              </a:rPr>
              <a:t> consumer needs, setting channel objectives, identifying major channel alternatives, and evaluating them.</a:t>
            </a:r>
          </a:p>
          <a:p>
            <a:pPr marL="0" indent="0">
              <a:spcBef>
                <a:spcPct val="0"/>
              </a:spcBef>
              <a:buNone/>
            </a:pPr>
            <a:endParaRPr lang="en-US" altLang="en-US" dirty="0"/>
          </a:p>
          <a:p>
            <a:pPr marL="0" indent="0" eaLnBrk="1" hangingPunct="1">
              <a:spcBef>
                <a:spcPct val="0"/>
              </a:spcBef>
              <a:buNone/>
            </a:pPr>
            <a:endParaRPr lang="en-US" altLang="en-US" dirty="0" smtClean="0"/>
          </a:p>
        </p:txBody>
      </p:sp>
    </p:spTree>
    <p:extLst>
      <p:ext uri="{BB962C8B-B14F-4D97-AF65-F5344CB8AC3E}">
        <p14:creationId xmlns:p14="http://schemas.microsoft.com/office/powerpoint/2010/main" val="2355775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2238376" y="285750"/>
            <a:ext cx="8429625" cy="928688"/>
          </a:xfrm>
        </p:spPr>
        <p:txBody>
          <a:bodyPr/>
          <a:lstStyle/>
          <a:p>
            <a:pPr eaLnBrk="1" hangingPunct="1"/>
            <a:r>
              <a:rPr lang="en-US" altLang="en-US" smtClean="0"/>
              <a:t>Channel Members Add Value</a:t>
            </a:r>
          </a:p>
        </p:txBody>
      </p:sp>
      <p:pic>
        <p:nvPicPr>
          <p:cNvPr id="51203" name="Picture 3" descr="fig10_01.jpg"/>
          <p:cNvPicPr>
            <a:picLocks noChangeAspect="1"/>
          </p:cNvPicPr>
          <p:nvPr/>
        </p:nvPicPr>
        <p:blipFill>
          <a:blip r:embed="rId3">
            <a:extLst>
              <a:ext uri="{28A0092B-C50C-407E-A947-70E740481C1C}">
                <a14:useLocalDpi xmlns:a14="http://schemas.microsoft.com/office/drawing/2010/main" val="0"/>
              </a:ext>
            </a:extLst>
          </a:blip>
          <a:srcRect l="21297" b="10153"/>
          <a:stretch>
            <a:fillRect/>
          </a:stretch>
        </p:blipFill>
        <p:spPr bwMode="auto">
          <a:xfrm>
            <a:off x="1857376" y="1828800"/>
            <a:ext cx="8353425"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167564" y="5643564"/>
            <a:ext cx="3214687" cy="338137"/>
          </a:xfrm>
          <a:prstGeom prst="rect">
            <a:avLst/>
          </a:prstGeom>
          <a:noFill/>
        </p:spPr>
        <p:txBody>
          <a:bodyPr>
            <a:spAutoFit/>
          </a:bodyPr>
          <a:lstStyle/>
          <a:p>
            <a:pPr>
              <a:defRPr/>
            </a:pPr>
            <a:r>
              <a:rPr lang="en-GB" sz="1600" dirty="0" err="1">
                <a:cs typeface="Arial" charset="0"/>
              </a:rPr>
              <a:t>Kotler</a:t>
            </a:r>
            <a:r>
              <a:rPr lang="en-GB" sz="1600" dirty="0">
                <a:cs typeface="Arial" charset="0"/>
              </a:rPr>
              <a:t> and Armstrong (2011)</a:t>
            </a:r>
          </a:p>
        </p:txBody>
      </p:sp>
    </p:spTree>
    <p:extLst>
      <p:ext uri="{BB962C8B-B14F-4D97-AF65-F5344CB8AC3E}">
        <p14:creationId xmlns:p14="http://schemas.microsoft.com/office/powerpoint/2010/main" val="2099803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2166938" y="285750"/>
            <a:ext cx="8501062" cy="928688"/>
          </a:xfrm>
        </p:spPr>
        <p:txBody>
          <a:bodyPr/>
          <a:lstStyle/>
          <a:p>
            <a:pPr eaLnBrk="1" hangingPunct="1"/>
            <a:r>
              <a:rPr lang="en-US" altLang="en-US" smtClean="0"/>
              <a:t>Number of Channel Levels</a:t>
            </a:r>
          </a:p>
        </p:txBody>
      </p:sp>
      <p:pic>
        <p:nvPicPr>
          <p:cNvPr id="53251" name="Picture 3" descr="fig10_02.jpg"/>
          <p:cNvPicPr>
            <a:picLocks noChangeAspect="1"/>
          </p:cNvPicPr>
          <p:nvPr/>
        </p:nvPicPr>
        <p:blipFill>
          <a:blip r:embed="rId3" cstate="print">
            <a:extLst>
              <a:ext uri="{28A0092B-C50C-407E-A947-70E740481C1C}">
                <a14:useLocalDpi xmlns:a14="http://schemas.microsoft.com/office/drawing/2010/main" val="0"/>
              </a:ext>
            </a:extLst>
          </a:blip>
          <a:srcRect t="19563" b="5869"/>
          <a:stretch>
            <a:fillRect/>
          </a:stretch>
        </p:blipFill>
        <p:spPr bwMode="auto">
          <a:xfrm>
            <a:off x="1981200" y="1905000"/>
            <a:ext cx="82296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167564" y="5643564"/>
            <a:ext cx="3214687" cy="338137"/>
          </a:xfrm>
          <a:prstGeom prst="rect">
            <a:avLst/>
          </a:prstGeom>
          <a:noFill/>
        </p:spPr>
        <p:txBody>
          <a:bodyPr>
            <a:spAutoFit/>
          </a:bodyPr>
          <a:lstStyle/>
          <a:p>
            <a:pPr>
              <a:defRPr/>
            </a:pPr>
            <a:r>
              <a:rPr lang="en-GB" sz="1600" dirty="0" err="1">
                <a:cs typeface="Arial" charset="0"/>
              </a:rPr>
              <a:t>Kotler</a:t>
            </a:r>
            <a:r>
              <a:rPr lang="en-GB" sz="1600" dirty="0">
                <a:cs typeface="Arial" charset="0"/>
              </a:rPr>
              <a:t> and Armstrong (2011)</a:t>
            </a:r>
          </a:p>
        </p:txBody>
      </p:sp>
    </p:spTree>
    <p:extLst>
      <p:ext uri="{BB962C8B-B14F-4D97-AF65-F5344CB8AC3E}">
        <p14:creationId xmlns:p14="http://schemas.microsoft.com/office/powerpoint/2010/main" val="2175654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2166938" y="285750"/>
            <a:ext cx="8501062" cy="928688"/>
          </a:xfrm>
        </p:spPr>
        <p:txBody>
          <a:bodyPr/>
          <a:lstStyle/>
          <a:p>
            <a:pPr eaLnBrk="1" hangingPunct="1"/>
            <a:r>
              <a:rPr lang="en-US" altLang="en-US" smtClean="0"/>
              <a:t>Vertical Marketing Systems</a:t>
            </a:r>
          </a:p>
        </p:txBody>
      </p:sp>
      <p:pic>
        <p:nvPicPr>
          <p:cNvPr id="55299" name="Picture 3" descr="fig10_03.jpg"/>
          <p:cNvPicPr>
            <a:picLocks noChangeAspect="1"/>
          </p:cNvPicPr>
          <p:nvPr/>
        </p:nvPicPr>
        <p:blipFill>
          <a:blip r:embed="rId3" cstate="print">
            <a:extLst>
              <a:ext uri="{28A0092B-C50C-407E-A947-70E740481C1C}">
                <a14:useLocalDpi xmlns:a14="http://schemas.microsoft.com/office/drawing/2010/main" val="0"/>
              </a:ext>
            </a:extLst>
          </a:blip>
          <a:srcRect r="28040" b="5556"/>
          <a:stretch>
            <a:fillRect/>
          </a:stretch>
        </p:blipFill>
        <p:spPr bwMode="auto">
          <a:xfrm>
            <a:off x="3381375" y="1500188"/>
            <a:ext cx="5143500" cy="445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8458200" y="3962400"/>
            <a:ext cx="838200" cy="838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cs typeface="Arial" pitchFamily="34" charset="0"/>
            </a:endParaRPr>
          </a:p>
        </p:txBody>
      </p:sp>
      <p:sp>
        <p:nvSpPr>
          <p:cNvPr id="6" name="TextBox 5"/>
          <p:cNvSpPr txBox="1"/>
          <p:nvPr/>
        </p:nvSpPr>
        <p:spPr>
          <a:xfrm>
            <a:off x="7239000" y="6357939"/>
            <a:ext cx="3214688" cy="338137"/>
          </a:xfrm>
          <a:prstGeom prst="rect">
            <a:avLst/>
          </a:prstGeom>
          <a:noFill/>
        </p:spPr>
        <p:txBody>
          <a:bodyPr>
            <a:spAutoFit/>
          </a:bodyPr>
          <a:lstStyle/>
          <a:p>
            <a:pPr>
              <a:defRPr/>
            </a:pPr>
            <a:r>
              <a:rPr lang="en-GB" sz="1600" dirty="0" err="1">
                <a:cs typeface="Arial" charset="0"/>
              </a:rPr>
              <a:t>Kotler</a:t>
            </a:r>
            <a:r>
              <a:rPr lang="en-GB" sz="1600" dirty="0">
                <a:cs typeface="Arial" charset="0"/>
              </a:rPr>
              <a:t> and Armstrong (2011)</a:t>
            </a:r>
          </a:p>
        </p:txBody>
      </p:sp>
    </p:spTree>
    <p:extLst>
      <p:ext uri="{BB962C8B-B14F-4D97-AF65-F5344CB8AC3E}">
        <p14:creationId xmlns:p14="http://schemas.microsoft.com/office/powerpoint/2010/main" val="965308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a:xfrm>
            <a:off x="2166938" y="285750"/>
            <a:ext cx="8501062" cy="1220788"/>
          </a:xfrm>
        </p:spPr>
        <p:txBody>
          <a:bodyPr/>
          <a:lstStyle/>
          <a:p>
            <a:pPr eaLnBrk="1" hangingPunct="1"/>
            <a:r>
              <a:rPr lang="en-US" altLang="en-US" smtClean="0"/>
              <a:t>Multichannel Distribution Systems</a:t>
            </a:r>
          </a:p>
        </p:txBody>
      </p:sp>
      <p:pic>
        <p:nvPicPr>
          <p:cNvPr id="59395" name="Picture 3" descr="fig10_04.jpg"/>
          <p:cNvPicPr>
            <a:picLocks noChangeAspect="1"/>
          </p:cNvPicPr>
          <p:nvPr/>
        </p:nvPicPr>
        <p:blipFill>
          <a:blip r:embed="rId3">
            <a:extLst>
              <a:ext uri="{28A0092B-C50C-407E-A947-70E740481C1C}">
                <a14:useLocalDpi xmlns:a14="http://schemas.microsoft.com/office/drawing/2010/main" val="0"/>
              </a:ext>
            </a:extLst>
          </a:blip>
          <a:srcRect l="29630" b="10252"/>
          <a:stretch>
            <a:fillRect/>
          </a:stretch>
        </p:blipFill>
        <p:spPr bwMode="auto">
          <a:xfrm>
            <a:off x="2595564" y="1506539"/>
            <a:ext cx="6853237" cy="430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239000" y="6357939"/>
            <a:ext cx="3214688" cy="338137"/>
          </a:xfrm>
          <a:prstGeom prst="rect">
            <a:avLst/>
          </a:prstGeom>
          <a:noFill/>
        </p:spPr>
        <p:txBody>
          <a:bodyPr>
            <a:spAutoFit/>
          </a:bodyPr>
          <a:lstStyle/>
          <a:p>
            <a:pPr>
              <a:defRPr/>
            </a:pPr>
            <a:r>
              <a:rPr lang="en-GB" sz="1600" dirty="0" err="1">
                <a:cs typeface="Arial" charset="0"/>
              </a:rPr>
              <a:t>Kotler</a:t>
            </a:r>
            <a:r>
              <a:rPr lang="en-GB" sz="1600" dirty="0">
                <a:cs typeface="Arial" charset="0"/>
              </a:rPr>
              <a:t> and Armstrong (2011)</a:t>
            </a:r>
          </a:p>
        </p:txBody>
      </p:sp>
    </p:spTree>
    <p:extLst>
      <p:ext uri="{BB962C8B-B14F-4D97-AF65-F5344CB8AC3E}">
        <p14:creationId xmlns:p14="http://schemas.microsoft.com/office/powerpoint/2010/main" val="2831512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a:xfrm>
            <a:off x="2238376" y="285750"/>
            <a:ext cx="8429625" cy="928688"/>
          </a:xfrm>
        </p:spPr>
        <p:txBody>
          <a:bodyPr/>
          <a:lstStyle/>
          <a:p>
            <a:pPr eaLnBrk="1" hangingPunct="1"/>
            <a:r>
              <a:rPr lang="en-US" altLang="en-US" smtClean="0"/>
              <a:t>Changing Channel Organisation</a:t>
            </a:r>
          </a:p>
        </p:txBody>
      </p:sp>
      <p:sp>
        <p:nvSpPr>
          <p:cNvPr id="64515" name="Content Placeholder 2"/>
          <p:cNvSpPr>
            <a:spLocks noGrp="1"/>
          </p:cNvSpPr>
          <p:nvPr>
            <p:ph idx="1"/>
          </p:nvPr>
        </p:nvSpPr>
        <p:spPr>
          <a:xfrm>
            <a:off x="1919289" y="1484314"/>
            <a:ext cx="7038731" cy="4262437"/>
          </a:xfrm>
        </p:spPr>
        <p:txBody>
          <a:bodyPr/>
          <a:lstStyle/>
          <a:p>
            <a:pPr eaLnBrk="1" hangingPunct="1"/>
            <a:r>
              <a:rPr lang="en-GB" altLang="en-US" b="1" dirty="0"/>
              <a:t>Disintermediation</a:t>
            </a:r>
            <a:r>
              <a:rPr lang="en-GB" altLang="en-US" dirty="0"/>
              <a:t>: removal of intermediaries (e.g. airline industry)</a:t>
            </a:r>
          </a:p>
          <a:p>
            <a:pPr eaLnBrk="1" hangingPunct="1"/>
            <a:r>
              <a:rPr lang="en-GB" altLang="en-US" b="1" dirty="0"/>
              <a:t>Re-intermediation</a:t>
            </a:r>
            <a:r>
              <a:rPr lang="en-GB" altLang="en-US" dirty="0"/>
              <a:t>: reappearance of electronic intermediaries (e.g. Amazon for books, iTunes for music distribution, etc.)</a:t>
            </a:r>
          </a:p>
          <a:p>
            <a:pPr marL="0" indent="0" eaLnBrk="1" hangingPunct="1">
              <a:buNone/>
            </a:pPr>
            <a:endParaRPr lang="en-GB" altLang="en-US" dirty="0"/>
          </a:p>
        </p:txBody>
      </p:sp>
    </p:spTree>
    <p:extLst>
      <p:ext uri="{BB962C8B-B14F-4D97-AF65-F5344CB8AC3E}">
        <p14:creationId xmlns:p14="http://schemas.microsoft.com/office/powerpoint/2010/main" val="1222534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rrowheads="1"/>
          </p:cNvSpPr>
          <p:nvPr>
            <p:ph type="title"/>
          </p:nvPr>
        </p:nvSpPr>
        <p:spPr>
          <a:xfrm>
            <a:off x="1992313" y="260350"/>
            <a:ext cx="8229600" cy="1143000"/>
          </a:xfrm>
        </p:spPr>
        <p:txBody>
          <a:bodyPr/>
          <a:lstStyle/>
          <a:p>
            <a:pPr eaLnBrk="1" hangingPunct="1"/>
            <a:r>
              <a:rPr lang="en-GB" altLang="en-US" smtClean="0"/>
              <a:t>Type of intermediaries</a:t>
            </a:r>
            <a:endParaRPr lang="en-US" altLang="en-US" smtClean="0"/>
          </a:p>
        </p:txBody>
      </p:sp>
      <p:sp>
        <p:nvSpPr>
          <p:cNvPr id="66563" name="Rectangle 3"/>
          <p:cNvSpPr>
            <a:spLocks noGrp="1" noChangeArrowheads="1"/>
          </p:cNvSpPr>
          <p:nvPr>
            <p:ph type="body" idx="1"/>
          </p:nvPr>
        </p:nvSpPr>
        <p:spPr>
          <a:xfrm>
            <a:off x="2063750" y="1484313"/>
            <a:ext cx="8072438" cy="4114800"/>
          </a:xfrm>
        </p:spPr>
        <p:txBody>
          <a:bodyPr>
            <a:normAutofit lnSpcReduction="10000"/>
          </a:bodyPr>
          <a:lstStyle/>
          <a:p>
            <a:pPr eaLnBrk="1" hangingPunct="1">
              <a:lnSpc>
                <a:spcPct val="90000"/>
              </a:lnSpc>
            </a:pPr>
            <a:r>
              <a:rPr lang="en-GB" altLang="en-US" b="1"/>
              <a:t>Franchise</a:t>
            </a:r>
            <a:r>
              <a:rPr lang="en-GB" altLang="en-US"/>
              <a:t>: franchiser provides brand, marketing, training and franchise holder undertakes specific activities such as manufacturing, distribution or selling (e.g. KFC, McDonald’s, Coca Cola)</a:t>
            </a:r>
          </a:p>
          <a:p>
            <a:pPr eaLnBrk="1" hangingPunct="1">
              <a:lnSpc>
                <a:spcPct val="90000"/>
              </a:lnSpc>
            </a:pPr>
            <a:r>
              <a:rPr lang="en-GB" altLang="en-US" b="1"/>
              <a:t>Wholesalers</a:t>
            </a:r>
            <a:r>
              <a:rPr lang="en-GB" altLang="en-US"/>
              <a:t>: they stock goods before the next level of distribution and take ownership and physical possession of goods (in B2C they deal with retailers but in B2B with end customers)</a:t>
            </a:r>
          </a:p>
          <a:p>
            <a:pPr eaLnBrk="1" hangingPunct="1">
              <a:lnSpc>
                <a:spcPct val="90000"/>
              </a:lnSpc>
            </a:pPr>
            <a:r>
              <a:rPr lang="en-GB" altLang="en-US" b="1"/>
              <a:t>Retailers: </a:t>
            </a:r>
            <a:r>
              <a:rPr lang="en-GB" altLang="en-US"/>
              <a:t>they sell directly to end consumers (e.g. supermarkets, clothing retailers, etc.)</a:t>
            </a:r>
            <a:endParaRPr lang="en-US" altLang="en-US"/>
          </a:p>
        </p:txBody>
      </p:sp>
    </p:spTree>
    <p:extLst>
      <p:ext uri="{BB962C8B-B14F-4D97-AF65-F5344CB8AC3E}">
        <p14:creationId xmlns:p14="http://schemas.microsoft.com/office/powerpoint/2010/main" val="1800045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rrowheads="1"/>
          </p:cNvSpPr>
          <p:nvPr>
            <p:ph type="title"/>
          </p:nvPr>
        </p:nvSpPr>
        <p:spPr>
          <a:xfrm>
            <a:off x="1992313" y="260350"/>
            <a:ext cx="8229600" cy="1143000"/>
          </a:xfrm>
        </p:spPr>
        <p:txBody>
          <a:bodyPr/>
          <a:lstStyle/>
          <a:p>
            <a:pPr eaLnBrk="1" hangingPunct="1"/>
            <a:r>
              <a:rPr lang="en-GB" altLang="en-US" smtClean="0"/>
              <a:t>Hybrid channel structures</a:t>
            </a:r>
            <a:endParaRPr lang="en-US" altLang="en-US" smtClean="0"/>
          </a:p>
        </p:txBody>
      </p:sp>
      <p:sp>
        <p:nvSpPr>
          <p:cNvPr id="69635" name="Rectangle 3"/>
          <p:cNvSpPr>
            <a:spLocks noGrp="1" noChangeArrowheads="1"/>
          </p:cNvSpPr>
          <p:nvPr>
            <p:ph type="body" idx="1"/>
          </p:nvPr>
        </p:nvSpPr>
        <p:spPr>
          <a:xfrm>
            <a:off x="1919288" y="1484313"/>
            <a:ext cx="8424862" cy="4114800"/>
          </a:xfrm>
        </p:spPr>
        <p:txBody>
          <a:bodyPr/>
          <a:lstStyle/>
          <a:p>
            <a:pPr eaLnBrk="1" hangingPunct="1">
              <a:lnSpc>
                <a:spcPct val="90000"/>
              </a:lnSpc>
            </a:pPr>
            <a:r>
              <a:rPr lang="en-GB" altLang="en-US" smtClean="0"/>
              <a:t>Producers distribute their products both directly and indirectly through intermediaries (e.g. mobile phones, CDs, airlines, etc.)</a:t>
            </a:r>
          </a:p>
          <a:p>
            <a:pPr eaLnBrk="1" hangingPunct="1">
              <a:lnSpc>
                <a:spcPct val="90000"/>
              </a:lnSpc>
            </a:pPr>
            <a:r>
              <a:rPr lang="en-GB" altLang="en-US" smtClean="0"/>
              <a:t>Advantages: developing direct communications with prospects while exploiting existing distribution networks, increasing bargaining power of producers as dependence on distributors is reduced but this can be a source of conflict as distributors might feel threatened</a:t>
            </a:r>
          </a:p>
          <a:p>
            <a:pPr eaLnBrk="1" hangingPunct="1">
              <a:lnSpc>
                <a:spcPct val="90000"/>
              </a:lnSpc>
            </a:pPr>
            <a:endParaRPr lang="en-US" altLang="en-US" smtClean="0"/>
          </a:p>
        </p:txBody>
      </p:sp>
    </p:spTree>
    <p:extLst>
      <p:ext uri="{BB962C8B-B14F-4D97-AF65-F5344CB8AC3E}">
        <p14:creationId xmlns:p14="http://schemas.microsoft.com/office/powerpoint/2010/main" val="2507594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1992313" y="260350"/>
            <a:ext cx="8229600" cy="1143000"/>
          </a:xfrm>
        </p:spPr>
        <p:txBody>
          <a:bodyPr/>
          <a:lstStyle/>
          <a:p>
            <a:r>
              <a:rPr lang="en-GB" altLang="en-US" smtClean="0"/>
              <a:t>An integrated approach </a:t>
            </a:r>
          </a:p>
        </p:txBody>
      </p:sp>
      <p:sp>
        <p:nvSpPr>
          <p:cNvPr id="72707" name="Content Placeholder 2"/>
          <p:cNvSpPr>
            <a:spLocks noGrp="1"/>
          </p:cNvSpPr>
          <p:nvPr>
            <p:ph idx="1"/>
          </p:nvPr>
        </p:nvSpPr>
        <p:spPr>
          <a:xfrm>
            <a:off x="356462" y="1700213"/>
            <a:ext cx="10740324" cy="4525962"/>
          </a:xfrm>
        </p:spPr>
        <p:txBody>
          <a:bodyPr/>
          <a:lstStyle/>
          <a:p>
            <a:pPr>
              <a:buFont typeface="Arial" panose="020B0604020202020204" pitchFamily="34" charset="0"/>
              <a:buNone/>
            </a:pPr>
            <a:r>
              <a:rPr lang="en-GB" altLang="en-US" dirty="0" smtClean="0"/>
              <a:t>	</a:t>
            </a:r>
            <a:r>
              <a:rPr lang="en-GB" altLang="en-US" dirty="0" smtClean="0"/>
              <a:t>Omni </a:t>
            </a:r>
            <a:r>
              <a:rPr lang="en-GB" altLang="en-US" dirty="0" smtClean="0"/>
              <a:t>channel approach – seamless approach connecting different channels aimed at  the “connected consumer</a:t>
            </a:r>
            <a:r>
              <a:rPr lang="en-GB" altLang="en-US" dirty="0" smtClean="0"/>
              <a:t>”</a:t>
            </a:r>
          </a:p>
          <a:p>
            <a:pPr>
              <a:buFont typeface="Arial" panose="020B0604020202020204" pitchFamily="34" charset="0"/>
              <a:buNone/>
            </a:pPr>
            <a:endParaRPr lang="en-GB" altLang="en-US" dirty="0"/>
          </a:p>
          <a:p>
            <a:pPr>
              <a:buFont typeface="Arial" panose="020B0604020202020204" pitchFamily="34" charset="0"/>
              <a:buNone/>
            </a:pPr>
            <a:r>
              <a:rPr lang="en-GB" altLang="en-US" dirty="0" smtClean="0"/>
              <a:t>   Smartphones, mobiles and apps and an increased use of location based services, which are targeting customers dependent on their locations are all changing how channels are managed  </a:t>
            </a:r>
            <a:endParaRPr lang="en-GB" altLang="en-US" dirty="0" smtClean="0"/>
          </a:p>
        </p:txBody>
      </p:sp>
    </p:spTree>
    <p:extLst>
      <p:ext uri="{BB962C8B-B14F-4D97-AF65-F5344CB8AC3E}">
        <p14:creationId xmlns:p14="http://schemas.microsoft.com/office/powerpoint/2010/main" val="2077230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  </a:t>
            </a:r>
            <a:endParaRPr lang="en-GB" dirty="0"/>
          </a:p>
        </p:txBody>
      </p:sp>
      <p:sp>
        <p:nvSpPr>
          <p:cNvPr id="3" name="Content Placeholder 2"/>
          <p:cNvSpPr>
            <a:spLocks noGrp="1"/>
          </p:cNvSpPr>
          <p:nvPr>
            <p:ph idx="1"/>
          </p:nvPr>
        </p:nvSpPr>
        <p:spPr>
          <a:xfrm>
            <a:off x="838200" y="1825625"/>
            <a:ext cx="10515600" cy="1518466"/>
          </a:xfrm>
        </p:spPr>
        <p:txBody>
          <a:bodyPr/>
          <a:lstStyle/>
          <a:p>
            <a:pPr marL="0" indent="0">
              <a:buNone/>
            </a:pPr>
            <a:r>
              <a:rPr lang="en-GB" dirty="0" smtClean="0"/>
              <a:t>Technology is allowing customers too much choice and channel options as they can now move seamlessly from digital to physical channels </a:t>
            </a:r>
          </a:p>
          <a:p>
            <a:pPr marL="0" indent="0">
              <a:buNone/>
            </a:pPr>
            <a:endParaRPr lang="en-GB" dirty="0"/>
          </a:p>
        </p:txBody>
      </p:sp>
    </p:spTree>
    <p:extLst>
      <p:ext uri="{BB962C8B-B14F-4D97-AF65-F5344CB8AC3E}">
        <p14:creationId xmlns:p14="http://schemas.microsoft.com/office/powerpoint/2010/main" val="3100011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Sales </a:t>
            </a:r>
            <a:endParaRPr lang="en-GB" dirty="0"/>
          </a:p>
        </p:txBody>
      </p:sp>
      <p:sp>
        <p:nvSpPr>
          <p:cNvPr id="3" name="Content Placeholder 2"/>
          <p:cNvSpPr>
            <a:spLocks noGrp="1"/>
          </p:cNvSpPr>
          <p:nvPr>
            <p:ph idx="1"/>
          </p:nvPr>
        </p:nvSpPr>
        <p:spPr/>
        <p:txBody>
          <a:bodyPr/>
          <a:lstStyle/>
          <a:p>
            <a:r>
              <a:rPr lang="en-GB" dirty="0" smtClean="0"/>
              <a:t>B2B</a:t>
            </a:r>
          </a:p>
          <a:p>
            <a:r>
              <a:rPr lang="en-GB" dirty="0" smtClean="0"/>
              <a:t>B2C</a:t>
            </a:r>
            <a:endParaRPr lang="en-GB" dirty="0"/>
          </a:p>
        </p:txBody>
      </p:sp>
    </p:spTree>
    <p:extLst>
      <p:ext uri="{BB962C8B-B14F-4D97-AF65-F5344CB8AC3E}">
        <p14:creationId xmlns:p14="http://schemas.microsoft.com/office/powerpoint/2010/main" val="256393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Promotions and merchandising </a:t>
            </a:r>
            <a:endParaRPr lang="en-GB" dirty="0"/>
          </a:p>
        </p:txBody>
      </p:sp>
      <p:sp>
        <p:nvSpPr>
          <p:cNvPr id="3" name="Content Placeholder 2"/>
          <p:cNvSpPr>
            <a:spLocks noGrp="1"/>
          </p:cNvSpPr>
          <p:nvPr>
            <p:ph idx="1"/>
          </p:nvPr>
        </p:nvSpPr>
        <p:spPr/>
        <p:txBody>
          <a:bodyPr/>
          <a:lstStyle/>
          <a:p>
            <a:r>
              <a:rPr lang="en-GB" dirty="0" smtClean="0"/>
              <a:t>Point of Sale (POS) </a:t>
            </a:r>
          </a:p>
          <a:p>
            <a:r>
              <a:rPr lang="en-GB" dirty="0" smtClean="0"/>
              <a:t>Point of Purchase (POP) </a:t>
            </a:r>
            <a:endParaRPr lang="en-GB" dirty="0"/>
          </a:p>
        </p:txBody>
      </p:sp>
    </p:spTree>
    <p:extLst>
      <p:ext uri="{BB962C8B-B14F-4D97-AF65-F5344CB8AC3E}">
        <p14:creationId xmlns:p14="http://schemas.microsoft.com/office/powerpoint/2010/main" val="1140486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371" y="130016"/>
            <a:ext cx="10515600" cy="1325563"/>
          </a:xfrm>
        </p:spPr>
        <p:txBody>
          <a:bodyPr/>
          <a:lstStyle/>
          <a:p>
            <a:r>
              <a:rPr lang="en-GB" dirty="0" smtClean="0"/>
              <a:t>Sales Promotions </a:t>
            </a:r>
            <a:endParaRPr lang="en-GB" dirty="0"/>
          </a:p>
        </p:txBody>
      </p:sp>
      <p:sp>
        <p:nvSpPr>
          <p:cNvPr id="3" name="Content Placeholder 2"/>
          <p:cNvSpPr>
            <a:spLocks noGrp="1"/>
          </p:cNvSpPr>
          <p:nvPr>
            <p:ph idx="1"/>
          </p:nvPr>
        </p:nvSpPr>
        <p:spPr>
          <a:xfrm>
            <a:off x="250371" y="1211671"/>
            <a:ext cx="10515600" cy="4351338"/>
          </a:xfrm>
        </p:spPr>
        <p:txBody>
          <a:bodyPr/>
          <a:lstStyle/>
          <a:p>
            <a:r>
              <a:rPr lang="en-GB" dirty="0" smtClean="0"/>
              <a:t>Rewards loyal customers</a:t>
            </a:r>
          </a:p>
          <a:p>
            <a:r>
              <a:rPr lang="en-GB" dirty="0" smtClean="0"/>
              <a:t>Reinforces other communications – IMC </a:t>
            </a:r>
          </a:p>
          <a:p>
            <a:pPr marL="0" indent="0">
              <a:buNone/>
            </a:pPr>
            <a:r>
              <a:rPr lang="en-GB" dirty="0" smtClean="0"/>
              <a:t>Example </a:t>
            </a:r>
            <a:r>
              <a:rPr lang="en-GB" sz="1000" dirty="0" smtClean="0"/>
              <a:t>ref: </a:t>
            </a:r>
            <a:r>
              <a:rPr lang="en-GB" sz="1000" dirty="0" err="1" smtClean="0"/>
              <a:t>Lagae</a:t>
            </a:r>
            <a:r>
              <a:rPr lang="en-GB" sz="1000" dirty="0" smtClean="0"/>
              <a:t>, W (2005) Sports sponsorship and Marketing Communications. Harlow: Prentice Hall   </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137144316"/>
              </p:ext>
            </p:extLst>
          </p:nvPr>
        </p:nvGraphicFramePr>
        <p:xfrm>
          <a:off x="250371" y="2921726"/>
          <a:ext cx="8128000" cy="35052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669616660"/>
                    </a:ext>
                  </a:extLst>
                </a:gridCol>
                <a:gridCol w="4064000">
                  <a:extLst>
                    <a:ext uri="{9D8B030D-6E8A-4147-A177-3AD203B41FA5}">
                      <a16:colId xmlns:a16="http://schemas.microsoft.com/office/drawing/2014/main" val="3835812897"/>
                    </a:ext>
                  </a:extLst>
                </a:gridCol>
              </a:tblGrid>
              <a:tr h="370840">
                <a:tc>
                  <a:txBody>
                    <a:bodyPr/>
                    <a:lstStyle/>
                    <a:p>
                      <a:r>
                        <a:rPr lang="en-GB" dirty="0" smtClean="0"/>
                        <a:t>Technique </a:t>
                      </a:r>
                      <a:endParaRPr lang="en-GB" dirty="0"/>
                    </a:p>
                  </a:txBody>
                  <a:tcPr/>
                </a:tc>
                <a:tc>
                  <a:txBody>
                    <a:bodyPr/>
                    <a:lstStyle/>
                    <a:p>
                      <a:r>
                        <a:rPr lang="en-GB" dirty="0" smtClean="0"/>
                        <a:t>Example</a:t>
                      </a:r>
                      <a:r>
                        <a:rPr lang="en-GB" baseline="0" dirty="0" smtClean="0"/>
                        <a:t> </a:t>
                      </a:r>
                      <a:endParaRPr lang="en-GB" dirty="0"/>
                    </a:p>
                  </a:txBody>
                  <a:tcPr/>
                </a:tc>
                <a:extLst>
                  <a:ext uri="{0D108BD9-81ED-4DB2-BD59-A6C34878D82A}">
                    <a16:rowId xmlns:a16="http://schemas.microsoft.com/office/drawing/2014/main" val="896723479"/>
                  </a:ext>
                </a:extLst>
              </a:tr>
              <a:tr h="370840">
                <a:tc>
                  <a:txBody>
                    <a:bodyPr/>
                    <a:lstStyle/>
                    <a:p>
                      <a:r>
                        <a:rPr lang="en-GB" dirty="0" smtClean="0"/>
                        <a:t>Monetary Incentive</a:t>
                      </a:r>
                      <a:endParaRPr lang="en-GB" dirty="0"/>
                    </a:p>
                  </a:txBody>
                  <a:tcPr/>
                </a:tc>
                <a:tc>
                  <a:txBody>
                    <a:bodyPr/>
                    <a:lstStyle/>
                    <a:p>
                      <a:r>
                        <a:rPr lang="en-GB" dirty="0" smtClean="0"/>
                        <a:t>Discounts on market price of specific products</a:t>
                      </a:r>
                      <a:endParaRPr lang="en-GB" dirty="0"/>
                    </a:p>
                  </a:txBody>
                  <a:tcPr/>
                </a:tc>
                <a:extLst>
                  <a:ext uri="{0D108BD9-81ED-4DB2-BD59-A6C34878D82A}">
                    <a16:rowId xmlns:a16="http://schemas.microsoft.com/office/drawing/2014/main" val="1283884147"/>
                  </a:ext>
                </a:extLst>
              </a:tr>
              <a:tr h="370840">
                <a:tc>
                  <a:txBody>
                    <a:bodyPr/>
                    <a:lstStyle/>
                    <a:p>
                      <a:r>
                        <a:rPr lang="en-GB" dirty="0" smtClean="0"/>
                        <a:t>Cash refund</a:t>
                      </a:r>
                      <a:endParaRPr lang="en-GB" dirty="0"/>
                    </a:p>
                  </a:txBody>
                  <a:tcPr/>
                </a:tc>
                <a:tc>
                  <a:txBody>
                    <a:bodyPr/>
                    <a:lstStyle/>
                    <a:p>
                      <a:r>
                        <a:rPr lang="en-GB" dirty="0" smtClean="0"/>
                        <a:t>Refunds in cash when buying products</a:t>
                      </a:r>
                      <a:endParaRPr lang="en-GB" dirty="0"/>
                    </a:p>
                  </a:txBody>
                  <a:tcPr/>
                </a:tc>
                <a:extLst>
                  <a:ext uri="{0D108BD9-81ED-4DB2-BD59-A6C34878D82A}">
                    <a16:rowId xmlns:a16="http://schemas.microsoft.com/office/drawing/2014/main" val="296283719"/>
                  </a:ext>
                </a:extLst>
              </a:tr>
              <a:tr h="370840">
                <a:tc>
                  <a:txBody>
                    <a:bodyPr/>
                    <a:lstStyle/>
                    <a:p>
                      <a:r>
                        <a:rPr lang="en-GB" dirty="0" smtClean="0"/>
                        <a:t>Contest</a:t>
                      </a:r>
                      <a:endParaRPr lang="en-GB" dirty="0"/>
                    </a:p>
                  </a:txBody>
                  <a:tcPr/>
                </a:tc>
                <a:tc>
                  <a:txBody>
                    <a:bodyPr/>
                    <a:lstStyle/>
                    <a:p>
                      <a:r>
                        <a:rPr lang="en-GB" dirty="0" smtClean="0"/>
                        <a:t>Meeting sponsored athletes as the award</a:t>
                      </a:r>
                      <a:endParaRPr lang="en-GB" dirty="0"/>
                    </a:p>
                  </a:txBody>
                  <a:tcPr/>
                </a:tc>
                <a:extLst>
                  <a:ext uri="{0D108BD9-81ED-4DB2-BD59-A6C34878D82A}">
                    <a16:rowId xmlns:a16="http://schemas.microsoft.com/office/drawing/2014/main" val="2609836181"/>
                  </a:ext>
                </a:extLst>
              </a:tr>
              <a:tr h="370840">
                <a:tc>
                  <a:txBody>
                    <a:bodyPr/>
                    <a:lstStyle/>
                    <a:p>
                      <a:r>
                        <a:rPr lang="en-GB" dirty="0" smtClean="0"/>
                        <a:t>Lottery</a:t>
                      </a:r>
                      <a:endParaRPr lang="en-GB" dirty="0"/>
                    </a:p>
                  </a:txBody>
                  <a:tcPr/>
                </a:tc>
                <a:tc>
                  <a:txBody>
                    <a:bodyPr/>
                    <a:lstStyle/>
                    <a:p>
                      <a:r>
                        <a:rPr lang="en-GB" dirty="0" smtClean="0"/>
                        <a:t>Tickets</a:t>
                      </a:r>
                      <a:r>
                        <a:rPr lang="en-GB" baseline="0" dirty="0" smtClean="0"/>
                        <a:t> to a game as a competition prize</a:t>
                      </a:r>
                      <a:endParaRPr lang="en-GB" dirty="0"/>
                    </a:p>
                  </a:txBody>
                  <a:tcPr/>
                </a:tc>
                <a:extLst>
                  <a:ext uri="{0D108BD9-81ED-4DB2-BD59-A6C34878D82A}">
                    <a16:rowId xmlns:a16="http://schemas.microsoft.com/office/drawing/2014/main" val="3934423797"/>
                  </a:ext>
                </a:extLst>
              </a:tr>
              <a:tr h="370840">
                <a:tc>
                  <a:txBody>
                    <a:bodyPr/>
                    <a:lstStyle/>
                    <a:p>
                      <a:r>
                        <a:rPr lang="en-GB" dirty="0" smtClean="0"/>
                        <a:t>Premium </a:t>
                      </a:r>
                      <a:endParaRPr lang="en-GB" dirty="0"/>
                    </a:p>
                  </a:txBody>
                  <a:tcPr/>
                </a:tc>
                <a:tc>
                  <a:txBody>
                    <a:bodyPr/>
                    <a:lstStyle/>
                    <a:p>
                      <a:r>
                        <a:rPr lang="en-GB" dirty="0" smtClean="0"/>
                        <a:t>Free gift</a:t>
                      </a:r>
                      <a:r>
                        <a:rPr lang="en-GB" baseline="0" dirty="0" smtClean="0"/>
                        <a:t> when buying products</a:t>
                      </a:r>
                      <a:endParaRPr lang="en-GB" dirty="0"/>
                    </a:p>
                  </a:txBody>
                  <a:tcPr/>
                </a:tc>
                <a:extLst>
                  <a:ext uri="{0D108BD9-81ED-4DB2-BD59-A6C34878D82A}">
                    <a16:rowId xmlns:a16="http://schemas.microsoft.com/office/drawing/2014/main" val="468331592"/>
                  </a:ext>
                </a:extLst>
              </a:tr>
              <a:tr h="370840">
                <a:tc>
                  <a:txBody>
                    <a:bodyPr/>
                    <a:lstStyle/>
                    <a:p>
                      <a:r>
                        <a:rPr lang="en-GB" dirty="0" smtClean="0"/>
                        <a:t>Saving</a:t>
                      </a:r>
                      <a:r>
                        <a:rPr lang="en-GB" baseline="0" dirty="0" smtClean="0"/>
                        <a:t>s card</a:t>
                      </a:r>
                      <a:endParaRPr lang="en-GB" dirty="0"/>
                    </a:p>
                  </a:txBody>
                  <a:tcPr/>
                </a:tc>
                <a:tc>
                  <a:txBody>
                    <a:bodyPr/>
                    <a:lstStyle/>
                    <a:p>
                      <a:r>
                        <a:rPr lang="en-GB" dirty="0" smtClean="0"/>
                        <a:t>Merchandised items received as a result</a:t>
                      </a:r>
                      <a:r>
                        <a:rPr lang="en-GB" baseline="0" dirty="0" smtClean="0"/>
                        <a:t> of purchasing a number of products </a:t>
                      </a:r>
                      <a:endParaRPr lang="en-GB" dirty="0"/>
                    </a:p>
                  </a:txBody>
                  <a:tcPr/>
                </a:tc>
                <a:extLst>
                  <a:ext uri="{0D108BD9-81ED-4DB2-BD59-A6C34878D82A}">
                    <a16:rowId xmlns:a16="http://schemas.microsoft.com/office/drawing/2014/main" val="3456545299"/>
                  </a:ext>
                </a:extLst>
              </a:tr>
              <a:tr h="370840">
                <a:tc>
                  <a:txBody>
                    <a:bodyPr/>
                    <a:lstStyle/>
                    <a:p>
                      <a:r>
                        <a:rPr lang="en-GB" dirty="0" smtClean="0"/>
                        <a:t>Sampling </a:t>
                      </a:r>
                      <a:endParaRPr lang="en-GB" dirty="0"/>
                    </a:p>
                  </a:txBody>
                  <a:tcPr/>
                </a:tc>
                <a:tc>
                  <a:txBody>
                    <a:bodyPr/>
                    <a:lstStyle/>
                    <a:p>
                      <a:r>
                        <a:rPr lang="en-GB" dirty="0" smtClean="0"/>
                        <a:t>Free</a:t>
                      </a:r>
                      <a:r>
                        <a:rPr lang="en-GB" baseline="0" dirty="0" smtClean="0"/>
                        <a:t> trial product </a:t>
                      </a:r>
                      <a:endParaRPr lang="en-GB" dirty="0"/>
                    </a:p>
                  </a:txBody>
                  <a:tcPr/>
                </a:tc>
                <a:extLst>
                  <a:ext uri="{0D108BD9-81ED-4DB2-BD59-A6C34878D82A}">
                    <a16:rowId xmlns:a16="http://schemas.microsoft.com/office/drawing/2014/main" val="2606302163"/>
                  </a:ext>
                </a:extLst>
              </a:tr>
            </a:tbl>
          </a:graphicData>
        </a:graphic>
      </p:graphicFrame>
    </p:spTree>
    <p:extLst>
      <p:ext uri="{BB962C8B-B14F-4D97-AF65-F5344CB8AC3E}">
        <p14:creationId xmlns:p14="http://schemas.microsoft.com/office/powerpoint/2010/main" val="29869314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Launch of new kit </a:t>
            </a:r>
            <a:endParaRPr lang="en-GB" dirty="0"/>
          </a:p>
        </p:txBody>
      </p:sp>
      <p:sp>
        <p:nvSpPr>
          <p:cNvPr id="3" name="Content Placeholder 2"/>
          <p:cNvSpPr>
            <a:spLocks noGrp="1"/>
          </p:cNvSpPr>
          <p:nvPr>
            <p:ph idx="1"/>
          </p:nvPr>
        </p:nvSpPr>
        <p:spPr/>
        <p:txBody>
          <a:bodyPr/>
          <a:lstStyle/>
          <a:p>
            <a:pPr marL="0" indent="0">
              <a:buNone/>
            </a:pPr>
            <a:r>
              <a:rPr lang="en-GB" dirty="0" smtClean="0"/>
              <a:t>Integrated PR with Sales Promotions </a:t>
            </a:r>
            <a:endParaRPr lang="en-GB" dirty="0"/>
          </a:p>
        </p:txBody>
      </p:sp>
      <p:pic>
        <p:nvPicPr>
          <p:cNvPr id="4" name="Picture 3"/>
          <p:cNvPicPr>
            <a:picLocks noChangeAspect="1"/>
          </p:cNvPicPr>
          <p:nvPr/>
        </p:nvPicPr>
        <p:blipFill>
          <a:blip r:embed="rId2"/>
          <a:stretch>
            <a:fillRect/>
          </a:stretch>
        </p:blipFill>
        <p:spPr>
          <a:xfrm>
            <a:off x="6312626" y="2329646"/>
            <a:ext cx="5565866" cy="2464884"/>
          </a:xfrm>
          <a:prstGeom prst="rect">
            <a:avLst/>
          </a:prstGeom>
        </p:spPr>
      </p:pic>
      <p:pic>
        <p:nvPicPr>
          <p:cNvPr id="5" name="Picture 4"/>
          <p:cNvPicPr>
            <a:picLocks noChangeAspect="1"/>
          </p:cNvPicPr>
          <p:nvPr/>
        </p:nvPicPr>
        <p:blipFill>
          <a:blip r:embed="rId3"/>
          <a:stretch>
            <a:fillRect/>
          </a:stretch>
        </p:blipFill>
        <p:spPr>
          <a:xfrm>
            <a:off x="478596" y="3801291"/>
            <a:ext cx="5607617" cy="2684497"/>
          </a:xfrm>
          <a:prstGeom prst="rect">
            <a:avLst/>
          </a:prstGeom>
        </p:spPr>
      </p:pic>
    </p:spTree>
    <p:extLst>
      <p:ext uri="{BB962C8B-B14F-4D97-AF65-F5344CB8AC3E}">
        <p14:creationId xmlns:p14="http://schemas.microsoft.com/office/powerpoint/2010/main" val="1403600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Sales and Merchandising</a:t>
            </a:r>
            <a:endParaRPr lang="en-GB" dirty="0"/>
          </a:p>
        </p:txBody>
      </p:sp>
      <p:sp>
        <p:nvSpPr>
          <p:cNvPr id="3" name="Content Placeholder 2"/>
          <p:cNvSpPr>
            <a:spLocks noGrp="1"/>
          </p:cNvSpPr>
          <p:nvPr>
            <p:ph idx="1"/>
          </p:nvPr>
        </p:nvSpPr>
        <p:spPr/>
        <p:txBody>
          <a:bodyPr/>
          <a:lstStyle/>
          <a:p>
            <a:pPr marL="0" indent="0">
              <a:buNone/>
            </a:pPr>
            <a:r>
              <a:rPr lang="en-GB" dirty="0" smtClean="0"/>
              <a:t>Sales of merchandise rely on strong involvement and identification of the fan with the sports brand</a:t>
            </a:r>
          </a:p>
          <a:p>
            <a:pPr marL="0" indent="0">
              <a:buNone/>
            </a:pPr>
            <a:r>
              <a:rPr lang="en-GB" dirty="0" smtClean="0"/>
              <a:t>Brand value </a:t>
            </a:r>
          </a:p>
          <a:p>
            <a:pPr marL="0" indent="0">
              <a:buNone/>
            </a:pPr>
            <a:r>
              <a:rPr lang="en-GB" dirty="0" smtClean="0"/>
              <a:t>Brand loyalty </a:t>
            </a:r>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t>Strong brand  - Champions League - Stars, Olympics -  Rings, Wimbledon, NBA   </a:t>
            </a:r>
            <a:endParaRPr lang="en-GB" dirty="0"/>
          </a:p>
        </p:txBody>
      </p:sp>
      <p:pic>
        <p:nvPicPr>
          <p:cNvPr id="4" name="Picture 3"/>
          <p:cNvPicPr>
            <a:picLocks noChangeAspect="1"/>
          </p:cNvPicPr>
          <p:nvPr/>
        </p:nvPicPr>
        <p:blipFill>
          <a:blip r:embed="rId2"/>
          <a:stretch>
            <a:fillRect/>
          </a:stretch>
        </p:blipFill>
        <p:spPr>
          <a:xfrm>
            <a:off x="5920585" y="2390502"/>
            <a:ext cx="5080518" cy="2667272"/>
          </a:xfrm>
          <a:prstGeom prst="rect">
            <a:avLst/>
          </a:prstGeom>
        </p:spPr>
      </p:pic>
    </p:spTree>
    <p:extLst>
      <p:ext uri="{BB962C8B-B14F-4D97-AF65-F5344CB8AC3E}">
        <p14:creationId xmlns:p14="http://schemas.microsoft.com/office/powerpoint/2010/main" val="2545245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Things to consider</a:t>
            </a:r>
            <a:endParaRPr lang="en-GB" dirty="0"/>
          </a:p>
        </p:txBody>
      </p:sp>
      <p:sp>
        <p:nvSpPr>
          <p:cNvPr id="3" name="Content Placeholder 2"/>
          <p:cNvSpPr>
            <a:spLocks noGrp="1"/>
          </p:cNvSpPr>
          <p:nvPr>
            <p:ph idx="1"/>
          </p:nvPr>
        </p:nvSpPr>
        <p:spPr/>
        <p:txBody>
          <a:bodyPr/>
          <a:lstStyle/>
          <a:p>
            <a:r>
              <a:rPr lang="en-GB" dirty="0" smtClean="0"/>
              <a:t>Licensing and merchandising rights</a:t>
            </a:r>
          </a:p>
          <a:p>
            <a:r>
              <a:rPr lang="en-GB" dirty="0" smtClean="0"/>
              <a:t>Distribution via club shops and through general retailers and via the internet! </a:t>
            </a:r>
          </a:p>
          <a:p>
            <a:r>
              <a:rPr lang="en-GB" dirty="0" smtClean="0"/>
              <a:t>Geographical implications  - no boarders</a:t>
            </a:r>
          </a:p>
          <a:p>
            <a:r>
              <a:rPr lang="en-GB" dirty="0" smtClean="0"/>
              <a:t>Over merchandising – brand stretch </a:t>
            </a:r>
            <a:endParaRPr lang="en-GB" dirty="0"/>
          </a:p>
        </p:txBody>
      </p:sp>
    </p:spTree>
    <p:extLst>
      <p:ext uri="{BB962C8B-B14F-4D97-AF65-F5344CB8AC3E}">
        <p14:creationId xmlns:p14="http://schemas.microsoft.com/office/powerpoint/2010/main" val="2274248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idx="1"/>
          </p:nvPr>
        </p:nvSpPr>
        <p:spPr/>
        <p:txBody>
          <a:bodyPr>
            <a:normAutofit/>
          </a:bodyPr>
          <a:lstStyle/>
          <a:p>
            <a:pPr marL="0" indent="0">
              <a:buNone/>
            </a:pPr>
            <a:r>
              <a:rPr lang="en-GB" sz="1200" dirty="0" smtClean="0">
                <a:effectLst/>
                <a:latin typeface="Arial" panose="020B0604020202020204" pitchFamily="34" charset="0"/>
                <a:cs typeface="Arial" panose="020B0604020202020204" pitchFamily="34" charset="0"/>
              </a:rPr>
              <a:t>BASS, A., 2004. Licensed extensions - Stretching to communicate. </a:t>
            </a:r>
            <a:r>
              <a:rPr lang="en-GB" sz="1200" i="1" dirty="0" smtClean="0">
                <a:effectLst/>
                <a:latin typeface="Arial" panose="020B0604020202020204" pitchFamily="34" charset="0"/>
                <a:cs typeface="Arial" panose="020B0604020202020204" pitchFamily="34" charset="0"/>
              </a:rPr>
              <a:t>Journal of Brand Management, </a:t>
            </a:r>
            <a:r>
              <a:rPr lang="en-GB" sz="1200" b="1" dirty="0" smtClean="0">
                <a:effectLst/>
                <a:latin typeface="Arial" panose="020B0604020202020204" pitchFamily="34" charset="0"/>
                <a:cs typeface="Arial" panose="020B0604020202020204" pitchFamily="34" charset="0"/>
              </a:rPr>
              <a:t>12</a:t>
            </a:r>
            <a:r>
              <a:rPr lang="en-GB" sz="1200" dirty="0" smtClean="0">
                <a:effectLst/>
                <a:latin typeface="Arial" panose="020B0604020202020204" pitchFamily="34" charset="0"/>
                <a:cs typeface="Arial" panose="020B0604020202020204" pitchFamily="34" charset="0"/>
              </a:rPr>
              <a:t>(1), pp. 31-38. </a:t>
            </a:r>
          </a:p>
          <a:p>
            <a:pPr marL="0" indent="0">
              <a:buNone/>
            </a:pPr>
            <a:r>
              <a:rPr lang="en-GB" sz="1200" dirty="0" smtClean="0">
                <a:latin typeface="Arial" panose="020B0604020202020204" pitchFamily="34" charset="0"/>
                <a:cs typeface="Arial" panose="020B0604020202020204" pitchFamily="34" charset="0"/>
                <a:hlinkClick r:id="rId2"/>
              </a:rPr>
              <a:t>https://search-proquest-com.ezproxy.uwtsd.ac.uk/docview/232485472/E8278F38E3994551PQ/4?accountid=130472</a:t>
            </a:r>
          </a:p>
          <a:p>
            <a:pPr marL="0" indent="0">
              <a:buNone/>
            </a:pPr>
            <a:endParaRPr lang="en-GB" sz="1200" dirty="0">
              <a:latin typeface="Arial" panose="020B0604020202020204" pitchFamily="34" charset="0"/>
              <a:cs typeface="Arial" panose="020B0604020202020204" pitchFamily="34" charset="0"/>
              <a:hlinkClick r:id="rId2"/>
            </a:endParaRPr>
          </a:p>
          <a:p>
            <a:pPr marL="0" indent="0">
              <a:buNone/>
            </a:pPr>
            <a:r>
              <a:rPr lang="en-GB" sz="1200" dirty="0" smtClean="0">
                <a:effectLst/>
                <a:latin typeface="Arial" panose="020B0604020202020204" pitchFamily="34" charset="0"/>
                <a:cs typeface="Arial" panose="020B0604020202020204" pitchFamily="34" charset="0"/>
              </a:rPr>
              <a:t>SZYMOSZOWSKYJ, A., WINAND, M., KOLYPERAS, D. and SPARKS, L., 2016. Professional football clubs retail branding strategies. </a:t>
            </a:r>
            <a:r>
              <a:rPr lang="en-GB" sz="1200" i="1" dirty="0" smtClean="0">
                <a:effectLst/>
                <a:latin typeface="Arial" panose="020B0604020202020204" pitchFamily="34" charset="0"/>
                <a:cs typeface="Arial" panose="020B0604020202020204" pitchFamily="34" charset="0"/>
              </a:rPr>
              <a:t>Sport, Business and Management, </a:t>
            </a:r>
            <a:r>
              <a:rPr lang="en-GB" sz="1200" b="1" dirty="0" smtClean="0">
                <a:effectLst/>
                <a:latin typeface="Arial" panose="020B0604020202020204" pitchFamily="34" charset="0"/>
                <a:cs typeface="Arial" panose="020B0604020202020204" pitchFamily="34" charset="0"/>
              </a:rPr>
              <a:t>6</a:t>
            </a:r>
            <a:r>
              <a:rPr lang="en-GB" sz="1200" dirty="0" smtClean="0">
                <a:effectLst/>
                <a:latin typeface="Arial" panose="020B0604020202020204" pitchFamily="34" charset="0"/>
                <a:cs typeface="Arial" panose="020B0604020202020204" pitchFamily="34" charset="0"/>
              </a:rPr>
              <a:t>(5), pp. 579-598. </a:t>
            </a:r>
            <a:endParaRPr lang="en-GB" sz="1200" dirty="0" smtClean="0">
              <a:latin typeface="Arial" panose="020B0604020202020204" pitchFamily="34" charset="0"/>
              <a:cs typeface="Arial" panose="020B0604020202020204" pitchFamily="34" charset="0"/>
              <a:hlinkClick r:id="rId2"/>
            </a:endParaRPr>
          </a:p>
          <a:p>
            <a:pPr marL="0" indent="0">
              <a:buNone/>
            </a:pPr>
            <a:r>
              <a:rPr lang="en-GB" sz="1200" dirty="0" smtClean="0">
                <a:latin typeface="Arial" panose="020B0604020202020204" pitchFamily="34" charset="0"/>
                <a:cs typeface="Arial" panose="020B0604020202020204" pitchFamily="34" charset="0"/>
                <a:hlinkClick r:id="rId2"/>
              </a:rPr>
              <a:t>https://</a:t>
            </a:r>
            <a:r>
              <a:rPr lang="en-GB" sz="1200" dirty="0" smtClean="0">
                <a:latin typeface="Arial" panose="020B0604020202020204" pitchFamily="34" charset="0"/>
                <a:cs typeface="Arial" panose="020B0604020202020204" pitchFamily="34" charset="0"/>
                <a:hlinkClick r:id="rId2"/>
              </a:rPr>
              <a:t>search-proquest-com.ezproxy.uwtsd.ac.uk/docview/1830625616/E8278F38E3994551PQ/20?accountid=130472</a:t>
            </a:r>
          </a:p>
          <a:p>
            <a:pPr marL="0" indent="0">
              <a:buNone/>
            </a:pPr>
            <a:endParaRPr lang="en-GB" sz="1200" dirty="0">
              <a:latin typeface="Arial" panose="020B0604020202020204" pitchFamily="34" charset="0"/>
              <a:cs typeface="Arial" panose="020B0604020202020204" pitchFamily="34" charset="0"/>
              <a:hlinkClick r:id="rId2"/>
            </a:endParaRPr>
          </a:p>
          <a:p>
            <a:pPr marL="0" indent="0">
              <a:buNone/>
            </a:pPr>
            <a:r>
              <a:rPr lang="en-GB" sz="1200" dirty="0"/>
              <a:t>BRYNJOLFSSON, E., HU, Y.J. and RAHMAN, M.S., 2013. Competing in the Age of </a:t>
            </a:r>
            <a:r>
              <a:rPr lang="en-GB" sz="1200" dirty="0" err="1"/>
              <a:t>Omnichannel</a:t>
            </a:r>
            <a:r>
              <a:rPr lang="en-GB" sz="1200" dirty="0"/>
              <a:t> Retailing. </a:t>
            </a:r>
            <a:r>
              <a:rPr lang="en-GB" sz="1200" i="1" dirty="0"/>
              <a:t>MIT Sloan Management Review, </a:t>
            </a:r>
            <a:r>
              <a:rPr lang="en-GB" sz="1200" b="1" dirty="0"/>
              <a:t>54</a:t>
            </a:r>
            <a:r>
              <a:rPr lang="en-GB" sz="1200" dirty="0"/>
              <a:t>(4), pp. 23-29</a:t>
            </a:r>
            <a:r>
              <a:rPr lang="en-GB" sz="1200" dirty="0" smtClean="0"/>
              <a:t>.</a:t>
            </a:r>
          </a:p>
          <a:p>
            <a:pPr marL="0" indent="0">
              <a:buNone/>
            </a:pPr>
            <a:r>
              <a:rPr lang="en-GB" sz="1200" dirty="0">
                <a:latin typeface="Arial" panose="020B0604020202020204" pitchFamily="34" charset="0"/>
                <a:cs typeface="Arial" panose="020B0604020202020204" pitchFamily="34" charset="0"/>
                <a:hlinkClick r:id="rId2"/>
              </a:rPr>
              <a:t>https://search-proquest-com.ezproxy.uwtsd.ac.uk/docview/1399095562/27158E8D196E4CB3PQ/1?accountid=130472</a:t>
            </a:r>
            <a:endParaRPr lang="en-GB" sz="1200" dirty="0" smtClean="0">
              <a:latin typeface="Arial" panose="020B0604020202020204" pitchFamily="34" charset="0"/>
              <a:cs typeface="Arial" panose="020B0604020202020204" pitchFamily="34" charset="0"/>
              <a:hlinkClick r:id="rId2"/>
            </a:endParaRPr>
          </a:p>
        </p:txBody>
      </p:sp>
    </p:spTree>
    <p:extLst>
      <p:ext uri="{BB962C8B-B14F-4D97-AF65-F5344CB8AC3E}">
        <p14:creationId xmlns:p14="http://schemas.microsoft.com/office/powerpoint/2010/main" val="2866199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386</TotalTime>
  <Words>755</Words>
  <Application>Microsoft Office PowerPoint</Application>
  <PresentationFormat>Widescreen</PresentationFormat>
  <Paragraphs>90</Paragraphs>
  <Slides>18</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Sales and Merchandising </vt:lpstr>
      <vt:lpstr>Marketing Channel</vt:lpstr>
      <vt:lpstr>Channel Members Add Value</vt:lpstr>
      <vt:lpstr>Number of Channel Levels</vt:lpstr>
      <vt:lpstr>Vertical Marketing Systems</vt:lpstr>
      <vt:lpstr>Multichannel Distribution Systems</vt:lpstr>
      <vt:lpstr>Changing Channel Organisation</vt:lpstr>
      <vt:lpstr>Type of intermediaries</vt:lpstr>
      <vt:lpstr>Hybrid channel structures</vt:lpstr>
      <vt:lpstr>An integrated approach </vt:lpstr>
      <vt:lpstr>Discuss  </vt:lpstr>
      <vt:lpstr>Sales </vt:lpstr>
      <vt:lpstr>Promotions and merchandising </vt:lpstr>
      <vt:lpstr>Sales Promotions </vt:lpstr>
      <vt:lpstr>Launch of new kit </vt:lpstr>
      <vt:lpstr>Sales and Merchandising</vt:lpstr>
      <vt:lpstr>Things to consider</vt:lpstr>
      <vt:lpstr>Reading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Sales and Merchandising</dc:title>
  <dc:creator>Beth Cummings</dc:creator>
  <cp:lastModifiedBy>Beth Cummings</cp:lastModifiedBy>
  <cp:revision>13</cp:revision>
  <dcterms:created xsi:type="dcterms:W3CDTF">2018-03-14T09:28:47Z</dcterms:created>
  <dcterms:modified xsi:type="dcterms:W3CDTF">2018-03-14T15:56:49Z</dcterms:modified>
</cp:coreProperties>
</file>