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828"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4427E66F-5AAF-432C-BA5F-046E7B65FF5D}"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427E66F-5AAF-432C-BA5F-046E7B65FF5D}"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427E66F-5AAF-432C-BA5F-046E7B65FF5D}"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427E66F-5AAF-432C-BA5F-046E7B65FF5D}"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427E66F-5AAF-432C-BA5F-046E7B65FF5D}"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427E66F-5AAF-432C-BA5F-046E7B65FF5D}"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427E66F-5AAF-432C-BA5F-046E7B65FF5D}"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427E66F-5AAF-432C-BA5F-046E7B65FF5D}"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4427E66F-5AAF-432C-BA5F-046E7B65FF5D}"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427E66F-5AAF-432C-BA5F-046E7B65FF5D}"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83E1CC6-1790-4962-BE3B-9EBA7E9DD452}" type="datetimeFigureOut">
              <a:rPr lang="en-GB" smtClean="0"/>
              <a:pPr/>
              <a:t>11/10/2019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427E66F-5AAF-432C-BA5F-046E7B65FF5D}"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83E1CC6-1790-4962-BE3B-9EBA7E9DD452}" type="datetimeFigureOut">
              <a:rPr lang="en-GB" smtClean="0"/>
              <a:pPr/>
              <a:t>11/10/2019</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4427E66F-5AAF-432C-BA5F-046E7B65FF5D}"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pwc.com/gx/en/women-at-pwc/global-awards.jhtml" TargetMode="External"/><Relationship Id="rId2" Type="http://schemas.openxmlformats.org/officeDocument/2006/relationships/hyperlink" Target="http://www.stonewall.org.uk/get-involved/workplace/global-diversity-champions-programm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altLang="zh-HK" sz="2800"/>
              <a:t>BMMB 7007 HRM </a:t>
            </a:r>
            <a:r>
              <a:rPr lang="en-US" altLang="zh-HK" sz="2800" smtClean="0"/>
              <a:t/>
            </a:r>
            <a:br>
              <a:rPr lang="en-US" altLang="zh-HK" sz="2800" smtClean="0"/>
            </a:br>
            <a:r>
              <a:rPr lang="en-GB" sz="2800" smtClean="0">
                <a:latin typeface="Arial" pitchFamily="34" charset="0"/>
                <a:cs typeface="Arial" pitchFamily="34" charset="0"/>
              </a:rPr>
              <a:t>Exploring </a:t>
            </a:r>
            <a:r>
              <a:rPr lang="en-GB" sz="2800" dirty="0" smtClean="0">
                <a:latin typeface="Arial" pitchFamily="34" charset="0"/>
                <a:cs typeface="Arial" pitchFamily="34" charset="0"/>
              </a:rPr>
              <a:t>Equality and Diversity</a:t>
            </a:r>
            <a:endParaRPr lang="en-GB" sz="2800" dirty="0">
              <a:latin typeface="Arial" pitchFamily="34" charset="0"/>
              <a:cs typeface="Arial" pitchFamily="34" charset="0"/>
            </a:endParaRPr>
          </a:p>
        </p:txBody>
      </p:sp>
      <p:sp>
        <p:nvSpPr>
          <p:cNvPr id="3" name="Subtitle 2"/>
          <p:cNvSpPr>
            <a:spLocks noGrp="1"/>
          </p:cNvSpPr>
          <p:nvPr>
            <p:ph type="subTitle" idx="1"/>
          </p:nvPr>
        </p:nvSpPr>
        <p:spPr/>
        <p:txBody>
          <a:bodyPr>
            <a:normAutofit/>
          </a:bodyPr>
          <a:lstStyle/>
          <a:p>
            <a:r>
              <a:rPr lang="en-GB" sz="2000" smtClean="0">
                <a:latin typeface="Arial" pitchFamily="34" charset="0"/>
                <a:cs typeface="Arial" pitchFamily="34" charset="0"/>
              </a:rPr>
              <a:t>Policy </a:t>
            </a:r>
            <a:r>
              <a:rPr lang="en-GB" sz="2000" dirty="0" smtClean="0">
                <a:latin typeface="Arial" pitchFamily="34" charset="0"/>
                <a:cs typeface="Arial" pitchFamily="34" charset="0"/>
              </a:rPr>
              <a:t>Implications and Challenges</a:t>
            </a:r>
            <a:endParaRPr lang="en-GB" sz="2000"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latin typeface="Arial" pitchFamily="34" charset="0"/>
                <a:cs typeface="Arial" pitchFamily="34" charset="0"/>
              </a:rPr>
              <a:t>The Triggers for Diversity Management </a:t>
            </a:r>
            <a:endParaRPr lang="en-GB" sz="2400" b="1" dirty="0">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10000"/>
          </a:bodyPr>
          <a:lstStyle/>
          <a:p>
            <a:r>
              <a:rPr lang="en-GB" sz="2000" dirty="0" smtClean="0">
                <a:latin typeface="Arial" pitchFamily="34" charset="0"/>
                <a:cs typeface="Arial" pitchFamily="34" charset="0"/>
              </a:rPr>
              <a:t>The change agenda for diversity is affected and influenced by a number of triggers:</a:t>
            </a:r>
          </a:p>
          <a:p>
            <a:pPr marL="457200" indent="-457200">
              <a:buFont typeface="+mj-lt"/>
              <a:buAutoNum type="arabicPeriod"/>
            </a:pPr>
            <a:r>
              <a:rPr lang="en-GB" sz="2000" b="1" dirty="0" smtClean="0">
                <a:latin typeface="Arial" pitchFamily="34" charset="0"/>
                <a:cs typeface="Arial" pitchFamily="34" charset="0"/>
              </a:rPr>
              <a:t>Global Competition: </a:t>
            </a:r>
            <a:r>
              <a:rPr lang="en-GB" sz="2000" dirty="0" smtClean="0">
                <a:latin typeface="Arial" pitchFamily="34" charset="0"/>
                <a:cs typeface="Arial" pitchFamily="34" charset="0"/>
              </a:rPr>
              <a:t>the every changing global economy is impacting on the workplace and these are influenced by changes in capital and labour markets (from technology, migrant shifts, skills changes and requirements)</a:t>
            </a:r>
          </a:p>
          <a:p>
            <a:pPr marL="457200" indent="-457200">
              <a:buFont typeface="+mj-lt"/>
              <a:buAutoNum type="arabicPeriod"/>
            </a:pPr>
            <a:r>
              <a:rPr lang="en-GB" sz="2000" b="1" dirty="0" smtClean="0">
                <a:latin typeface="Arial" pitchFamily="34" charset="0"/>
                <a:cs typeface="Arial" pitchFamily="34" charset="0"/>
              </a:rPr>
              <a:t>Legal and Government Policy: </a:t>
            </a:r>
            <a:r>
              <a:rPr lang="en-GB" sz="2000" dirty="0" smtClean="0">
                <a:latin typeface="Arial" pitchFamily="34" charset="0"/>
                <a:cs typeface="Arial" pitchFamily="34" charset="0"/>
              </a:rPr>
              <a:t>the politics of government will influence the diversity and equality agenda (e.g. after the 1997 election the Labour Government signed the Treaty of Amsterdam and this introduced a range of employee friendly and equality friendly legislation). The current government have introduced the Equality Act (even though this from the previous government).</a:t>
            </a:r>
          </a:p>
          <a:p>
            <a:pPr marL="457200" indent="-457200">
              <a:buFont typeface="+mj-lt"/>
              <a:buAutoNum type="arabicPeriod"/>
            </a:pPr>
            <a:r>
              <a:rPr lang="en-GB" sz="2000" b="1" dirty="0" smtClean="0">
                <a:latin typeface="Arial" pitchFamily="34" charset="0"/>
                <a:cs typeface="Arial" pitchFamily="34" charset="0"/>
              </a:rPr>
              <a:t>Demands for quality and customer satisfaction: </a:t>
            </a:r>
            <a:r>
              <a:rPr lang="en-GB" sz="2000" dirty="0" smtClean="0">
                <a:latin typeface="Arial" pitchFamily="34" charset="0"/>
                <a:cs typeface="Arial" pitchFamily="34" charset="0"/>
              </a:rPr>
              <a:t>the influence of cross cultural demands and online service has impacted on diversity management.</a:t>
            </a:r>
          </a:p>
          <a:p>
            <a:pPr marL="457200" indent="-457200">
              <a:buFont typeface="+mj-lt"/>
              <a:buAutoNum type="arabicPeriod"/>
            </a:pPr>
            <a:r>
              <a:rPr lang="en-GB" sz="2000" b="1" dirty="0" smtClean="0">
                <a:latin typeface="Arial" pitchFamily="34" charset="0"/>
                <a:cs typeface="Arial" pitchFamily="34" charset="0"/>
              </a:rPr>
              <a:t>Organizational Flexibility: </a:t>
            </a:r>
            <a:r>
              <a:rPr lang="en-GB" sz="2000" dirty="0" smtClean="0">
                <a:latin typeface="Arial" pitchFamily="34" charset="0"/>
                <a:cs typeface="Arial" pitchFamily="34" charset="0"/>
              </a:rPr>
              <a:t>the drive for greater efficiencies and the drive for ultimate flexibility not just in terms of contractual arrangements but also in organizational structures.</a:t>
            </a:r>
          </a:p>
          <a:p>
            <a:pPr marL="457200" indent="-457200"/>
            <a:r>
              <a:rPr lang="en-GB" sz="2000" dirty="0" smtClean="0">
                <a:latin typeface="Arial" pitchFamily="34" charset="0"/>
                <a:cs typeface="Arial" pitchFamily="34" charset="0"/>
              </a:rPr>
              <a:t>All of these have an impact on diversity and equality; how? </a:t>
            </a:r>
            <a:r>
              <a:rPr lang="en-GB" sz="2000" b="1" dirty="0" smtClean="0">
                <a:latin typeface="Arial" pitchFamily="34" charset="0"/>
                <a:cs typeface="Arial" pitchFamily="34" charset="0"/>
              </a:rPr>
              <a:t> </a:t>
            </a:r>
            <a:endParaRPr lang="en-GB" sz="2000" b="1"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latin typeface="Arial" pitchFamily="34" charset="0"/>
                <a:cs typeface="Arial" pitchFamily="34" charset="0"/>
              </a:rPr>
              <a:t>Implementing Diversity Initiatives  </a:t>
            </a:r>
            <a:endParaRPr lang="en-GB" sz="24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000" dirty="0" smtClean="0">
                <a:latin typeface="Arial" pitchFamily="34" charset="0"/>
                <a:cs typeface="Arial" pitchFamily="34" charset="0"/>
              </a:rPr>
              <a:t>The Kotter and Cohen (2002) model suggest the following eight stages for the implementation of diversity initiatives:</a:t>
            </a:r>
          </a:p>
          <a:p>
            <a:pPr marL="457200" indent="-457200">
              <a:buFont typeface="+mj-lt"/>
              <a:buAutoNum type="arabicPeriod"/>
            </a:pPr>
            <a:r>
              <a:rPr lang="en-GB" sz="2000" dirty="0" smtClean="0">
                <a:latin typeface="Arial" pitchFamily="34" charset="0"/>
                <a:cs typeface="Arial" pitchFamily="34" charset="0"/>
              </a:rPr>
              <a:t>Create a sense of urgency</a:t>
            </a:r>
          </a:p>
          <a:p>
            <a:pPr marL="457200" indent="-457200">
              <a:buFont typeface="+mj-lt"/>
              <a:buAutoNum type="arabicPeriod"/>
            </a:pPr>
            <a:r>
              <a:rPr lang="en-GB" sz="2000" dirty="0" smtClean="0">
                <a:latin typeface="Arial" pitchFamily="34" charset="0"/>
                <a:cs typeface="Arial" pitchFamily="34" charset="0"/>
              </a:rPr>
              <a:t>Build a guiding team</a:t>
            </a:r>
          </a:p>
          <a:p>
            <a:pPr marL="457200" indent="-457200">
              <a:buFont typeface="+mj-lt"/>
              <a:buAutoNum type="arabicPeriod"/>
            </a:pPr>
            <a:r>
              <a:rPr lang="en-GB" sz="2000" dirty="0" smtClean="0">
                <a:latin typeface="Arial" pitchFamily="34" charset="0"/>
                <a:cs typeface="Arial" pitchFamily="34" charset="0"/>
              </a:rPr>
              <a:t>Create a vision</a:t>
            </a:r>
          </a:p>
          <a:p>
            <a:pPr marL="457200" indent="-457200">
              <a:buFont typeface="+mj-lt"/>
              <a:buAutoNum type="arabicPeriod"/>
            </a:pPr>
            <a:r>
              <a:rPr lang="en-GB" sz="2000" dirty="0" smtClean="0">
                <a:latin typeface="Arial" pitchFamily="34" charset="0"/>
                <a:cs typeface="Arial" pitchFamily="34" charset="0"/>
              </a:rPr>
              <a:t>Communicate the vision</a:t>
            </a:r>
          </a:p>
          <a:p>
            <a:pPr marL="457200" indent="-457200">
              <a:buFont typeface="+mj-lt"/>
              <a:buAutoNum type="arabicPeriod"/>
            </a:pPr>
            <a:r>
              <a:rPr lang="en-GB" sz="2000" dirty="0" smtClean="0">
                <a:latin typeface="Arial" pitchFamily="34" charset="0"/>
                <a:cs typeface="Arial" pitchFamily="34" charset="0"/>
              </a:rPr>
              <a:t>Empower action</a:t>
            </a:r>
          </a:p>
          <a:p>
            <a:pPr marL="457200" indent="-457200">
              <a:buFont typeface="+mj-lt"/>
              <a:buAutoNum type="arabicPeriod"/>
            </a:pPr>
            <a:r>
              <a:rPr lang="en-GB" sz="2000" dirty="0" smtClean="0">
                <a:latin typeface="Arial" pitchFamily="34" charset="0"/>
                <a:cs typeface="Arial" pitchFamily="34" charset="0"/>
              </a:rPr>
              <a:t>Produce short-term wins</a:t>
            </a:r>
          </a:p>
          <a:p>
            <a:pPr marL="457200" indent="-457200">
              <a:buFont typeface="+mj-lt"/>
              <a:buAutoNum type="arabicPeriod"/>
            </a:pPr>
            <a:r>
              <a:rPr lang="en-GB" sz="2000" dirty="0" smtClean="0">
                <a:latin typeface="Arial" pitchFamily="34" charset="0"/>
                <a:cs typeface="Arial" pitchFamily="34" charset="0"/>
              </a:rPr>
              <a:t>Don’t let up</a:t>
            </a:r>
          </a:p>
          <a:p>
            <a:pPr marL="457200" indent="-457200">
              <a:buFont typeface="+mj-lt"/>
              <a:buAutoNum type="arabicPeriod"/>
            </a:pPr>
            <a:r>
              <a:rPr lang="en-GB" sz="2000" dirty="0" smtClean="0">
                <a:latin typeface="Arial" pitchFamily="34" charset="0"/>
                <a:cs typeface="Arial" pitchFamily="34" charset="0"/>
              </a:rPr>
              <a:t>Make change stick </a:t>
            </a:r>
            <a:endParaRPr lang="en-GB" sz="2000"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latin typeface="Arial" pitchFamily="34" charset="0"/>
                <a:cs typeface="Arial" pitchFamily="34" charset="0"/>
              </a:rPr>
              <a:t>Stage 1: Create a Sense of Urgency</a:t>
            </a:r>
            <a:endParaRPr lang="en-GB" sz="24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000" dirty="0" smtClean="0">
                <a:latin typeface="Arial" pitchFamily="34" charset="0"/>
                <a:cs typeface="Arial" pitchFamily="34" charset="0"/>
              </a:rPr>
              <a:t>This sense of urgency stems from the business case for diversity </a:t>
            </a:r>
          </a:p>
          <a:p>
            <a:r>
              <a:rPr lang="en-GB" sz="2000" dirty="0" smtClean="0">
                <a:latin typeface="Arial" pitchFamily="34" charset="0"/>
                <a:cs typeface="Arial" pitchFamily="34" charset="0"/>
              </a:rPr>
              <a:t>So what are the main business arguments for diversity management?</a:t>
            </a:r>
          </a:p>
          <a:p>
            <a:r>
              <a:rPr lang="en-GB" sz="2000" dirty="0" smtClean="0">
                <a:latin typeface="Arial" pitchFamily="34" charset="0"/>
                <a:cs typeface="Arial" pitchFamily="34" charset="0"/>
              </a:rPr>
              <a:t>Are organizations going to pay more attention to diversity management than equality?</a:t>
            </a:r>
          </a:p>
          <a:p>
            <a:r>
              <a:rPr lang="en-GB" sz="2000" dirty="0" smtClean="0">
                <a:latin typeface="Arial" pitchFamily="34" charset="0"/>
                <a:cs typeface="Arial" pitchFamily="34" charset="0"/>
              </a:rPr>
              <a:t>Questions should be asked about whether you can really have diversity if you do not have equality.</a:t>
            </a:r>
          </a:p>
          <a:p>
            <a:r>
              <a:rPr lang="en-GB" sz="2000" dirty="0" smtClean="0">
                <a:latin typeface="Arial" pitchFamily="34" charset="0"/>
                <a:cs typeface="Arial" pitchFamily="34" charset="0"/>
              </a:rPr>
              <a:t>Equality is a philosophical stance of recognising, celebrating, protecting ‘difference’ and without this how can you implement diversity. </a:t>
            </a:r>
          </a:p>
          <a:p>
            <a:r>
              <a:rPr lang="en-GB" sz="2000" dirty="0" smtClean="0">
                <a:latin typeface="Arial" pitchFamily="34" charset="0"/>
                <a:cs typeface="Arial" pitchFamily="34" charset="0"/>
              </a:rPr>
              <a:t>It is more important to recognise equality and diversity are the DNA of the organization (through the culture, the values, the actions of employees, the leadership and management approach and style) </a:t>
            </a:r>
            <a:endParaRPr lang="en-GB" sz="2000"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latin typeface="Arial" pitchFamily="34" charset="0"/>
                <a:cs typeface="Arial" pitchFamily="34" charset="0"/>
              </a:rPr>
              <a:t>Stage 2: Build a guiding team </a:t>
            </a:r>
            <a:endParaRPr lang="en-GB" sz="24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000" dirty="0" smtClean="0">
                <a:latin typeface="Arial" pitchFamily="34" charset="0"/>
                <a:cs typeface="Arial" pitchFamily="34" charset="0"/>
              </a:rPr>
              <a:t>The  mechanisms and practices used by organizations will differ when delivering the diversity management agenda</a:t>
            </a:r>
          </a:p>
          <a:p>
            <a:r>
              <a:rPr lang="en-GB" sz="2000" dirty="0" smtClean="0">
                <a:latin typeface="Arial" pitchFamily="34" charset="0"/>
                <a:cs typeface="Arial" pitchFamily="34" charset="0"/>
              </a:rPr>
              <a:t>This is on a continuum of loose structures (everyone responsibility) to tighter roles (where there are clear lines of responsibility)</a:t>
            </a:r>
          </a:p>
          <a:p>
            <a:r>
              <a:rPr lang="en-GB" sz="2000" dirty="0" smtClean="0">
                <a:latin typeface="Arial" pitchFamily="34" charset="0"/>
                <a:cs typeface="Arial" pitchFamily="34" charset="0"/>
              </a:rPr>
              <a:t>However this is determined by:</a:t>
            </a:r>
          </a:p>
          <a:p>
            <a:pPr marL="457200" indent="-457200">
              <a:buFont typeface="+mj-lt"/>
              <a:buAutoNum type="arabicPeriod"/>
            </a:pPr>
            <a:r>
              <a:rPr lang="en-GB" sz="2000" dirty="0" smtClean="0">
                <a:latin typeface="Arial" pitchFamily="34" charset="0"/>
                <a:cs typeface="Arial" pitchFamily="34" charset="0"/>
              </a:rPr>
              <a:t>Culture of the organization</a:t>
            </a:r>
          </a:p>
          <a:p>
            <a:pPr marL="457200" indent="-457200">
              <a:buFont typeface="+mj-lt"/>
              <a:buAutoNum type="arabicPeriod"/>
            </a:pPr>
            <a:r>
              <a:rPr lang="en-GB" sz="2000" dirty="0" smtClean="0">
                <a:latin typeface="Arial" pitchFamily="34" charset="0"/>
                <a:cs typeface="Arial" pitchFamily="34" charset="0"/>
              </a:rPr>
              <a:t>The degree of support from the decision makers of the business (senior management)</a:t>
            </a:r>
          </a:p>
          <a:p>
            <a:pPr marL="457200" indent="-457200"/>
            <a:r>
              <a:rPr lang="en-GB" sz="2000" dirty="0" smtClean="0">
                <a:latin typeface="Arial" pitchFamily="34" charset="0"/>
                <a:cs typeface="Arial" pitchFamily="34" charset="0"/>
              </a:rPr>
              <a:t>This support can be articulated through: - global diversity forums; diversity councils; employee networks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latin typeface="Arial" pitchFamily="34" charset="0"/>
                <a:cs typeface="Arial" pitchFamily="34" charset="0"/>
              </a:rPr>
              <a:t>Stage 3: Create a vision </a:t>
            </a:r>
            <a:endParaRPr lang="en-GB" sz="2400" b="1" dirty="0">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10000"/>
          </a:bodyPr>
          <a:lstStyle/>
          <a:p>
            <a:r>
              <a:rPr lang="en-GB" sz="2000" dirty="0" smtClean="0">
                <a:latin typeface="Arial" pitchFamily="34" charset="0"/>
                <a:cs typeface="Arial" pitchFamily="34" charset="0"/>
              </a:rPr>
              <a:t>The guiding team are responsible for developing and transferring the vision of the diversity management</a:t>
            </a:r>
          </a:p>
          <a:p>
            <a:r>
              <a:rPr lang="en-GB" sz="2000" dirty="0" smtClean="0">
                <a:latin typeface="Arial" pitchFamily="34" charset="0"/>
                <a:cs typeface="Arial" pitchFamily="34" charset="0"/>
              </a:rPr>
              <a:t>The vision will stipulate values, behaviours, practices and codes of conduct for all members of the business</a:t>
            </a:r>
          </a:p>
          <a:p>
            <a:r>
              <a:rPr lang="en-GB" sz="2000" dirty="0" smtClean="0">
                <a:latin typeface="Arial" pitchFamily="34" charset="0"/>
                <a:cs typeface="Arial" pitchFamily="34" charset="0"/>
              </a:rPr>
              <a:t>Childs (2007, cited in Kumra and Manfredi,2012: 86) states the goals of a diversity strategy are:</a:t>
            </a:r>
          </a:p>
          <a:p>
            <a:pPr marL="457200" indent="-457200">
              <a:buFont typeface="+mj-lt"/>
              <a:buAutoNum type="arabicPeriod"/>
            </a:pPr>
            <a:r>
              <a:rPr lang="en-GB" sz="2000" dirty="0" smtClean="0">
                <a:latin typeface="Arial" pitchFamily="34" charset="0"/>
                <a:cs typeface="Arial" pitchFamily="34" charset="0"/>
              </a:rPr>
              <a:t>Identify, attract, and retain the best people no matter what group they come from</a:t>
            </a:r>
          </a:p>
          <a:p>
            <a:pPr marL="457200" indent="-457200">
              <a:buFont typeface="+mj-lt"/>
              <a:buAutoNum type="arabicPeriod"/>
            </a:pPr>
            <a:r>
              <a:rPr lang="en-GB" sz="2000" dirty="0" smtClean="0">
                <a:latin typeface="Arial" pitchFamily="34" charset="0"/>
                <a:cs typeface="Arial" pitchFamily="34" charset="0"/>
              </a:rPr>
              <a:t>Create an organization where the talent can perform to the best of its ability without any hindrance to respond to customers and enhance shareholder value</a:t>
            </a:r>
          </a:p>
          <a:p>
            <a:pPr marL="457200" indent="-457200">
              <a:buFont typeface="+mj-lt"/>
              <a:buAutoNum type="arabicPeriod"/>
            </a:pPr>
            <a:r>
              <a:rPr lang="en-GB" sz="2000" dirty="0" smtClean="0">
                <a:latin typeface="Arial" pitchFamily="34" charset="0"/>
                <a:cs typeface="Arial" pitchFamily="34" charset="0"/>
              </a:rPr>
              <a:t>Ensure that you understand the diversity in your customer base and that you are responding to customers as they are and not as you would wish them to b. It is important that they can see themselves in your vision, actions, and workplace</a:t>
            </a:r>
          </a:p>
          <a:p>
            <a:pPr marL="457200" indent="-457200">
              <a:buFont typeface="+mj-lt"/>
              <a:buAutoNum type="arabicPeriod"/>
            </a:pPr>
            <a:r>
              <a:rPr lang="en-GB" sz="2000" dirty="0" smtClean="0">
                <a:latin typeface="Arial" pitchFamily="34" charset="0"/>
                <a:cs typeface="Arial" pitchFamily="34" charset="0"/>
              </a:rPr>
              <a:t>Use your external relationships and connections to overcome disadvantage and increase the diversity of candidates in the talent pool, now and in the future </a:t>
            </a:r>
            <a:endParaRPr lang="en-GB" sz="2000"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latin typeface="Arial" pitchFamily="34" charset="0"/>
                <a:cs typeface="Arial" pitchFamily="34" charset="0"/>
              </a:rPr>
              <a:t>Stage 4: Communicate the Vision</a:t>
            </a:r>
            <a:endParaRPr lang="en-GB" sz="24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000" dirty="0" smtClean="0">
                <a:latin typeface="Arial" pitchFamily="34" charset="0"/>
                <a:cs typeface="Arial" pitchFamily="34" charset="0"/>
              </a:rPr>
              <a:t>There are two main methods of doing this:</a:t>
            </a:r>
          </a:p>
          <a:p>
            <a:pPr marL="457200" indent="-457200">
              <a:buFont typeface="+mj-lt"/>
              <a:buAutoNum type="arabicPeriod"/>
            </a:pPr>
            <a:r>
              <a:rPr lang="en-GB" sz="2000" dirty="0" smtClean="0">
                <a:latin typeface="Arial" pitchFamily="34" charset="0"/>
                <a:cs typeface="Arial" pitchFamily="34" charset="0"/>
              </a:rPr>
              <a:t>Diversity and Equality Policy (Policies) </a:t>
            </a:r>
          </a:p>
          <a:p>
            <a:pPr marL="457200" indent="-457200">
              <a:buFont typeface="+mj-lt"/>
              <a:buAutoNum type="arabicPeriod"/>
            </a:pPr>
            <a:r>
              <a:rPr lang="en-GB" sz="2000" dirty="0" smtClean="0">
                <a:latin typeface="Arial" pitchFamily="34" charset="0"/>
                <a:cs typeface="Arial" pitchFamily="34" charset="0"/>
              </a:rPr>
              <a:t>Diversity Training and Interventions </a:t>
            </a:r>
            <a:endParaRPr lang="en-GB"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latin typeface="Arial" pitchFamily="34" charset="0"/>
                <a:cs typeface="Arial" pitchFamily="34" charset="0"/>
              </a:rPr>
              <a:t>Stage 5: Empower action </a:t>
            </a:r>
            <a:endParaRPr lang="en-GB" sz="24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000" dirty="0" smtClean="0">
                <a:latin typeface="Arial" pitchFamily="34" charset="0"/>
                <a:cs typeface="Arial" pitchFamily="34" charset="0"/>
              </a:rPr>
              <a:t>Diversity and equality is the responsibility of all employees to ensure there is a culture of dignity and respect towards all staff regardless of ‘difference’</a:t>
            </a:r>
          </a:p>
          <a:p>
            <a:r>
              <a:rPr lang="en-GB" sz="2000" dirty="0" smtClean="0">
                <a:latin typeface="Arial" pitchFamily="34" charset="0"/>
                <a:cs typeface="Arial" pitchFamily="34" charset="0"/>
              </a:rPr>
              <a:t>Diversity and Equality Specialists can act as agents of change and facilitators of good practice</a:t>
            </a:r>
          </a:p>
          <a:p>
            <a:r>
              <a:rPr lang="en-GB" sz="2000" dirty="0" smtClean="0">
                <a:latin typeface="Arial" pitchFamily="34" charset="0"/>
                <a:cs typeface="Arial" pitchFamily="34" charset="0"/>
              </a:rPr>
              <a:t>There needs to be support from decision makers and those responsible for strategy</a:t>
            </a:r>
          </a:p>
          <a:p>
            <a:r>
              <a:rPr lang="en-GB" sz="2000" dirty="0" smtClean="0">
                <a:latin typeface="Arial" pitchFamily="34" charset="0"/>
                <a:cs typeface="Arial" pitchFamily="34" charset="0"/>
              </a:rPr>
              <a:t>It is top down; bottom up; across the organization</a:t>
            </a:r>
          </a:p>
          <a:p>
            <a:r>
              <a:rPr lang="en-GB" sz="2000" dirty="0" smtClean="0">
                <a:latin typeface="Arial" pitchFamily="34" charset="0"/>
                <a:cs typeface="Arial" pitchFamily="34" charset="0"/>
              </a:rPr>
              <a:t>Diversity and equality should be a part of the DNA of a business and integrated into the strategy (horizontal and vertical)</a:t>
            </a:r>
            <a:endParaRPr lang="en-GB"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200" b="1" dirty="0" smtClean="0">
                <a:latin typeface="Arial" pitchFamily="34" charset="0"/>
                <a:cs typeface="Arial" pitchFamily="34" charset="0"/>
              </a:rPr>
              <a:t>Stages 6: and 7 Produce short-term wins and don’t let up </a:t>
            </a:r>
            <a:endParaRPr lang="en-GB" sz="22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000" dirty="0" smtClean="0">
                <a:latin typeface="Arial" pitchFamily="34" charset="0"/>
                <a:cs typeface="Arial" pitchFamily="34" charset="0"/>
              </a:rPr>
              <a:t>Celebrate diversity and equality (internally and externally)</a:t>
            </a:r>
          </a:p>
          <a:p>
            <a:r>
              <a:rPr lang="en-GB" sz="2000" dirty="0" smtClean="0">
                <a:latin typeface="Arial" pitchFamily="34" charset="0"/>
                <a:cs typeface="Arial" pitchFamily="34" charset="0"/>
              </a:rPr>
              <a:t>Everyday should be diversity and equality celebration, however you may have a schedule of events across the year</a:t>
            </a:r>
          </a:p>
          <a:p>
            <a:r>
              <a:rPr lang="en-GB" sz="2000" dirty="0" smtClean="0">
                <a:latin typeface="Arial" pitchFamily="34" charset="0"/>
                <a:cs typeface="Arial" pitchFamily="34" charset="0"/>
              </a:rPr>
              <a:t>There are many diversity awards including:</a:t>
            </a:r>
          </a:p>
          <a:p>
            <a:pPr marL="457200" indent="-457200">
              <a:buFont typeface="+mj-lt"/>
              <a:buAutoNum type="arabicPeriod"/>
            </a:pPr>
            <a:r>
              <a:rPr lang="en-GB" sz="2000" dirty="0" smtClean="0">
                <a:latin typeface="Arial" pitchFamily="34" charset="0"/>
                <a:cs typeface="Arial" pitchFamily="34" charset="0"/>
              </a:rPr>
              <a:t>Stonewall diversity champion </a:t>
            </a:r>
            <a:r>
              <a:rPr lang="en-GB" sz="2000" dirty="0" smtClean="0">
                <a:latin typeface="Arial" pitchFamily="34" charset="0"/>
                <a:cs typeface="Arial" pitchFamily="34" charset="0"/>
                <a:hlinkClick r:id="rId2"/>
              </a:rPr>
              <a:t>http://www.stonewall.org.uk/get-involved/workplace/global-diversity-champions-programme</a:t>
            </a:r>
            <a:endParaRPr lang="en-GB" sz="2000" dirty="0" smtClean="0">
              <a:latin typeface="Arial" pitchFamily="34" charset="0"/>
              <a:cs typeface="Arial" pitchFamily="34" charset="0"/>
            </a:endParaRPr>
          </a:p>
          <a:p>
            <a:pPr marL="457200" indent="-457200">
              <a:buFont typeface="+mj-lt"/>
              <a:buAutoNum type="arabicPeriod"/>
            </a:pPr>
            <a:r>
              <a:rPr lang="en-GB" sz="2000" dirty="0" smtClean="0">
                <a:latin typeface="Arial" pitchFamily="34" charset="0"/>
                <a:cs typeface="Arial" pitchFamily="34" charset="0"/>
              </a:rPr>
              <a:t>Advancing women in the workplace </a:t>
            </a:r>
            <a:r>
              <a:rPr lang="en-GB" sz="2000" dirty="0" smtClean="0">
                <a:latin typeface="Arial" pitchFamily="34" charset="0"/>
                <a:cs typeface="Arial" pitchFamily="34" charset="0"/>
                <a:hlinkClick r:id="rId3"/>
              </a:rPr>
              <a:t>Example</a:t>
            </a:r>
            <a:endParaRPr lang="en-GB" sz="2000" dirty="0" smtClean="0">
              <a:latin typeface="Arial" pitchFamily="34" charset="0"/>
              <a:cs typeface="Arial" pitchFamily="34" charset="0"/>
            </a:endParaRPr>
          </a:p>
          <a:p>
            <a:pPr marL="457200" indent="-457200">
              <a:buFont typeface="+mj-lt"/>
              <a:buAutoNum type="arabicPeriod"/>
            </a:pPr>
            <a:endParaRPr lang="en-GB" sz="20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latin typeface="Arial" pitchFamily="34" charset="0"/>
                <a:cs typeface="Arial" pitchFamily="34" charset="0"/>
              </a:rPr>
              <a:t>Stage 8: Make Change Stick  </a:t>
            </a:r>
            <a:endParaRPr lang="en-GB" sz="24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000" dirty="0" smtClean="0">
                <a:latin typeface="Arial" pitchFamily="34" charset="0"/>
                <a:cs typeface="Arial" pitchFamily="34" charset="0"/>
              </a:rPr>
              <a:t>The Business case always looks for measurement and indicators of success:</a:t>
            </a:r>
          </a:p>
          <a:p>
            <a:pPr marL="457200" indent="-457200">
              <a:buFont typeface="+mj-lt"/>
              <a:buAutoNum type="arabicPeriod"/>
            </a:pPr>
            <a:r>
              <a:rPr lang="en-GB" sz="2000" dirty="0" smtClean="0">
                <a:latin typeface="Arial" pitchFamily="34" charset="0"/>
                <a:cs typeface="Arial" pitchFamily="34" charset="0"/>
              </a:rPr>
              <a:t>Track progress from where you began rather than where you wish to end up. This will save effort, time and success is recognized and not lost</a:t>
            </a:r>
          </a:p>
          <a:p>
            <a:pPr marL="457200" indent="-457200">
              <a:buFont typeface="+mj-lt"/>
              <a:buAutoNum type="arabicPeriod"/>
            </a:pPr>
            <a:r>
              <a:rPr lang="en-GB" sz="2000" dirty="0" smtClean="0">
                <a:latin typeface="Arial" pitchFamily="34" charset="0"/>
                <a:cs typeface="Arial" pitchFamily="34" charset="0"/>
              </a:rPr>
              <a:t>A broad set of measures enables success to be tracked across a number of dimensions and enables understanding of the broader impact of diversity management initiatives </a:t>
            </a:r>
          </a:p>
          <a:p>
            <a:pPr marL="457200" indent="-457200">
              <a:buFont typeface="+mj-lt"/>
              <a:buAutoNum type="arabicPeriod"/>
            </a:pPr>
            <a:r>
              <a:rPr lang="en-GB" sz="2000" dirty="0" smtClean="0">
                <a:latin typeface="Arial" pitchFamily="34" charset="0"/>
                <a:cs typeface="Arial" pitchFamily="34" charset="0"/>
              </a:rPr>
              <a:t>Use the eyes and ears of those who participate in diversity initiatives to track change and report on how training initiatives are being translated into day to day changes in behaviour</a:t>
            </a:r>
          </a:p>
          <a:p>
            <a:pPr marL="457200" indent="-457200">
              <a:buFont typeface="+mj-lt"/>
              <a:buAutoNum type="arabicPeriod"/>
            </a:pPr>
            <a:r>
              <a:rPr lang="en-GB" sz="2000" dirty="0" smtClean="0">
                <a:latin typeface="Arial" pitchFamily="34" charset="0"/>
                <a:cs typeface="Arial" pitchFamily="34" charset="0"/>
              </a:rPr>
              <a:t>Use hard measures = employee retention rates; costs of tribunals; </a:t>
            </a:r>
            <a:endParaRPr lang="en-GB"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445</TotalTime>
  <Words>910</Words>
  <Application>Microsoft Office PowerPoint</Application>
  <PresentationFormat>如螢幕大小 (4:3)</PresentationFormat>
  <Paragraphs>63</Paragraphs>
  <Slides>10</Slides>
  <Notes>0</Notes>
  <HiddenSlides>0</HiddenSlides>
  <MMClips>0</MMClips>
  <ScaleCrop>false</ScaleCrop>
  <HeadingPairs>
    <vt:vector size="6" baseType="variant">
      <vt:variant>
        <vt:lpstr>使用字型</vt:lpstr>
      </vt:variant>
      <vt:variant>
        <vt:i4>5</vt:i4>
      </vt:variant>
      <vt:variant>
        <vt:lpstr>佈景主題</vt:lpstr>
      </vt:variant>
      <vt:variant>
        <vt:i4>1</vt:i4>
      </vt:variant>
      <vt:variant>
        <vt:lpstr>投影片標題</vt:lpstr>
      </vt:variant>
      <vt:variant>
        <vt:i4>10</vt:i4>
      </vt:variant>
    </vt:vector>
  </HeadingPairs>
  <TitlesOfParts>
    <vt:vector size="16" baseType="lpstr">
      <vt:lpstr>微軟正黑體</vt:lpstr>
      <vt:lpstr>Arial</vt:lpstr>
      <vt:lpstr>Calibri</vt:lpstr>
      <vt:lpstr>Constantia</vt:lpstr>
      <vt:lpstr>Wingdings 2</vt:lpstr>
      <vt:lpstr>Flow</vt:lpstr>
      <vt:lpstr>BMMB 7007 HRM  Exploring Equality and Diversity</vt:lpstr>
      <vt:lpstr>The Triggers for Diversity Management </vt:lpstr>
      <vt:lpstr>Implementing Diversity Initiatives  </vt:lpstr>
      <vt:lpstr>Stage 1: Create a Sense of Urgency</vt:lpstr>
      <vt:lpstr>Stage 2: Build a guiding team </vt:lpstr>
      <vt:lpstr>Stage 3: Create a vision </vt:lpstr>
      <vt:lpstr>Stage 4: Communicate the Vision</vt:lpstr>
      <vt:lpstr>Stage 5: Empower action </vt:lpstr>
      <vt:lpstr>Stages 6: and 7 Produce short-term wins and don’t let up </vt:lpstr>
      <vt:lpstr>Stage 8: Make Change Stick  </vt:lpstr>
    </vt:vector>
  </TitlesOfParts>
  <Company>FBL, University of Sunderland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UGB350 Exploring Equality and Diversity</dc:title>
  <dc:creator>admin</dc:creator>
  <cp:lastModifiedBy>Cheung F Y</cp:lastModifiedBy>
  <cp:revision>30</cp:revision>
  <dcterms:created xsi:type="dcterms:W3CDTF">2013-09-30T12:12:57Z</dcterms:created>
  <dcterms:modified xsi:type="dcterms:W3CDTF">2019-10-11T01:04:32Z</dcterms:modified>
</cp:coreProperties>
</file>