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38"/>
  </p:notesMasterIdLst>
  <p:handoutMasterIdLst>
    <p:handoutMasterId r:id="rId39"/>
  </p:handoutMasterIdLst>
  <p:sldIdLst>
    <p:sldId id="256" r:id="rId6"/>
    <p:sldId id="380" r:id="rId7"/>
    <p:sldId id="343" r:id="rId8"/>
    <p:sldId id="372" r:id="rId9"/>
    <p:sldId id="401" r:id="rId10"/>
    <p:sldId id="379" r:id="rId11"/>
    <p:sldId id="262" r:id="rId12"/>
    <p:sldId id="270" r:id="rId13"/>
    <p:sldId id="396" r:id="rId14"/>
    <p:sldId id="382" r:id="rId15"/>
    <p:sldId id="336" r:id="rId16"/>
    <p:sldId id="381" r:id="rId17"/>
    <p:sldId id="383" r:id="rId18"/>
    <p:sldId id="384" r:id="rId19"/>
    <p:sldId id="385" r:id="rId20"/>
    <p:sldId id="261" r:id="rId21"/>
    <p:sldId id="319" r:id="rId22"/>
    <p:sldId id="386" r:id="rId23"/>
    <p:sldId id="397" r:id="rId24"/>
    <p:sldId id="387" r:id="rId25"/>
    <p:sldId id="337" r:id="rId26"/>
    <p:sldId id="403" r:id="rId27"/>
    <p:sldId id="404" r:id="rId28"/>
    <p:sldId id="388" r:id="rId29"/>
    <p:sldId id="268" r:id="rId30"/>
    <p:sldId id="390" r:id="rId31"/>
    <p:sldId id="395" r:id="rId32"/>
    <p:sldId id="402" r:id="rId33"/>
    <p:sldId id="266" r:id="rId34"/>
    <p:sldId id="344" r:id="rId35"/>
    <p:sldId id="342" r:id="rId36"/>
    <p:sldId id="393" r:id="rId37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lie Potter" initials="JP" lastIdx="1" clrIdx="0">
    <p:extLst>
      <p:ext uri="{19B8F6BF-5375-455C-9EA6-DF929625EA0E}">
        <p15:presenceInfo xmlns:p15="http://schemas.microsoft.com/office/powerpoint/2012/main" userId="S-1-5-21-809251214-2178901256-4152538893-2665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94F31C-C42F-438B-AF11-DC0AFAF17F84}" v="3" dt="2025-09-26T11:23:46.513"/>
  </p1510:revLst>
</p1510:revInfo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80" autoAdjust="0"/>
    <p:restoredTop sz="80729" autoAdjust="0"/>
  </p:normalViewPr>
  <p:slideViewPr>
    <p:cSldViewPr>
      <p:cViewPr>
        <p:scale>
          <a:sx n="83" d="100"/>
          <a:sy n="83" d="100"/>
        </p:scale>
        <p:origin x="1260" y="5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-337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commentAuthors" Target="commentAuthors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notesMaster" Target="notesMasters/notesMaster1.xml"/><Relationship Id="rId46" Type="http://schemas.microsoft.com/office/2015/10/relationships/revisionInfo" Target="revisionInfo.xml"/><Relationship Id="rId20" Type="http://schemas.openxmlformats.org/officeDocument/2006/relationships/slide" Target="slides/slide15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sha Davies (IMH)" userId="f8d816cd-2c21-46a2-8815-9450f2bd6f78" providerId="ADAL" clId="{C594F31C-C42F-438B-AF11-DC0AFAF17F84}"/>
    <pc:docChg chg="custSel modSld">
      <pc:chgData name="Natasha Davies (IMH)" userId="f8d816cd-2c21-46a2-8815-9450f2bd6f78" providerId="ADAL" clId="{C594F31C-C42F-438B-AF11-DC0AFAF17F84}" dt="2025-09-26T11:40:10.445" v="495" actId="729"/>
      <pc:docMkLst>
        <pc:docMk/>
      </pc:docMkLst>
      <pc:sldChg chg="modSp mod">
        <pc:chgData name="Natasha Davies (IMH)" userId="f8d816cd-2c21-46a2-8815-9450f2bd6f78" providerId="ADAL" clId="{C594F31C-C42F-438B-AF11-DC0AFAF17F84}" dt="2025-09-12T09:42:22.560" v="1" actId="20577"/>
        <pc:sldMkLst>
          <pc:docMk/>
          <pc:sldMk cId="3408955283" sldId="256"/>
        </pc:sldMkLst>
        <pc:spChg chg="mod">
          <ac:chgData name="Natasha Davies (IMH)" userId="f8d816cd-2c21-46a2-8815-9450f2bd6f78" providerId="ADAL" clId="{C594F31C-C42F-438B-AF11-DC0AFAF17F84}" dt="2025-09-12T09:42:22.560" v="1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mod modShow">
        <pc:chgData name="Natasha Davies (IMH)" userId="f8d816cd-2c21-46a2-8815-9450f2bd6f78" providerId="ADAL" clId="{C594F31C-C42F-438B-AF11-DC0AFAF17F84}" dt="2025-09-26T11:20:10.723" v="349" actId="729"/>
        <pc:sldMkLst>
          <pc:docMk/>
          <pc:sldMk cId="3461371516" sldId="261"/>
        </pc:sldMkLst>
      </pc:sldChg>
      <pc:sldChg chg="addSp delSp modSp mod modShow">
        <pc:chgData name="Natasha Davies (IMH)" userId="f8d816cd-2c21-46a2-8815-9450f2bd6f78" providerId="ADAL" clId="{C594F31C-C42F-438B-AF11-DC0AFAF17F84}" dt="2025-09-26T11:40:10.445" v="495" actId="729"/>
        <pc:sldMkLst>
          <pc:docMk/>
          <pc:sldMk cId="3040778230" sldId="262"/>
        </pc:sldMkLst>
        <pc:spChg chg="mod">
          <ac:chgData name="Natasha Davies (IMH)" userId="f8d816cd-2c21-46a2-8815-9450f2bd6f78" providerId="ADAL" clId="{C594F31C-C42F-438B-AF11-DC0AFAF17F84}" dt="2025-09-26T11:15:15.779" v="223" actId="27636"/>
          <ac:spMkLst>
            <pc:docMk/>
            <pc:sldMk cId="3040778230" sldId="262"/>
            <ac:spMk id="2" creationId="{00000000-0000-0000-0000-000000000000}"/>
          </ac:spMkLst>
        </pc:spChg>
        <pc:graphicFrameChg chg="modGraphic">
          <ac:chgData name="Natasha Davies (IMH)" userId="f8d816cd-2c21-46a2-8815-9450f2bd6f78" providerId="ADAL" clId="{C594F31C-C42F-438B-AF11-DC0AFAF17F84}" dt="2025-09-26T11:19:29.570" v="343" actId="20577"/>
          <ac:graphicFrameMkLst>
            <pc:docMk/>
            <pc:sldMk cId="3040778230" sldId="262"/>
            <ac:graphicFrameMk id="4" creationId="{F9993C28-0F72-4395-AEE9-71599400FDEE}"/>
          </ac:graphicFrameMkLst>
        </pc:graphicFrameChg>
        <pc:graphicFrameChg chg="add del modGraphic">
          <ac:chgData name="Natasha Davies (IMH)" userId="f8d816cd-2c21-46a2-8815-9450f2bd6f78" providerId="ADAL" clId="{C594F31C-C42F-438B-AF11-DC0AFAF17F84}" dt="2025-09-26T11:40:07.261" v="494" actId="478"/>
          <ac:graphicFrameMkLst>
            <pc:docMk/>
            <pc:sldMk cId="3040778230" sldId="262"/>
            <ac:graphicFrameMk id="5" creationId="{8A93E32D-9046-5AB2-4AFB-2728AF577492}"/>
          </ac:graphicFrameMkLst>
        </pc:graphicFrameChg>
      </pc:sldChg>
      <pc:sldChg chg="mod modShow">
        <pc:chgData name="Natasha Davies (IMH)" userId="f8d816cd-2c21-46a2-8815-9450f2bd6f78" providerId="ADAL" clId="{C594F31C-C42F-438B-AF11-DC0AFAF17F84}" dt="2025-09-26T11:20:55.686" v="357" actId="729"/>
        <pc:sldMkLst>
          <pc:docMk/>
          <pc:sldMk cId="2576451973" sldId="266"/>
        </pc:sldMkLst>
      </pc:sldChg>
      <pc:sldChg chg="mod modShow">
        <pc:chgData name="Natasha Davies (IMH)" userId="f8d816cd-2c21-46a2-8815-9450f2bd6f78" providerId="ADAL" clId="{C594F31C-C42F-438B-AF11-DC0AFAF17F84}" dt="2025-09-26T11:20:55.686" v="357" actId="729"/>
        <pc:sldMkLst>
          <pc:docMk/>
          <pc:sldMk cId="3891378273" sldId="268"/>
        </pc:sldMkLst>
      </pc:sldChg>
      <pc:sldChg chg="mod modShow">
        <pc:chgData name="Natasha Davies (IMH)" userId="f8d816cd-2c21-46a2-8815-9450f2bd6f78" providerId="ADAL" clId="{C594F31C-C42F-438B-AF11-DC0AFAF17F84}" dt="2025-09-26T11:20:14.691" v="350" actId="729"/>
        <pc:sldMkLst>
          <pc:docMk/>
          <pc:sldMk cId="4118100351" sldId="319"/>
        </pc:sldMkLst>
      </pc:sldChg>
      <pc:sldChg chg="mod modShow">
        <pc:chgData name="Natasha Davies (IMH)" userId="f8d816cd-2c21-46a2-8815-9450f2bd6f78" providerId="ADAL" clId="{C594F31C-C42F-438B-AF11-DC0AFAF17F84}" dt="2025-09-26T11:19:48.472" v="344" actId="729"/>
        <pc:sldMkLst>
          <pc:docMk/>
          <pc:sldMk cId="2741448296" sldId="336"/>
        </pc:sldMkLst>
      </pc:sldChg>
      <pc:sldChg chg="mod modShow">
        <pc:chgData name="Natasha Davies (IMH)" userId="f8d816cd-2c21-46a2-8815-9450f2bd6f78" providerId="ADAL" clId="{C594F31C-C42F-438B-AF11-DC0AFAF17F84}" dt="2025-09-26T11:20:31.163" v="354" actId="729"/>
        <pc:sldMkLst>
          <pc:docMk/>
          <pc:sldMk cId="2617136568" sldId="337"/>
        </pc:sldMkLst>
      </pc:sldChg>
      <pc:sldChg chg="mod modShow">
        <pc:chgData name="Natasha Davies (IMH)" userId="f8d816cd-2c21-46a2-8815-9450f2bd6f78" providerId="ADAL" clId="{C594F31C-C42F-438B-AF11-DC0AFAF17F84}" dt="2025-09-26T11:20:55.686" v="357" actId="729"/>
        <pc:sldMkLst>
          <pc:docMk/>
          <pc:sldMk cId="3006456379" sldId="342"/>
        </pc:sldMkLst>
      </pc:sldChg>
      <pc:sldChg chg="mod modShow">
        <pc:chgData name="Natasha Davies (IMH)" userId="f8d816cd-2c21-46a2-8815-9450f2bd6f78" providerId="ADAL" clId="{C594F31C-C42F-438B-AF11-DC0AFAF17F84}" dt="2025-09-12T09:43:05.185" v="4" actId="729"/>
        <pc:sldMkLst>
          <pc:docMk/>
          <pc:sldMk cId="1967702754" sldId="343"/>
        </pc:sldMkLst>
      </pc:sldChg>
      <pc:sldChg chg="mod modShow">
        <pc:chgData name="Natasha Davies (IMH)" userId="f8d816cd-2c21-46a2-8815-9450f2bd6f78" providerId="ADAL" clId="{C594F31C-C42F-438B-AF11-DC0AFAF17F84}" dt="2025-09-26T11:20:55.686" v="357" actId="729"/>
        <pc:sldMkLst>
          <pc:docMk/>
          <pc:sldMk cId="2581952422" sldId="344"/>
        </pc:sldMkLst>
      </pc:sldChg>
      <pc:sldChg chg="modSp mod modShow">
        <pc:chgData name="Natasha Davies (IMH)" userId="f8d816cd-2c21-46a2-8815-9450f2bd6f78" providerId="ADAL" clId="{C594F31C-C42F-438B-AF11-DC0AFAF17F84}" dt="2025-09-26T11:13:33.977" v="200" actId="27636"/>
        <pc:sldMkLst>
          <pc:docMk/>
          <pc:sldMk cId="2723767529" sldId="380"/>
        </pc:sldMkLst>
        <pc:spChg chg="mod">
          <ac:chgData name="Natasha Davies (IMH)" userId="f8d816cd-2c21-46a2-8815-9450f2bd6f78" providerId="ADAL" clId="{C594F31C-C42F-438B-AF11-DC0AFAF17F84}" dt="2025-09-26T11:13:33.977" v="200" actId="27636"/>
          <ac:spMkLst>
            <pc:docMk/>
            <pc:sldMk cId="2723767529" sldId="380"/>
            <ac:spMk id="3" creationId="{39C03FC3-E7D4-427C-8502-36D904283E98}"/>
          </ac:spMkLst>
        </pc:spChg>
      </pc:sldChg>
      <pc:sldChg chg="mod modShow">
        <pc:chgData name="Natasha Davies (IMH)" userId="f8d816cd-2c21-46a2-8815-9450f2bd6f78" providerId="ADAL" clId="{C594F31C-C42F-438B-AF11-DC0AFAF17F84}" dt="2025-09-26T11:19:52.656" v="345" actId="729"/>
        <pc:sldMkLst>
          <pc:docMk/>
          <pc:sldMk cId="1847268348" sldId="381"/>
        </pc:sldMkLst>
      </pc:sldChg>
      <pc:sldChg chg="mod modShow">
        <pc:chgData name="Natasha Davies (IMH)" userId="f8d816cd-2c21-46a2-8815-9450f2bd6f78" providerId="ADAL" clId="{C594F31C-C42F-438B-AF11-DC0AFAF17F84}" dt="2025-09-26T11:19:56.423" v="346" actId="729"/>
        <pc:sldMkLst>
          <pc:docMk/>
          <pc:sldMk cId="4009929181" sldId="383"/>
        </pc:sldMkLst>
      </pc:sldChg>
      <pc:sldChg chg="modSp mod modShow">
        <pc:chgData name="Natasha Davies (IMH)" userId="f8d816cd-2c21-46a2-8815-9450f2bd6f78" providerId="ADAL" clId="{C594F31C-C42F-438B-AF11-DC0AFAF17F84}" dt="2025-09-26T11:23:37.482" v="488" actId="20577"/>
        <pc:sldMkLst>
          <pc:docMk/>
          <pc:sldMk cId="2773722134" sldId="384"/>
        </pc:sldMkLst>
        <pc:spChg chg="mod">
          <ac:chgData name="Natasha Davies (IMH)" userId="f8d816cd-2c21-46a2-8815-9450f2bd6f78" providerId="ADAL" clId="{C594F31C-C42F-438B-AF11-DC0AFAF17F84}" dt="2025-09-26T11:23:37.482" v="488" actId="20577"/>
          <ac:spMkLst>
            <pc:docMk/>
            <pc:sldMk cId="2773722134" sldId="384"/>
            <ac:spMk id="3" creationId="{5C60CD27-EB50-42EB-9720-AD12DBB3C922}"/>
          </ac:spMkLst>
        </pc:spChg>
      </pc:sldChg>
      <pc:sldChg chg="modSp mod modShow">
        <pc:chgData name="Natasha Davies (IMH)" userId="f8d816cd-2c21-46a2-8815-9450f2bd6f78" providerId="ADAL" clId="{C594F31C-C42F-438B-AF11-DC0AFAF17F84}" dt="2025-09-26T11:38:40.067" v="492" actId="20577"/>
        <pc:sldMkLst>
          <pc:docMk/>
          <pc:sldMk cId="305223769" sldId="385"/>
        </pc:sldMkLst>
        <pc:spChg chg="mod">
          <ac:chgData name="Natasha Davies (IMH)" userId="f8d816cd-2c21-46a2-8815-9450f2bd6f78" providerId="ADAL" clId="{C594F31C-C42F-438B-AF11-DC0AFAF17F84}" dt="2025-09-26T11:38:40.067" v="492" actId="20577"/>
          <ac:spMkLst>
            <pc:docMk/>
            <pc:sldMk cId="305223769" sldId="385"/>
            <ac:spMk id="4" creationId="{28CB5FE9-B9BD-45BE-986D-D8B1881E5FAF}"/>
          </ac:spMkLst>
        </pc:spChg>
      </pc:sldChg>
      <pc:sldChg chg="mod modShow">
        <pc:chgData name="Natasha Davies (IMH)" userId="f8d816cd-2c21-46a2-8815-9450f2bd6f78" providerId="ADAL" clId="{C594F31C-C42F-438B-AF11-DC0AFAF17F84}" dt="2025-09-26T11:20:20.866" v="351" actId="729"/>
        <pc:sldMkLst>
          <pc:docMk/>
          <pc:sldMk cId="1393620023" sldId="386"/>
        </pc:sldMkLst>
      </pc:sldChg>
      <pc:sldChg chg="mod modShow">
        <pc:chgData name="Natasha Davies (IMH)" userId="f8d816cd-2c21-46a2-8815-9450f2bd6f78" providerId="ADAL" clId="{C594F31C-C42F-438B-AF11-DC0AFAF17F84}" dt="2025-09-26T11:20:28.117" v="353" actId="729"/>
        <pc:sldMkLst>
          <pc:docMk/>
          <pc:sldMk cId="33841346" sldId="387"/>
        </pc:sldMkLst>
      </pc:sldChg>
      <pc:sldChg chg="mod modShow">
        <pc:chgData name="Natasha Davies (IMH)" userId="f8d816cd-2c21-46a2-8815-9450f2bd6f78" providerId="ADAL" clId="{C594F31C-C42F-438B-AF11-DC0AFAF17F84}" dt="2025-09-26T11:20:55.686" v="357" actId="729"/>
        <pc:sldMkLst>
          <pc:docMk/>
          <pc:sldMk cId="157346635" sldId="388"/>
        </pc:sldMkLst>
      </pc:sldChg>
      <pc:sldChg chg="mod modShow">
        <pc:chgData name="Natasha Davies (IMH)" userId="f8d816cd-2c21-46a2-8815-9450f2bd6f78" providerId="ADAL" clId="{C594F31C-C42F-438B-AF11-DC0AFAF17F84}" dt="2025-09-26T11:20:55.686" v="357" actId="729"/>
        <pc:sldMkLst>
          <pc:docMk/>
          <pc:sldMk cId="1620714277" sldId="390"/>
        </pc:sldMkLst>
      </pc:sldChg>
      <pc:sldChg chg="mod modShow">
        <pc:chgData name="Natasha Davies (IMH)" userId="f8d816cd-2c21-46a2-8815-9450f2bd6f78" providerId="ADAL" clId="{C594F31C-C42F-438B-AF11-DC0AFAF17F84}" dt="2025-09-26T11:20:55.686" v="357" actId="729"/>
        <pc:sldMkLst>
          <pc:docMk/>
          <pc:sldMk cId="3468548896" sldId="395"/>
        </pc:sldMkLst>
      </pc:sldChg>
      <pc:sldChg chg="mod modShow">
        <pc:chgData name="Natasha Davies (IMH)" userId="f8d816cd-2c21-46a2-8815-9450f2bd6f78" providerId="ADAL" clId="{C594F31C-C42F-438B-AF11-DC0AFAF17F84}" dt="2025-09-26T11:20:23.978" v="352" actId="729"/>
        <pc:sldMkLst>
          <pc:docMk/>
          <pc:sldMk cId="3046650771" sldId="397"/>
        </pc:sldMkLst>
      </pc:sldChg>
      <pc:sldChg chg="mod modShow">
        <pc:chgData name="Natasha Davies (IMH)" userId="f8d816cd-2c21-46a2-8815-9450f2bd6f78" providerId="ADAL" clId="{C594F31C-C42F-438B-AF11-DC0AFAF17F84}" dt="2025-09-26T11:20:55.686" v="357" actId="729"/>
        <pc:sldMkLst>
          <pc:docMk/>
          <pc:sldMk cId="2792676028" sldId="402"/>
        </pc:sldMkLst>
      </pc:sldChg>
      <pc:sldChg chg="mod modShow">
        <pc:chgData name="Natasha Davies (IMH)" userId="f8d816cd-2c21-46a2-8815-9450f2bd6f78" providerId="ADAL" clId="{C594F31C-C42F-438B-AF11-DC0AFAF17F84}" dt="2025-09-26T11:20:34.394" v="355" actId="729"/>
        <pc:sldMkLst>
          <pc:docMk/>
          <pc:sldMk cId="2306711975" sldId="403"/>
        </pc:sldMkLst>
      </pc:sldChg>
      <pc:sldChg chg="mod modShow">
        <pc:chgData name="Natasha Davies (IMH)" userId="f8d816cd-2c21-46a2-8815-9450f2bd6f78" providerId="ADAL" clId="{C594F31C-C42F-438B-AF11-DC0AFAF17F84}" dt="2025-09-26T11:20:39.122" v="356" actId="729"/>
        <pc:sldMkLst>
          <pc:docMk/>
          <pc:sldMk cId="1204389187" sldId="40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8703AC-DFDF-457E-98D1-74222D6935DF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BDDFA6-66F8-4F99-B8F6-C4B18DC67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063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3718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7254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9681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4460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Plagiarism</a:t>
            </a:r>
          </a:p>
          <a:p>
            <a:r>
              <a:rPr lang="en-GB" dirty="0"/>
              <a:t>Critical Thinking Skills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6645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10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0071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CIPD Enrolment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99320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 Hub – student membership video.</a:t>
            </a:r>
          </a:p>
          <a:p>
            <a:r>
              <a:rPr lang="en-GB" dirty="0"/>
              <a:t>Code of Conduct.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7360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Sit in alphabetical order by first name.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5108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6582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7672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Plagiarism – also a breach of the CIPD Code of Conduct and can result in expulsion from the CIPD.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2354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3797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Nominate a student rep.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4681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1671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7284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0370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15720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BDDFA6-66F8-4F99-B8F6-C4B18DC6700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44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2194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2752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4005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2866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29101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5048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9506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30747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190026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74786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07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26/09/2025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2618A6-0881-47A1-94C6-92D2786132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26/09/2025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91B8E8-D35B-4857-8D01-94BE02A6C31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0048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pd.co.uk/cipd-hr-profession/about-u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eventbrite.co.uk%2Fe%2Fstudent-induction-approved-programme-providers-tickets-1483598104869&amp;data=05%7C02%7Cn.l.davies%40uwtsd.ac.uk%7C60af6e2afd1e4f082d3608ddf123cc66%7C4e0f11f9046e45059cb8db2152311e21%7C0%7C0%7C638931858297242436%7CUnknown%7CTWFpbGZsb3d8eyJFbXB0eU1hcGkiOnRydWUsIlYiOiIwLjAuMDAwMCIsIlAiOiJXaW4zMiIsIkFOIjoiTWFpbCIsIldUIjoyfQ%3D%3D%7C0%7C%7C%7C&amp;sdata=xEuZm%2FrWuxiRb40hCtnExi3ynydvAoYafl2HU4mboQ0%3D&amp;reserved=0" TargetMode="External"/><Relationship Id="rId7" Type="http://schemas.openxmlformats.org/officeDocument/2006/relationships/hyperlink" Target="https://www.youtube.com/user/CIPDGloba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ipd.co.uk/" TargetMode="External"/><Relationship Id="rId5" Type="http://schemas.openxmlformats.org/officeDocument/2006/relationships/hyperlink" Target="http://www.eventbrite.co.uk/" TargetMode="External"/><Relationship Id="rId4" Type="http://schemas.openxmlformats.org/officeDocument/2006/relationships/hyperlink" Target="https://eur01.safelinks.protection.outlook.com/?url=https%3A%2F%2Fwww.eventbrite.co.uk%2Fe%2Fhr-in-wales-conference-2025-tickets-1107763824419%3Fdiscount%3D50&amp;data=05%7C02%7Cn.l.davies%40uwtsd.ac.uk%7Cee61a52aac354432be5908ddfc3955a4%7C4e0f11f9046e45059cb8db2152311e21%7C0%7C0%7C638944045371275182%7CUnknown%7CTWFpbGZsb3d8eyJFbXB0eU1hcGkiOnRydWUsIlYiOiIwLjAuMDAwMCIsIlAiOiJXaW4zMiIsIkFOIjoiTWFpbCIsIldUIjoyfQ%3D%3D%7C0%7C%7C%7C&amp;sdata=CIDXW%2FF0oIlw%2Bo1Vr6x2cnmVWwG41Iplr0VFMDD7tXs%3D&amp;reserved=0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intranet.uwtsd.ac.uk/student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gi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eur01.safelinks.protection.outlook.com/?url=http%3A%2F%2Fclick.comms.cipdmail.com%2F%3Fqs%3De64eb9093d0ed76631dc923f96521b4f47c6edd2f8f416944f6fcbc86f6a9cf3de6385acabdf8c8d55605b39cb8c7d989f59b7079a650ef8&amp;data=05%7C02%7Cn.l.davies%40uwtsd.ac.uk%7C33ecac56dc1f40f98e7208dc345e0ab6%7C4e0f11f9046e45059cb8db2152311e21%7C0%7C0%7C638442825883198455%7CUnknown%7CTWFpbGZsb3d8eyJWIjoiMC4wLjAwMDAiLCJQIjoiV2luMzIiLCJBTiI6Ik1haWwiLCJXVCI6Mn0%3D%7C0%7C%7C%7C&amp;sdata=kHCDqD9tG2%2BefT0kzZvzO%2Bcl29eUGz7z9YZTHa1S5CU%3D&amp;reserved=0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oodle.uwtsd.ac.uk/course/view.php?id=11455" TargetMode="External"/><Relationship Id="rId4" Type="http://schemas.openxmlformats.org/officeDocument/2006/relationships/hyperlink" Target="https://intranet.uwtsd.ac.uk/students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y-FVUZCT7E&amp;feature=youtu.be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yy-FVUZCT7E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tePFvYP7A0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420888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PG Dip and MA in Strategic People Management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Induction 2025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50329-1F42-4D31-8412-FFD05BF58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b="1" dirty="0"/>
              <a:t>Approximate Timings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03FC3-E7D4-427C-8502-36D904283E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340768"/>
            <a:ext cx="8640960" cy="4785395"/>
          </a:xfrm>
        </p:spPr>
        <p:txBody>
          <a:bodyPr>
            <a:normAutofit/>
          </a:bodyPr>
          <a:lstStyle/>
          <a:p>
            <a:r>
              <a:rPr lang="en-GB" dirty="0"/>
              <a:t>2pm  	Welcome, Health and Safety</a:t>
            </a:r>
          </a:p>
          <a:p>
            <a:r>
              <a:rPr lang="en-GB" dirty="0"/>
              <a:t>2:10  	Introductions (Staff and Students)</a:t>
            </a:r>
          </a:p>
          <a:p>
            <a:r>
              <a:rPr lang="en-GB" dirty="0"/>
              <a:t>2:30	Student union talk</a:t>
            </a:r>
          </a:p>
          <a:p>
            <a:r>
              <a:rPr lang="en-GB" dirty="0"/>
              <a:t>3:00	Library </a:t>
            </a:r>
            <a:r>
              <a:rPr lang="en-GB" dirty="0" err="1"/>
              <a:t>Infoskills</a:t>
            </a:r>
            <a:r>
              <a:rPr lang="en-GB" dirty="0"/>
              <a:t> (Lisa Ellis)</a:t>
            </a:r>
          </a:p>
          <a:p>
            <a:r>
              <a:rPr lang="en-GB" dirty="0"/>
              <a:t>4:00 	Immersive Room</a:t>
            </a:r>
          </a:p>
          <a:p>
            <a:r>
              <a:rPr lang="en-GB" dirty="0"/>
              <a:t>5:00 	Overview of Moodle/introduction to 			module</a:t>
            </a:r>
          </a:p>
          <a:p>
            <a:r>
              <a:rPr lang="en-GB" dirty="0"/>
              <a:t>5:45 	Close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3767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name</a:t>
            </a:r>
          </a:p>
          <a:p>
            <a:r>
              <a:rPr lang="en-GB" dirty="0"/>
              <a:t>Where you work (organisation and location)</a:t>
            </a:r>
          </a:p>
          <a:p>
            <a:r>
              <a:rPr lang="en-GB" dirty="0"/>
              <a:t>Your job title</a:t>
            </a:r>
          </a:p>
          <a:p>
            <a:r>
              <a:rPr lang="en-GB" dirty="0"/>
              <a:t>Describe something you are proud of achieving recently</a:t>
            </a:r>
          </a:p>
        </p:txBody>
      </p:sp>
    </p:spTree>
    <p:extLst>
      <p:ext uri="{BB962C8B-B14F-4D97-AF65-F5344CB8AC3E}">
        <p14:creationId xmlns:p14="http://schemas.microsoft.com/office/powerpoint/2010/main" val="1967702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Oval 1"/>
          <p:cNvSpPr/>
          <p:nvPr/>
        </p:nvSpPr>
        <p:spPr>
          <a:xfrm>
            <a:off x="2294747" y="1187751"/>
            <a:ext cx="4554506" cy="448249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Your Programme of Study</a:t>
            </a:r>
          </a:p>
        </p:txBody>
      </p:sp>
    </p:spTree>
    <p:extLst>
      <p:ext uri="{BB962C8B-B14F-4D97-AF65-F5344CB8AC3E}">
        <p14:creationId xmlns:p14="http://schemas.microsoft.com/office/powerpoint/2010/main" val="2043022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3A58148-D452-4F6F-A2FE-EED968DE1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984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E5F9B4-703A-4014-87EC-3CA5EAEBA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543" y="3433763"/>
            <a:ext cx="2397759" cy="2743200"/>
          </a:xfrm>
        </p:spPr>
        <p:txBody>
          <a:bodyPr anchor="t">
            <a:normAutofit/>
          </a:bodyPr>
          <a:lstStyle/>
          <a:p>
            <a:r>
              <a:rPr lang="en-GB" sz="3600">
                <a:solidFill>
                  <a:schemeClr val="bg1"/>
                </a:solidFill>
              </a:rPr>
              <a:t>Programme Aim</a:t>
            </a: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6BE81DAE-1DF1-4674-B8F5-624AD42D5D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1703" y="2236844"/>
            <a:ext cx="685800" cy="6858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023411-E971-43D2-A49C-902764641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8039" y="641615"/>
            <a:ext cx="5467349" cy="553349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7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aim of this qualification is to provide learners with a depth and breadth of knowledge and understanding of people practice and management in order to lead at a strategic and operational level in their </a:t>
            </a:r>
            <a:r>
              <a:rPr lang="en-US" sz="27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organisations</a:t>
            </a:r>
            <a:r>
              <a:rPr lang="en-US" sz="27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endParaRPr lang="en-US" sz="27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7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PG Diploma and MA are accredited by the CIPD and students who complete the PG Diploma or part 1 of the MA will achieve level 7 Associate status with the CIPD. </a:t>
            </a: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3997539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951BA-32E8-4335-B331-66B86B5FF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780580F-F11E-4182-9A0C-925C81C82C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5107870"/>
              </p:ext>
            </p:extLst>
          </p:nvPr>
        </p:nvGraphicFramePr>
        <p:xfrm>
          <a:off x="755576" y="1484784"/>
          <a:ext cx="7200800" cy="468052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57666">
                  <a:extLst>
                    <a:ext uri="{9D8B030D-6E8A-4147-A177-3AD203B41FA5}">
                      <a16:colId xmlns:a16="http://schemas.microsoft.com/office/drawing/2014/main" val="4200186238"/>
                    </a:ext>
                  </a:extLst>
                </a:gridCol>
                <a:gridCol w="5943134">
                  <a:extLst>
                    <a:ext uri="{9D8B030D-6E8A-4147-A177-3AD203B41FA5}">
                      <a16:colId xmlns:a16="http://schemas.microsoft.com/office/drawing/2014/main" val="2313292351"/>
                    </a:ext>
                  </a:extLst>
                </a:gridCol>
              </a:tblGrid>
              <a:tr h="4445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Code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Title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15321300"/>
                  </a:ext>
                </a:extLst>
              </a:tr>
              <a:tr h="69031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BMHR7012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Nova" panose="020B0504020202020204" pitchFamily="34" charset="0"/>
                        </a:rPr>
                        <a:t>Understanding the Business Context</a:t>
                      </a:r>
                      <a:endParaRPr lang="en-GB" sz="1600" dirty="0">
                        <a:effectLst/>
                        <a:latin typeface="Arial Nova" panose="020B05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5768188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BMHR7013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Nova" panose="020B05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Shaping Cultures and Behaviours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53128614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BMHR7014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Nova" panose="020B0504020202020204" pitchFamily="34" charset="0"/>
                        </a:rPr>
                        <a:t>Driving Change and Building Business Cases</a:t>
                      </a:r>
                      <a:endParaRPr lang="en-GB" sz="1600" dirty="0">
                        <a:effectLst/>
                        <a:latin typeface="Arial Nova" panose="020B05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26471848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BMHR7015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Nova" panose="020B05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Resourcing and Talent Management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7845762"/>
                  </a:ext>
                </a:extLst>
              </a:tr>
              <a:tr h="6903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BMHR7016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Nova" panose="020B05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Driving Performance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88996521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BMHR7017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Nova" panose="020B0504020202020204" pitchFamily="34" charset="0"/>
                        </a:rPr>
                        <a:t>Supporting Learning</a:t>
                      </a:r>
                      <a:endParaRPr lang="en-GB" sz="1600" dirty="0">
                        <a:effectLst/>
                        <a:latin typeface="Arial Nova" panose="020B05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65143916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BMHR7018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Nova" panose="020B05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Driving your Development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93674118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BMHR7019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Nova" panose="020B05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Advanced Application of Employment Law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11252809"/>
                  </a:ext>
                </a:extLst>
              </a:tr>
              <a:tr h="4079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BMHR7020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 Nova" panose="020B0504020202020204" pitchFamily="34" charset="0"/>
                        </a:rPr>
                        <a:t>Dissertation (MA only)</a:t>
                      </a:r>
                      <a:endParaRPr lang="en-GB" sz="1600" dirty="0">
                        <a:effectLst/>
                        <a:latin typeface="Arial Nova" panose="020B05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84468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5060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395536" y="116632"/>
            <a:ext cx="8017540" cy="576064"/>
          </a:xfrm>
        </p:spPr>
        <p:txBody>
          <a:bodyPr>
            <a:normAutofit fontScale="90000"/>
          </a:bodyPr>
          <a:lstStyle/>
          <a:p>
            <a:pPr algn="l"/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PGDip/MA Programme 2025/2026 – Wednesday’s 2pm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993C28-0F72-4395-AEE9-71599400FD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1907296"/>
              </p:ext>
            </p:extLst>
          </p:nvPr>
        </p:nvGraphicFramePr>
        <p:xfrm>
          <a:off x="251520" y="734550"/>
          <a:ext cx="8640959" cy="5432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64195">
                  <a:extLst>
                    <a:ext uri="{9D8B030D-6E8A-4147-A177-3AD203B41FA5}">
                      <a16:colId xmlns:a16="http://schemas.microsoft.com/office/drawing/2014/main" val="101336542"/>
                    </a:ext>
                  </a:extLst>
                </a:gridCol>
                <a:gridCol w="1693735">
                  <a:extLst>
                    <a:ext uri="{9D8B030D-6E8A-4147-A177-3AD203B41FA5}">
                      <a16:colId xmlns:a16="http://schemas.microsoft.com/office/drawing/2014/main" val="1691730998"/>
                    </a:ext>
                  </a:extLst>
                </a:gridCol>
                <a:gridCol w="1694343">
                  <a:extLst>
                    <a:ext uri="{9D8B030D-6E8A-4147-A177-3AD203B41FA5}">
                      <a16:colId xmlns:a16="http://schemas.microsoft.com/office/drawing/2014/main" val="1851689475"/>
                    </a:ext>
                  </a:extLst>
                </a:gridCol>
                <a:gridCol w="1694343">
                  <a:extLst>
                    <a:ext uri="{9D8B030D-6E8A-4147-A177-3AD203B41FA5}">
                      <a16:colId xmlns:a16="http://schemas.microsoft.com/office/drawing/2014/main" val="271800396"/>
                    </a:ext>
                  </a:extLst>
                </a:gridCol>
                <a:gridCol w="1694343">
                  <a:extLst>
                    <a:ext uri="{9D8B030D-6E8A-4147-A177-3AD203B41FA5}">
                      <a16:colId xmlns:a16="http://schemas.microsoft.com/office/drawing/2014/main" val="1029232714"/>
                    </a:ext>
                  </a:extLst>
                </a:gridCol>
              </a:tblGrid>
              <a:tr h="7200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</a:rPr>
                        <a:t>Dates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</a:rPr>
                        <a:t>Module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</a:rPr>
                        <a:t>Assignment Details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</a:rPr>
                        <a:t>Tutor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800">
                          <a:effectLst/>
                        </a:rPr>
                        <a:t>Location</a:t>
                      </a:r>
                      <a:endParaRPr lang="en-GB" sz="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extLst>
                  <a:ext uri="{0D108BD9-81ED-4DB2-BD59-A6C34878D82A}">
                    <a16:rowId xmlns:a16="http://schemas.microsoft.com/office/drawing/2014/main" val="1471719342"/>
                  </a:ext>
                </a:extLst>
              </a:tr>
              <a:tr h="106095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1</a:t>
                      </a:r>
                      <a:r>
                        <a:rPr lang="en-GB" sz="1200" baseline="30000" dirty="0">
                          <a:effectLst/>
                        </a:rPr>
                        <a:t>st</a:t>
                      </a:r>
                      <a:r>
                        <a:rPr lang="en-GB" sz="1200" dirty="0">
                          <a:effectLst/>
                        </a:rPr>
                        <a:t> October 2025 (induction)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October – 26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November</a:t>
                      </a: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Understanding the business context BMHR7012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Report and infographic due 1</a:t>
                      </a:r>
                      <a:r>
                        <a:rPr lang="en-GB" sz="1200" baseline="30000" dirty="0">
                          <a:effectLst/>
                        </a:rPr>
                        <a:t>st</a:t>
                      </a:r>
                      <a:r>
                        <a:rPr lang="en-GB" sz="1200" dirty="0">
                          <a:effectLst/>
                        </a:rPr>
                        <a:t> December 2025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Natasha Davies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Swansea room IM14</a:t>
                      </a:r>
                    </a:p>
                  </a:txBody>
                  <a:tcPr marL="49237" marR="49237" marT="0" marB="0"/>
                </a:tc>
                <a:extLst>
                  <a:ext uri="{0D108BD9-81ED-4DB2-BD59-A6C34878D82A}">
                    <a16:rowId xmlns:a16="http://schemas.microsoft.com/office/drawing/2014/main" val="3012433611"/>
                  </a:ext>
                </a:extLst>
              </a:tr>
              <a:tr h="93272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rd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December- 11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February</a:t>
                      </a: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Shaping Cultures BMHR7013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Report and poster due 16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 February 2026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Rhiannon Akers</a:t>
                      </a: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Swansea room IM14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extLst>
                  <a:ext uri="{0D108BD9-81ED-4DB2-BD59-A6C34878D82A}">
                    <a16:rowId xmlns:a16="http://schemas.microsoft.com/office/drawing/2014/main" val="1738986989"/>
                  </a:ext>
                </a:extLst>
              </a:tr>
              <a:tr h="120642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January – 6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May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5:30-7:30pm</a:t>
                      </a: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Advanced application of employment Law BMHR7019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Answers to questions due 11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May 2026</a:t>
                      </a: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Rebecca Francis-Davies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Swansea-IM13/Online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extLst>
                  <a:ext uri="{0D108BD9-81ED-4DB2-BD59-A6C34878D82A}">
                    <a16:rowId xmlns:a16="http://schemas.microsoft.com/office/drawing/2014/main" val="2938712390"/>
                  </a:ext>
                </a:extLst>
              </a:tr>
              <a:tr h="13060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18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February-29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April </a:t>
                      </a: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Driving Change and Building Business Cases 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Research project due 28</a:t>
                      </a:r>
                      <a:r>
                        <a:rPr lang="en-GB" sz="1200" baseline="30000" dirty="0">
                          <a:effectLst/>
                        </a:rPr>
                        <a:t>th</a:t>
                      </a:r>
                      <a:r>
                        <a:rPr lang="en-GB" sz="1200" dirty="0">
                          <a:effectLst/>
                        </a:rPr>
                        <a:t> September 2026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Rhiannon Akers</a:t>
                      </a: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Swansea room IM14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extLst>
                  <a:ext uri="{0D108BD9-81ED-4DB2-BD59-A6C34878D82A}">
                    <a16:rowId xmlns:a16="http://schemas.microsoft.com/office/drawing/2014/main" val="3357551548"/>
                  </a:ext>
                </a:extLst>
              </a:tr>
              <a:tr h="80215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May and 13</a:t>
                      </a:r>
                      <a:r>
                        <a:rPr lang="en-GB" sz="12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</a:t>
                      </a: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May </a:t>
                      </a: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Driving your Development BMHR7018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Port-folio due May 2027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Natasha Davies </a:t>
                      </a:r>
                    </a:p>
                  </a:txBody>
                  <a:tcPr marL="49237" marR="49237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dirty="0">
                          <a:effectLst/>
                        </a:rPr>
                        <a:t>Swansea room IM13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9237" marR="49237" marT="0" marB="0"/>
                </a:tc>
                <a:extLst>
                  <a:ext uri="{0D108BD9-81ED-4DB2-BD59-A6C34878D82A}">
                    <a16:rowId xmlns:a16="http://schemas.microsoft.com/office/drawing/2014/main" val="1611869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0778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054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D0C60-A900-4C9E-A285-A6547F510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FA184-E26C-4BB3-BF79-4E2CD4C81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Engagement with Literature Skills</a:t>
            </a:r>
          </a:p>
          <a:p>
            <a:r>
              <a:rPr lang="en-GB" dirty="0"/>
              <a:t>Knowledge and Understanding Skills</a:t>
            </a:r>
          </a:p>
          <a:p>
            <a:r>
              <a:rPr lang="en-GB" dirty="0"/>
              <a:t>Cognitive and Intellectual Skills</a:t>
            </a:r>
          </a:p>
          <a:p>
            <a:r>
              <a:rPr lang="en-GB" dirty="0"/>
              <a:t>Practical Skills</a:t>
            </a:r>
          </a:p>
          <a:p>
            <a:r>
              <a:rPr lang="en-GB" dirty="0"/>
              <a:t>Transferable Skills for Life and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3996003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257A5-6CE9-4A57-93D2-03D2D70DA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Facebook Pages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09D74-0A80-47CC-9B6B-7DFBD2460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HR Students at UWTSD</a:t>
            </a:r>
          </a:p>
          <a:p>
            <a:r>
              <a:rPr lang="en-GB" dirty="0"/>
              <a:t>CIPD</a:t>
            </a:r>
          </a:p>
          <a:p>
            <a:r>
              <a:rPr lang="en-GB" dirty="0"/>
              <a:t>CIPD Wales</a:t>
            </a:r>
          </a:p>
          <a:p>
            <a:r>
              <a:rPr lang="en-GB" dirty="0"/>
              <a:t>UWTSD – several including the library, students union</a:t>
            </a:r>
          </a:p>
          <a:p>
            <a:r>
              <a:rPr lang="en-GB" dirty="0"/>
              <a:t>People Management</a:t>
            </a:r>
          </a:p>
          <a:p>
            <a:r>
              <a:rPr lang="en-GB" dirty="0"/>
              <a:t>Personnel Today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924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ECC9F-FECD-4B7D-A10E-10A8A48B5E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LinkedIn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AADE2-F52A-49D2-9010-C667A664F1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CIPD, CMI, ILM, ACAS, Roffey Park Institute</a:t>
            </a:r>
          </a:p>
          <a:p>
            <a:r>
              <a:rPr lang="en-GB" dirty="0"/>
              <a:t>Harvard Business Review, The Economist</a:t>
            </a:r>
          </a:p>
          <a:p>
            <a:r>
              <a:rPr lang="en-GB" dirty="0"/>
              <a:t>World Economic Forum, Science for Work</a:t>
            </a:r>
          </a:p>
          <a:p>
            <a:r>
              <a:rPr lang="en-GB" dirty="0"/>
              <a:t>Consultants - McKinsey, </a:t>
            </a:r>
            <a:r>
              <a:rPr lang="en-GB" dirty="0" err="1"/>
              <a:t>Center</a:t>
            </a:r>
            <a:r>
              <a:rPr lang="en-GB" dirty="0"/>
              <a:t> for Creative Leadership, Deloitte</a:t>
            </a:r>
          </a:p>
          <a:p>
            <a:r>
              <a:rPr lang="en-GB" dirty="0"/>
              <a:t>Government Offices e.g. Equality and Human Rights Commission, Office for National Statistics</a:t>
            </a:r>
          </a:p>
          <a:p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Teg</a:t>
            </a:r>
            <a:r>
              <a:rPr lang="en-GB" dirty="0"/>
              <a:t>, Action for Happiness</a:t>
            </a:r>
          </a:p>
          <a:p>
            <a:r>
              <a:rPr lang="en-GB" dirty="0"/>
              <a:t>Credible newspapers – e.g. The Telegraph</a:t>
            </a:r>
          </a:p>
          <a:p>
            <a:r>
              <a:rPr lang="en-GB" dirty="0"/>
              <a:t>Thought Leaders – David Ulrich, Richard Branson, Josh </a:t>
            </a:r>
            <a:r>
              <a:rPr lang="en-GB" dirty="0" err="1"/>
              <a:t>Bersin</a:t>
            </a:r>
            <a:r>
              <a:rPr lang="en-GB" dirty="0"/>
              <a:t>, Daniel Goleman, Simon Sinek, Arianna Huffington, Jeffrey Pfeffer</a:t>
            </a:r>
          </a:p>
        </p:txBody>
      </p:sp>
    </p:spTree>
    <p:extLst>
      <p:ext uri="{BB962C8B-B14F-4D97-AF65-F5344CB8AC3E}">
        <p14:creationId xmlns:p14="http://schemas.microsoft.com/office/powerpoint/2010/main" val="2741448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702C2-0256-42E5-BADF-D8E67D579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Enrolment Issues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229691-C706-4132-BA38-ABE2642794A9}"/>
              </a:ext>
            </a:extLst>
          </p:cNvPr>
          <p:cNvSpPr txBox="1"/>
          <p:nvPr/>
        </p:nvSpPr>
        <p:spPr>
          <a:xfrm>
            <a:off x="755576" y="1196752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Please email the Admin Office:</a:t>
            </a:r>
          </a:p>
          <a:p>
            <a:endParaRPr lang="en-GB" sz="3600" dirty="0"/>
          </a:p>
          <a:p>
            <a:r>
              <a:rPr lang="fr-FR" sz="3600" b="1" dirty="0"/>
              <a:t>Email:      imh.admin@uwtsd.ac.uk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472683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268760"/>
            <a:ext cx="6581661" cy="3204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9291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1C38E-2EDF-4573-9B34-EC2D76B10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en-GB" b="1" dirty="0"/>
              <a:t>CIPD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60CD27-EB50-42EB-9720-AD12DBB3C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hlinkClick r:id="rId3"/>
              </a:rPr>
              <a:t>Induction Events- </a:t>
            </a:r>
            <a:r>
              <a:rPr lang="en-GB" dirty="0"/>
              <a:t>4th November 10am</a:t>
            </a:r>
          </a:p>
          <a:p>
            <a:r>
              <a:rPr lang="en-GB" dirty="0"/>
              <a:t>Local Events – all on </a:t>
            </a:r>
            <a:r>
              <a:rPr lang="en-GB" dirty="0" err="1"/>
              <a:t>EventBrite</a:t>
            </a:r>
            <a:endParaRPr lang="en-GB" dirty="0"/>
          </a:p>
          <a:p>
            <a:r>
              <a:rPr lang="en-GB" dirty="0">
                <a:hlinkClick r:id="rId4"/>
              </a:rPr>
              <a:t>HR in Wales conference 2025- </a:t>
            </a:r>
            <a:r>
              <a:rPr lang="en-GB" dirty="0"/>
              <a:t>16</a:t>
            </a:r>
            <a:r>
              <a:rPr lang="en-GB" baseline="30000" dirty="0"/>
              <a:t>th</a:t>
            </a:r>
            <a:r>
              <a:rPr lang="en-GB" dirty="0"/>
              <a:t> October- discounted tickets</a:t>
            </a:r>
          </a:p>
          <a:p>
            <a:r>
              <a:rPr lang="en-GB" dirty="0">
                <a:hlinkClick r:id="rId5"/>
              </a:rPr>
              <a:t>www.eventbrite.co.uk</a:t>
            </a:r>
            <a:endParaRPr lang="en-GB" dirty="0"/>
          </a:p>
          <a:p>
            <a:r>
              <a:rPr lang="en-GB" dirty="0"/>
              <a:t>CIPD Website</a:t>
            </a:r>
          </a:p>
          <a:p>
            <a:r>
              <a:rPr lang="en-GB" dirty="0">
                <a:hlinkClick r:id="rId6"/>
              </a:rPr>
              <a:t>www.cipd.co.uk</a:t>
            </a:r>
            <a:endParaRPr lang="en-GB" dirty="0"/>
          </a:p>
          <a:p>
            <a:r>
              <a:rPr lang="en-GB" dirty="0"/>
              <a:t>Student Membership – Student Hub</a:t>
            </a:r>
          </a:p>
          <a:p>
            <a:r>
              <a:rPr lang="en-GB" dirty="0"/>
              <a:t>Welcome videos</a:t>
            </a:r>
          </a:p>
          <a:p>
            <a:r>
              <a:rPr lang="en-GB" sz="2800" dirty="0">
                <a:hlinkClick r:id="rId7"/>
              </a:rPr>
              <a:t>https://www.youtube.com/user/CIPDGlobal</a:t>
            </a: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37221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D079A-8828-46C3-BAB1-E1EA5D658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CIPD Conferences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CB5FE9-B9BD-45BE-986D-D8B1881E5F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Conferences</a:t>
            </a:r>
          </a:p>
          <a:p>
            <a:r>
              <a:rPr lang="en-GB" dirty="0"/>
              <a:t>Annual Conference – 5-6 November</a:t>
            </a:r>
          </a:p>
          <a:p>
            <a:r>
              <a:rPr lang="en-GB" dirty="0"/>
              <a:t>Festival of Work</a:t>
            </a:r>
          </a:p>
        </p:txBody>
      </p:sp>
    </p:spTree>
    <p:extLst>
      <p:ext uri="{BB962C8B-B14F-4D97-AF65-F5344CB8AC3E}">
        <p14:creationId xmlns:p14="http://schemas.microsoft.com/office/powerpoint/2010/main" val="3052237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92059"/>
            <a:ext cx="9144000" cy="6069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3715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A3CDABC-957E-4EA3-9E74-DB023216C997}"/>
              </a:ext>
            </a:extLst>
          </p:cNvPr>
          <p:cNvSpPr txBox="1"/>
          <p:nvPr/>
        </p:nvSpPr>
        <p:spPr>
          <a:xfrm>
            <a:off x="1547664" y="404664"/>
            <a:ext cx="64807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Within your groups find 5 things you all have in common! (10 minutes).</a:t>
            </a:r>
          </a:p>
          <a:p>
            <a:endParaRPr lang="en-GB" sz="3600" dirty="0"/>
          </a:p>
          <a:p>
            <a:r>
              <a:rPr lang="en-GB" sz="3600" dirty="0"/>
              <a:t>Nominate one person to share this with the whole group.</a:t>
            </a:r>
          </a:p>
          <a:p>
            <a:r>
              <a:rPr lang="en-GB" sz="3600" dirty="0"/>
              <a:t> </a:t>
            </a:r>
          </a:p>
          <a:p>
            <a:r>
              <a:rPr lang="en-GB" sz="3600" dirty="0"/>
              <a:t>Remember to appoint a scribe!</a:t>
            </a:r>
          </a:p>
        </p:txBody>
      </p:sp>
    </p:spTree>
    <p:extLst>
      <p:ext uri="{BB962C8B-B14F-4D97-AF65-F5344CB8AC3E}">
        <p14:creationId xmlns:p14="http://schemas.microsoft.com/office/powerpoint/2010/main" val="41181003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0C8F2-C128-472F-8436-E40C1DF53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 fontScale="90000"/>
          </a:bodyPr>
          <a:lstStyle/>
          <a:p>
            <a:r>
              <a:rPr lang="en-GB" sz="4100" b="1" dirty="0"/>
              <a:t>For all your Student Needs - Hwb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479237-CA70-4FA5-8D2C-1652102E01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Access via Quick Links on the website or Download the App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https://hwb.uwtsd.ac.uk/pages/student/resources_welcomeandinduction/welcomeresources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Connect to on-campus WIFI (</a:t>
            </a:r>
            <a:r>
              <a:rPr lang="en-GB" dirty="0" err="1"/>
              <a:t>Eduroam</a:t>
            </a:r>
            <a:r>
              <a:rPr lang="en-GB" dirty="0"/>
              <a:t>) using your student ID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DB0D2B-84D6-4600-A1AA-6FA7B1C88D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1860589"/>
            <a:ext cx="4038600" cy="34682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936200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D5D3A-6009-453E-9FE5-D72EC21C8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IT Platforms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FD18F-10B8-4AA5-9502-1F850BC09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Students | UWTSD Intranet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Moodle</a:t>
            </a:r>
          </a:p>
          <a:p>
            <a:pPr marL="0" indent="0">
              <a:buNone/>
            </a:pPr>
            <a:r>
              <a:rPr lang="en-GB" dirty="0"/>
              <a:t>Microsoft Teams</a:t>
            </a:r>
          </a:p>
          <a:p>
            <a:pPr marL="0" indent="0">
              <a:buNone/>
            </a:pPr>
            <a:r>
              <a:rPr lang="en-GB" dirty="0"/>
              <a:t>Guides and Resources on Hwb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Helpdesk – call 0300 500 5055</a:t>
            </a:r>
          </a:p>
        </p:txBody>
      </p:sp>
    </p:spTree>
    <p:extLst>
      <p:ext uri="{BB962C8B-B14F-4D97-AF65-F5344CB8AC3E}">
        <p14:creationId xmlns:p14="http://schemas.microsoft.com/office/powerpoint/2010/main" val="30466507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5762"/>
          <a:stretch/>
        </p:blipFill>
        <p:spPr>
          <a:xfrm>
            <a:off x="-108520" y="116632"/>
            <a:ext cx="9252520" cy="6768752"/>
          </a:xfrm>
          <a:prstGeom prst="rect">
            <a:avLst/>
          </a:prstGeom>
        </p:spPr>
      </p:pic>
      <p:pic>
        <p:nvPicPr>
          <p:cNvPr id="1026" name="Picture 2" descr="Image result for turniti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620688"/>
            <a:ext cx="2471192" cy="1507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13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F216A-3D97-450C-901D-F14072931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Handing in your Work</a:t>
            </a:r>
          </a:p>
        </p:txBody>
      </p:sp>
      <p:pic>
        <p:nvPicPr>
          <p:cNvPr id="5" name="Content Placeholder 4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ABB1AE05-CEE5-4D03-8861-E671FDFB8B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166018"/>
            <a:ext cx="6785551" cy="4525963"/>
          </a:xfrm>
        </p:spPr>
      </p:pic>
    </p:spTree>
    <p:extLst>
      <p:ext uri="{BB962C8B-B14F-4D97-AF65-F5344CB8AC3E}">
        <p14:creationId xmlns:p14="http://schemas.microsoft.com/office/powerpoint/2010/main" val="26171365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8D5FC-E57E-8437-B172-4E5C3A9CC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en-GB" dirty="0"/>
              <a:t>Plagiarism – A note from CIPD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EB581-8ECA-7081-086E-926E8B43F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899592"/>
            <a:ext cx="8928992" cy="4896544"/>
          </a:xfrm>
        </p:spPr>
        <p:txBody>
          <a:bodyPr>
            <a:normAutofit fontScale="25000" lnSpcReduction="20000"/>
          </a:bodyPr>
          <a:lstStyle/>
          <a:p>
            <a:pPr marL="0" indent="0" algn="l">
              <a:buNone/>
            </a:pPr>
            <a:r>
              <a:rPr lang="en-GB" sz="6400" b="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I would like to remind you of your obligations regarding your CIPD qualification and membership. Please find below an extract from their email:</a:t>
            </a:r>
          </a:p>
          <a:p>
            <a:pPr marL="0" indent="0" algn="l">
              <a:buNone/>
            </a:pPr>
            <a:endParaRPr lang="en-GB" sz="6400" b="0" i="0" dirty="0">
              <a:solidFill>
                <a:srgbClr val="242424"/>
              </a:solidFill>
              <a:effectLst/>
              <a:highlight>
                <a:srgbClr val="FFFFFF"/>
              </a:highlight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We have recently been made aware that there are various individuals infiltrating student forums and unofficial CIPD study groups on Social Media platforms, offering their services in assessment writing.</a:t>
            </a:r>
            <a:b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b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We do also periodically come across fraudulent CIPD assessment writing websites, claiming to be CIPD affiliated and offering to write assessments for learners, at a fee. </a:t>
            </a:r>
            <a:b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b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Any individuals or companies found doing so, will be contacted by the CIPD legal team.</a:t>
            </a:r>
            <a:b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b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Please communicate to your learners that any cheating or plagiarism in any form, is not acceptable. This includes paying an individual/company to help write their assessments for them. </a:t>
            </a:r>
            <a:b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br>
              <a:rPr lang="en-GB" sz="64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r>
              <a:rPr lang="en-GB" sz="6400" b="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Please review the Programme Handbook which details the University’s policy regarding Academic Integrity, including use of AI, on page 11. The University has launched a new policy on AI, which will be communicated centrally, however the CIPD advice above should be adhered to in relation to your course.  </a:t>
            </a:r>
          </a:p>
          <a:p>
            <a:pPr marL="0" indent="0" algn="l">
              <a:buNone/>
            </a:pPr>
            <a:endParaRPr lang="en-GB" sz="6400" b="0" i="0" dirty="0">
              <a:solidFill>
                <a:srgbClr val="242424"/>
              </a:solidFill>
              <a:effectLst/>
              <a:highlight>
                <a:srgbClr val="FFFFFF"/>
              </a:highlight>
              <a:latin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GB" sz="6400" b="0" i="0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You can report any fraudulent websites or suspicious activity to me, and I will pass this information on to the CIPD.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67119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2E2F3-6EC8-9AF6-31F8-936E516D6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EA89E-F627-70B1-B799-91B5E322D3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3200" b="1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ChatGPT/AI apps</a:t>
            </a: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Learners should not be using ChatGPT or other AI software for either research, draft or final submissions.  </a:t>
            </a: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Page three of the CIPD Malpractice Policy refers to AI use:-</a:t>
            </a: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’…passing off work of others or AI technology such as Chat GPT as their own'</a:t>
            </a: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’…getting someone else or using AI technology such as Chat GPT to produce part or all of the evidence submitted for assessment’</a:t>
            </a: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Learners can report any signs of misconduct/cheating they see via the </a:t>
            </a:r>
            <a: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  <a:hlinkClick r:id="rId2" tooltip="Original URL: http://click.comms.cipdmail.com/?qs=e64eb9093d0ed76631dc923f96521b4f47c6edd2f8f416944f6fcbc86f6a9cf3de6385acabdf8c8d55605b39cb8c7d989f59b7079a650ef8. Click or tap if you trust this link."/>
              </a:rPr>
              <a:t>Whistleblowing Form</a:t>
            </a:r>
            <a: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  <a:t>.</a:t>
            </a:r>
            <a:br>
              <a:rPr lang="en-GB" sz="3200" b="0" i="1" dirty="0">
                <a:solidFill>
                  <a:srgbClr val="242424"/>
                </a:solidFill>
                <a:effectLst/>
                <a:highlight>
                  <a:srgbClr val="FFFFFF"/>
                </a:highlight>
                <a:latin typeface="Segoe UI" panose="020B0502040204020203" pitchFamily="34" charset="0"/>
              </a:rPr>
            </a:br>
            <a:endParaRPr lang="en-GB" sz="3200" b="0" i="0" dirty="0">
              <a:solidFill>
                <a:srgbClr val="242424"/>
              </a:solidFill>
              <a:effectLst/>
              <a:highlight>
                <a:srgbClr val="FFFFFF"/>
              </a:highlight>
              <a:latin typeface="Segoe UI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3891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68764-B817-4DAD-98CE-84B285793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FE12B-C7CA-4846-83EF-2299FA994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9248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3"/>
              </a:rPr>
              <a:t>www.uwtsd.ac.uk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Students | UWTSD Intranet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err="1">
                <a:solidFill>
                  <a:srgbClr val="000000"/>
                </a:solidFill>
              </a:rPr>
              <a:t>Infoskills</a:t>
            </a:r>
            <a:r>
              <a:rPr lang="en-GB" b="1" dirty="0">
                <a:solidFill>
                  <a:srgbClr val="000000"/>
                </a:solidFill>
              </a:rPr>
              <a:t>: </a:t>
            </a:r>
            <a:r>
              <a:rPr lang="en-GB" dirty="0">
                <a:hlinkClick r:id="rId5"/>
              </a:rPr>
              <a:t>Course: Library </a:t>
            </a:r>
            <a:r>
              <a:rPr lang="en-GB" dirty="0" err="1">
                <a:hlinkClick r:id="rId5"/>
              </a:rPr>
              <a:t>Infoskills</a:t>
            </a:r>
            <a:r>
              <a:rPr lang="en-GB" dirty="0">
                <a:hlinkClick r:id="rId5"/>
              </a:rPr>
              <a:t> | Home (uwtsd.ac.uk)</a:t>
            </a:r>
            <a:endParaRPr lang="en-GB" b="1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endParaRPr lang="en-GB" dirty="0">
              <a:effectLst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effectLst/>
              </a:rPr>
              <a:t> </a:t>
            </a:r>
          </a:p>
          <a:p>
            <a:pPr marL="0" lvl="0" indent="0">
              <a:buNone/>
            </a:pPr>
            <a:endParaRPr lang="en-GB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3466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40568" y="332656"/>
            <a:ext cx="10099387" cy="5748010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475656" y="980728"/>
            <a:ext cx="5832648" cy="2016224"/>
            <a:chOff x="1763688" y="548680"/>
            <a:chExt cx="5832648" cy="2016224"/>
          </a:xfrm>
        </p:grpSpPr>
        <p:sp>
          <p:nvSpPr>
            <p:cNvPr id="6" name="TextBox 5"/>
            <p:cNvSpPr txBox="1"/>
            <p:nvPr/>
          </p:nvSpPr>
          <p:spPr>
            <a:xfrm>
              <a:off x="4223534" y="980728"/>
              <a:ext cx="1872208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What do you think of the programme?</a:t>
              </a: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1763688" y="1196752"/>
              <a:ext cx="122413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tx1">
                      <a:lumMod val="65000"/>
                      <a:lumOff val="35000"/>
                    </a:schemeClr>
                  </a:solidFill>
                </a:rPr>
                <a:t>Are our facilities up to scratch?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915816" y="548680"/>
              <a:ext cx="1224136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>What else can we do to help you?</a:t>
              </a: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6516216" y="1733907"/>
              <a:ext cx="108012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How are we doing?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716016" y="6165304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Staff Student Committee</a:t>
            </a:r>
          </a:p>
        </p:txBody>
      </p:sp>
    </p:spTree>
    <p:extLst>
      <p:ext uri="{BB962C8B-B14F-4D97-AF65-F5344CB8AC3E}">
        <p14:creationId xmlns:p14="http://schemas.microsoft.com/office/powerpoint/2010/main" val="38913782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55F81-783A-4326-9461-7FE345C6B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Student Reps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53465-5F8A-4694-AE09-3BF55E757B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Video Link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7142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7D717-BFCB-44D1-800B-19C3804F4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b="1" dirty="0"/>
              <a:t>Student Support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6C8E-2A66-4469-81D3-C4B14D6FD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92500"/>
          </a:bodyPr>
          <a:lstStyle/>
          <a:p>
            <a:r>
              <a:rPr lang="en-GB" dirty="0"/>
              <a:t>Tara Carmody – Learning Support Manager</a:t>
            </a:r>
          </a:p>
          <a:p>
            <a:r>
              <a:rPr lang="en-GB" dirty="0"/>
              <a:t>Support available for study skills such as academic writing, welfare</a:t>
            </a:r>
          </a:p>
          <a:p>
            <a:r>
              <a:rPr lang="en-GB" dirty="0"/>
              <a:t>Services – mental health, counselling, groups</a:t>
            </a:r>
          </a:p>
          <a:p>
            <a:r>
              <a:rPr lang="en-GB" b="1" dirty="0"/>
              <a:t>Extenuating Circumstances </a:t>
            </a:r>
            <a:r>
              <a:rPr lang="en-GB" dirty="0"/>
              <a:t>process (please refer to the Academic Quality Handbook)</a:t>
            </a:r>
          </a:p>
          <a:p>
            <a:r>
              <a:rPr lang="en-GB" dirty="0"/>
              <a:t>If you need support as a result of dyslexia, for example, please contact Tara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5488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63AC9-07A8-4AAA-BB3A-8DF929C7F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Student 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D957C-6666-4E7C-B20F-A32BF54EF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Student Charter and Code of Conduct</a:t>
            </a:r>
          </a:p>
          <a:p>
            <a:r>
              <a:rPr lang="en-GB" dirty="0">
                <a:hlinkClick r:id="rId2"/>
              </a:rPr>
              <a:t>UWTSD Strategic Equality Plan Update – Sept 2021 – YouTube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26760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657701" y="0"/>
            <a:ext cx="10297057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-162272"/>
            <a:ext cx="8229600" cy="1143000"/>
          </a:xfrm>
        </p:spPr>
        <p:txBody>
          <a:bodyPr/>
          <a:lstStyle/>
          <a:p>
            <a:pPr algn="l"/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Achieve Success</a:t>
            </a:r>
          </a:p>
        </p:txBody>
      </p:sp>
      <p:sp>
        <p:nvSpPr>
          <p:cNvPr id="5" name="Rectangle 4"/>
          <p:cNvSpPr/>
          <p:nvPr/>
        </p:nvSpPr>
        <p:spPr>
          <a:xfrm>
            <a:off x="1979712" y="5232390"/>
            <a:ext cx="245491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chemeClr val="bg1"/>
                </a:solidFill>
              </a:rPr>
              <a:t>Understanding of the issues affecting HRM</a:t>
            </a:r>
          </a:p>
        </p:txBody>
      </p:sp>
      <p:sp>
        <p:nvSpPr>
          <p:cNvPr id="6" name="Rectangle 5"/>
          <p:cNvSpPr/>
          <p:nvPr/>
        </p:nvSpPr>
        <p:spPr>
          <a:xfrm>
            <a:off x="208621" y="561433"/>
            <a:ext cx="410956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endParaRPr lang="en-GB" sz="2400" b="1" dirty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 b="1" dirty="0">
                <a:solidFill>
                  <a:schemeClr val="bg1"/>
                </a:solidFill>
              </a:rPr>
              <a:t>Attendance: minimum 80%</a:t>
            </a:r>
          </a:p>
        </p:txBody>
      </p:sp>
      <p:sp>
        <p:nvSpPr>
          <p:cNvPr id="7" name="Rectangle 6"/>
          <p:cNvSpPr/>
          <p:nvPr/>
        </p:nvSpPr>
        <p:spPr>
          <a:xfrm>
            <a:off x="5436096" y="4778962"/>
            <a:ext cx="271792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chemeClr val="bg1"/>
                </a:solidFill>
              </a:rPr>
              <a:t>Understanding of organisational realities</a:t>
            </a:r>
          </a:p>
        </p:txBody>
      </p:sp>
      <p:sp>
        <p:nvSpPr>
          <p:cNvPr id="8" name="Rectangle 7"/>
          <p:cNvSpPr/>
          <p:nvPr/>
        </p:nvSpPr>
        <p:spPr>
          <a:xfrm>
            <a:off x="7118655" y="3115723"/>
            <a:ext cx="20002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chemeClr val="bg1"/>
                </a:solidFill>
              </a:rPr>
              <a:t>Wide range of reading </a:t>
            </a:r>
          </a:p>
        </p:txBody>
      </p:sp>
      <p:sp>
        <p:nvSpPr>
          <p:cNvPr id="9" name="Rectangle 8"/>
          <p:cNvSpPr/>
          <p:nvPr/>
        </p:nvSpPr>
        <p:spPr>
          <a:xfrm>
            <a:off x="0" y="2513183"/>
            <a:ext cx="193251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chemeClr val="bg1"/>
                </a:solidFill>
              </a:rPr>
              <a:t>Attendance at relevant events/talks</a:t>
            </a:r>
          </a:p>
        </p:txBody>
      </p:sp>
      <p:sp>
        <p:nvSpPr>
          <p:cNvPr id="10" name="Rectangle 9"/>
          <p:cNvSpPr/>
          <p:nvPr/>
        </p:nvSpPr>
        <p:spPr>
          <a:xfrm>
            <a:off x="301694" y="4515813"/>
            <a:ext cx="21659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chemeClr val="bg1"/>
                </a:solidFill>
              </a:rPr>
              <a:t>Study groups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452320" y="1470281"/>
            <a:ext cx="19717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Commitment and Application</a:t>
            </a:r>
          </a:p>
        </p:txBody>
      </p:sp>
    </p:spTree>
    <p:extLst>
      <p:ext uri="{BB962C8B-B14F-4D97-AF65-F5344CB8AC3E}">
        <p14:creationId xmlns:p14="http://schemas.microsoft.com/office/powerpoint/2010/main" val="257645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group decide what you will have to do to achieve success. For example, dedicate a time to study each week, browse LinkedIn for 10 minutes a day, attend all workshops . . . .</a:t>
            </a:r>
          </a:p>
        </p:txBody>
      </p:sp>
    </p:spTree>
    <p:extLst>
      <p:ext uri="{BB962C8B-B14F-4D97-AF65-F5344CB8AC3E}">
        <p14:creationId xmlns:p14="http://schemas.microsoft.com/office/powerpoint/2010/main" val="25819524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FEB73-D776-4395-B6D6-61C03C6A7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What now?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39D83-6C59-48E0-8CE0-FEA1AB673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39248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Enrol with UWTSD</a:t>
            </a:r>
          </a:p>
          <a:p>
            <a:r>
              <a:rPr lang="en-GB" dirty="0"/>
              <a:t>Look out for the CIPD email and join as a student member (remember to confirm yourself as a student)</a:t>
            </a:r>
          </a:p>
          <a:p>
            <a:r>
              <a:rPr lang="en-GB" dirty="0"/>
              <a:t>Buy/borrow the first core book</a:t>
            </a:r>
          </a:p>
          <a:p>
            <a:r>
              <a:rPr lang="en-GB" dirty="0"/>
              <a:t>Connect with me on LinkedIn and join the Facebook page</a:t>
            </a:r>
          </a:p>
          <a:p>
            <a:r>
              <a:rPr lang="en-GB" dirty="0"/>
              <a:t>Download the Hwb app and Outlook app on your phone</a:t>
            </a:r>
          </a:p>
          <a:p>
            <a:r>
              <a:rPr lang="en-GB" dirty="0"/>
              <a:t>Download the Microsoft Teams app on your PC/laptop (also available on your phone)</a:t>
            </a:r>
          </a:p>
        </p:txBody>
      </p:sp>
    </p:spTree>
    <p:extLst>
      <p:ext uri="{BB962C8B-B14F-4D97-AF65-F5344CB8AC3E}">
        <p14:creationId xmlns:p14="http://schemas.microsoft.com/office/powerpoint/2010/main" val="30064563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980728"/>
            <a:ext cx="4250605" cy="4250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1200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openxmlformats.org/package/2006/metadata/core-properties"/>
    <ds:schemaRef ds:uri="http://purl.org/dc/dcmitype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303dbf9b-b85b-46a0-94f1-894078c07ec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1341</Words>
  <Application>Microsoft Office PowerPoint</Application>
  <PresentationFormat>On-screen Show (4:3)</PresentationFormat>
  <Paragraphs>212</Paragraphs>
  <Slides>32</Slides>
  <Notes>20</Notes>
  <HiddenSlides>2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Myriad Pro</vt:lpstr>
      <vt:lpstr>Arial</vt:lpstr>
      <vt:lpstr>Arial Nova</vt:lpstr>
      <vt:lpstr>Calibri</vt:lpstr>
      <vt:lpstr>Segoe UI</vt:lpstr>
      <vt:lpstr>20140311PresentationUWTSDTemplate</vt:lpstr>
      <vt:lpstr>Office Theme</vt:lpstr>
      <vt:lpstr>PG Dip and MA in Strategic People Management  Induction 2025</vt:lpstr>
      <vt:lpstr>Approximate Timings</vt:lpstr>
      <vt:lpstr>Introductions</vt:lpstr>
      <vt:lpstr>PowerPoint Presentation</vt:lpstr>
      <vt:lpstr>Programme Aim</vt:lpstr>
      <vt:lpstr>Modules</vt:lpstr>
      <vt:lpstr>PGDip/MA Programme 2025/2026 – Wednesday’s 2pm</vt:lpstr>
      <vt:lpstr>PowerPoint Presentation</vt:lpstr>
      <vt:lpstr>Assessment Criteria</vt:lpstr>
      <vt:lpstr>Facebook Pages</vt:lpstr>
      <vt:lpstr>LinkedIn</vt:lpstr>
      <vt:lpstr>Enrolment Issues</vt:lpstr>
      <vt:lpstr>PowerPoint Presentation</vt:lpstr>
      <vt:lpstr>CIPD</vt:lpstr>
      <vt:lpstr>CIPD Conferences</vt:lpstr>
      <vt:lpstr>PowerPoint Presentation</vt:lpstr>
      <vt:lpstr>PowerPoint Presentation</vt:lpstr>
      <vt:lpstr>For all your Student Needs - Hwb</vt:lpstr>
      <vt:lpstr>IT Platforms</vt:lpstr>
      <vt:lpstr>PowerPoint Presentation</vt:lpstr>
      <vt:lpstr>Handing in your Work</vt:lpstr>
      <vt:lpstr>Plagiarism – A note from CIPD</vt:lpstr>
      <vt:lpstr>AI</vt:lpstr>
      <vt:lpstr>Library</vt:lpstr>
      <vt:lpstr>PowerPoint Presentation</vt:lpstr>
      <vt:lpstr>Student Reps Video</vt:lpstr>
      <vt:lpstr>Student Support Services</vt:lpstr>
      <vt:lpstr>Student Conduct</vt:lpstr>
      <vt:lpstr>How to Achieve Success</vt:lpstr>
      <vt:lpstr>Activity</vt:lpstr>
      <vt:lpstr>What now?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PG Dip and MA in Human Resource Management  Induction 2020</dc:title>
  <dc:creator>Julie Thomas</dc:creator>
  <cp:lastModifiedBy>Natasha Davies (IMH)</cp:lastModifiedBy>
  <cp:revision>21</cp:revision>
  <dcterms:created xsi:type="dcterms:W3CDTF">2020-09-16T12:31:10Z</dcterms:created>
  <dcterms:modified xsi:type="dcterms:W3CDTF">2025-09-26T11:40:12Z</dcterms:modified>
</cp:coreProperties>
</file>