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64" r:id="rId3"/>
    <p:sldId id="265" r:id="rId4"/>
    <p:sldId id="262" r:id="rId5"/>
    <p:sldId id="266" r:id="rId6"/>
    <p:sldId id="260" r:id="rId7"/>
    <p:sldId id="267" r:id="rId8"/>
    <p:sldId id="258" r:id="rId9"/>
    <p:sldId id="268" r:id="rId10"/>
    <p:sldId id="26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53" autoAdjust="0"/>
    <p:restoredTop sz="94660"/>
  </p:normalViewPr>
  <p:slideViewPr>
    <p:cSldViewPr snapToGrid="0">
      <p:cViewPr>
        <p:scale>
          <a:sx n="69" d="100"/>
          <a:sy n="69" d="100"/>
        </p:scale>
        <p:origin x="786"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FD7EE-91A9-E27A-B5CF-2080FC7D10C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0DE71A5-2F24-2F30-3015-40663E0677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9FE8DBF-7CAA-43A0-14D4-E9644BC92FBD}"/>
              </a:ext>
            </a:extLst>
          </p:cNvPr>
          <p:cNvSpPr>
            <a:spLocks noGrp="1"/>
          </p:cNvSpPr>
          <p:nvPr>
            <p:ph type="dt" sz="half" idx="10"/>
          </p:nvPr>
        </p:nvSpPr>
        <p:spPr/>
        <p:txBody>
          <a:bodyPr/>
          <a:lstStyle/>
          <a:p>
            <a:fld id="{74C2C8FA-2839-41CE-8F7F-64734F48B5B6}" type="datetimeFigureOut">
              <a:rPr lang="en-GB" smtClean="0"/>
              <a:t>09/11/2022</a:t>
            </a:fld>
            <a:endParaRPr lang="en-GB"/>
          </a:p>
        </p:txBody>
      </p:sp>
      <p:sp>
        <p:nvSpPr>
          <p:cNvPr id="5" name="Footer Placeholder 4">
            <a:extLst>
              <a:ext uri="{FF2B5EF4-FFF2-40B4-BE49-F238E27FC236}">
                <a16:creationId xmlns:a16="http://schemas.microsoft.com/office/drawing/2014/main" id="{904B021A-A496-C144-AAC9-B81EC59D24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96088F-E35B-3E0C-5147-BAE5C7C637FB}"/>
              </a:ext>
            </a:extLst>
          </p:cNvPr>
          <p:cNvSpPr>
            <a:spLocks noGrp="1"/>
          </p:cNvSpPr>
          <p:nvPr>
            <p:ph type="sldNum" sz="quarter" idx="12"/>
          </p:nvPr>
        </p:nvSpPr>
        <p:spPr/>
        <p:txBody>
          <a:bodyPr/>
          <a:lstStyle/>
          <a:p>
            <a:fld id="{D186F873-7D18-4173-99DC-C730A6DC1401}" type="slidenum">
              <a:rPr lang="en-GB" smtClean="0"/>
              <a:t>‹#›</a:t>
            </a:fld>
            <a:endParaRPr lang="en-GB"/>
          </a:p>
        </p:txBody>
      </p:sp>
    </p:spTree>
    <p:extLst>
      <p:ext uri="{BB962C8B-B14F-4D97-AF65-F5344CB8AC3E}">
        <p14:creationId xmlns:p14="http://schemas.microsoft.com/office/powerpoint/2010/main" val="1803166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FC412-1CDB-D666-A642-12C3CCAD67C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509800-F366-C8F3-87F6-1700371F039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12AC5A-5450-6BA8-1841-C50469F1DD09}"/>
              </a:ext>
            </a:extLst>
          </p:cNvPr>
          <p:cNvSpPr>
            <a:spLocks noGrp="1"/>
          </p:cNvSpPr>
          <p:nvPr>
            <p:ph type="dt" sz="half" idx="10"/>
          </p:nvPr>
        </p:nvSpPr>
        <p:spPr/>
        <p:txBody>
          <a:bodyPr/>
          <a:lstStyle/>
          <a:p>
            <a:fld id="{74C2C8FA-2839-41CE-8F7F-64734F48B5B6}" type="datetimeFigureOut">
              <a:rPr lang="en-GB" smtClean="0"/>
              <a:t>09/11/2022</a:t>
            </a:fld>
            <a:endParaRPr lang="en-GB"/>
          </a:p>
        </p:txBody>
      </p:sp>
      <p:sp>
        <p:nvSpPr>
          <p:cNvPr id="5" name="Footer Placeholder 4">
            <a:extLst>
              <a:ext uri="{FF2B5EF4-FFF2-40B4-BE49-F238E27FC236}">
                <a16:creationId xmlns:a16="http://schemas.microsoft.com/office/drawing/2014/main" id="{90E62766-859F-4231-AA29-35C0BF59A6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A6605A-240F-13A0-B790-AB6A3447D420}"/>
              </a:ext>
            </a:extLst>
          </p:cNvPr>
          <p:cNvSpPr>
            <a:spLocks noGrp="1"/>
          </p:cNvSpPr>
          <p:nvPr>
            <p:ph type="sldNum" sz="quarter" idx="12"/>
          </p:nvPr>
        </p:nvSpPr>
        <p:spPr/>
        <p:txBody>
          <a:bodyPr/>
          <a:lstStyle/>
          <a:p>
            <a:fld id="{D186F873-7D18-4173-99DC-C730A6DC1401}" type="slidenum">
              <a:rPr lang="en-GB" smtClean="0"/>
              <a:t>‹#›</a:t>
            </a:fld>
            <a:endParaRPr lang="en-GB"/>
          </a:p>
        </p:txBody>
      </p:sp>
    </p:spTree>
    <p:extLst>
      <p:ext uri="{BB962C8B-B14F-4D97-AF65-F5344CB8AC3E}">
        <p14:creationId xmlns:p14="http://schemas.microsoft.com/office/powerpoint/2010/main" val="1019100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6DCA9-77A7-1710-98D1-4200C0A01D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3F4ACB2-68B0-D39A-E6F4-0A38FA2C672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B7E96B2-B5B2-F8E1-1371-0A309B05892C}"/>
              </a:ext>
            </a:extLst>
          </p:cNvPr>
          <p:cNvSpPr>
            <a:spLocks noGrp="1"/>
          </p:cNvSpPr>
          <p:nvPr>
            <p:ph type="dt" sz="half" idx="10"/>
          </p:nvPr>
        </p:nvSpPr>
        <p:spPr/>
        <p:txBody>
          <a:bodyPr/>
          <a:lstStyle/>
          <a:p>
            <a:fld id="{74C2C8FA-2839-41CE-8F7F-64734F48B5B6}" type="datetimeFigureOut">
              <a:rPr lang="en-GB" smtClean="0"/>
              <a:t>09/11/2022</a:t>
            </a:fld>
            <a:endParaRPr lang="en-GB"/>
          </a:p>
        </p:txBody>
      </p:sp>
      <p:sp>
        <p:nvSpPr>
          <p:cNvPr id="5" name="Footer Placeholder 4">
            <a:extLst>
              <a:ext uri="{FF2B5EF4-FFF2-40B4-BE49-F238E27FC236}">
                <a16:creationId xmlns:a16="http://schemas.microsoft.com/office/drawing/2014/main" id="{3D6E5FD4-FA8A-BF79-BC22-366351AFE3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0CAB1B-A34F-7F34-C994-13700158A483}"/>
              </a:ext>
            </a:extLst>
          </p:cNvPr>
          <p:cNvSpPr>
            <a:spLocks noGrp="1"/>
          </p:cNvSpPr>
          <p:nvPr>
            <p:ph type="sldNum" sz="quarter" idx="12"/>
          </p:nvPr>
        </p:nvSpPr>
        <p:spPr/>
        <p:txBody>
          <a:bodyPr/>
          <a:lstStyle/>
          <a:p>
            <a:fld id="{D186F873-7D18-4173-99DC-C730A6DC1401}" type="slidenum">
              <a:rPr lang="en-GB" smtClean="0"/>
              <a:t>‹#›</a:t>
            </a:fld>
            <a:endParaRPr lang="en-GB"/>
          </a:p>
        </p:txBody>
      </p:sp>
    </p:spTree>
    <p:extLst>
      <p:ext uri="{BB962C8B-B14F-4D97-AF65-F5344CB8AC3E}">
        <p14:creationId xmlns:p14="http://schemas.microsoft.com/office/powerpoint/2010/main" val="1242924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67ACA-8B13-65A8-347F-DF064C9EBE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EE7DE3-8293-B01C-4FF6-C3632ADF159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9E8B55B-9521-4E09-C3FB-57C37BFE764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54BEE51-3A59-159F-866A-86416C02CB45}"/>
              </a:ext>
            </a:extLst>
          </p:cNvPr>
          <p:cNvSpPr>
            <a:spLocks noGrp="1"/>
          </p:cNvSpPr>
          <p:nvPr>
            <p:ph type="dt" sz="half" idx="10"/>
          </p:nvPr>
        </p:nvSpPr>
        <p:spPr/>
        <p:txBody>
          <a:bodyPr/>
          <a:lstStyle/>
          <a:p>
            <a:fld id="{74C2C8FA-2839-41CE-8F7F-64734F48B5B6}" type="datetimeFigureOut">
              <a:rPr lang="en-GB" smtClean="0"/>
              <a:t>09/11/2022</a:t>
            </a:fld>
            <a:endParaRPr lang="en-GB"/>
          </a:p>
        </p:txBody>
      </p:sp>
      <p:sp>
        <p:nvSpPr>
          <p:cNvPr id="6" name="Footer Placeholder 5">
            <a:extLst>
              <a:ext uri="{FF2B5EF4-FFF2-40B4-BE49-F238E27FC236}">
                <a16:creationId xmlns:a16="http://schemas.microsoft.com/office/drawing/2014/main" id="{5DEE7341-C29B-1348-8411-D81B7052E9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AA6F6-F7C3-0F43-1ECE-6156A8AFD5AB}"/>
              </a:ext>
            </a:extLst>
          </p:cNvPr>
          <p:cNvSpPr>
            <a:spLocks noGrp="1"/>
          </p:cNvSpPr>
          <p:nvPr>
            <p:ph type="sldNum" sz="quarter" idx="12"/>
          </p:nvPr>
        </p:nvSpPr>
        <p:spPr/>
        <p:txBody>
          <a:bodyPr/>
          <a:lstStyle/>
          <a:p>
            <a:fld id="{D186F873-7D18-4173-99DC-C730A6DC1401}" type="slidenum">
              <a:rPr lang="en-GB" smtClean="0"/>
              <a:t>‹#›</a:t>
            </a:fld>
            <a:endParaRPr lang="en-GB"/>
          </a:p>
        </p:txBody>
      </p:sp>
    </p:spTree>
    <p:extLst>
      <p:ext uri="{BB962C8B-B14F-4D97-AF65-F5344CB8AC3E}">
        <p14:creationId xmlns:p14="http://schemas.microsoft.com/office/powerpoint/2010/main" val="38080849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E8362-C428-75B0-9068-B2CE5165BC1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5E715C-5AC2-492E-6C1A-53D29E0F3E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8CCD243-812C-AE49-1123-C8B50C08E52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2031DB2-79C2-3341-90B7-382C0B1782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32AC6AA-E6E5-42A3-71EF-0CA7A9D849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A5209AF-97DF-A9ED-F0BF-C8B007ACD6B1}"/>
              </a:ext>
            </a:extLst>
          </p:cNvPr>
          <p:cNvSpPr>
            <a:spLocks noGrp="1"/>
          </p:cNvSpPr>
          <p:nvPr>
            <p:ph type="dt" sz="half" idx="10"/>
          </p:nvPr>
        </p:nvSpPr>
        <p:spPr/>
        <p:txBody>
          <a:bodyPr/>
          <a:lstStyle/>
          <a:p>
            <a:fld id="{74C2C8FA-2839-41CE-8F7F-64734F48B5B6}" type="datetimeFigureOut">
              <a:rPr lang="en-GB" smtClean="0"/>
              <a:t>09/11/2022</a:t>
            </a:fld>
            <a:endParaRPr lang="en-GB"/>
          </a:p>
        </p:txBody>
      </p:sp>
      <p:sp>
        <p:nvSpPr>
          <p:cNvPr id="8" name="Footer Placeholder 7">
            <a:extLst>
              <a:ext uri="{FF2B5EF4-FFF2-40B4-BE49-F238E27FC236}">
                <a16:creationId xmlns:a16="http://schemas.microsoft.com/office/drawing/2014/main" id="{A2683ABA-908A-F068-E753-E393FBF9632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6B4B9EF-C2CE-4047-12DD-BCAE2E015D34}"/>
              </a:ext>
            </a:extLst>
          </p:cNvPr>
          <p:cNvSpPr>
            <a:spLocks noGrp="1"/>
          </p:cNvSpPr>
          <p:nvPr>
            <p:ph type="sldNum" sz="quarter" idx="12"/>
          </p:nvPr>
        </p:nvSpPr>
        <p:spPr/>
        <p:txBody>
          <a:bodyPr/>
          <a:lstStyle/>
          <a:p>
            <a:fld id="{D186F873-7D18-4173-99DC-C730A6DC1401}" type="slidenum">
              <a:rPr lang="en-GB" smtClean="0"/>
              <a:t>‹#›</a:t>
            </a:fld>
            <a:endParaRPr lang="en-GB"/>
          </a:p>
        </p:txBody>
      </p:sp>
    </p:spTree>
    <p:extLst>
      <p:ext uri="{BB962C8B-B14F-4D97-AF65-F5344CB8AC3E}">
        <p14:creationId xmlns:p14="http://schemas.microsoft.com/office/powerpoint/2010/main" val="2091106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57E4A-57A1-B6CB-8C5F-3747A78DA89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AA31F77-013B-A367-DDA4-42E214BDEBFA}"/>
              </a:ext>
            </a:extLst>
          </p:cNvPr>
          <p:cNvSpPr>
            <a:spLocks noGrp="1"/>
          </p:cNvSpPr>
          <p:nvPr>
            <p:ph type="dt" sz="half" idx="10"/>
          </p:nvPr>
        </p:nvSpPr>
        <p:spPr/>
        <p:txBody>
          <a:bodyPr/>
          <a:lstStyle/>
          <a:p>
            <a:fld id="{74C2C8FA-2839-41CE-8F7F-64734F48B5B6}" type="datetimeFigureOut">
              <a:rPr lang="en-GB" smtClean="0"/>
              <a:t>09/11/2022</a:t>
            </a:fld>
            <a:endParaRPr lang="en-GB"/>
          </a:p>
        </p:txBody>
      </p:sp>
      <p:sp>
        <p:nvSpPr>
          <p:cNvPr id="4" name="Footer Placeholder 3">
            <a:extLst>
              <a:ext uri="{FF2B5EF4-FFF2-40B4-BE49-F238E27FC236}">
                <a16:creationId xmlns:a16="http://schemas.microsoft.com/office/drawing/2014/main" id="{449C591E-2A75-D999-E032-A57719C1BE9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58C8141-8954-67C0-7F89-0765D3C6F600}"/>
              </a:ext>
            </a:extLst>
          </p:cNvPr>
          <p:cNvSpPr>
            <a:spLocks noGrp="1"/>
          </p:cNvSpPr>
          <p:nvPr>
            <p:ph type="sldNum" sz="quarter" idx="12"/>
          </p:nvPr>
        </p:nvSpPr>
        <p:spPr/>
        <p:txBody>
          <a:bodyPr/>
          <a:lstStyle/>
          <a:p>
            <a:fld id="{D186F873-7D18-4173-99DC-C730A6DC1401}" type="slidenum">
              <a:rPr lang="en-GB" smtClean="0"/>
              <a:t>‹#›</a:t>
            </a:fld>
            <a:endParaRPr lang="en-GB"/>
          </a:p>
        </p:txBody>
      </p:sp>
    </p:spTree>
    <p:extLst>
      <p:ext uri="{BB962C8B-B14F-4D97-AF65-F5344CB8AC3E}">
        <p14:creationId xmlns:p14="http://schemas.microsoft.com/office/powerpoint/2010/main" val="19742426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657DA7-7033-317E-05C1-CDB47B444305}"/>
              </a:ext>
            </a:extLst>
          </p:cNvPr>
          <p:cNvSpPr>
            <a:spLocks noGrp="1"/>
          </p:cNvSpPr>
          <p:nvPr>
            <p:ph type="dt" sz="half" idx="10"/>
          </p:nvPr>
        </p:nvSpPr>
        <p:spPr/>
        <p:txBody>
          <a:bodyPr/>
          <a:lstStyle/>
          <a:p>
            <a:fld id="{74C2C8FA-2839-41CE-8F7F-64734F48B5B6}" type="datetimeFigureOut">
              <a:rPr lang="en-GB" smtClean="0"/>
              <a:t>09/11/2022</a:t>
            </a:fld>
            <a:endParaRPr lang="en-GB"/>
          </a:p>
        </p:txBody>
      </p:sp>
      <p:sp>
        <p:nvSpPr>
          <p:cNvPr id="3" name="Footer Placeholder 2">
            <a:extLst>
              <a:ext uri="{FF2B5EF4-FFF2-40B4-BE49-F238E27FC236}">
                <a16:creationId xmlns:a16="http://schemas.microsoft.com/office/drawing/2014/main" id="{F56D52F4-CCB5-0103-9DA4-C7108D836F3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26DD46F-F37F-45D0-94BE-84E8B6B087D9}"/>
              </a:ext>
            </a:extLst>
          </p:cNvPr>
          <p:cNvSpPr>
            <a:spLocks noGrp="1"/>
          </p:cNvSpPr>
          <p:nvPr>
            <p:ph type="sldNum" sz="quarter" idx="12"/>
          </p:nvPr>
        </p:nvSpPr>
        <p:spPr/>
        <p:txBody>
          <a:bodyPr/>
          <a:lstStyle/>
          <a:p>
            <a:fld id="{D186F873-7D18-4173-99DC-C730A6DC1401}" type="slidenum">
              <a:rPr lang="en-GB" smtClean="0"/>
              <a:t>‹#›</a:t>
            </a:fld>
            <a:endParaRPr lang="en-GB"/>
          </a:p>
        </p:txBody>
      </p:sp>
    </p:spTree>
    <p:extLst>
      <p:ext uri="{BB962C8B-B14F-4D97-AF65-F5344CB8AC3E}">
        <p14:creationId xmlns:p14="http://schemas.microsoft.com/office/powerpoint/2010/main" val="15373648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CF93C-AB9C-923C-25D3-244C03F729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A7376C-48A3-E27E-2D10-E3AF3E8D736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560F935-2A2A-29C9-368C-E990B96A4C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CC8303-9E62-ED07-815A-9F9F2AE2FBBD}"/>
              </a:ext>
            </a:extLst>
          </p:cNvPr>
          <p:cNvSpPr>
            <a:spLocks noGrp="1"/>
          </p:cNvSpPr>
          <p:nvPr>
            <p:ph type="dt" sz="half" idx="10"/>
          </p:nvPr>
        </p:nvSpPr>
        <p:spPr/>
        <p:txBody>
          <a:bodyPr/>
          <a:lstStyle/>
          <a:p>
            <a:fld id="{74C2C8FA-2839-41CE-8F7F-64734F48B5B6}" type="datetimeFigureOut">
              <a:rPr lang="en-GB" smtClean="0"/>
              <a:t>09/11/2022</a:t>
            </a:fld>
            <a:endParaRPr lang="en-GB"/>
          </a:p>
        </p:txBody>
      </p:sp>
      <p:sp>
        <p:nvSpPr>
          <p:cNvPr id="6" name="Footer Placeholder 5">
            <a:extLst>
              <a:ext uri="{FF2B5EF4-FFF2-40B4-BE49-F238E27FC236}">
                <a16:creationId xmlns:a16="http://schemas.microsoft.com/office/drawing/2014/main" id="{6C29856E-F9BE-458D-EA19-D35F4AD13E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0821CD-FECB-4D5E-1B0B-A480C1B3DD4C}"/>
              </a:ext>
            </a:extLst>
          </p:cNvPr>
          <p:cNvSpPr>
            <a:spLocks noGrp="1"/>
          </p:cNvSpPr>
          <p:nvPr>
            <p:ph type="sldNum" sz="quarter" idx="12"/>
          </p:nvPr>
        </p:nvSpPr>
        <p:spPr/>
        <p:txBody>
          <a:bodyPr/>
          <a:lstStyle/>
          <a:p>
            <a:fld id="{D186F873-7D18-4173-99DC-C730A6DC1401}" type="slidenum">
              <a:rPr lang="en-GB" smtClean="0"/>
              <a:t>‹#›</a:t>
            </a:fld>
            <a:endParaRPr lang="en-GB"/>
          </a:p>
        </p:txBody>
      </p:sp>
    </p:spTree>
    <p:extLst>
      <p:ext uri="{BB962C8B-B14F-4D97-AF65-F5344CB8AC3E}">
        <p14:creationId xmlns:p14="http://schemas.microsoft.com/office/powerpoint/2010/main" val="342811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CE9C0-C596-E42A-E913-944A79BC5A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0D6BBD4-8502-7990-75DC-C735A90220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457C8A9-8B20-2F29-8BC7-7CC2764D15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CB9283-30DC-A9D1-7474-553D39260CC9}"/>
              </a:ext>
            </a:extLst>
          </p:cNvPr>
          <p:cNvSpPr>
            <a:spLocks noGrp="1"/>
          </p:cNvSpPr>
          <p:nvPr>
            <p:ph type="dt" sz="half" idx="10"/>
          </p:nvPr>
        </p:nvSpPr>
        <p:spPr/>
        <p:txBody>
          <a:bodyPr/>
          <a:lstStyle/>
          <a:p>
            <a:fld id="{74C2C8FA-2839-41CE-8F7F-64734F48B5B6}" type="datetimeFigureOut">
              <a:rPr lang="en-GB" smtClean="0"/>
              <a:t>09/11/2022</a:t>
            </a:fld>
            <a:endParaRPr lang="en-GB"/>
          </a:p>
        </p:txBody>
      </p:sp>
      <p:sp>
        <p:nvSpPr>
          <p:cNvPr id="6" name="Footer Placeholder 5">
            <a:extLst>
              <a:ext uri="{FF2B5EF4-FFF2-40B4-BE49-F238E27FC236}">
                <a16:creationId xmlns:a16="http://schemas.microsoft.com/office/drawing/2014/main" id="{6A4A5C81-EBEB-BB63-A5B9-923CF87474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C72E28-39C8-399E-A6A1-8CF6D3AC56AD}"/>
              </a:ext>
            </a:extLst>
          </p:cNvPr>
          <p:cNvSpPr>
            <a:spLocks noGrp="1"/>
          </p:cNvSpPr>
          <p:nvPr>
            <p:ph type="sldNum" sz="quarter" idx="12"/>
          </p:nvPr>
        </p:nvSpPr>
        <p:spPr/>
        <p:txBody>
          <a:bodyPr/>
          <a:lstStyle/>
          <a:p>
            <a:fld id="{D186F873-7D18-4173-99DC-C730A6DC1401}" type="slidenum">
              <a:rPr lang="en-GB" smtClean="0"/>
              <a:t>‹#›</a:t>
            </a:fld>
            <a:endParaRPr lang="en-GB"/>
          </a:p>
        </p:txBody>
      </p:sp>
    </p:spTree>
    <p:extLst>
      <p:ext uri="{BB962C8B-B14F-4D97-AF65-F5344CB8AC3E}">
        <p14:creationId xmlns:p14="http://schemas.microsoft.com/office/powerpoint/2010/main" val="15958773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6709A-7634-6E88-E151-4AED934231E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324E62-EA04-B796-60CA-40EB4C103FB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F602DC-D629-8610-8EA5-4B9779461895}"/>
              </a:ext>
            </a:extLst>
          </p:cNvPr>
          <p:cNvSpPr>
            <a:spLocks noGrp="1"/>
          </p:cNvSpPr>
          <p:nvPr>
            <p:ph type="dt" sz="half" idx="10"/>
          </p:nvPr>
        </p:nvSpPr>
        <p:spPr/>
        <p:txBody>
          <a:bodyPr/>
          <a:lstStyle/>
          <a:p>
            <a:fld id="{74C2C8FA-2839-41CE-8F7F-64734F48B5B6}" type="datetimeFigureOut">
              <a:rPr lang="en-GB" smtClean="0"/>
              <a:t>09/11/2022</a:t>
            </a:fld>
            <a:endParaRPr lang="en-GB"/>
          </a:p>
        </p:txBody>
      </p:sp>
      <p:sp>
        <p:nvSpPr>
          <p:cNvPr id="5" name="Footer Placeholder 4">
            <a:extLst>
              <a:ext uri="{FF2B5EF4-FFF2-40B4-BE49-F238E27FC236}">
                <a16:creationId xmlns:a16="http://schemas.microsoft.com/office/drawing/2014/main" id="{ABB10384-1383-F66B-8BCC-ED847C8180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E181AF-5241-771C-6FAC-555767850051}"/>
              </a:ext>
            </a:extLst>
          </p:cNvPr>
          <p:cNvSpPr>
            <a:spLocks noGrp="1"/>
          </p:cNvSpPr>
          <p:nvPr>
            <p:ph type="sldNum" sz="quarter" idx="12"/>
          </p:nvPr>
        </p:nvSpPr>
        <p:spPr/>
        <p:txBody>
          <a:bodyPr/>
          <a:lstStyle/>
          <a:p>
            <a:fld id="{D186F873-7D18-4173-99DC-C730A6DC1401}" type="slidenum">
              <a:rPr lang="en-GB" smtClean="0"/>
              <a:t>‹#›</a:t>
            </a:fld>
            <a:endParaRPr lang="en-GB"/>
          </a:p>
        </p:txBody>
      </p:sp>
    </p:spTree>
    <p:extLst>
      <p:ext uri="{BB962C8B-B14F-4D97-AF65-F5344CB8AC3E}">
        <p14:creationId xmlns:p14="http://schemas.microsoft.com/office/powerpoint/2010/main" val="20301437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5015F2-C12A-0586-07BA-4244EEAD0C9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21C9C1-955E-AC2C-B7BF-7B1D6F46D26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7AE45E-F5C4-D942-2DF2-00791A378F89}"/>
              </a:ext>
            </a:extLst>
          </p:cNvPr>
          <p:cNvSpPr>
            <a:spLocks noGrp="1"/>
          </p:cNvSpPr>
          <p:nvPr>
            <p:ph type="dt" sz="half" idx="10"/>
          </p:nvPr>
        </p:nvSpPr>
        <p:spPr/>
        <p:txBody>
          <a:bodyPr/>
          <a:lstStyle/>
          <a:p>
            <a:fld id="{74C2C8FA-2839-41CE-8F7F-64734F48B5B6}" type="datetimeFigureOut">
              <a:rPr lang="en-GB" smtClean="0"/>
              <a:t>09/11/2022</a:t>
            </a:fld>
            <a:endParaRPr lang="en-GB"/>
          </a:p>
        </p:txBody>
      </p:sp>
      <p:sp>
        <p:nvSpPr>
          <p:cNvPr id="5" name="Footer Placeholder 4">
            <a:extLst>
              <a:ext uri="{FF2B5EF4-FFF2-40B4-BE49-F238E27FC236}">
                <a16:creationId xmlns:a16="http://schemas.microsoft.com/office/drawing/2014/main" id="{548DEE1C-9189-DD36-4F6E-EEB5CCFE43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B71791-3469-EFA3-9ACA-507934623752}"/>
              </a:ext>
            </a:extLst>
          </p:cNvPr>
          <p:cNvSpPr>
            <a:spLocks noGrp="1"/>
          </p:cNvSpPr>
          <p:nvPr>
            <p:ph type="sldNum" sz="quarter" idx="12"/>
          </p:nvPr>
        </p:nvSpPr>
        <p:spPr/>
        <p:txBody>
          <a:bodyPr/>
          <a:lstStyle/>
          <a:p>
            <a:fld id="{D186F873-7D18-4173-99DC-C730A6DC1401}" type="slidenum">
              <a:rPr lang="en-GB" smtClean="0"/>
              <a:t>‹#›</a:t>
            </a:fld>
            <a:endParaRPr lang="en-GB"/>
          </a:p>
        </p:txBody>
      </p:sp>
    </p:spTree>
    <p:extLst>
      <p:ext uri="{BB962C8B-B14F-4D97-AF65-F5344CB8AC3E}">
        <p14:creationId xmlns:p14="http://schemas.microsoft.com/office/powerpoint/2010/main" val="23789054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D9E509B-0B64-A4B2-C164-B302A3A4F1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2F6347-6A35-C58F-9F45-0DE8AB7643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C60980-8185-4297-D406-1585AFBFFC6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C2C8FA-2839-41CE-8F7F-64734F48B5B6}" type="datetimeFigureOut">
              <a:rPr lang="en-GB" smtClean="0"/>
              <a:t>09/11/2022</a:t>
            </a:fld>
            <a:endParaRPr lang="en-GB"/>
          </a:p>
        </p:txBody>
      </p:sp>
      <p:sp>
        <p:nvSpPr>
          <p:cNvPr id="5" name="Footer Placeholder 4">
            <a:extLst>
              <a:ext uri="{FF2B5EF4-FFF2-40B4-BE49-F238E27FC236}">
                <a16:creationId xmlns:a16="http://schemas.microsoft.com/office/drawing/2014/main" id="{639DE93B-C149-D9AA-2E37-622C85F7E0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C109E46-9B62-D9C9-20E7-0F92CBA79C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86F873-7D18-4173-99DC-C730A6DC1401}" type="slidenum">
              <a:rPr lang="en-GB" smtClean="0"/>
              <a:t>‹#›</a:t>
            </a:fld>
            <a:endParaRPr lang="en-GB"/>
          </a:p>
        </p:txBody>
      </p:sp>
    </p:spTree>
    <p:extLst>
      <p:ext uri="{BB962C8B-B14F-4D97-AF65-F5344CB8AC3E}">
        <p14:creationId xmlns:p14="http://schemas.microsoft.com/office/powerpoint/2010/main" val="297611206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1">
            <a:extLst>
              <a:ext uri="{FF2B5EF4-FFF2-40B4-BE49-F238E27FC236}">
                <a16:creationId xmlns:a16="http://schemas.microsoft.com/office/drawing/2014/main" id="{A4E37431-20F0-4DD6-84A9-ED2B64494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23">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5">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27">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29">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80BD73F-2E5A-AEE6-DA6E-7C821A29B46F}"/>
              </a:ext>
            </a:extLst>
          </p:cNvPr>
          <p:cNvSpPr>
            <a:spLocks noGrp="1"/>
          </p:cNvSpPr>
          <p:nvPr>
            <p:ph type="ctrTitle"/>
          </p:nvPr>
        </p:nvSpPr>
        <p:spPr>
          <a:xfrm>
            <a:off x="660042" y="891652"/>
            <a:ext cx="4412021" cy="3030724"/>
          </a:xfrm>
        </p:spPr>
        <p:txBody>
          <a:bodyPr anchor="b">
            <a:normAutofit/>
          </a:bodyPr>
          <a:lstStyle/>
          <a:p>
            <a:pPr marL="0" algn="r" rtl="0" eaLnBrk="1" fontAlgn="t" latinLnBrk="0" hangingPunct="1">
              <a:spcBef>
                <a:spcPts val="600"/>
              </a:spcBef>
              <a:spcAft>
                <a:spcPts val="600"/>
              </a:spcAft>
              <a:tabLst>
                <a:tab pos="3190875" algn="l"/>
              </a:tabLst>
            </a:pPr>
            <a:r>
              <a:rPr lang="en-GB" sz="3400" b="0" i="0" u="none" strike="noStrike" kern="1200" dirty="0">
                <a:solidFill>
                  <a:srgbClr val="FFFFFF"/>
                </a:solidFill>
                <a:effectLst/>
                <a:latin typeface="+mn-lt"/>
              </a:rPr>
              <a:t>Strategies for Resilience and Prosperity</a:t>
            </a:r>
            <a:br>
              <a:rPr lang="en-GB" sz="3400" b="0" i="0" u="none" strike="noStrike" kern="1200" dirty="0">
                <a:solidFill>
                  <a:srgbClr val="FFFFFF"/>
                </a:solidFill>
                <a:effectLst/>
                <a:latin typeface="+mn-lt"/>
              </a:rPr>
            </a:br>
            <a:br>
              <a:rPr lang="en-GB" sz="3400" b="0" i="0" u="none" strike="noStrike" dirty="0">
                <a:solidFill>
                  <a:srgbClr val="FFFFFF"/>
                </a:solidFill>
                <a:effectLst/>
                <a:latin typeface="+mn-lt"/>
              </a:rPr>
            </a:br>
            <a:r>
              <a:rPr lang="en-GB" sz="3400" b="0" i="0" u="none" strike="noStrike" kern="1200" dirty="0">
                <a:solidFill>
                  <a:srgbClr val="FFFFFF"/>
                </a:solidFill>
                <a:effectLst/>
                <a:latin typeface="+mn-lt"/>
              </a:rPr>
              <a:t>BMSP6006</a:t>
            </a:r>
            <a:br>
              <a:rPr lang="en-GB" sz="3400" b="0" i="0" u="none" strike="noStrike" dirty="0">
                <a:solidFill>
                  <a:srgbClr val="FFFFFF"/>
                </a:solidFill>
                <a:effectLst/>
                <a:latin typeface="+mn-lt"/>
              </a:rPr>
            </a:br>
            <a:endParaRPr lang="en-GB" sz="3400" dirty="0">
              <a:solidFill>
                <a:srgbClr val="FFFFFF"/>
              </a:solidFill>
              <a:latin typeface="+mn-lt"/>
            </a:endParaRPr>
          </a:p>
        </p:txBody>
      </p:sp>
      <p:graphicFrame>
        <p:nvGraphicFramePr>
          <p:cNvPr id="4" name="Table 3">
            <a:extLst>
              <a:ext uri="{FF2B5EF4-FFF2-40B4-BE49-F238E27FC236}">
                <a16:creationId xmlns:a16="http://schemas.microsoft.com/office/drawing/2014/main" id="{7A85486D-33DF-F09C-A363-94069A7648EF}"/>
              </a:ext>
            </a:extLst>
          </p:cNvPr>
          <p:cNvGraphicFramePr>
            <a:graphicFrameLocks noGrp="1"/>
          </p:cNvGraphicFramePr>
          <p:nvPr>
            <p:extLst>
              <p:ext uri="{D42A27DB-BD31-4B8C-83A1-F6EECF244321}">
                <p14:modId xmlns:p14="http://schemas.microsoft.com/office/powerpoint/2010/main" val="1990076407"/>
              </p:ext>
            </p:extLst>
          </p:nvPr>
        </p:nvGraphicFramePr>
        <p:xfrm>
          <a:off x="7463246" y="2684399"/>
          <a:ext cx="2873828" cy="1697736"/>
        </p:xfrm>
        <a:graphic>
          <a:graphicData uri="http://schemas.openxmlformats.org/drawingml/2006/table">
            <a:tbl>
              <a:tblPr>
                <a:tableStyleId>{3B4B98B0-60AC-42C2-AFA5-B58CD77FA1E5}</a:tableStyleId>
              </a:tblPr>
              <a:tblGrid>
                <a:gridCol w="2711585">
                  <a:extLst>
                    <a:ext uri="{9D8B030D-6E8A-4147-A177-3AD203B41FA5}">
                      <a16:colId xmlns:a16="http://schemas.microsoft.com/office/drawing/2014/main" val="4236346095"/>
                    </a:ext>
                  </a:extLst>
                </a:gridCol>
                <a:gridCol w="162243">
                  <a:extLst>
                    <a:ext uri="{9D8B030D-6E8A-4147-A177-3AD203B41FA5}">
                      <a16:colId xmlns:a16="http://schemas.microsoft.com/office/drawing/2014/main" val="1978727729"/>
                    </a:ext>
                  </a:extLst>
                </a:gridCol>
              </a:tblGrid>
              <a:tr h="1194816">
                <a:tc gridSpan="2">
                  <a:txBody>
                    <a:bodyPr/>
                    <a:lstStyle/>
                    <a:p>
                      <a:pPr algn="just">
                        <a:spcBef>
                          <a:spcPts val="600"/>
                        </a:spcBef>
                        <a:spcAft>
                          <a:spcPts val="600"/>
                        </a:spcAft>
                        <a:tabLst>
                          <a:tab pos="3190875" algn="l"/>
                        </a:tabLst>
                      </a:pPr>
                      <a:r>
                        <a:rPr lang="en-GB" sz="3300" dirty="0">
                          <a:effectLst/>
                        </a:rPr>
                        <a:t>Zoe Vaughan </a:t>
                      </a:r>
                    </a:p>
                    <a:p>
                      <a:pPr algn="just">
                        <a:spcBef>
                          <a:spcPts val="600"/>
                        </a:spcBef>
                        <a:spcAft>
                          <a:spcPts val="600"/>
                        </a:spcAft>
                        <a:tabLst>
                          <a:tab pos="3190875" algn="l"/>
                        </a:tabLst>
                      </a:pPr>
                      <a:r>
                        <a:rPr lang="en-GB" sz="3300" dirty="0">
                          <a:effectLst/>
                        </a:rPr>
                        <a:t>2015102</a:t>
                      </a:r>
                      <a:endParaRPr lang="en-GB" sz="3300" dirty="0">
                        <a:effectLst/>
                        <a:latin typeface="Times New Roman" panose="02020603050405020304" pitchFamily="18" charset="0"/>
                        <a:ea typeface="Times New Roman" panose="02020603050405020304" pitchFamily="18" charset="0"/>
                      </a:endParaRPr>
                    </a:p>
                  </a:txBody>
                  <a:tcPr marL="94298" marR="94298" marT="0" marB="0"/>
                </a:tc>
                <a:tc hMerge="1">
                  <a:txBody>
                    <a:bodyPr/>
                    <a:lstStyle/>
                    <a:p>
                      <a:endParaRPr lang="en-GB"/>
                    </a:p>
                  </a:txBody>
                  <a:tcPr/>
                </a:tc>
                <a:extLst>
                  <a:ext uri="{0D108BD9-81ED-4DB2-BD59-A6C34878D82A}">
                    <a16:rowId xmlns:a16="http://schemas.microsoft.com/office/drawing/2014/main" val="4132352063"/>
                  </a:ext>
                </a:extLst>
              </a:tr>
              <a:tr h="249936">
                <a:tc>
                  <a:txBody>
                    <a:bodyPr/>
                    <a:lstStyle/>
                    <a:p>
                      <a:pPr algn="just">
                        <a:spcBef>
                          <a:spcPts val="600"/>
                        </a:spcBef>
                        <a:spcAft>
                          <a:spcPts val="600"/>
                        </a:spcAft>
                      </a:pPr>
                      <a:endParaRPr lang="en-GB" sz="3300">
                        <a:effectLst/>
                        <a:latin typeface="Times New Roman" panose="02020603050405020304" pitchFamily="18" charset="0"/>
                        <a:ea typeface="Times New Roman" panose="02020603050405020304" pitchFamily="18" charset="0"/>
                      </a:endParaRPr>
                    </a:p>
                  </a:txBody>
                  <a:tcPr marL="94298" marR="94298" marT="0" marB="0"/>
                </a:tc>
                <a:tc>
                  <a:txBody>
                    <a:bodyPr/>
                    <a:lstStyle/>
                    <a:p>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0" marR="0" marT="0" marB="0" anchor="ctr"/>
                </a:tc>
                <a:extLst>
                  <a:ext uri="{0D108BD9-81ED-4DB2-BD59-A6C34878D82A}">
                    <a16:rowId xmlns:a16="http://schemas.microsoft.com/office/drawing/2014/main" val="1841545620"/>
                  </a:ext>
                </a:extLst>
              </a:tr>
            </a:tbl>
          </a:graphicData>
        </a:graphic>
      </p:graphicFrame>
      <p:pic>
        <p:nvPicPr>
          <p:cNvPr id="10" name="Recorded Sound">
            <a:hlinkClick r:id="" action="ppaction://media"/>
            <a:extLst>
              <a:ext uri="{FF2B5EF4-FFF2-40B4-BE49-F238E27FC236}">
                <a16:creationId xmlns:a16="http://schemas.microsoft.com/office/drawing/2014/main" id="{0B00860C-252F-6F51-CBD7-9328F08FF2E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05210" y="807528"/>
            <a:ext cx="609600" cy="609600"/>
          </a:xfrm>
          <a:prstGeom prst="rect">
            <a:avLst/>
          </a:prstGeom>
        </p:spPr>
      </p:pic>
    </p:spTree>
    <p:extLst>
      <p:ext uri="{BB962C8B-B14F-4D97-AF65-F5344CB8AC3E}">
        <p14:creationId xmlns:p14="http://schemas.microsoft.com/office/powerpoint/2010/main" val="4008167450"/>
      </p:ext>
    </p:extLst>
  </p:cSld>
  <p:clrMapOvr>
    <a:masterClrMapping/>
  </p:clrMapOvr>
  <mc:AlternateContent xmlns:mc="http://schemas.openxmlformats.org/markup-compatibility/2006" xmlns:p14="http://schemas.microsoft.com/office/powerpoint/2010/main">
    <mc:Choice Requires="p14">
      <p:transition spd="slow" p14:dur="2000" advTm="10110"/>
    </mc:Choice>
    <mc:Fallback xmlns="">
      <p:transition spd="slow" advTm="101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206"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4A304-16BD-5485-39C5-FF856B8E50C5}"/>
              </a:ext>
            </a:extLst>
          </p:cNvPr>
          <p:cNvSpPr>
            <a:spLocks noGrp="1"/>
          </p:cNvSpPr>
          <p:nvPr>
            <p:ph type="title"/>
          </p:nvPr>
        </p:nvSpPr>
        <p:spPr>
          <a:xfrm>
            <a:off x="317500" y="271461"/>
            <a:ext cx="10515600" cy="1325563"/>
          </a:xfrm>
        </p:spPr>
        <p:txBody>
          <a:bodyPr>
            <a:normAutofit/>
          </a:bodyPr>
          <a:lstStyle/>
          <a:p>
            <a:pPr algn="ctr"/>
            <a:r>
              <a:rPr lang="en-GB" dirty="0"/>
              <a:t>Strategy and Strategic Management</a:t>
            </a:r>
            <a:br>
              <a:rPr lang="en-GB" dirty="0"/>
            </a:br>
            <a:endParaRPr lang="en-GB" dirty="0"/>
          </a:p>
        </p:txBody>
      </p:sp>
      <p:sp>
        <p:nvSpPr>
          <p:cNvPr id="3" name="Content Placeholder 2">
            <a:extLst>
              <a:ext uri="{FF2B5EF4-FFF2-40B4-BE49-F238E27FC236}">
                <a16:creationId xmlns:a16="http://schemas.microsoft.com/office/drawing/2014/main" id="{D80C77C7-546A-2618-1837-511769352140}"/>
              </a:ext>
            </a:extLst>
          </p:cNvPr>
          <p:cNvSpPr>
            <a:spLocks noGrp="1"/>
          </p:cNvSpPr>
          <p:nvPr>
            <p:ph idx="1"/>
          </p:nvPr>
        </p:nvSpPr>
        <p:spPr>
          <a:xfrm>
            <a:off x="317500" y="1597024"/>
            <a:ext cx="10515600" cy="5057775"/>
          </a:xfrm>
        </p:spPr>
        <p:txBody>
          <a:bodyPr>
            <a:normAutofit/>
          </a:bodyPr>
          <a:lstStyle/>
          <a:p>
            <a:pPr marL="0" indent="0">
              <a:buNone/>
            </a:pPr>
            <a:r>
              <a:rPr lang="en-GB" sz="1800" i="1" dirty="0"/>
              <a:t>Strategy is a plan to achieve something.</a:t>
            </a:r>
          </a:p>
          <a:p>
            <a:pPr marL="0" indent="0">
              <a:buNone/>
            </a:pPr>
            <a:r>
              <a:rPr lang="en-GB" sz="1800" dirty="0"/>
              <a:t>Michael Porter suggests the five forces model that helps management within organisations to analyse and assess its environment, such as the competitiveness within the industry. (Mindtools, 2022).</a:t>
            </a:r>
          </a:p>
          <a:p>
            <a:pPr marL="0" indent="0">
              <a:buNone/>
            </a:pPr>
            <a:r>
              <a:rPr lang="en-GB" sz="1800" dirty="0"/>
              <a:t>Henry Mintzberg developed a process called the five P’s of strategy, which are, plan, ploy, pattern position and perspective, each approach applied to design and create a successful strategy. (Gordon, J. April, 2022).</a:t>
            </a:r>
          </a:p>
          <a:p>
            <a:pPr marL="0" indent="0">
              <a:buNone/>
            </a:pPr>
            <a:r>
              <a:rPr lang="en-GB" sz="1800" i="1" dirty="0"/>
              <a:t>Strategic management is planning and monitoring a process to achieve the organisation's aim and goals for success.</a:t>
            </a:r>
          </a:p>
          <a:p>
            <a:pPr marL="0" indent="0">
              <a:buNone/>
            </a:pPr>
            <a:r>
              <a:rPr lang="en-GB" sz="1800" i="1" dirty="0"/>
              <a:t>Mission to achieve its objectives by a external and internal analysis = strategy choice  = strategy implementation.</a:t>
            </a:r>
          </a:p>
          <a:p>
            <a:pPr marL="0" indent="0">
              <a:buNone/>
            </a:pPr>
            <a:r>
              <a:rPr lang="en-GB" sz="1800" dirty="0"/>
              <a:t>Bowman's strategic clock is a tool businesses can use to analyse the organisation's environment and where the company sits within the industry. </a:t>
            </a:r>
          </a:p>
          <a:p>
            <a:pPr marL="0" indent="0">
              <a:buNone/>
            </a:pPr>
            <a:r>
              <a:rPr lang="en-GB" sz="1800" dirty="0"/>
              <a:t>According to an article by Forbes, both scientists Mintzberg's and Porter's strategic theories have been successful. However, both strategic approaches emphasise porter's approach as more of a deliberate strategy to gain an advantage over competitors. On the other hand, Mintzberg's is more of an emergent system, a method which can be adapted and amended along the process. (Moore, K. March, 2011).</a:t>
            </a:r>
          </a:p>
        </p:txBody>
      </p:sp>
      <p:pic>
        <p:nvPicPr>
          <p:cNvPr id="6" name="Recorded Sound">
            <a:hlinkClick r:id="" action="ppaction://media"/>
            <a:extLst>
              <a:ext uri="{FF2B5EF4-FFF2-40B4-BE49-F238E27FC236}">
                <a16:creationId xmlns:a16="http://schemas.microsoft.com/office/drawing/2014/main" id="{969FA3FC-F2F3-F05A-BAB7-6A88A1DBBBF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934222" y="764822"/>
            <a:ext cx="609600" cy="609600"/>
          </a:xfrm>
          <a:prstGeom prst="rect">
            <a:avLst/>
          </a:prstGeom>
        </p:spPr>
      </p:pic>
    </p:spTree>
    <p:extLst>
      <p:ext uri="{BB962C8B-B14F-4D97-AF65-F5344CB8AC3E}">
        <p14:creationId xmlns:p14="http://schemas.microsoft.com/office/powerpoint/2010/main" val="2143327525"/>
      </p:ext>
    </p:extLst>
  </p:cSld>
  <p:clrMapOvr>
    <a:masterClrMapping/>
  </p:clrMapOvr>
  <mc:AlternateContent xmlns:mc="http://schemas.openxmlformats.org/markup-compatibility/2006" xmlns:p14="http://schemas.microsoft.com/office/powerpoint/2010/main">
    <mc:Choice Requires="p14">
      <p:transition spd="slow" p14:dur="2000" advTm="53532"/>
    </mc:Choice>
    <mc:Fallback xmlns="">
      <p:transition spd="slow" advTm="535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05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5C04A-F3D3-5A7F-E186-F546BFB5B99E}"/>
              </a:ext>
            </a:extLst>
          </p:cNvPr>
          <p:cNvSpPr>
            <a:spLocks noGrp="1"/>
          </p:cNvSpPr>
          <p:nvPr>
            <p:ph type="title"/>
          </p:nvPr>
        </p:nvSpPr>
        <p:spPr>
          <a:xfrm>
            <a:off x="838200" y="365126"/>
            <a:ext cx="10515600" cy="989542"/>
          </a:xfrm>
        </p:spPr>
        <p:txBody>
          <a:bodyPr/>
          <a:lstStyle/>
          <a:p>
            <a:pPr algn="ctr"/>
            <a:r>
              <a:rPr lang="en-GB" dirty="0"/>
              <a:t>Overview of Lidl </a:t>
            </a:r>
          </a:p>
        </p:txBody>
      </p:sp>
      <p:sp>
        <p:nvSpPr>
          <p:cNvPr id="3" name="Content Placeholder 2">
            <a:extLst>
              <a:ext uri="{FF2B5EF4-FFF2-40B4-BE49-F238E27FC236}">
                <a16:creationId xmlns:a16="http://schemas.microsoft.com/office/drawing/2014/main" id="{A5C40B47-03DB-2D31-0A53-26BE9B658927}"/>
              </a:ext>
            </a:extLst>
          </p:cNvPr>
          <p:cNvSpPr>
            <a:spLocks noGrp="1"/>
          </p:cNvSpPr>
          <p:nvPr>
            <p:ph idx="1"/>
          </p:nvPr>
        </p:nvSpPr>
        <p:spPr>
          <a:xfrm>
            <a:off x="667581" y="1713483"/>
            <a:ext cx="10515600" cy="4351338"/>
          </a:xfrm>
        </p:spPr>
        <p:txBody>
          <a:bodyPr>
            <a:normAutofit fontScale="92500" lnSpcReduction="10000"/>
          </a:bodyPr>
          <a:lstStyle/>
          <a:p>
            <a:r>
              <a:rPr lang="en-GB" sz="2400" dirty="0"/>
              <a:t>The fruit neighbourhood wholesaler opened firstly in Germany in the 1930s as "Schwarz Assorted Wholesale Foods ". (The Solar Navigator, 2022).</a:t>
            </a:r>
          </a:p>
          <a:p>
            <a:endParaRPr lang="en-GB" sz="2400" dirty="0"/>
          </a:p>
          <a:p>
            <a:r>
              <a:rPr lang="en-GB" sz="2400" dirty="0"/>
              <a:t>In 1973 the store opened as a general food wholesaler named “Lidl”. (Forbes, 2022). </a:t>
            </a:r>
          </a:p>
          <a:p>
            <a:endParaRPr lang="en-GB" sz="2400" dirty="0"/>
          </a:p>
          <a:p>
            <a:r>
              <a:rPr lang="en-GB" sz="2400" dirty="0"/>
              <a:t>During the financial crisis, Lidl proved how resilient they are when they captured the market share and earned considerable profits. (UK Essays). </a:t>
            </a:r>
          </a:p>
          <a:p>
            <a:endParaRPr lang="en-GB" sz="2400" dirty="0"/>
          </a:p>
          <a:p>
            <a:r>
              <a:rPr lang="en-GB" sz="2400" dirty="0"/>
              <a:t>Lidl’s aim is to provide quality products at an affordable price. </a:t>
            </a:r>
          </a:p>
          <a:p>
            <a:endParaRPr lang="en-GB" sz="2400" dirty="0"/>
          </a:p>
          <a:p>
            <a:r>
              <a:rPr lang="en-GB" sz="2400" dirty="0">
                <a:solidFill>
                  <a:srgbClr val="0E101A"/>
                </a:solidFill>
                <a:effectLst/>
                <a:ea typeface="Times New Roman" panose="02020603050405020304" pitchFamily="18" charset="0"/>
                <a:cs typeface="Times New Roman" panose="02020603050405020304" pitchFamily="18" charset="0"/>
              </a:rPr>
              <a:t>Lidl today is known as one of the largest European food retailers. </a:t>
            </a:r>
            <a:r>
              <a:rPr lang="en-GB" sz="2200" dirty="0">
                <a:solidFill>
                  <a:srgbClr val="0E101A"/>
                </a:solidFill>
                <a:effectLst/>
                <a:ea typeface="Times New Roman" panose="02020603050405020304" pitchFamily="18" charset="0"/>
                <a:cs typeface="Times New Roman" panose="02020603050405020304" pitchFamily="18" charset="0"/>
              </a:rPr>
              <a:t>(Ward, L. 2021).</a:t>
            </a:r>
          </a:p>
          <a:p>
            <a:endParaRPr lang="en-GB" sz="2400" dirty="0"/>
          </a:p>
        </p:txBody>
      </p:sp>
      <p:pic>
        <p:nvPicPr>
          <p:cNvPr id="7" name="Recorded Sound">
            <a:hlinkClick r:id="" action="ppaction://media"/>
            <a:extLst>
              <a:ext uri="{FF2B5EF4-FFF2-40B4-BE49-F238E27FC236}">
                <a16:creationId xmlns:a16="http://schemas.microsoft.com/office/drawing/2014/main" id="{FE1CB358-DC99-DE61-B153-32A6B0BC085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59618" y="555097"/>
            <a:ext cx="609600" cy="609600"/>
          </a:xfrm>
          <a:prstGeom prst="rect">
            <a:avLst/>
          </a:prstGeom>
        </p:spPr>
      </p:pic>
    </p:spTree>
    <p:extLst>
      <p:ext uri="{BB962C8B-B14F-4D97-AF65-F5344CB8AC3E}">
        <p14:creationId xmlns:p14="http://schemas.microsoft.com/office/powerpoint/2010/main" val="2885710981"/>
      </p:ext>
    </p:extLst>
  </p:cSld>
  <p:clrMapOvr>
    <a:masterClrMapping/>
  </p:clrMapOvr>
  <mc:AlternateContent xmlns:mc="http://schemas.openxmlformats.org/markup-compatibility/2006" xmlns:p14="http://schemas.microsoft.com/office/powerpoint/2010/main">
    <mc:Choice Requires="p14">
      <p:transition spd="slow" p14:dur="2000" advTm="74151"/>
    </mc:Choice>
    <mc:Fallback xmlns="">
      <p:transition spd="slow" advTm="74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01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115FCF-597F-B4BA-64A3-DDC66248BAAC}"/>
              </a:ext>
            </a:extLst>
          </p:cNvPr>
          <p:cNvSpPr>
            <a:spLocks noGrp="1"/>
          </p:cNvSpPr>
          <p:nvPr>
            <p:ph idx="1"/>
          </p:nvPr>
        </p:nvSpPr>
        <p:spPr>
          <a:xfrm>
            <a:off x="241300" y="770402"/>
            <a:ext cx="10515600" cy="5698661"/>
          </a:xfrm>
        </p:spPr>
        <p:txBody>
          <a:bodyPr>
            <a:normAutofit/>
          </a:bodyPr>
          <a:lstStyle/>
          <a:p>
            <a:pPr marL="0" indent="0" algn="ctr">
              <a:buNone/>
            </a:pPr>
            <a:r>
              <a:rPr lang="en-GB" sz="4400" dirty="0">
                <a:latin typeface="+mj-lt"/>
              </a:rPr>
              <a:t>Lidl Strategic Management Tools</a:t>
            </a:r>
          </a:p>
          <a:p>
            <a:pPr marL="0" indent="0" algn="ctr">
              <a:buNone/>
            </a:pPr>
            <a:endParaRPr lang="en-GB" sz="4400" dirty="0">
              <a:latin typeface="+mj-lt"/>
            </a:endParaRPr>
          </a:p>
          <a:p>
            <a:pPr marL="0" indent="0">
              <a:buNone/>
            </a:pPr>
            <a:r>
              <a:rPr lang="en-GB" sz="2000" dirty="0"/>
              <a:t>Michael porter's 5 P's - It is evident that Lidl has used Porter and Mintzberg's strategies to identify industry competitiveness, apparent from how they rose from the financial crisis. </a:t>
            </a:r>
          </a:p>
          <a:p>
            <a:pPr marL="0" indent="0">
              <a:buNone/>
            </a:pPr>
            <a:endParaRPr lang="en-GB" sz="2000" dirty="0"/>
          </a:p>
          <a:p>
            <a:pPr marL="0" indent="0">
              <a:buNone/>
            </a:pPr>
            <a:r>
              <a:rPr lang="en-GB" sz="2000" dirty="0"/>
              <a:t>Lidl's strategy is to position itself correctly within the market and offer low prices for quality products to attract customers who are price aware. </a:t>
            </a:r>
          </a:p>
          <a:p>
            <a:pPr marL="0" indent="0">
              <a:buNone/>
            </a:pPr>
            <a:endParaRPr lang="en-GB" sz="2000" dirty="0"/>
          </a:p>
          <a:p>
            <a:pPr marL="0" indent="0">
              <a:buNone/>
            </a:pPr>
            <a:r>
              <a:rPr lang="en-GB" sz="2000" dirty="0"/>
              <a:t>Cost leadership is Lidl's primary generic strategy. </a:t>
            </a:r>
          </a:p>
          <a:p>
            <a:pPr marL="0" indent="0">
              <a:buNone/>
            </a:pPr>
            <a:endParaRPr lang="en-GB" sz="2000" dirty="0"/>
          </a:p>
          <a:p>
            <a:pPr marL="0" indent="0">
              <a:buNone/>
            </a:pPr>
            <a:r>
              <a:rPr lang="en-GB" sz="2000" dirty="0"/>
              <a:t>Lidl offers baked goods and labelled products, which evaluates the credibility and differentiation of the organisation. </a:t>
            </a:r>
            <a:endParaRPr lang="en-GB" dirty="0"/>
          </a:p>
        </p:txBody>
      </p:sp>
      <p:pic>
        <p:nvPicPr>
          <p:cNvPr id="5" name="Recorded Sound">
            <a:hlinkClick r:id="" action="ppaction://media"/>
            <a:extLst>
              <a:ext uri="{FF2B5EF4-FFF2-40B4-BE49-F238E27FC236}">
                <a16:creationId xmlns:a16="http://schemas.microsoft.com/office/drawing/2014/main" id="{E8587798-23BD-162E-DC5F-00EE7257CDD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86122" y="1056861"/>
            <a:ext cx="609600" cy="609600"/>
          </a:xfrm>
          <a:prstGeom prst="rect">
            <a:avLst/>
          </a:prstGeom>
        </p:spPr>
      </p:pic>
    </p:spTree>
    <p:extLst>
      <p:ext uri="{BB962C8B-B14F-4D97-AF65-F5344CB8AC3E}">
        <p14:creationId xmlns:p14="http://schemas.microsoft.com/office/powerpoint/2010/main" val="363681500"/>
      </p:ext>
    </p:extLst>
  </p:cSld>
  <p:clrMapOvr>
    <a:masterClrMapping/>
  </p:clrMapOvr>
  <mc:AlternateContent xmlns:mc="http://schemas.openxmlformats.org/markup-compatibility/2006" xmlns:p14="http://schemas.microsoft.com/office/powerpoint/2010/main">
    <mc:Choice Requires="p14">
      <p:transition spd="slow" p14:dur="2000" advTm="64282"/>
    </mc:Choice>
    <mc:Fallback xmlns="">
      <p:transition spd="slow" advTm="642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81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7D9D709-B4A7-F541-2ED4-0C4A5515BB48}"/>
              </a:ext>
            </a:extLst>
          </p:cNvPr>
          <p:cNvSpPr>
            <a:spLocks noGrp="1"/>
          </p:cNvSpPr>
          <p:nvPr>
            <p:ph idx="1"/>
          </p:nvPr>
        </p:nvSpPr>
        <p:spPr>
          <a:xfrm>
            <a:off x="431799" y="307622"/>
            <a:ext cx="11161889" cy="6242755"/>
          </a:xfrm>
        </p:spPr>
        <p:txBody>
          <a:bodyPr>
            <a:normAutofit/>
          </a:bodyPr>
          <a:lstStyle/>
          <a:p>
            <a:pPr marL="0" indent="0" algn="ctr">
              <a:lnSpc>
                <a:spcPct val="115000"/>
              </a:lnSpc>
              <a:spcAft>
                <a:spcPts val="1000"/>
              </a:spcAft>
              <a:buNone/>
            </a:pPr>
            <a:r>
              <a:rPr lang="en-GB" sz="5700" dirty="0">
                <a:effectLst/>
                <a:latin typeface="+mj-lt"/>
                <a:ea typeface="Times New Roman" panose="02020603050405020304" pitchFamily="18" charset="0"/>
                <a:cs typeface="Times New Roman" panose="02020603050405020304" pitchFamily="18" charset="0"/>
              </a:rPr>
              <a:t>A Swot Analysis of Lidl </a:t>
            </a:r>
          </a:p>
          <a:p>
            <a:pPr marL="0" indent="0">
              <a:spcBef>
                <a:spcPts val="0"/>
              </a:spcBef>
              <a:spcAft>
                <a:spcPts val="0"/>
              </a:spcAft>
              <a:buNone/>
            </a:pPr>
            <a:endParaRPr lang="en-GB" dirty="0">
              <a:solidFill>
                <a:srgbClr val="0E101A"/>
              </a:solidFill>
              <a:effectLst/>
            </a:endParaRPr>
          </a:p>
          <a:p>
            <a:pPr marL="0" indent="0">
              <a:spcBef>
                <a:spcPts val="0"/>
              </a:spcBef>
              <a:spcAft>
                <a:spcPts val="0"/>
              </a:spcAft>
              <a:buNone/>
            </a:pPr>
            <a:r>
              <a:rPr lang="en-GB" sz="2400" dirty="0">
                <a:solidFill>
                  <a:srgbClr val="0E101A"/>
                </a:solidFill>
                <a:effectLst/>
              </a:rPr>
              <a:t>A SWOT Analysis gives organisations an insight into the internal environment's strengths, weaknesses, opportunities and threats that businesses may face. </a:t>
            </a:r>
          </a:p>
          <a:p>
            <a:pPr marL="0" indent="0">
              <a:spcBef>
                <a:spcPts val="0"/>
              </a:spcBef>
              <a:spcAft>
                <a:spcPts val="0"/>
              </a:spcAft>
              <a:buNone/>
            </a:pPr>
            <a:endParaRPr lang="en-GB" dirty="0">
              <a:solidFill>
                <a:srgbClr val="0E101A"/>
              </a:solidFill>
              <a:effectLst/>
            </a:endParaRPr>
          </a:p>
          <a:p>
            <a:pPr>
              <a:spcBef>
                <a:spcPts val="0"/>
              </a:spcBef>
              <a:spcAft>
                <a:spcPts val="0"/>
              </a:spcAft>
            </a:pPr>
            <a:endParaRPr lang="en-GB" sz="2000" dirty="0">
              <a:solidFill>
                <a:srgbClr val="0E101A"/>
              </a:solidFill>
              <a:effectLst/>
            </a:endParaRPr>
          </a:p>
          <a:p>
            <a:pPr>
              <a:spcBef>
                <a:spcPts val="0"/>
              </a:spcBef>
              <a:spcAft>
                <a:spcPts val="0"/>
              </a:spcAft>
            </a:pPr>
            <a:r>
              <a:rPr lang="en-GB" sz="2000" b="1" dirty="0">
                <a:solidFill>
                  <a:srgbClr val="0E101A"/>
                </a:solidFill>
                <a:effectLst/>
              </a:rPr>
              <a:t>Strengths:  </a:t>
            </a:r>
            <a:r>
              <a:rPr lang="en-GB" sz="2000" dirty="0">
                <a:solidFill>
                  <a:srgbClr val="0E101A"/>
                </a:solidFill>
                <a:effectLst/>
              </a:rPr>
              <a:t>Value for money. Own branded products. High profit from their baked goods. </a:t>
            </a:r>
          </a:p>
          <a:p>
            <a:pPr>
              <a:spcBef>
                <a:spcPts val="0"/>
              </a:spcBef>
              <a:spcAft>
                <a:spcPts val="0"/>
              </a:spcAft>
            </a:pPr>
            <a:endParaRPr lang="en-GB" sz="2000" dirty="0">
              <a:solidFill>
                <a:srgbClr val="0E101A"/>
              </a:solidFill>
              <a:effectLst/>
            </a:endParaRPr>
          </a:p>
          <a:p>
            <a:pPr>
              <a:spcBef>
                <a:spcPts val="0"/>
              </a:spcBef>
              <a:spcAft>
                <a:spcPts val="0"/>
              </a:spcAft>
            </a:pPr>
            <a:r>
              <a:rPr lang="en-GB" sz="2000" b="1" dirty="0">
                <a:solidFill>
                  <a:srgbClr val="0E101A"/>
                </a:solidFill>
                <a:effectLst/>
              </a:rPr>
              <a:t>Weaknesses: </a:t>
            </a:r>
            <a:r>
              <a:rPr lang="en-GB" sz="2000" dirty="0">
                <a:solidFill>
                  <a:srgbClr val="0E101A"/>
                </a:solidFill>
                <a:effectLst/>
              </a:rPr>
              <a:t>Brand perception of cheap and standard looking. Lower market share than competitors. Their low price gives the impression that the quality of products is not good enough. </a:t>
            </a:r>
          </a:p>
          <a:p>
            <a:pPr>
              <a:spcBef>
                <a:spcPts val="0"/>
              </a:spcBef>
              <a:spcAft>
                <a:spcPts val="0"/>
              </a:spcAft>
            </a:pPr>
            <a:endParaRPr lang="en-GB" sz="2000" dirty="0">
              <a:solidFill>
                <a:srgbClr val="0E101A"/>
              </a:solidFill>
              <a:effectLst/>
            </a:endParaRPr>
          </a:p>
          <a:p>
            <a:pPr>
              <a:spcBef>
                <a:spcPts val="0"/>
              </a:spcBef>
              <a:spcAft>
                <a:spcPts val="0"/>
              </a:spcAft>
            </a:pPr>
            <a:r>
              <a:rPr lang="en-GB" sz="2000" b="1" dirty="0">
                <a:solidFill>
                  <a:srgbClr val="0E101A"/>
                </a:solidFill>
                <a:effectLst/>
              </a:rPr>
              <a:t>Opportunities: </a:t>
            </a:r>
            <a:r>
              <a:rPr lang="en-GB" sz="2000" dirty="0">
                <a:solidFill>
                  <a:srgbClr val="0E101A"/>
                </a:solidFill>
                <a:effectLst/>
              </a:rPr>
              <a:t>Potential to expand in the UK. Build their website to enable orders/deliveries. Expand abroad to encourage more funds for investment into the UK economy. </a:t>
            </a:r>
          </a:p>
          <a:p>
            <a:pPr>
              <a:spcBef>
                <a:spcPts val="0"/>
              </a:spcBef>
              <a:spcAft>
                <a:spcPts val="0"/>
              </a:spcAft>
            </a:pPr>
            <a:endParaRPr lang="en-GB" sz="2000" dirty="0">
              <a:solidFill>
                <a:srgbClr val="0E101A"/>
              </a:solidFill>
              <a:effectLst/>
            </a:endParaRPr>
          </a:p>
          <a:p>
            <a:pPr>
              <a:spcBef>
                <a:spcPts val="0"/>
              </a:spcBef>
              <a:spcAft>
                <a:spcPts val="0"/>
              </a:spcAft>
            </a:pPr>
            <a:r>
              <a:rPr lang="en-GB" sz="2000" b="1" dirty="0">
                <a:solidFill>
                  <a:srgbClr val="0E101A"/>
                </a:solidFill>
                <a:effectLst/>
              </a:rPr>
              <a:t>Threats: </a:t>
            </a:r>
            <a:r>
              <a:rPr lang="en-GB" sz="2000" dirty="0">
                <a:solidFill>
                  <a:srgbClr val="0E101A"/>
                </a:solidFill>
                <a:effectLst/>
              </a:rPr>
              <a:t>Price rivalry with competitors forces prices to drop. Internal expansion of other global brands causes more competition. Aldi is increasing their market share and becoming the dominant discount store.  </a:t>
            </a:r>
          </a:p>
          <a:p>
            <a:endParaRPr lang="en-GB" dirty="0"/>
          </a:p>
        </p:txBody>
      </p:sp>
      <p:pic>
        <p:nvPicPr>
          <p:cNvPr id="5" name="Recorded Sound">
            <a:hlinkClick r:id="" action="ppaction://media"/>
            <a:extLst>
              <a:ext uri="{FF2B5EF4-FFF2-40B4-BE49-F238E27FC236}">
                <a16:creationId xmlns:a16="http://schemas.microsoft.com/office/drawing/2014/main" id="{7EF63EC9-6A80-BB5B-2266-7CF4862A14B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164418" y="858078"/>
            <a:ext cx="609600" cy="609600"/>
          </a:xfrm>
          <a:prstGeom prst="rect">
            <a:avLst/>
          </a:prstGeom>
        </p:spPr>
      </p:pic>
    </p:spTree>
    <p:extLst>
      <p:ext uri="{BB962C8B-B14F-4D97-AF65-F5344CB8AC3E}">
        <p14:creationId xmlns:p14="http://schemas.microsoft.com/office/powerpoint/2010/main" val="4116950070"/>
      </p:ext>
    </p:extLst>
  </p:cSld>
  <p:clrMapOvr>
    <a:masterClrMapping/>
  </p:clrMapOvr>
  <mc:AlternateContent xmlns:mc="http://schemas.openxmlformats.org/markup-compatibility/2006" xmlns:p14="http://schemas.microsoft.com/office/powerpoint/2010/main">
    <mc:Choice Requires="p14">
      <p:transition spd="slow" p14:dur="2000" advTm="120451"/>
    </mc:Choice>
    <mc:Fallback xmlns="">
      <p:transition spd="slow" advTm="1204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443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57814-BE99-F0FF-FE81-763D90A1414F}"/>
              </a:ext>
            </a:extLst>
          </p:cNvPr>
          <p:cNvSpPr>
            <a:spLocks noGrp="1"/>
          </p:cNvSpPr>
          <p:nvPr>
            <p:ph type="title"/>
          </p:nvPr>
        </p:nvSpPr>
        <p:spPr>
          <a:xfrm>
            <a:off x="838200" y="365125"/>
            <a:ext cx="10515600" cy="900967"/>
          </a:xfrm>
        </p:spPr>
        <p:txBody>
          <a:bodyPr>
            <a:normAutofit fontScale="90000"/>
          </a:bodyPr>
          <a:lstStyle/>
          <a:p>
            <a:pPr algn="ctr"/>
            <a:r>
              <a:rPr lang="en-GB" sz="4400" dirty="0">
                <a:effectLst/>
                <a:latin typeface="+mj-lt"/>
                <a:ea typeface="Times New Roman" panose="02020603050405020304" pitchFamily="18" charset="0"/>
                <a:cs typeface="Times New Roman" panose="02020603050405020304" pitchFamily="18" charset="0"/>
              </a:rPr>
              <a:t>A </a:t>
            </a:r>
            <a:r>
              <a:rPr lang="en-GB" dirty="0"/>
              <a:t>Pestel</a:t>
            </a:r>
            <a:r>
              <a:rPr lang="en-GB" sz="4400" dirty="0">
                <a:effectLst/>
                <a:latin typeface="+mj-lt"/>
                <a:ea typeface="Times New Roman" panose="02020603050405020304" pitchFamily="18" charset="0"/>
                <a:cs typeface="Times New Roman" panose="02020603050405020304" pitchFamily="18" charset="0"/>
              </a:rPr>
              <a:t> Analysis of Lidl </a:t>
            </a:r>
            <a:br>
              <a:rPr lang="en-GB" sz="4400" dirty="0">
                <a:effectLst/>
                <a:latin typeface="+mj-lt"/>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289E14E8-FF9F-B578-00CF-F78E19ACCD7D}"/>
              </a:ext>
            </a:extLst>
          </p:cNvPr>
          <p:cNvSpPr>
            <a:spLocks noGrp="1"/>
          </p:cNvSpPr>
          <p:nvPr>
            <p:ph idx="1"/>
          </p:nvPr>
        </p:nvSpPr>
        <p:spPr>
          <a:xfrm>
            <a:off x="191911" y="1309511"/>
            <a:ext cx="11537245" cy="4994060"/>
          </a:xfrm>
        </p:spPr>
        <p:txBody>
          <a:bodyPr>
            <a:normAutofit/>
          </a:bodyPr>
          <a:lstStyle/>
          <a:p>
            <a:pPr marL="0" indent="0">
              <a:spcBef>
                <a:spcPts val="0"/>
              </a:spcBef>
              <a:spcAft>
                <a:spcPts val="0"/>
              </a:spcAft>
              <a:buNone/>
            </a:pPr>
            <a:r>
              <a:rPr lang="en-GB" sz="2400" dirty="0">
                <a:solidFill>
                  <a:srgbClr val="0E101A"/>
                </a:solidFill>
                <a:effectLst/>
              </a:rPr>
              <a:t>A Pestel Analysis gives organisations an insight into the external environment. </a:t>
            </a:r>
          </a:p>
          <a:p>
            <a:pPr marL="0" indent="0">
              <a:spcBef>
                <a:spcPts val="0"/>
              </a:spcBef>
              <a:spcAft>
                <a:spcPts val="0"/>
              </a:spcAft>
              <a:buNone/>
            </a:pPr>
            <a:r>
              <a:rPr lang="en-GB" sz="2400" dirty="0">
                <a:solidFill>
                  <a:srgbClr val="0E101A"/>
                </a:solidFill>
                <a:effectLst/>
              </a:rPr>
              <a:t>These may be political, environmental, social, technological, legal, and economic issues. </a:t>
            </a:r>
          </a:p>
          <a:p>
            <a:pPr marL="0" indent="0">
              <a:spcBef>
                <a:spcPts val="0"/>
              </a:spcBef>
              <a:spcAft>
                <a:spcPts val="0"/>
              </a:spcAft>
              <a:buNone/>
            </a:pPr>
            <a:endParaRPr lang="en-GB" sz="2400" dirty="0">
              <a:solidFill>
                <a:srgbClr val="0E101A"/>
              </a:solidFill>
              <a:effectLst/>
            </a:endParaRPr>
          </a:p>
          <a:p>
            <a:pPr>
              <a:spcBef>
                <a:spcPts val="0"/>
              </a:spcBef>
              <a:spcAft>
                <a:spcPts val="0"/>
              </a:spcAft>
            </a:pPr>
            <a:endParaRPr lang="en-GB" sz="2000" dirty="0">
              <a:solidFill>
                <a:srgbClr val="0E101A"/>
              </a:solidFill>
              <a:effectLst/>
            </a:endParaRPr>
          </a:p>
          <a:p>
            <a:pPr>
              <a:spcBef>
                <a:spcPts val="0"/>
              </a:spcBef>
              <a:spcAft>
                <a:spcPts val="0"/>
              </a:spcAft>
            </a:pPr>
            <a:r>
              <a:rPr lang="en-GB" sz="2000" b="1" dirty="0">
                <a:solidFill>
                  <a:srgbClr val="0E101A"/>
                </a:solidFill>
                <a:effectLst/>
              </a:rPr>
              <a:t>Political</a:t>
            </a:r>
            <a:r>
              <a:rPr lang="en-GB" sz="2000" dirty="0">
                <a:solidFill>
                  <a:srgbClr val="0E101A"/>
                </a:solidFill>
                <a:effectLst/>
              </a:rPr>
              <a:t> - Brexit (food import charge of around 22%). </a:t>
            </a:r>
          </a:p>
          <a:p>
            <a:pPr>
              <a:spcBef>
                <a:spcPts val="0"/>
              </a:spcBef>
              <a:spcAft>
                <a:spcPts val="0"/>
              </a:spcAft>
            </a:pPr>
            <a:endParaRPr lang="en-GB" sz="2000" dirty="0">
              <a:solidFill>
                <a:srgbClr val="0E101A"/>
              </a:solidFill>
              <a:effectLst/>
            </a:endParaRPr>
          </a:p>
          <a:p>
            <a:pPr>
              <a:spcBef>
                <a:spcPts val="0"/>
              </a:spcBef>
              <a:spcAft>
                <a:spcPts val="0"/>
              </a:spcAft>
            </a:pPr>
            <a:r>
              <a:rPr lang="en-GB" sz="2000" b="1" dirty="0">
                <a:solidFill>
                  <a:srgbClr val="0E101A"/>
                </a:solidFill>
                <a:effectLst/>
              </a:rPr>
              <a:t>Economics</a:t>
            </a:r>
            <a:r>
              <a:rPr lang="en-GB" sz="2000" dirty="0">
                <a:solidFill>
                  <a:srgbClr val="0E101A"/>
                </a:solidFill>
                <a:effectLst/>
              </a:rPr>
              <a:t> - Food expenditure in the UK is predicted to fall by 2.2% by 2030.  </a:t>
            </a:r>
          </a:p>
          <a:p>
            <a:pPr>
              <a:spcBef>
                <a:spcPts val="0"/>
              </a:spcBef>
              <a:spcAft>
                <a:spcPts val="0"/>
              </a:spcAft>
            </a:pPr>
            <a:endParaRPr lang="en-GB" sz="2000" dirty="0">
              <a:solidFill>
                <a:srgbClr val="0E101A"/>
              </a:solidFill>
              <a:effectLst/>
            </a:endParaRPr>
          </a:p>
          <a:p>
            <a:pPr>
              <a:spcBef>
                <a:spcPts val="0"/>
              </a:spcBef>
              <a:spcAft>
                <a:spcPts val="0"/>
              </a:spcAft>
            </a:pPr>
            <a:r>
              <a:rPr lang="en-GB" sz="2000" b="1" dirty="0">
                <a:solidFill>
                  <a:srgbClr val="0E101A"/>
                </a:solidFill>
                <a:effectLst/>
              </a:rPr>
              <a:t>Social</a:t>
            </a:r>
            <a:r>
              <a:rPr lang="en-GB" sz="2000" dirty="0">
                <a:solidFill>
                  <a:srgbClr val="0E101A"/>
                </a:solidFill>
                <a:effectLst/>
              </a:rPr>
              <a:t> - Pressure to gain loyalty by introducing own food alternatives with vegan and vegetarian.</a:t>
            </a:r>
          </a:p>
          <a:p>
            <a:pPr>
              <a:spcBef>
                <a:spcPts val="0"/>
              </a:spcBef>
              <a:spcAft>
                <a:spcPts val="0"/>
              </a:spcAft>
            </a:pPr>
            <a:endParaRPr lang="en-GB" sz="2000" dirty="0">
              <a:solidFill>
                <a:srgbClr val="0E101A"/>
              </a:solidFill>
              <a:effectLst/>
            </a:endParaRPr>
          </a:p>
          <a:p>
            <a:pPr>
              <a:spcBef>
                <a:spcPts val="0"/>
              </a:spcBef>
              <a:spcAft>
                <a:spcPts val="0"/>
              </a:spcAft>
            </a:pPr>
            <a:r>
              <a:rPr lang="en-GB" sz="2000" b="1" dirty="0">
                <a:solidFill>
                  <a:srgbClr val="0E101A"/>
                </a:solidFill>
                <a:effectLst/>
              </a:rPr>
              <a:t>Technological </a:t>
            </a:r>
            <a:r>
              <a:rPr lang="en-GB" sz="2000" dirty="0">
                <a:solidFill>
                  <a:srgbClr val="0E101A"/>
                </a:solidFill>
                <a:effectLst/>
              </a:rPr>
              <a:t>- A vast technological improvement, and By 2023, online shopping will equal 10% of all grocery shopping.</a:t>
            </a:r>
          </a:p>
          <a:p>
            <a:pPr>
              <a:spcBef>
                <a:spcPts val="0"/>
              </a:spcBef>
              <a:spcAft>
                <a:spcPts val="0"/>
              </a:spcAft>
            </a:pPr>
            <a:endParaRPr lang="en-GB" sz="2000" dirty="0">
              <a:solidFill>
                <a:srgbClr val="0E101A"/>
              </a:solidFill>
              <a:effectLst/>
            </a:endParaRPr>
          </a:p>
          <a:p>
            <a:pPr>
              <a:spcBef>
                <a:spcPts val="0"/>
              </a:spcBef>
              <a:spcAft>
                <a:spcPts val="0"/>
              </a:spcAft>
            </a:pPr>
            <a:r>
              <a:rPr lang="en-GB" sz="2000" b="1" dirty="0">
                <a:solidFill>
                  <a:srgbClr val="0E101A"/>
                </a:solidFill>
                <a:effectLst/>
              </a:rPr>
              <a:t>Environmental</a:t>
            </a:r>
            <a:r>
              <a:rPr lang="en-GB" sz="2000" dirty="0">
                <a:solidFill>
                  <a:srgbClr val="0E101A"/>
                </a:solidFill>
                <a:effectLst/>
              </a:rPr>
              <a:t> - Increased awareness of sustainability.</a:t>
            </a:r>
          </a:p>
          <a:p>
            <a:pPr>
              <a:spcBef>
                <a:spcPts val="0"/>
              </a:spcBef>
              <a:spcAft>
                <a:spcPts val="0"/>
              </a:spcAft>
            </a:pPr>
            <a:endParaRPr lang="en-GB" sz="2000" dirty="0">
              <a:solidFill>
                <a:srgbClr val="0E101A"/>
              </a:solidFill>
              <a:effectLst/>
            </a:endParaRPr>
          </a:p>
          <a:p>
            <a:pPr>
              <a:spcBef>
                <a:spcPts val="0"/>
              </a:spcBef>
              <a:spcAft>
                <a:spcPts val="0"/>
              </a:spcAft>
            </a:pPr>
            <a:r>
              <a:rPr lang="en-GB" sz="2000" b="1" dirty="0">
                <a:solidFill>
                  <a:srgbClr val="0E101A"/>
                </a:solidFill>
                <a:effectLst/>
              </a:rPr>
              <a:t>Legal </a:t>
            </a:r>
            <a:r>
              <a:rPr lang="en-GB" sz="2000" dirty="0">
                <a:solidFill>
                  <a:srgbClr val="0E101A"/>
                </a:solidFill>
                <a:effectLst/>
              </a:rPr>
              <a:t>- Healthy and safety regulations and laws. Employment law and minimum employee wages altered. </a:t>
            </a:r>
          </a:p>
          <a:p>
            <a:pPr marL="0" indent="0" algn="l">
              <a:lnSpc>
                <a:spcPct val="115000"/>
              </a:lnSpc>
              <a:spcAft>
                <a:spcPts val="1000"/>
              </a:spcAft>
              <a:buNone/>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sz="1200" b="1" dirty="0">
              <a:latin typeface="Calibri" panose="020F0502020204030204" pitchFamily="34" charset="0"/>
              <a:cs typeface="Times New Roman" panose="02020603050405020304" pitchFamily="18" charset="0"/>
            </a:endParaRPr>
          </a:p>
          <a:p>
            <a:pPr marL="0" indent="0">
              <a:buNone/>
            </a:pPr>
            <a:endParaRPr lang="en-GB" dirty="0"/>
          </a:p>
        </p:txBody>
      </p:sp>
      <p:pic>
        <p:nvPicPr>
          <p:cNvPr id="6" name="Recorded Sound">
            <a:hlinkClick r:id="" action="ppaction://media"/>
            <a:extLst>
              <a:ext uri="{FF2B5EF4-FFF2-40B4-BE49-F238E27FC236}">
                <a16:creationId xmlns:a16="http://schemas.microsoft.com/office/drawing/2014/main" id="{5A839C0A-42D6-752C-D11B-0129DCA688C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06609" y="373402"/>
            <a:ext cx="609600" cy="609600"/>
          </a:xfrm>
          <a:prstGeom prst="rect">
            <a:avLst/>
          </a:prstGeom>
        </p:spPr>
      </p:pic>
    </p:spTree>
    <p:extLst>
      <p:ext uri="{BB962C8B-B14F-4D97-AF65-F5344CB8AC3E}">
        <p14:creationId xmlns:p14="http://schemas.microsoft.com/office/powerpoint/2010/main" val="3101164788"/>
      </p:ext>
    </p:extLst>
  </p:cSld>
  <p:clrMapOvr>
    <a:masterClrMapping/>
  </p:clrMapOvr>
  <mc:AlternateContent xmlns:mc="http://schemas.openxmlformats.org/markup-compatibility/2006" xmlns:p14="http://schemas.microsoft.com/office/powerpoint/2010/main">
    <mc:Choice Requires="p14">
      <p:transition spd="slow" p14:dur="2000" advTm="137031"/>
    </mc:Choice>
    <mc:Fallback xmlns="">
      <p:transition spd="slow" advTm="1370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899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A6D89-763B-8599-CC55-88A039AFEF17}"/>
              </a:ext>
            </a:extLst>
          </p:cNvPr>
          <p:cNvSpPr>
            <a:spLocks noGrp="1"/>
          </p:cNvSpPr>
          <p:nvPr>
            <p:ph type="ctrTitle"/>
          </p:nvPr>
        </p:nvSpPr>
        <p:spPr>
          <a:xfrm>
            <a:off x="756355" y="505178"/>
            <a:ext cx="9144000" cy="1095022"/>
          </a:xfrm>
        </p:spPr>
        <p:txBody>
          <a:bodyPr>
            <a:normAutofit/>
          </a:bodyPr>
          <a:lstStyle/>
          <a:p>
            <a:r>
              <a:rPr lang="en-GB" sz="4400" dirty="0"/>
              <a:t>Bowman’s Strategy Clock</a:t>
            </a:r>
          </a:p>
        </p:txBody>
      </p:sp>
      <p:sp>
        <p:nvSpPr>
          <p:cNvPr id="3" name="Subtitle 2">
            <a:extLst>
              <a:ext uri="{FF2B5EF4-FFF2-40B4-BE49-F238E27FC236}">
                <a16:creationId xmlns:a16="http://schemas.microsoft.com/office/drawing/2014/main" id="{08F3AF7F-6F8F-BBD1-8C96-2269CF21B79D}"/>
              </a:ext>
            </a:extLst>
          </p:cNvPr>
          <p:cNvSpPr>
            <a:spLocks noGrp="1"/>
          </p:cNvSpPr>
          <p:nvPr>
            <p:ph type="subTitle" idx="1"/>
          </p:nvPr>
        </p:nvSpPr>
        <p:spPr>
          <a:xfrm>
            <a:off x="756354" y="3026304"/>
            <a:ext cx="5983113" cy="3216452"/>
          </a:xfrm>
        </p:spPr>
        <p:txBody>
          <a:bodyPr>
            <a:normAutofit/>
          </a:bodyPr>
          <a:lstStyle/>
          <a:p>
            <a:pPr algn="l"/>
            <a:r>
              <a:rPr lang="en-GB" sz="3600" dirty="0"/>
              <a:t>Bowman's clock was applied to recognise where Lidl sits within the market. Lidl is positioned at a low price and high value. </a:t>
            </a:r>
            <a:endParaRPr lang="en-GB" dirty="0"/>
          </a:p>
          <a:p>
            <a:endParaRPr lang="en-GB" dirty="0"/>
          </a:p>
        </p:txBody>
      </p:sp>
      <p:pic>
        <p:nvPicPr>
          <p:cNvPr id="4" name="Picture 3" descr="Chart, pie chart, radar chart&#10;&#10;Description automatically generated">
            <a:extLst>
              <a:ext uri="{FF2B5EF4-FFF2-40B4-BE49-F238E27FC236}">
                <a16:creationId xmlns:a16="http://schemas.microsoft.com/office/drawing/2014/main" id="{B13CC954-9026-C3B4-E2FD-D2865F69767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14625" y="2626678"/>
            <a:ext cx="3710305" cy="3027045"/>
          </a:xfrm>
          <a:prstGeom prst="rect">
            <a:avLst/>
          </a:prstGeom>
        </p:spPr>
      </p:pic>
      <p:pic>
        <p:nvPicPr>
          <p:cNvPr id="11" name="Recorded Sound">
            <a:hlinkClick r:id="" action="ppaction://media"/>
            <a:extLst>
              <a:ext uri="{FF2B5EF4-FFF2-40B4-BE49-F238E27FC236}">
                <a16:creationId xmlns:a16="http://schemas.microsoft.com/office/drawing/2014/main" id="{61A13FC2-D312-B5E2-A8A5-A7583D2A255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290755" y="747889"/>
            <a:ext cx="609600" cy="609600"/>
          </a:xfrm>
          <a:prstGeom prst="rect">
            <a:avLst/>
          </a:prstGeom>
        </p:spPr>
      </p:pic>
    </p:spTree>
    <p:extLst>
      <p:ext uri="{BB962C8B-B14F-4D97-AF65-F5344CB8AC3E}">
        <p14:creationId xmlns:p14="http://schemas.microsoft.com/office/powerpoint/2010/main" val="3641183218"/>
      </p:ext>
    </p:extLst>
  </p:cSld>
  <p:clrMapOvr>
    <a:masterClrMapping/>
  </p:clrMapOvr>
  <mc:AlternateContent xmlns:mc="http://schemas.openxmlformats.org/markup-compatibility/2006" xmlns:p14="http://schemas.microsoft.com/office/powerpoint/2010/main">
    <mc:Choice Requires="p14">
      <p:transition spd="slow" p14:dur="2000" advTm="44824"/>
    </mc:Choice>
    <mc:Fallback xmlns="">
      <p:transition spd="slow" advTm="448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6728"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027F3-2449-EA47-0AB0-800E5EB9AB22}"/>
              </a:ext>
            </a:extLst>
          </p:cNvPr>
          <p:cNvSpPr>
            <a:spLocks noGrp="1"/>
          </p:cNvSpPr>
          <p:nvPr>
            <p:ph type="ctrTitle"/>
          </p:nvPr>
        </p:nvSpPr>
        <p:spPr>
          <a:xfrm>
            <a:off x="474132" y="274319"/>
            <a:ext cx="10600267" cy="710319"/>
          </a:xfrm>
        </p:spPr>
        <p:txBody>
          <a:bodyPr>
            <a:normAutofit/>
          </a:bodyPr>
          <a:lstStyle/>
          <a:p>
            <a:r>
              <a:rPr lang="en-GB" sz="4400" dirty="0"/>
              <a:t>A New Strategic Direction for Lidl </a:t>
            </a:r>
          </a:p>
        </p:txBody>
      </p:sp>
      <p:sp>
        <p:nvSpPr>
          <p:cNvPr id="3" name="Subtitle 2">
            <a:extLst>
              <a:ext uri="{FF2B5EF4-FFF2-40B4-BE49-F238E27FC236}">
                <a16:creationId xmlns:a16="http://schemas.microsoft.com/office/drawing/2014/main" id="{89B8DA0A-AAF3-5880-BF97-F35CD9A0ECC3}"/>
              </a:ext>
            </a:extLst>
          </p:cNvPr>
          <p:cNvSpPr>
            <a:spLocks noGrp="1"/>
          </p:cNvSpPr>
          <p:nvPr>
            <p:ph type="subTitle" idx="1"/>
          </p:nvPr>
        </p:nvSpPr>
        <p:spPr>
          <a:xfrm>
            <a:off x="474133" y="1207911"/>
            <a:ext cx="10600267" cy="5375770"/>
          </a:xfrm>
        </p:spPr>
        <p:txBody>
          <a:bodyPr>
            <a:normAutofit fontScale="92500" lnSpcReduction="10000"/>
          </a:bodyPr>
          <a:lstStyle/>
          <a:p>
            <a:pPr algn="l"/>
            <a:r>
              <a:rPr lang="en-GB" sz="1900" dirty="0">
                <a:effectLst/>
                <a:ea typeface="Times New Roman" panose="02020603050405020304" pitchFamily="18" charset="0"/>
              </a:rPr>
              <a:t>The new strategy is based on a comprehensive analysis of Lidl's current strategic direction and how this fits with its current environment. The proposed methods will enhance the company's competitive advantage and potentially significant sustainable growth based on critical analysis, academic theories and models.</a:t>
            </a:r>
          </a:p>
          <a:p>
            <a:pPr algn="l"/>
            <a:endParaRPr lang="en-GB" sz="1900" dirty="0">
              <a:effectLst/>
              <a:ea typeface="Times New Roman" panose="02020603050405020304" pitchFamily="18" charset="0"/>
            </a:endParaRPr>
          </a:p>
          <a:p>
            <a:pPr algn="l"/>
            <a:r>
              <a:rPr lang="en-GB" sz="1900" dirty="0">
                <a:effectLst/>
                <a:ea typeface="Times New Roman" panose="02020603050405020304" pitchFamily="18" charset="0"/>
              </a:rPr>
              <a:t> A swot Analysis was applied to look at the weaknesses and potential opportunities for the organisation.</a:t>
            </a:r>
          </a:p>
          <a:p>
            <a:pPr algn="l"/>
            <a:endParaRPr lang="en-GB" sz="1900" dirty="0">
              <a:effectLst/>
              <a:ea typeface="Times New Roman" panose="02020603050405020304" pitchFamily="18" charset="0"/>
            </a:endParaRPr>
          </a:p>
          <a:p>
            <a:pPr algn="l"/>
            <a:r>
              <a:rPr lang="en-GB" sz="1900" dirty="0">
                <a:effectLst/>
                <a:ea typeface="Times New Roman" panose="02020603050405020304" pitchFamily="18" charset="0"/>
              </a:rPr>
              <a:t> </a:t>
            </a:r>
            <a:r>
              <a:rPr lang="en-GB" sz="1600" dirty="0">
                <a:effectLst/>
                <a:ea typeface="Times New Roman" panose="02020603050405020304" pitchFamily="18" charset="0"/>
              </a:rPr>
              <a:t>Five New Strategy Recommendations:</a:t>
            </a:r>
          </a:p>
          <a:p>
            <a:pPr algn="l"/>
            <a:endParaRPr lang="en-GB" sz="1600" dirty="0">
              <a:effectLst/>
              <a:ea typeface="Times New Roman" panose="02020603050405020304" pitchFamily="18" charset="0"/>
            </a:endParaRPr>
          </a:p>
          <a:p>
            <a:pPr marL="457200" indent="-457200" algn="l">
              <a:buAutoNum type="arabicPeriod"/>
            </a:pPr>
            <a:r>
              <a:rPr lang="en-GB" sz="1600" dirty="0">
                <a:effectLst/>
                <a:ea typeface="Times New Roman" panose="02020603050405020304" pitchFamily="18" charset="0"/>
              </a:rPr>
              <a:t>Improve Brand Image and website</a:t>
            </a:r>
          </a:p>
          <a:p>
            <a:pPr marL="457200" indent="-457200" algn="l">
              <a:buAutoNum type="arabicPeriod"/>
            </a:pPr>
            <a:r>
              <a:rPr lang="en-GB" sz="1600" dirty="0">
                <a:effectLst/>
                <a:ea typeface="Times New Roman" panose="02020603050405020304" pitchFamily="18" charset="0"/>
              </a:rPr>
              <a:t>Drive Company Growth and Increase Market Share.</a:t>
            </a:r>
          </a:p>
          <a:p>
            <a:pPr marL="457200" indent="-457200" algn="l">
              <a:buAutoNum type="arabicPeriod"/>
            </a:pPr>
            <a:r>
              <a:rPr lang="en-GB" sz="1600" dirty="0">
                <a:effectLst/>
                <a:ea typeface="Times New Roman" panose="02020603050405020304" pitchFamily="18" charset="0"/>
              </a:rPr>
              <a:t>Offer Product packaging as a shopping carrier to reduce plastic bags.</a:t>
            </a:r>
          </a:p>
          <a:p>
            <a:pPr marL="457200" indent="-457200" algn="l">
              <a:buAutoNum type="arabicPeriod"/>
            </a:pPr>
            <a:r>
              <a:rPr lang="en-GB" sz="1600" dirty="0">
                <a:effectLst/>
                <a:ea typeface="Times New Roman" panose="02020603050405020304" pitchFamily="18" charset="0"/>
              </a:rPr>
              <a:t>Offer more branded products.</a:t>
            </a:r>
          </a:p>
          <a:p>
            <a:pPr marL="457200" indent="-457200" algn="l">
              <a:buAutoNum type="arabicPeriod"/>
            </a:pPr>
            <a:r>
              <a:rPr lang="en-GB" sz="1600" dirty="0">
                <a:effectLst/>
                <a:ea typeface="Times New Roman" panose="02020603050405020304" pitchFamily="18" charset="0"/>
              </a:rPr>
              <a:t>Offer delivery service.</a:t>
            </a:r>
          </a:p>
          <a:p>
            <a:pPr marL="457200" indent="-457200" algn="l">
              <a:buAutoNum type="arabicPeriod"/>
            </a:pPr>
            <a:endParaRPr lang="en-GB" sz="1600" dirty="0">
              <a:effectLst/>
              <a:ea typeface="Times New Roman" panose="02020603050405020304" pitchFamily="18" charset="0"/>
            </a:endParaRPr>
          </a:p>
          <a:p>
            <a:pPr algn="l"/>
            <a:r>
              <a:rPr lang="en-GB" sz="1900" dirty="0">
                <a:effectLst/>
                <a:ea typeface="Times New Roman" panose="02020603050405020304" pitchFamily="18" charset="0"/>
              </a:rPr>
              <a:t>Lidl's marketing strategies have been successful, as proven; however, by introducing new technology within the company profit margins would increase over time, potentially placing them ahead of their competitor - Aldi.  Lidl operates on a smaller scale than other supermarkets, with its main competitor in Germany being Aldi. (Ward, L. 2021). However, despite this, they have proven that their strategies capture their market audience.</a:t>
            </a:r>
            <a:endParaRPr lang="en-GB" dirty="0"/>
          </a:p>
        </p:txBody>
      </p:sp>
      <p:pic>
        <p:nvPicPr>
          <p:cNvPr id="5" name="Recorded Sound">
            <a:hlinkClick r:id="" action="ppaction://media"/>
            <a:extLst>
              <a:ext uri="{FF2B5EF4-FFF2-40B4-BE49-F238E27FC236}">
                <a16:creationId xmlns:a16="http://schemas.microsoft.com/office/drawing/2014/main" id="{50588232-0829-51F5-E5E6-8E565DA9180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257182" y="398229"/>
            <a:ext cx="609600" cy="609600"/>
          </a:xfrm>
          <a:prstGeom prst="rect">
            <a:avLst/>
          </a:prstGeom>
        </p:spPr>
      </p:pic>
    </p:spTree>
    <p:extLst>
      <p:ext uri="{BB962C8B-B14F-4D97-AF65-F5344CB8AC3E}">
        <p14:creationId xmlns:p14="http://schemas.microsoft.com/office/powerpoint/2010/main" val="1470940774"/>
      </p:ext>
    </p:extLst>
  </p:cSld>
  <p:clrMapOvr>
    <a:masterClrMapping/>
  </p:clrMapOvr>
  <mc:AlternateContent xmlns:mc="http://schemas.openxmlformats.org/markup-compatibility/2006" xmlns:p14="http://schemas.microsoft.com/office/powerpoint/2010/main">
    <mc:Choice Requires="p14">
      <p:transition spd="slow" p14:dur="2000" advTm="96024"/>
    </mc:Choice>
    <mc:Fallback xmlns="">
      <p:transition spd="slow" advTm="960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62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16C7B-4C8F-ED58-E2BD-0DCB93828A43}"/>
              </a:ext>
            </a:extLst>
          </p:cNvPr>
          <p:cNvSpPr>
            <a:spLocks noGrp="1"/>
          </p:cNvSpPr>
          <p:nvPr>
            <p:ph type="title"/>
          </p:nvPr>
        </p:nvSpPr>
        <p:spPr>
          <a:xfrm>
            <a:off x="327378" y="0"/>
            <a:ext cx="10515600" cy="1325563"/>
          </a:xfrm>
        </p:spPr>
        <p:txBody>
          <a:bodyPr>
            <a:normAutofit/>
          </a:bodyPr>
          <a:lstStyle/>
          <a:p>
            <a:pPr algn="ctr"/>
            <a:r>
              <a:rPr lang="en-GB" dirty="0"/>
              <a:t>Stakeholder Analysis </a:t>
            </a:r>
          </a:p>
        </p:txBody>
      </p:sp>
      <p:sp>
        <p:nvSpPr>
          <p:cNvPr id="3" name="Content Placeholder 2">
            <a:extLst>
              <a:ext uri="{FF2B5EF4-FFF2-40B4-BE49-F238E27FC236}">
                <a16:creationId xmlns:a16="http://schemas.microsoft.com/office/drawing/2014/main" id="{DB5722ED-D396-9421-5994-70DB7C9D25D2}"/>
              </a:ext>
            </a:extLst>
          </p:cNvPr>
          <p:cNvSpPr>
            <a:spLocks noGrp="1"/>
          </p:cNvSpPr>
          <p:nvPr>
            <p:ph idx="1"/>
          </p:nvPr>
        </p:nvSpPr>
        <p:spPr>
          <a:xfrm>
            <a:off x="327378" y="1095022"/>
            <a:ext cx="11026422" cy="5397853"/>
          </a:xfrm>
        </p:spPr>
        <p:txBody>
          <a:bodyPr>
            <a:normAutofit fontScale="85000" lnSpcReduction="20000"/>
          </a:bodyPr>
          <a:lstStyle/>
          <a:p>
            <a:pPr marL="0" indent="0">
              <a:buNone/>
            </a:pPr>
            <a:r>
              <a:rPr lang="en-GB" sz="2200" dirty="0"/>
              <a:t>Stakeholders are essential within the organisation because they can influence the business and it operates. </a:t>
            </a:r>
          </a:p>
          <a:p>
            <a:pPr marL="0" indent="0">
              <a:buNone/>
            </a:pPr>
            <a:r>
              <a:rPr lang="en-GB" sz="2200" dirty="0"/>
              <a:t> </a:t>
            </a:r>
          </a:p>
          <a:p>
            <a:pPr marL="0" indent="0">
              <a:buNone/>
            </a:pPr>
            <a:r>
              <a:rPr lang="en-GB" sz="2100" dirty="0"/>
              <a:t>There </a:t>
            </a:r>
            <a:r>
              <a:rPr lang="en-GB" sz="2100"/>
              <a:t>are Internal and External </a:t>
            </a:r>
            <a:r>
              <a:rPr lang="en-GB" sz="2100" dirty="0"/>
              <a:t>Stakeholders within the company.</a:t>
            </a:r>
          </a:p>
          <a:p>
            <a:pPr marL="0" indent="0">
              <a:buNone/>
            </a:pPr>
            <a:endParaRPr lang="en-GB" sz="2100" dirty="0"/>
          </a:p>
          <a:p>
            <a:pPr marL="0" indent="0">
              <a:buNone/>
            </a:pPr>
            <a:r>
              <a:rPr lang="en-GB" sz="2100" dirty="0"/>
              <a:t>Internal stakeholders should be managed closely and well communicated. External shareholders are shareholders which should be monitored and kept satisfied. </a:t>
            </a:r>
          </a:p>
          <a:p>
            <a:pPr marL="0" indent="0">
              <a:buNone/>
            </a:pPr>
            <a:endParaRPr lang="en-GB" sz="1800" dirty="0"/>
          </a:p>
          <a:p>
            <a:pPr marL="0" indent="0">
              <a:buNone/>
            </a:pPr>
            <a:r>
              <a:rPr lang="en-GB" sz="1800" dirty="0"/>
              <a:t>Lidl's Internal Stakeholders:</a:t>
            </a:r>
          </a:p>
          <a:p>
            <a:r>
              <a:rPr lang="en-GB" sz="1800" dirty="0"/>
              <a:t>CEO/Owners </a:t>
            </a:r>
          </a:p>
          <a:p>
            <a:r>
              <a:rPr lang="en-GB" sz="1800" dirty="0"/>
              <a:t>Employees</a:t>
            </a:r>
          </a:p>
          <a:p>
            <a:r>
              <a:rPr lang="en-GB" sz="1800" dirty="0"/>
              <a:t>Shareholders</a:t>
            </a:r>
          </a:p>
          <a:p>
            <a:r>
              <a:rPr lang="en-GB" sz="1800" dirty="0"/>
              <a:t>Investors.</a:t>
            </a:r>
          </a:p>
          <a:p>
            <a:pPr marL="0" indent="0">
              <a:buNone/>
            </a:pPr>
            <a:endParaRPr lang="en-GB" sz="1800" dirty="0"/>
          </a:p>
          <a:p>
            <a:pPr marL="0" indent="0">
              <a:buNone/>
            </a:pPr>
            <a:r>
              <a:rPr lang="en-GB" sz="1800" dirty="0"/>
              <a:t>Lidl's External Stakeholders:</a:t>
            </a:r>
          </a:p>
          <a:p>
            <a:r>
              <a:rPr lang="en-GB" sz="1800" dirty="0"/>
              <a:t>Competitors</a:t>
            </a:r>
          </a:p>
          <a:p>
            <a:r>
              <a:rPr lang="en-GB" sz="1800" dirty="0"/>
              <a:t> Suppliers </a:t>
            </a:r>
          </a:p>
          <a:p>
            <a:r>
              <a:rPr lang="en-GB" sz="1800" dirty="0"/>
              <a:t>Communities</a:t>
            </a:r>
          </a:p>
          <a:p>
            <a:r>
              <a:rPr lang="en-GB" sz="1800" dirty="0"/>
              <a:t>Governments  </a:t>
            </a:r>
          </a:p>
        </p:txBody>
      </p:sp>
      <p:pic>
        <p:nvPicPr>
          <p:cNvPr id="4" name="Recorded Sound">
            <a:hlinkClick r:id="" action="ppaction://media"/>
            <a:extLst>
              <a:ext uri="{FF2B5EF4-FFF2-40B4-BE49-F238E27FC236}">
                <a16:creationId xmlns:a16="http://schemas.microsoft.com/office/drawing/2014/main" id="{B10A62C3-FD24-6FAE-5530-04C0D26FF14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344377" y="357981"/>
            <a:ext cx="609600" cy="609600"/>
          </a:xfrm>
          <a:prstGeom prst="rect">
            <a:avLst/>
          </a:prstGeom>
        </p:spPr>
      </p:pic>
    </p:spTree>
    <p:extLst>
      <p:ext uri="{BB962C8B-B14F-4D97-AF65-F5344CB8AC3E}">
        <p14:creationId xmlns:p14="http://schemas.microsoft.com/office/powerpoint/2010/main" val="479463442"/>
      </p:ext>
    </p:extLst>
  </p:cSld>
  <p:clrMapOvr>
    <a:masterClrMapping/>
  </p:clrMapOvr>
  <mc:AlternateContent xmlns:mc="http://schemas.openxmlformats.org/markup-compatibility/2006" xmlns:p14="http://schemas.microsoft.com/office/powerpoint/2010/main">
    <mc:Choice Requires="p14">
      <p:transition spd="slow" p14:dur="2000" advTm="75799"/>
    </mc:Choice>
    <mc:Fallback xmlns="">
      <p:transition spd="slow" advTm="757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79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F5A9D-297C-A690-0431-5947622350D2}"/>
              </a:ext>
            </a:extLst>
          </p:cNvPr>
          <p:cNvSpPr>
            <a:spLocks noGrp="1"/>
          </p:cNvSpPr>
          <p:nvPr>
            <p:ph type="title"/>
          </p:nvPr>
        </p:nvSpPr>
        <p:spPr>
          <a:xfrm>
            <a:off x="292100" y="152400"/>
            <a:ext cx="10515600" cy="1012120"/>
          </a:xfrm>
        </p:spPr>
        <p:txBody>
          <a:bodyPr>
            <a:normAutofit/>
          </a:bodyPr>
          <a:lstStyle/>
          <a:p>
            <a:pPr algn="ctr"/>
            <a:r>
              <a:rPr lang="en-GB" dirty="0"/>
              <a:t>References </a:t>
            </a:r>
          </a:p>
        </p:txBody>
      </p:sp>
      <p:sp>
        <p:nvSpPr>
          <p:cNvPr id="3" name="Content Placeholder 2">
            <a:extLst>
              <a:ext uri="{FF2B5EF4-FFF2-40B4-BE49-F238E27FC236}">
                <a16:creationId xmlns:a16="http://schemas.microsoft.com/office/drawing/2014/main" id="{40F9CAB5-C0E3-027B-6D01-F5DE2D846913}"/>
              </a:ext>
            </a:extLst>
          </p:cNvPr>
          <p:cNvSpPr>
            <a:spLocks noGrp="1"/>
          </p:cNvSpPr>
          <p:nvPr>
            <p:ph idx="1"/>
          </p:nvPr>
        </p:nvSpPr>
        <p:spPr>
          <a:xfrm>
            <a:off x="292100" y="1433690"/>
            <a:ext cx="11607800" cy="5271910"/>
          </a:xfrm>
        </p:spPr>
        <p:txBody>
          <a:bodyPr>
            <a:normAutofit lnSpcReduction="10000"/>
          </a:bodyPr>
          <a:lstStyle/>
          <a:p>
            <a:pPr marL="0" indent="0">
              <a:buNone/>
            </a:pPr>
            <a:r>
              <a:rPr lang="en-GB" sz="1200" dirty="0">
                <a:effectLst/>
                <a:ea typeface="Times New Roman" panose="02020603050405020304" pitchFamily="18" charset="0"/>
                <a:cs typeface="Times New Roman" panose="02020603050405020304" pitchFamily="18" charset="0"/>
              </a:rPr>
              <a:t>Bolton, E, (2022). </a:t>
            </a:r>
            <a:r>
              <a:rPr lang="en-GB" sz="1200" i="1" dirty="0">
                <a:effectLst/>
                <a:ea typeface="Times New Roman" panose="02020603050405020304" pitchFamily="18" charset="0"/>
                <a:cs typeface="Times New Roman" panose="02020603050405020304" pitchFamily="18" charset="0"/>
              </a:rPr>
              <a:t>Spotlight: Lidl UK Strategy Considerations. </a:t>
            </a:r>
            <a:r>
              <a:rPr lang="en-GB" sz="1200" dirty="0">
                <a:effectLst/>
                <a:ea typeface="Times New Roman" panose="02020603050405020304" pitchFamily="18" charset="0"/>
                <a:cs typeface="Times New Roman" panose="02020603050405020304" pitchFamily="18" charset="0"/>
              </a:rPr>
              <a:t>https://getlucidity.com/strategy-resources/spotlight-lidl-uk-strategy-considerations/. </a:t>
            </a:r>
          </a:p>
          <a:p>
            <a:pPr marL="0" indent="0">
              <a:buNone/>
            </a:pPr>
            <a:endParaRPr lang="en-GB" sz="1200" dirty="0"/>
          </a:p>
          <a:p>
            <a:pPr marL="0" indent="0">
              <a:buNone/>
            </a:pPr>
            <a:r>
              <a:rPr lang="en-GB" sz="1200" dirty="0">
                <a:effectLst/>
                <a:ea typeface="Times New Roman" panose="02020603050405020304" pitchFamily="18" charset="0"/>
                <a:cs typeface="Times New Roman" panose="02020603050405020304" pitchFamily="18" charset="0"/>
              </a:rPr>
              <a:t>Bowmans Strategy Clock.</a:t>
            </a:r>
            <a:r>
              <a:rPr lang="en-GB" sz="1200" i="1" dirty="0">
                <a:effectLst/>
                <a:ea typeface="Times New Roman" panose="02020603050405020304" pitchFamily="18" charset="0"/>
                <a:cs typeface="Times New Roman" panose="02020603050405020304" pitchFamily="18" charset="0"/>
              </a:rPr>
              <a:t> Image retrieved from Lucidity. </a:t>
            </a:r>
            <a:r>
              <a:rPr lang="en-GB" sz="1200" dirty="0">
                <a:effectLst/>
                <a:ea typeface="Times New Roman" panose="02020603050405020304" pitchFamily="18" charset="0"/>
                <a:cs typeface="Times New Roman" panose="02020603050405020304" pitchFamily="18" charset="0"/>
              </a:rPr>
              <a:t>https://getlucidity.com/strategy-resources/introduction-to-bowmans-strategy-clock/. </a:t>
            </a:r>
          </a:p>
          <a:p>
            <a:pPr marL="0" indent="0">
              <a:buNone/>
            </a:pPr>
            <a:endParaRPr lang="en-GB" sz="1200" dirty="0">
              <a:effectLst/>
              <a:ea typeface="Times New Roman" panose="02020603050405020304" pitchFamily="18" charset="0"/>
              <a:cs typeface="Times New Roman" panose="02020603050405020304" pitchFamily="18" charset="0"/>
            </a:endParaRPr>
          </a:p>
          <a:p>
            <a:pPr marL="0" indent="0">
              <a:buNone/>
            </a:pPr>
            <a:r>
              <a:rPr lang="en-GB" sz="1200" dirty="0">
                <a:solidFill>
                  <a:srgbClr val="000000"/>
                </a:solidFill>
                <a:effectLst/>
                <a:ea typeface="Times New Roman" panose="02020603050405020304" pitchFamily="18" charset="0"/>
                <a:cs typeface="Arial" panose="020B0604020202020204" pitchFamily="34" charset="0"/>
              </a:rPr>
              <a:t>Forbes, (2022). </a:t>
            </a:r>
            <a:r>
              <a:rPr lang="en-GB" sz="1200" i="1" dirty="0">
                <a:solidFill>
                  <a:srgbClr val="000000"/>
                </a:solidFill>
                <a:effectLst/>
                <a:ea typeface="Times New Roman" panose="02020603050405020304" pitchFamily="18" charset="0"/>
                <a:cs typeface="Arial" panose="020B0604020202020204" pitchFamily="34" charset="0"/>
              </a:rPr>
              <a:t>Dieter Schwarz</a:t>
            </a:r>
            <a:r>
              <a:rPr lang="en-GB" sz="1200" dirty="0">
                <a:solidFill>
                  <a:srgbClr val="000000"/>
                </a:solidFill>
                <a:effectLst/>
                <a:ea typeface="Times New Roman" panose="02020603050405020304" pitchFamily="18" charset="0"/>
                <a:cs typeface="Arial" panose="020B0604020202020204" pitchFamily="34" charset="0"/>
              </a:rPr>
              <a:t>. https://www.forbes.com/profile/dieter-schwarz/?sh=4464eaa56fea. </a:t>
            </a:r>
          </a:p>
          <a:p>
            <a:pPr marL="0" indent="0">
              <a:buNone/>
            </a:pPr>
            <a:endParaRPr lang="en-GB" sz="1200" dirty="0">
              <a:solidFill>
                <a:srgbClr val="000000"/>
              </a:solidFill>
              <a:ea typeface="Times New Roman" panose="02020603050405020304" pitchFamily="18" charset="0"/>
              <a:cs typeface="Arial" panose="020B0604020202020204" pitchFamily="34" charset="0"/>
            </a:endParaRPr>
          </a:p>
          <a:p>
            <a:pPr marL="0" indent="0">
              <a:buNone/>
            </a:pPr>
            <a:r>
              <a:rPr lang="en-GB" sz="1200" dirty="0"/>
              <a:t>Gordon, J. (April, 2022).</a:t>
            </a:r>
            <a:r>
              <a:rPr lang="en-GB" sz="1200" i="1" dirty="0"/>
              <a:t> The business professor. Mintzberg’s 5ps pf strategy - explained. </a:t>
            </a:r>
            <a:r>
              <a:rPr lang="en-GB" sz="1200" dirty="0"/>
              <a:t>https://thebusinessprofessor.com/en_US/business-management-amp-operations-strategy-entrepreneurship-amp-innovation/mintzbergs-5ps-of-strategy. </a:t>
            </a:r>
          </a:p>
          <a:p>
            <a:pPr marL="0" indent="0">
              <a:buNone/>
            </a:pPr>
            <a:endParaRPr lang="en-GB" sz="1200" dirty="0"/>
          </a:p>
          <a:p>
            <a:pPr marL="0" indent="0">
              <a:buNone/>
            </a:pPr>
            <a:r>
              <a:rPr lang="en-GB" sz="1200" dirty="0"/>
              <a:t>Mindtools. (2022). </a:t>
            </a:r>
            <a:r>
              <a:rPr lang="en-GB" sz="1200" i="1" dirty="0"/>
              <a:t>Porters Five forces – the framework explained. </a:t>
            </a:r>
            <a:r>
              <a:rPr lang="en-GB" sz="1200" dirty="0"/>
              <a:t>https://www.mindtools.com/pages/article/newTMC_08.htm. </a:t>
            </a:r>
          </a:p>
          <a:p>
            <a:pPr marL="0" indent="0">
              <a:buNone/>
            </a:pPr>
            <a:endParaRPr lang="en-GB" sz="1200" dirty="0"/>
          </a:p>
          <a:p>
            <a:pPr marL="0" indent="0">
              <a:buNone/>
            </a:pPr>
            <a:r>
              <a:rPr lang="en-GB" sz="1200" dirty="0"/>
              <a:t>Moore, K. (March, 2011). </a:t>
            </a:r>
            <a:r>
              <a:rPr lang="en-GB" sz="1200" i="1" dirty="0"/>
              <a:t>Forbes. Porter or Mintzberg. Whose view pf strategy is the most relevant today. </a:t>
            </a:r>
            <a:r>
              <a:rPr lang="en-GB" sz="1200" dirty="0"/>
              <a:t>https://www.forbes.com/sites/karlmoore/2011/03/28/porter-or-mintzberg-whose-view-of-strategy-is-the-most-relevant-today/. </a:t>
            </a:r>
          </a:p>
          <a:p>
            <a:pPr marL="0" indent="0">
              <a:buNone/>
            </a:pPr>
            <a:endParaRPr lang="en-GB" sz="1200" dirty="0"/>
          </a:p>
          <a:p>
            <a:pPr marL="0" indent="0" algn="just">
              <a:lnSpc>
                <a:spcPct val="115000"/>
              </a:lnSpc>
              <a:spcAft>
                <a:spcPts val="1000"/>
              </a:spcAft>
              <a:buNone/>
            </a:pPr>
            <a:r>
              <a:rPr lang="en-GB" sz="1200" dirty="0">
                <a:solidFill>
                  <a:srgbClr val="000000"/>
                </a:solidFill>
                <a:effectLst/>
                <a:ea typeface="Times New Roman" panose="02020603050405020304" pitchFamily="18" charset="0"/>
                <a:cs typeface="Arial" panose="020B0604020202020204" pitchFamily="34" charset="0"/>
              </a:rPr>
              <a:t>The Solar Navigator, (2022). </a:t>
            </a:r>
            <a:r>
              <a:rPr lang="en-GB" sz="1200" i="1" dirty="0">
                <a:solidFill>
                  <a:srgbClr val="000000"/>
                </a:solidFill>
                <a:effectLst/>
                <a:ea typeface="Times New Roman" panose="02020603050405020304" pitchFamily="18" charset="0"/>
                <a:cs typeface="Arial" panose="020B0604020202020204" pitchFamily="34" charset="0"/>
              </a:rPr>
              <a:t>LIDL - DISCOUNT STORES. </a:t>
            </a:r>
            <a:r>
              <a:rPr lang="en-GB" sz="1200" dirty="0">
                <a:solidFill>
                  <a:srgbClr val="000000"/>
                </a:solidFill>
                <a:effectLst/>
                <a:ea typeface="Times New Roman" panose="02020603050405020304" pitchFamily="18" charset="0"/>
                <a:cs typeface="Arial" panose="020B0604020202020204" pitchFamily="34" charset="0"/>
              </a:rPr>
              <a:t>http://www.solarnavigator.net/solar_cola/super_markets_stores/lidl.htm.</a:t>
            </a:r>
            <a:endParaRPr lang="en-GB" sz="1200" dirty="0">
              <a:effectLst/>
              <a:ea typeface="Times New Roman" panose="02020603050405020304" pitchFamily="18" charset="0"/>
              <a:cs typeface="Times New Roman" panose="02020603050405020304" pitchFamily="18" charset="0"/>
            </a:endParaRPr>
          </a:p>
          <a:p>
            <a:pPr marL="0" indent="0">
              <a:buNone/>
            </a:pPr>
            <a:r>
              <a:rPr lang="en-GB" sz="1200" dirty="0">
                <a:solidFill>
                  <a:srgbClr val="000000"/>
                </a:solidFill>
                <a:effectLst/>
                <a:ea typeface="Times New Roman" panose="02020603050405020304" pitchFamily="18" charset="0"/>
                <a:cs typeface="Arial" panose="020B0604020202020204" pitchFamily="34" charset="0"/>
              </a:rPr>
              <a:t>UKEssays. (November 2018). </a:t>
            </a:r>
            <a:r>
              <a:rPr lang="en-GB" sz="1200" i="1" dirty="0">
                <a:solidFill>
                  <a:srgbClr val="000000"/>
                </a:solidFill>
                <a:effectLst/>
                <a:ea typeface="Times New Roman" panose="02020603050405020304" pitchFamily="18" charset="0"/>
                <a:cs typeface="Arial" panose="020B0604020202020204" pitchFamily="34" charset="0"/>
              </a:rPr>
              <a:t>How has Lidl made great strides in the UK grocery market?</a:t>
            </a:r>
            <a:r>
              <a:rPr lang="en-GB" sz="1200" dirty="0">
                <a:solidFill>
                  <a:srgbClr val="000000"/>
                </a:solidFill>
                <a:effectLst/>
                <a:ea typeface="Times New Roman" panose="02020603050405020304" pitchFamily="18" charset="0"/>
                <a:cs typeface="Arial" panose="020B0604020202020204" pitchFamily="34" charset="0"/>
              </a:rPr>
              <a:t> https://www.ukessays.com/essays/business/how-have-lidl-made-great-strides-in-the-uk-grocery-market.php?vref=1</a:t>
            </a:r>
          </a:p>
          <a:p>
            <a:pPr marL="0" indent="0">
              <a:buNone/>
            </a:pPr>
            <a:endParaRPr lang="en-GB" sz="1200" dirty="0"/>
          </a:p>
          <a:p>
            <a:pPr marL="0" indent="0">
              <a:buNone/>
            </a:pPr>
            <a:r>
              <a:rPr lang="en-GB" sz="1200" dirty="0">
                <a:effectLst/>
                <a:ea typeface="Times New Roman" panose="02020603050405020304" pitchFamily="18" charset="0"/>
                <a:cs typeface="Arial" panose="020B0604020202020204" pitchFamily="34" charset="0"/>
              </a:rPr>
              <a:t>Ward, L. (March, 2021). </a:t>
            </a:r>
            <a:r>
              <a:rPr lang="en-GB" sz="1200" i="1" dirty="0">
                <a:effectLst/>
                <a:ea typeface="Times New Roman" panose="02020603050405020304" pitchFamily="18" charset="0"/>
                <a:cs typeface="Arial" panose="020B0604020202020204" pitchFamily="34" charset="0"/>
              </a:rPr>
              <a:t>The Fact Site. 11 Fast Facts About the History of Lidl.</a:t>
            </a:r>
            <a:r>
              <a:rPr lang="en-GB" sz="1200" dirty="0">
                <a:effectLst/>
                <a:ea typeface="Times New Roman" panose="02020603050405020304" pitchFamily="18" charset="0"/>
                <a:cs typeface="Arial" panose="020B0604020202020204" pitchFamily="34" charset="0"/>
              </a:rPr>
              <a:t> https://www.thefactsite.com/history-of-lidl/. </a:t>
            </a:r>
          </a:p>
          <a:p>
            <a:pPr marL="0" indent="0">
              <a:buNone/>
            </a:pPr>
            <a:endParaRPr lang="en-GB" sz="1200" dirty="0">
              <a:effectLst/>
              <a:ea typeface="Times New Roman" panose="02020603050405020304" pitchFamily="18" charset="0"/>
              <a:cs typeface="Times New Roman" panose="02020603050405020304" pitchFamily="18" charset="0"/>
            </a:endParaRPr>
          </a:p>
          <a:p>
            <a:pPr marL="0" indent="0">
              <a:buNone/>
            </a:pPr>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41704152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491</TotalTime>
  <Words>1256</Words>
  <Application>Microsoft Office PowerPoint</Application>
  <PresentationFormat>Widescreen</PresentationFormat>
  <Paragraphs>114</Paragraphs>
  <Slides>10</Slides>
  <Notes>0</Notes>
  <HiddenSlides>0</HiddenSlides>
  <MMClips>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Strategies for Resilience and Prosperity  BMSP6006 </vt:lpstr>
      <vt:lpstr>Strategy and Strategic Management </vt:lpstr>
      <vt:lpstr>Overview of Lidl </vt:lpstr>
      <vt:lpstr>PowerPoint Presentation</vt:lpstr>
      <vt:lpstr>PowerPoint Presentation</vt:lpstr>
      <vt:lpstr>A Pestel Analysis of Lidl  </vt:lpstr>
      <vt:lpstr>Bowman’s Strategy Clock</vt:lpstr>
      <vt:lpstr>A New Strategic Direction for Lidl </vt:lpstr>
      <vt:lpstr>Stakeholder Analysis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Resilience and Prosperity  BMSP6006 </dc:title>
  <dc:creator>Zoe Vaughan (2015102)</dc:creator>
  <cp:lastModifiedBy>Zoe Vaughan (2015102)</cp:lastModifiedBy>
  <cp:revision>23</cp:revision>
  <dcterms:created xsi:type="dcterms:W3CDTF">2022-10-16T00:24:00Z</dcterms:created>
  <dcterms:modified xsi:type="dcterms:W3CDTF">2022-11-09T21:51:52Z</dcterms:modified>
</cp:coreProperties>
</file>