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</p:sldIdLst>
  <p:sldSz cx="9144000" cy="6858000" type="screen4x3"/>
  <p:notesSz cx="6858000" cy="9144000"/>
  <p:embeddedFontLst>
    <p:embeddedFont>
      <p:font typeface="黑体" pitchFamily="49" charset="-122"/>
      <p:regular r:id="rId30"/>
    </p:embeddedFont>
    <p:embeddedFont>
      <p:font typeface="Calibri" pitchFamily="34" charset="0"/>
      <p:regular r:id="rId31"/>
      <p:bold r:id="rId32"/>
      <p:italic r:id="rId33"/>
      <p:boldItalic r:id="rId34"/>
    </p:embeddedFont>
    <p:embeddedFont>
      <p:font typeface="华文细黑" pitchFamily="2" charset="-122"/>
      <p:regular r:id="rId35"/>
    </p:embeddedFont>
    <p:embeddedFont>
      <p:font typeface="GB Pinyinok-D" pitchFamily="2" charset="-122"/>
      <p:regular r:id="rId36"/>
    </p:embeddedFont>
    <p:embeddedFont>
      <p:font typeface="华文楷体" pitchFamily="2" charset="-122"/>
      <p:regular r:id="rId37"/>
    </p:embeddedFont>
  </p:embeddedFontLst>
  <p:defaultTextStyle>
    <a:lvl1pPr>
      <a:defRPr>
        <a:latin typeface="Calibri"/>
        <a:ea typeface="Calibri"/>
        <a:cs typeface="Calibri"/>
        <a:sym typeface="Calibri"/>
      </a:defRPr>
    </a:lvl1pPr>
    <a:lvl2pPr indent="457200">
      <a:defRPr>
        <a:latin typeface="Calibri"/>
        <a:ea typeface="Calibri"/>
        <a:cs typeface="Calibri"/>
        <a:sym typeface="Calibri"/>
      </a:defRPr>
    </a:lvl2pPr>
    <a:lvl3pPr indent="914400">
      <a:defRPr>
        <a:latin typeface="Calibri"/>
        <a:ea typeface="Calibri"/>
        <a:cs typeface="Calibri"/>
        <a:sym typeface="Calibri"/>
      </a:defRPr>
    </a:lvl3pPr>
    <a:lvl4pPr indent="1371600">
      <a:defRPr>
        <a:latin typeface="Calibri"/>
        <a:ea typeface="Calibri"/>
        <a:cs typeface="Calibri"/>
        <a:sym typeface="Calibri"/>
      </a:defRPr>
    </a:lvl4pPr>
    <a:lvl5pPr indent="1828800">
      <a:defRPr>
        <a:latin typeface="Calibri"/>
        <a:ea typeface="Calibri"/>
        <a:cs typeface="Calibri"/>
        <a:sym typeface="Calibri"/>
      </a:defRPr>
    </a:lvl5pPr>
    <a:lvl6pPr>
      <a:defRPr>
        <a:latin typeface="Calibri"/>
        <a:ea typeface="Calibri"/>
        <a:cs typeface="Calibri"/>
        <a:sym typeface="Calibri"/>
      </a:defRPr>
    </a:lvl6pPr>
    <a:lvl7pPr>
      <a:defRPr>
        <a:latin typeface="Calibri"/>
        <a:ea typeface="Calibri"/>
        <a:cs typeface="Calibri"/>
        <a:sym typeface="Calibri"/>
      </a:defRPr>
    </a:lvl7pPr>
    <a:lvl8pPr>
      <a:defRPr>
        <a:latin typeface="Calibri"/>
        <a:ea typeface="Calibri"/>
        <a:cs typeface="Calibri"/>
        <a:sym typeface="Calibri"/>
      </a:defRPr>
    </a:lvl8pPr>
    <a:lvl9pPr>
      <a:defRPr>
        <a:latin typeface="Calibri"/>
        <a:ea typeface="Calibri"/>
        <a:cs typeface="Calibri"/>
        <a:sym typeface="Calibri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</p:showPr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D7E7"/>
          </a:solidFill>
        </a:fill>
      </a:tcStyle>
    </a:wholeTbl>
    <a:band2H>
      <a:tcTxStyle/>
      <a:tcStyle>
        <a:tcBdr/>
        <a:fill>
          <a:solidFill>
            <a:srgbClr val="E8ECF4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4F81BD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FFFFFF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3CECE"/>
          </a:solidFill>
        </a:fill>
      </a:tcStyle>
    </a:wholeTbl>
    <a:band2H>
      <a:tcTxStyle/>
      <a:tcStyle>
        <a:tcBdr/>
        <a:fill>
          <a:solidFill>
            <a:srgbClr val="F1E8E8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E4846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E4846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E4846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F81BD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ACACA"/>
          </a:solidFill>
        </a:fill>
      </a:tcStyle>
    </a:wholeTbl>
    <a:band2H>
      <a:tcTxStyle/>
      <a:tcStyle>
        <a:tcBdr/>
        <a:fill>
          <a:solidFill>
            <a:srgbClr val="E6E6E6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/>
        </a:fill>
      </a:tcStyle>
    </a:firstRow>
  </a:tblStyle>
  <a:tblStyle styleId="{2708684C-4D16-4618-839F-0558EEFCDFE6}" styleName="">
    <a:tblBg/>
    <a:wholeTb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50800" cap="flat">
              <a:solidFill>
                <a:srgbClr val="000000"/>
              </a:solidFill>
              <a:prstDash val="solid"/>
              <a:bevel/>
            </a:ln>
          </a:top>
          <a:bottom>
            <a:ln w="127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bevel/>
            </a:ln>
          </a:left>
          <a:right>
            <a:ln w="12700" cap="flat">
              <a:solidFill>
                <a:srgbClr val="000000"/>
              </a:solidFill>
              <a:prstDash val="solid"/>
              <a:bevel/>
            </a:ln>
          </a:right>
          <a:top>
            <a:ln w="12700" cap="flat">
              <a:solidFill>
                <a:srgbClr val="000000"/>
              </a:solidFill>
              <a:prstDash val="solid"/>
              <a:bevel/>
            </a:ln>
          </a:top>
          <a:bottom>
            <a:ln w="25400" cap="flat">
              <a:solidFill>
                <a:srgbClr val="000000"/>
              </a:solidFill>
              <a:prstDash val="solid"/>
              <a:bevel/>
            </a:ln>
          </a:bottom>
          <a:insideH>
            <a:ln w="12700" cap="flat">
              <a:solidFill>
                <a:srgbClr val="000000"/>
              </a:solidFill>
              <a:prstDash val="solid"/>
              <a:bevel/>
            </a:ln>
          </a:insideH>
          <a:insideV>
            <a:ln w="12700" cap="flat">
              <a:solidFill>
                <a:srgbClr val="000000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  <p:sp>
        <p:nvSpPr>
          <p:cNvPr id="6" name="Shape 6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/>
          </p:cNvSpPr>
          <p:nvPr>
            <p:ph type="sldNum" sz="quarter" idx="2"/>
          </p:nvPr>
        </p:nvSpPr>
        <p:spPr>
          <a:xfrm>
            <a:off x="6553200" y="6404292"/>
            <a:ext cx="2133600" cy="269241"/>
          </a:xfrm>
          <a:prstGeom prst="rect">
            <a:avLst/>
          </a:prstGeom>
          <a:ln w="12700">
            <a:miter lim="400000"/>
          </a:ln>
        </p:spPr>
        <p:txBody>
          <a:bodyPr lIns="45719" rIns="45719" anchor="ctr">
            <a:spAutoFit/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 spd="med"/>
  <p:txStyles>
    <p:titleStyle>
      <a:lvl1pPr algn="ctr">
        <a:defRPr sz="4400">
          <a:latin typeface="Calibri"/>
          <a:ea typeface="Calibri"/>
          <a:cs typeface="Calibri"/>
          <a:sym typeface="Calibri"/>
        </a:defRPr>
      </a:lvl1pPr>
      <a:lvl2pPr algn="ctr">
        <a:defRPr sz="4400">
          <a:latin typeface="Calibri"/>
          <a:ea typeface="Calibri"/>
          <a:cs typeface="Calibri"/>
          <a:sym typeface="Calibri"/>
        </a:defRPr>
      </a:lvl2pPr>
      <a:lvl3pPr algn="ctr">
        <a:defRPr sz="4400">
          <a:latin typeface="Calibri"/>
          <a:ea typeface="Calibri"/>
          <a:cs typeface="Calibri"/>
          <a:sym typeface="Calibri"/>
        </a:defRPr>
      </a:lvl3pPr>
      <a:lvl4pPr algn="ctr">
        <a:defRPr sz="4400">
          <a:latin typeface="Calibri"/>
          <a:ea typeface="Calibri"/>
          <a:cs typeface="Calibri"/>
          <a:sym typeface="Calibri"/>
        </a:defRPr>
      </a:lvl4pPr>
      <a:lvl5pPr algn="ctr">
        <a:defRPr sz="4400">
          <a:latin typeface="Calibri"/>
          <a:ea typeface="Calibri"/>
          <a:cs typeface="Calibri"/>
          <a:sym typeface="Calibri"/>
        </a:defRPr>
      </a:lvl5pPr>
      <a:lvl6pPr indent="457200" algn="ctr">
        <a:defRPr sz="4400">
          <a:latin typeface="Calibri"/>
          <a:ea typeface="Calibri"/>
          <a:cs typeface="Calibri"/>
          <a:sym typeface="Calibri"/>
        </a:defRPr>
      </a:lvl6pPr>
      <a:lvl7pPr indent="914400" algn="ctr">
        <a:defRPr sz="4400">
          <a:latin typeface="Calibri"/>
          <a:ea typeface="Calibri"/>
          <a:cs typeface="Calibri"/>
          <a:sym typeface="Calibri"/>
        </a:defRPr>
      </a:lvl7pPr>
      <a:lvl8pPr indent="1371600" algn="ctr">
        <a:defRPr sz="4400">
          <a:latin typeface="Calibri"/>
          <a:ea typeface="Calibri"/>
          <a:cs typeface="Calibri"/>
          <a:sym typeface="Calibri"/>
        </a:defRPr>
      </a:lvl8pPr>
      <a:lvl9pPr indent="1828800" algn="ctr">
        <a:defRPr sz="4400">
          <a:latin typeface="Calibri"/>
          <a:ea typeface="Calibri"/>
          <a:cs typeface="Calibri"/>
          <a:sym typeface="Calibri"/>
        </a:defRPr>
      </a:lvl9pPr>
    </p:titleStyle>
    <p:bodyStyle>
      <a:lvl1pPr marL="342900" indent="-342900">
        <a:spcBef>
          <a:spcPts val="700"/>
        </a:spcBef>
        <a:buSzPct val="100000"/>
        <a:buFont typeface="Arial"/>
        <a:buChar char="»"/>
        <a:defRPr sz="3200">
          <a:latin typeface="Calibri"/>
          <a:ea typeface="Calibri"/>
          <a:cs typeface="Calibri"/>
          <a:sym typeface="Calibri"/>
        </a:defRPr>
      </a:lvl1pPr>
      <a:lvl2pPr marL="783771" indent="-326571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2pPr>
      <a:lvl3pPr marL="1219200" indent="-3048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3pPr>
      <a:lvl4pPr marL="1737360" indent="-365760">
        <a:spcBef>
          <a:spcPts val="700"/>
        </a:spcBef>
        <a:buSzPct val="100000"/>
        <a:buFont typeface="Arial"/>
        <a:buChar char="–"/>
        <a:defRPr sz="3200">
          <a:latin typeface="Calibri"/>
          <a:ea typeface="Calibri"/>
          <a:cs typeface="Calibri"/>
          <a:sym typeface="Calibri"/>
        </a:defRPr>
      </a:lvl4pPr>
      <a:lvl5pPr marL="2235200" indent="-406400">
        <a:spcBef>
          <a:spcPts val="700"/>
        </a:spcBef>
        <a:buSzPct val="100000"/>
        <a:buFont typeface="Arial"/>
        <a:buChar char="»"/>
        <a:defRPr sz="3200">
          <a:latin typeface="Calibri"/>
          <a:ea typeface="Calibri"/>
          <a:cs typeface="Calibri"/>
          <a:sym typeface="Calibri"/>
        </a:defRPr>
      </a:lvl5pPr>
      <a:lvl6pPr marL="2692400" indent="-4064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6pPr>
      <a:lvl7pPr marL="3149600" indent="-4064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7pPr>
      <a:lvl8pPr marL="3606800" indent="-4064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8pPr>
      <a:lvl9pPr marL="4064000" indent="-406400">
        <a:spcBef>
          <a:spcPts val="700"/>
        </a:spcBef>
        <a:buSzPct val="100000"/>
        <a:buFont typeface="Arial"/>
        <a:buChar char="•"/>
        <a:defRPr sz="3200">
          <a:latin typeface="Calibri"/>
          <a:ea typeface="Calibri"/>
          <a:cs typeface="Calibri"/>
          <a:sym typeface="Calibri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5pPr>
      <a:lvl6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6pPr>
      <a:lvl7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7pPr>
      <a:lvl8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8pPr>
      <a:lvl9pPr algn="r">
        <a:defRPr sz="1200">
          <a:solidFill>
            <a:schemeClr val="tx1"/>
          </a:solidFill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 idx="4294967295"/>
          </p:nvPr>
        </p:nvSpPr>
        <p:spPr>
          <a:xfrm>
            <a:off x="-1" y="2916237"/>
            <a:ext cx="9144002" cy="7985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1pPr defTabSz="877823">
              <a:defRPr sz="4608"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/>
            </a:pPr>
            <a:r>
              <a:rPr sz="4608"/>
              <a:t>第十课  数学比历史难多了</a:t>
            </a:r>
          </a:p>
        </p:txBody>
      </p:sp>
      <p:sp>
        <p:nvSpPr>
          <p:cNvPr id="9" name="Shape 9"/>
          <p:cNvSpPr/>
          <p:nvPr/>
        </p:nvSpPr>
        <p:spPr>
          <a:xfrm>
            <a:off x="-1" y="1111567"/>
            <a:ext cx="9144002" cy="12534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sz="4000">
                <a:solidFill>
                  <a:srgbClr val="FEBDBE"/>
                </a:solidFill>
              </a:rPr>
              <a:t>STANDARD COURSE </a:t>
            </a:r>
          </a:p>
          <a:p>
            <a:pPr lvl="0" algn="ctr">
              <a:lnSpc>
                <a:spcPct val="110000"/>
              </a:lnSpc>
            </a:pPr>
            <a:r>
              <a:rPr sz="4000">
                <a:solidFill>
                  <a:srgbClr val="FEBDBE"/>
                </a:solidFill>
              </a:rPr>
              <a:t>HSK 3</a:t>
            </a:r>
          </a:p>
        </p:txBody>
      </p:sp>
      <p:sp>
        <p:nvSpPr>
          <p:cNvPr id="10" name="Shape 10"/>
          <p:cNvSpPr/>
          <p:nvPr/>
        </p:nvSpPr>
        <p:spPr>
          <a:xfrm>
            <a:off x="-1" y="4521200"/>
            <a:ext cx="9144002" cy="58477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3200" dirty="0" smtClean="0">
                <a:solidFill>
                  <a:srgbClr val="A6A6A6"/>
                </a:solidFill>
              </a:rPr>
              <a:t>Part</a:t>
            </a:r>
            <a:r>
              <a:rPr lang="en-US" sz="3200" dirty="0" smtClean="0">
                <a:solidFill>
                  <a:srgbClr val="A6A6A6"/>
                </a:solidFill>
              </a:rPr>
              <a:t> 1 </a:t>
            </a:r>
            <a:r>
              <a:rPr sz="3200" dirty="0" smtClean="0">
                <a:solidFill>
                  <a:srgbClr val="A6A6A6"/>
                </a:solidFill>
              </a:rPr>
              <a:t> </a:t>
            </a:r>
            <a:r>
              <a:rPr sz="3200" dirty="0" err="1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rPr>
              <a:t>课文</a:t>
            </a:r>
            <a:r>
              <a:rPr sz="3200" dirty="0">
                <a:solidFill>
                  <a:srgbClr val="A6A6A6"/>
                </a:solidFill>
              </a:rPr>
              <a:t> 1</a:t>
            </a:r>
            <a:r>
              <a:rPr sz="3200" dirty="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rPr>
              <a:t>、</a:t>
            </a:r>
            <a:r>
              <a:rPr sz="3200" dirty="0">
                <a:solidFill>
                  <a:srgbClr val="A6A6A6"/>
                </a:solidFill>
              </a:rPr>
              <a:t>2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热身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13" name="Shape 13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4" name="Shape 14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6" name="Shape 16"/>
          <p:cNvSpPr/>
          <p:nvPr/>
        </p:nvSpPr>
        <p:spPr>
          <a:xfrm>
            <a:off x="3072129" y="1604109"/>
            <a:ext cx="34569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你知道这句话的意思吗？</a:t>
            </a:r>
          </a:p>
        </p:txBody>
      </p:sp>
      <p:sp>
        <p:nvSpPr>
          <p:cNvPr id="17" name="Shape 17"/>
          <p:cNvSpPr/>
          <p:nvPr/>
        </p:nvSpPr>
        <p:spPr>
          <a:xfrm>
            <a:off x="3146425" y="5214937"/>
            <a:ext cx="5214938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    </a:t>
            </a:r>
            <a:r>
              <a:rPr lang="en-US" sz="2000" dirty="0" smtClean="0">
                <a:latin typeface="华文细黑"/>
                <a:ea typeface="华文细黑"/>
                <a:cs typeface="华文细黑"/>
                <a:sym typeface="华文细黑"/>
              </a:rPr>
              <a:t> </a:t>
            </a:r>
            <a:r>
              <a:rPr lang="en-US" sz="2000" dirty="0" err="1" smtClean="0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b</a:t>
            </a:r>
            <a:r>
              <a:rPr sz="2000" dirty="0" err="1" smtClean="0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ù</a:t>
            </a:r>
            <a:r>
              <a:rPr sz="2000" dirty="0" smtClean="0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 </a:t>
            </a:r>
            <a:r>
              <a:rPr sz="2000" dirty="0" err="1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kě</a:t>
            </a:r>
            <a:r>
              <a:rPr sz="2000" dirty="0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  </a:t>
            </a:r>
            <a:r>
              <a:rPr sz="2000" dirty="0" err="1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tónɡrì’éryǔ</a:t>
            </a:r>
            <a:endParaRPr sz="2000" dirty="0">
              <a:latin typeface="GB Pinyinok-D" pitchFamily="2" charset="-122"/>
              <a:ea typeface="GB Pinyinok-D" pitchFamily="2" charset="-122"/>
              <a:cs typeface="华文细黑"/>
              <a:sym typeface="华文细黑"/>
            </a:endParaRPr>
          </a:p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     不 可      </a:t>
            </a:r>
            <a:r>
              <a:rPr sz="2000" dirty="0" err="1">
                <a:latin typeface="华文细黑"/>
                <a:ea typeface="华文细黑"/>
                <a:cs typeface="华文细黑"/>
                <a:sym typeface="华文细黑"/>
              </a:rPr>
              <a:t>同日而语</a:t>
            </a:r>
            <a:endParaRPr sz="2000" dirty="0">
              <a:latin typeface="华文细黑"/>
              <a:ea typeface="华文细黑"/>
              <a:cs typeface="华文细黑"/>
              <a:sym typeface="华文细黑"/>
            </a:endParaRPr>
          </a:p>
        </p:txBody>
      </p:sp>
      <p:pic>
        <p:nvPicPr>
          <p:cNvPr id="18" name="u=2259382514,1244075691&amp;fm=21&amp;gp=0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944736" y="2210643"/>
            <a:ext cx="3810001" cy="2794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9" name="u=2824392994,1613308538&amp;fm=21&amp;gp=0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4765848" y="2210643"/>
            <a:ext cx="3810001" cy="279400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1" animBg="1" advAuto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hape 21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词汇</a:t>
            </a:r>
          </a:p>
        </p:txBody>
      </p:sp>
      <p:grpSp>
        <p:nvGrpSpPr>
          <p:cNvPr id="24" name="Group 24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22" name="Shape 22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3" name="Shape 23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25" name="Shape 25"/>
          <p:cNvSpPr/>
          <p:nvPr/>
        </p:nvSpPr>
        <p:spPr>
          <a:xfrm>
            <a:off x="4284662" y="1676400"/>
            <a:ext cx="2364245" cy="5105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lvl="0"/>
            <a:r>
              <a:rPr sz="2400">
                <a:latin typeface="Times New Roman"/>
                <a:ea typeface="Times New Roman"/>
                <a:cs typeface="Times New Roman"/>
                <a:sym typeface="Times New Roman"/>
              </a:rPr>
              <a:t>n. height，stature </a:t>
            </a:r>
          </a:p>
        </p:txBody>
      </p:sp>
      <p:sp>
        <p:nvSpPr>
          <p:cNvPr id="26" name="Shape 26"/>
          <p:cNvSpPr/>
          <p:nvPr/>
        </p:nvSpPr>
        <p:spPr>
          <a:xfrm>
            <a:off x="1049337" y="1676400"/>
            <a:ext cx="1008063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个子</a:t>
            </a:r>
          </a:p>
        </p:txBody>
      </p:sp>
      <p:sp>
        <p:nvSpPr>
          <p:cNvPr id="27" name="Shape 27"/>
          <p:cNvSpPr/>
          <p:nvPr/>
        </p:nvSpPr>
        <p:spPr>
          <a:xfrm>
            <a:off x="4333875" y="2357437"/>
            <a:ext cx="1238508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adj. short</a:t>
            </a:r>
          </a:p>
        </p:txBody>
      </p:sp>
      <p:sp>
        <p:nvSpPr>
          <p:cNvPr id="28" name="Shape 28"/>
          <p:cNvSpPr/>
          <p:nvPr/>
        </p:nvSpPr>
        <p:spPr>
          <a:xfrm>
            <a:off x="1049337" y="2428875"/>
            <a:ext cx="930276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矮</a:t>
            </a:r>
          </a:p>
        </p:txBody>
      </p:sp>
      <p:sp>
        <p:nvSpPr>
          <p:cNvPr id="29" name="Shape 29"/>
          <p:cNvSpPr/>
          <p:nvPr/>
        </p:nvSpPr>
        <p:spPr>
          <a:xfrm>
            <a:off x="1042987" y="3143250"/>
            <a:ext cx="930276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历史 </a:t>
            </a:r>
          </a:p>
        </p:txBody>
      </p:sp>
      <p:sp>
        <p:nvSpPr>
          <p:cNvPr id="30" name="Shape 30"/>
          <p:cNvSpPr/>
          <p:nvPr/>
        </p:nvSpPr>
        <p:spPr>
          <a:xfrm>
            <a:off x="4357687" y="3929062"/>
            <a:ext cx="1916272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n.  P.E., sports </a:t>
            </a:r>
          </a:p>
        </p:txBody>
      </p:sp>
      <p:sp>
        <p:nvSpPr>
          <p:cNvPr id="31" name="Shape 31"/>
          <p:cNvSpPr/>
          <p:nvPr/>
        </p:nvSpPr>
        <p:spPr>
          <a:xfrm>
            <a:off x="1000125" y="3857625"/>
            <a:ext cx="957263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体育</a:t>
            </a:r>
          </a:p>
        </p:txBody>
      </p:sp>
      <p:sp>
        <p:nvSpPr>
          <p:cNvPr id="32" name="Shape 32"/>
          <p:cNvSpPr/>
          <p:nvPr/>
        </p:nvSpPr>
        <p:spPr>
          <a:xfrm>
            <a:off x="2519362" y="1676400"/>
            <a:ext cx="1909763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ɡèzi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33" name="Shape 33"/>
          <p:cNvSpPr/>
          <p:nvPr/>
        </p:nvSpPr>
        <p:spPr>
          <a:xfrm>
            <a:off x="2514600" y="2428875"/>
            <a:ext cx="1900238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ǎi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34" name="Shape 34"/>
          <p:cNvSpPr/>
          <p:nvPr/>
        </p:nvSpPr>
        <p:spPr>
          <a:xfrm>
            <a:off x="2484437" y="3143250"/>
            <a:ext cx="1900238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lìshǐ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35" name="Shape 35"/>
          <p:cNvSpPr/>
          <p:nvPr/>
        </p:nvSpPr>
        <p:spPr>
          <a:xfrm>
            <a:off x="2484437" y="3857625"/>
            <a:ext cx="1900238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400" dirty="0" err="1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tǐyù</a:t>
            </a:r>
            <a:r>
              <a:rPr sz="2400" dirty="0">
                <a:latin typeface="华文细黑"/>
                <a:ea typeface="华文细黑"/>
                <a:cs typeface="华文细黑"/>
                <a:sym typeface="华文细黑"/>
              </a:rPr>
              <a:t>  </a:t>
            </a:r>
            <a:r>
              <a:rPr dirty="0">
                <a:latin typeface="华文细黑"/>
                <a:ea typeface="华文细黑"/>
                <a:cs typeface="华文细黑"/>
                <a:sym typeface="华文细黑"/>
              </a:rPr>
              <a:t> </a:t>
            </a:r>
          </a:p>
        </p:txBody>
      </p:sp>
      <p:sp>
        <p:nvSpPr>
          <p:cNvPr id="36" name="Shape 36"/>
          <p:cNvSpPr/>
          <p:nvPr/>
        </p:nvSpPr>
        <p:spPr>
          <a:xfrm>
            <a:off x="1000125" y="4572000"/>
            <a:ext cx="928688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数学</a:t>
            </a:r>
          </a:p>
        </p:txBody>
      </p:sp>
      <p:sp>
        <p:nvSpPr>
          <p:cNvPr id="37" name="Shape 37"/>
          <p:cNvSpPr/>
          <p:nvPr/>
        </p:nvSpPr>
        <p:spPr>
          <a:xfrm>
            <a:off x="2500312" y="4572000"/>
            <a:ext cx="1900238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shùxué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38" name="Shape 38"/>
          <p:cNvSpPr/>
          <p:nvPr/>
        </p:nvSpPr>
        <p:spPr>
          <a:xfrm>
            <a:off x="4333875" y="3143250"/>
            <a:ext cx="1255624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n. history</a:t>
            </a:r>
          </a:p>
        </p:txBody>
      </p:sp>
      <p:sp>
        <p:nvSpPr>
          <p:cNvPr id="39" name="Shape 39"/>
          <p:cNvSpPr/>
          <p:nvPr/>
        </p:nvSpPr>
        <p:spPr>
          <a:xfrm>
            <a:off x="4333875" y="4572000"/>
            <a:ext cx="1213208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n.  maths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2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3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4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5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1" animBg="1" advAuto="0"/>
      <p:bldP spid="27" grpId="2" animBg="1" advAuto="0"/>
      <p:bldP spid="30" grpId="3" animBg="1" advAuto="0"/>
      <p:bldP spid="38" grpId="4" animBg="1" advAuto="0"/>
      <p:bldP spid="39" grpId="5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/>
          <p:nvPr/>
        </p:nvSpPr>
        <p:spPr>
          <a:xfrm>
            <a:off x="990600" y="487362"/>
            <a:ext cx="778668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练习</a:t>
            </a:r>
          </a:p>
        </p:txBody>
      </p:sp>
      <p:grpSp>
        <p:nvGrpSpPr>
          <p:cNvPr id="44" name="Group 44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42" name="Shape 42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3" name="Shape 43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45" name="Shape 45"/>
          <p:cNvSpPr/>
          <p:nvPr/>
        </p:nvSpPr>
        <p:spPr>
          <a:xfrm>
            <a:off x="1001712" y="1360487"/>
            <a:ext cx="5438141" cy="3505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/>
            </a:pPr>
            <a:r>
              <a:rPr sz="2000"/>
              <a:t>将下列词语的汉字、拼音、英文解释正确连接：</a:t>
            </a:r>
          </a:p>
        </p:txBody>
      </p:sp>
      <p:sp>
        <p:nvSpPr>
          <p:cNvPr id="46" name="Shape 46"/>
          <p:cNvSpPr/>
          <p:nvPr/>
        </p:nvSpPr>
        <p:spPr>
          <a:xfrm>
            <a:off x="4714875" y="3000375"/>
            <a:ext cx="1987560" cy="447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lvl="0"/>
            <a:r>
              <a:rPr sz="2000">
                <a:latin typeface="Times New Roman"/>
                <a:ea typeface="Times New Roman"/>
                <a:cs typeface="Times New Roman"/>
                <a:sym typeface="Times New Roman"/>
              </a:rPr>
              <a:t>n. height，stature </a:t>
            </a:r>
          </a:p>
        </p:txBody>
      </p:sp>
      <p:sp>
        <p:nvSpPr>
          <p:cNvPr id="47" name="Shape 47"/>
          <p:cNvSpPr/>
          <p:nvPr/>
        </p:nvSpPr>
        <p:spPr>
          <a:xfrm>
            <a:off x="1325562" y="2286000"/>
            <a:ext cx="1008063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个子</a:t>
            </a:r>
          </a:p>
        </p:txBody>
      </p:sp>
      <p:sp>
        <p:nvSpPr>
          <p:cNvPr id="48" name="Shape 48"/>
          <p:cNvSpPr/>
          <p:nvPr/>
        </p:nvSpPr>
        <p:spPr>
          <a:xfrm>
            <a:off x="4714875" y="3786187"/>
            <a:ext cx="1049447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adj. short</a:t>
            </a:r>
          </a:p>
        </p:txBody>
      </p:sp>
      <p:sp>
        <p:nvSpPr>
          <p:cNvPr id="49" name="Shape 49"/>
          <p:cNvSpPr/>
          <p:nvPr/>
        </p:nvSpPr>
        <p:spPr>
          <a:xfrm>
            <a:off x="1325562" y="3038475"/>
            <a:ext cx="930276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矮</a:t>
            </a:r>
          </a:p>
        </p:txBody>
      </p:sp>
      <p:sp>
        <p:nvSpPr>
          <p:cNvPr id="50" name="Shape 50"/>
          <p:cNvSpPr/>
          <p:nvPr/>
        </p:nvSpPr>
        <p:spPr>
          <a:xfrm>
            <a:off x="1319212" y="3752850"/>
            <a:ext cx="930276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历史 </a:t>
            </a:r>
          </a:p>
        </p:txBody>
      </p:sp>
      <p:sp>
        <p:nvSpPr>
          <p:cNvPr id="51" name="Shape 51"/>
          <p:cNvSpPr/>
          <p:nvPr/>
        </p:nvSpPr>
        <p:spPr>
          <a:xfrm>
            <a:off x="4786312" y="4500562"/>
            <a:ext cx="1614250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n.  P.E., sports </a:t>
            </a:r>
          </a:p>
        </p:txBody>
      </p:sp>
      <p:sp>
        <p:nvSpPr>
          <p:cNvPr id="52" name="Shape 52"/>
          <p:cNvSpPr/>
          <p:nvPr/>
        </p:nvSpPr>
        <p:spPr>
          <a:xfrm>
            <a:off x="1276350" y="4467225"/>
            <a:ext cx="957263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体育</a:t>
            </a:r>
          </a:p>
        </p:txBody>
      </p:sp>
      <p:sp>
        <p:nvSpPr>
          <p:cNvPr id="53" name="Shape 53"/>
          <p:cNvSpPr/>
          <p:nvPr/>
        </p:nvSpPr>
        <p:spPr>
          <a:xfrm>
            <a:off x="2699792" y="5214937"/>
            <a:ext cx="1909763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ɡèzi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54" name="Shape 54"/>
          <p:cNvSpPr/>
          <p:nvPr/>
        </p:nvSpPr>
        <p:spPr>
          <a:xfrm>
            <a:off x="2790825" y="3038475"/>
            <a:ext cx="1900238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ǎi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55" name="Shape 55"/>
          <p:cNvSpPr/>
          <p:nvPr/>
        </p:nvSpPr>
        <p:spPr>
          <a:xfrm>
            <a:off x="2714625" y="4572000"/>
            <a:ext cx="1900238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lìshǐ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56" name="Shape 56"/>
          <p:cNvSpPr/>
          <p:nvPr/>
        </p:nvSpPr>
        <p:spPr>
          <a:xfrm>
            <a:off x="2786062" y="2286000"/>
            <a:ext cx="1900238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tǐyù</a:t>
            </a:r>
            <a:r>
              <a:rPr sz="2000" dirty="0"/>
              <a:t>   </a:t>
            </a:r>
          </a:p>
        </p:txBody>
      </p:sp>
      <p:sp>
        <p:nvSpPr>
          <p:cNvPr id="57" name="Shape 57"/>
          <p:cNvSpPr/>
          <p:nvPr/>
        </p:nvSpPr>
        <p:spPr>
          <a:xfrm>
            <a:off x="1276350" y="5181600"/>
            <a:ext cx="928688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数学</a:t>
            </a:r>
          </a:p>
        </p:txBody>
      </p:sp>
      <p:sp>
        <p:nvSpPr>
          <p:cNvPr id="58" name="Shape 58"/>
          <p:cNvSpPr/>
          <p:nvPr/>
        </p:nvSpPr>
        <p:spPr>
          <a:xfrm>
            <a:off x="2643187" y="3786187"/>
            <a:ext cx="1900238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shùxué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59" name="Shape 59"/>
          <p:cNvSpPr/>
          <p:nvPr/>
        </p:nvSpPr>
        <p:spPr>
          <a:xfrm>
            <a:off x="4714875" y="5214937"/>
            <a:ext cx="1063710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n. history</a:t>
            </a:r>
          </a:p>
        </p:txBody>
      </p:sp>
      <p:sp>
        <p:nvSpPr>
          <p:cNvPr id="60" name="Shape 60"/>
          <p:cNvSpPr/>
          <p:nvPr/>
        </p:nvSpPr>
        <p:spPr>
          <a:xfrm>
            <a:off x="4714875" y="2214562"/>
            <a:ext cx="1116013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n.  maths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语言点</a:t>
            </a:r>
          </a:p>
        </p:txBody>
      </p:sp>
      <p:grpSp>
        <p:nvGrpSpPr>
          <p:cNvPr id="65" name="Group 65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63" name="Shape 63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64" name="Shape 64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66" name="Shape 66"/>
          <p:cNvSpPr/>
          <p:nvPr/>
        </p:nvSpPr>
        <p:spPr>
          <a:xfrm>
            <a:off x="2349404" y="1733073"/>
            <a:ext cx="4961129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 algn="ctr"/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A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比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B</a:t>
            </a:r>
            <a:r>
              <a:rPr sz="24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+</a:t>
            </a:r>
            <a:r>
              <a:rPr sz="2400">
                <a:solidFill>
                  <a:srgbClr val="558ED5"/>
                </a:solidFill>
                <a:latin typeface="华文细黑"/>
                <a:ea typeface="华文细黑"/>
                <a:cs typeface="华文细黑"/>
                <a:sym typeface="华文细黑"/>
              </a:rPr>
              <a:t>adj. +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一点儿/一些/得多/多了</a:t>
            </a:r>
          </a:p>
        </p:txBody>
      </p:sp>
      <p:sp>
        <p:nvSpPr>
          <p:cNvPr id="67" name="Shape 67"/>
          <p:cNvSpPr/>
          <p:nvPr/>
        </p:nvSpPr>
        <p:spPr>
          <a:xfrm>
            <a:off x="2000250" y="3533298"/>
            <a:ext cx="3761740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/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我今天起得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比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昨天</a:t>
            </a:r>
            <a:r>
              <a:rPr sz="24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晚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一些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。</a:t>
            </a:r>
          </a:p>
        </p:txBody>
      </p:sp>
      <p:sp>
        <p:nvSpPr>
          <p:cNvPr id="68" name="Shape 68"/>
          <p:cNvSpPr/>
          <p:nvPr/>
        </p:nvSpPr>
        <p:spPr>
          <a:xfrm>
            <a:off x="2000250" y="2747486"/>
            <a:ext cx="3152140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/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大山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比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大卫</a:t>
            </a:r>
            <a:r>
              <a:rPr sz="24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矮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一点儿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。</a:t>
            </a:r>
          </a:p>
        </p:txBody>
      </p:sp>
      <p:sp>
        <p:nvSpPr>
          <p:cNvPr id="69" name="Shape 69"/>
          <p:cNvSpPr/>
          <p:nvPr/>
        </p:nvSpPr>
        <p:spPr>
          <a:xfrm>
            <a:off x="2000250" y="4357211"/>
            <a:ext cx="3761740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/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今天的作业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比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昨天</a:t>
            </a:r>
            <a:r>
              <a:rPr sz="24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多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得多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。</a:t>
            </a:r>
          </a:p>
        </p:txBody>
      </p:sp>
      <p:sp>
        <p:nvSpPr>
          <p:cNvPr id="70" name="Shape 70"/>
          <p:cNvSpPr/>
          <p:nvPr/>
        </p:nvSpPr>
        <p:spPr>
          <a:xfrm>
            <a:off x="2000250" y="5071586"/>
            <a:ext cx="2847340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/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数学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比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历史</a:t>
            </a:r>
            <a:r>
              <a:rPr sz="24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难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多了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。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/>
          <p:nvPr/>
        </p:nvSpPr>
        <p:spPr>
          <a:xfrm>
            <a:off x="2541587" y="862012"/>
            <a:ext cx="2390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选择恰当的词语填空</a:t>
            </a:r>
          </a:p>
        </p:txBody>
      </p:sp>
      <p:grpSp>
        <p:nvGrpSpPr>
          <p:cNvPr id="77" name="Group 77"/>
          <p:cNvGrpSpPr/>
          <p:nvPr/>
        </p:nvGrpSpPr>
        <p:grpSpPr>
          <a:xfrm>
            <a:off x="470022" y="305519"/>
            <a:ext cx="8359654" cy="919241"/>
            <a:chOff x="0" y="0"/>
            <a:chExt cx="8359652" cy="919239"/>
          </a:xfrm>
        </p:grpSpPr>
        <p:grpSp>
          <p:nvGrpSpPr>
            <p:cNvPr id="75" name="Group 75"/>
            <p:cNvGrpSpPr/>
            <p:nvPr/>
          </p:nvGrpSpPr>
          <p:grpSpPr>
            <a:xfrm>
              <a:off x="0" y="0"/>
              <a:ext cx="607351" cy="919240"/>
              <a:chOff x="0" y="0"/>
              <a:chExt cx="607350" cy="919239"/>
            </a:xfrm>
          </p:grpSpPr>
          <p:sp>
            <p:nvSpPr>
              <p:cNvPr id="73" name="Shape 73"/>
              <p:cNvSpPr/>
              <p:nvPr/>
            </p:nvSpPr>
            <p:spPr>
              <a:xfrm>
                <a:off x="0" y="0"/>
                <a:ext cx="607351" cy="91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4" name="Shape 74"/>
              <p:cNvSpPr/>
              <p:nvPr/>
            </p:nvSpPr>
            <p:spPr>
              <a:xfrm>
                <a:off x="192677" y="403591"/>
                <a:ext cx="224198" cy="4080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76" name="Shape 76"/>
            <p:cNvSpPr/>
            <p:nvPr/>
          </p:nvSpPr>
          <p:spPr>
            <a:xfrm>
              <a:off x="574552" y="286618"/>
              <a:ext cx="7785101" cy="596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练习</a:t>
              </a:r>
            </a:p>
          </p:txBody>
        </p:sp>
      </p:grpSp>
      <p:sp>
        <p:nvSpPr>
          <p:cNvPr id="78" name="Shape 78"/>
          <p:cNvSpPr/>
          <p:nvPr/>
        </p:nvSpPr>
        <p:spPr>
          <a:xfrm>
            <a:off x="2555875" y="1700212"/>
            <a:ext cx="284949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华文楷体" pitchFamily="2" charset="-122"/>
                <a:ea typeface="华文楷体" pitchFamily="2" charset="-122"/>
              </a:rPr>
              <a:t>体育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数学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  矮 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个子</a:t>
            </a:r>
            <a:endParaRPr sz="20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79" name="Shape 79"/>
          <p:cNvSpPr/>
          <p:nvPr/>
        </p:nvSpPr>
        <p:spPr>
          <a:xfrm>
            <a:off x="1835150" y="2708275"/>
            <a:ext cx="3299714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1.   她的＿＿比我高一点儿。</a:t>
            </a:r>
          </a:p>
        </p:txBody>
      </p:sp>
      <p:sp>
        <p:nvSpPr>
          <p:cNvPr id="80" name="Shape 80"/>
          <p:cNvSpPr/>
          <p:nvPr/>
        </p:nvSpPr>
        <p:spPr>
          <a:xfrm>
            <a:off x="1835150" y="3573462"/>
            <a:ext cx="4569714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marL="457200" lvl="0" indent="-45720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2.   我不喜欢＿＿课，跑跑跳跳多累啊。</a:t>
            </a:r>
          </a:p>
        </p:txBody>
      </p:sp>
      <p:sp>
        <p:nvSpPr>
          <p:cNvPr id="81" name="Shape 81"/>
          <p:cNvSpPr/>
          <p:nvPr/>
        </p:nvSpPr>
        <p:spPr>
          <a:xfrm>
            <a:off x="1819275" y="4508500"/>
            <a:ext cx="4895850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/>
          <a:p>
            <a:pPr marL="342900" lvl="0" indent="-34290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3. 我的房子比你的房子＿＿一些。</a:t>
            </a:r>
          </a:p>
        </p:txBody>
      </p:sp>
      <p:sp>
        <p:nvSpPr>
          <p:cNvPr id="82" name="Shape 82"/>
          <p:cNvSpPr/>
          <p:nvPr/>
        </p:nvSpPr>
        <p:spPr>
          <a:xfrm>
            <a:off x="1785937" y="5243512"/>
            <a:ext cx="2918715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4. 我的＿＿考得不太好。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8" name="Group 88"/>
          <p:cNvGrpSpPr/>
          <p:nvPr/>
        </p:nvGrpSpPr>
        <p:grpSpPr>
          <a:xfrm>
            <a:off x="287923" y="227733"/>
            <a:ext cx="8698915" cy="920848"/>
            <a:chOff x="0" y="0"/>
            <a:chExt cx="8698914" cy="920847"/>
          </a:xfrm>
        </p:grpSpPr>
        <p:sp>
          <p:nvSpPr>
            <p:cNvPr id="84" name="Shape 84"/>
            <p:cNvSpPr/>
            <p:nvPr/>
          </p:nvSpPr>
          <p:spPr>
            <a:xfrm>
              <a:off x="626477" y="307253"/>
              <a:ext cx="8072438" cy="5969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课文</a:t>
              </a:r>
            </a:p>
          </p:txBody>
        </p:sp>
        <p:grpSp>
          <p:nvGrpSpPr>
            <p:cNvPr id="87" name="Group 87"/>
            <p:cNvGrpSpPr/>
            <p:nvPr/>
          </p:nvGrpSpPr>
          <p:grpSpPr>
            <a:xfrm>
              <a:off x="0" y="0"/>
              <a:ext cx="607419" cy="920848"/>
              <a:chOff x="0" y="0"/>
              <a:chExt cx="607418" cy="920847"/>
            </a:xfrm>
          </p:grpSpPr>
          <p:sp>
            <p:nvSpPr>
              <p:cNvPr id="85" name="Shape 85"/>
              <p:cNvSpPr/>
              <p:nvPr/>
            </p:nvSpPr>
            <p:spPr>
              <a:xfrm>
                <a:off x="0" y="0"/>
                <a:ext cx="607419" cy="9208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86" name="Shape 86"/>
              <p:cNvSpPr/>
              <p:nvPr/>
            </p:nvSpPr>
            <p:spPr>
              <a:xfrm>
                <a:off x="192698" y="404297"/>
                <a:ext cx="224224" cy="4087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89" name="Shape 89"/>
          <p:cNvSpPr/>
          <p:nvPr/>
        </p:nvSpPr>
        <p:spPr>
          <a:xfrm>
            <a:off x="3048000" y="1381442"/>
            <a:ext cx="866140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在教室</a:t>
            </a:r>
          </a:p>
        </p:txBody>
      </p:sp>
      <p:sp>
        <p:nvSpPr>
          <p:cNvPr id="90" name="Shape 90"/>
          <p:cNvSpPr/>
          <p:nvPr/>
        </p:nvSpPr>
        <p:spPr>
          <a:xfrm>
            <a:off x="838200" y="2057400"/>
            <a:ext cx="3923665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朋友：大山，你和马可谁个子高？</a:t>
            </a:r>
          </a:p>
        </p:txBody>
      </p:sp>
      <p:sp>
        <p:nvSpPr>
          <p:cNvPr id="91" name="Shape 91"/>
          <p:cNvSpPr/>
          <p:nvPr/>
        </p:nvSpPr>
        <p:spPr>
          <a:xfrm>
            <a:off x="827087" y="2806700"/>
            <a:ext cx="4685666" cy="354965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大山：马可比我高，我比马可矮一点儿。</a:t>
            </a:r>
          </a:p>
        </p:txBody>
      </p:sp>
      <p:sp>
        <p:nvSpPr>
          <p:cNvPr id="92" name="Shape 92"/>
          <p:cNvSpPr/>
          <p:nvPr/>
        </p:nvSpPr>
        <p:spPr>
          <a:xfrm>
            <a:off x="827087" y="3527425"/>
            <a:ext cx="2399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朋友：那你们谁大？</a:t>
            </a:r>
          </a:p>
        </p:txBody>
      </p:sp>
      <p:sp>
        <p:nvSpPr>
          <p:cNvPr id="93" name="Shape 93"/>
          <p:cNvSpPr/>
          <p:nvPr/>
        </p:nvSpPr>
        <p:spPr>
          <a:xfrm>
            <a:off x="827087" y="4246562"/>
            <a:ext cx="2907666" cy="354966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大山：我比马克大两岁。</a:t>
            </a:r>
          </a:p>
        </p:txBody>
      </p:sp>
      <p:sp>
        <p:nvSpPr>
          <p:cNvPr id="94" name="Shape 94"/>
          <p:cNvSpPr/>
          <p:nvPr/>
        </p:nvSpPr>
        <p:spPr>
          <a:xfrm>
            <a:off x="827087" y="5013325"/>
            <a:ext cx="3669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朋友：你们谁的汉语说得更好？</a:t>
            </a:r>
          </a:p>
        </p:txBody>
      </p:sp>
      <p:sp>
        <p:nvSpPr>
          <p:cNvPr id="95" name="Shape 95"/>
          <p:cNvSpPr/>
          <p:nvPr/>
        </p:nvSpPr>
        <p:spPr>
          <a:xfrm>
            <a:off x="785812" y="5743575"/>
            <a:ext cx="5701666" cy="354965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大山：马可比我说得好一些，我的汉语没有他好。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1" name="Group 101"/>
          <p:cNvGrpSpPr/>
          <p:nvPr/>
        </p:nvGrpSpPr>
        <p:grpSpPr>
          <a:xfrm>
            <a:off x="287923" y="227733"/>
            <a:ext cx="8698915" cy="920848"/>
            <a:chOff x="0" y="0"/>
            <a:chExt cx="8698914" cy="920847"/>
          </a:xfrm>
        </p:grpSpPr>
        <p:sp>
          <p:nvSpPr>
            <p:cNvPr id="97" name="Shape 97"/>
            <p:cNvSpPr/>
            <p:nvPr/>
          </p:nvSpPr>
          <p:spPr>
            <a:xfrm>
              <a:off x="626477" y="307253"/>
              <a:ext cx="8072438" cy="5969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课文</a:t>
              </a:r>
            </a:p>
          </p:txBody>
        </p:sp>
        <p:grpSp>
          <p:nvGrpSpPr>
            <p:cNvPr id="100" name="Group 100"/>
            <p:cNvGrpSpPr/>
            <p:nvPr/>
          </p:nvGrpSpPr>
          <p:grpSpPr>
            <a:xfrm>
              <a:off x="0" y="0"/>
              <a:ext cx="607419" cy="920848"/>
              <a:chOff x="0" y="0"/>
              <a:chExt cx="607418" cy="920847"/>
            </a:xfrm>
          </p:grpSpPr>
          <p:sp>
            <p:nvSpPr>
              <p:cNvPr id="98" name="Shape 98"/>
              <p:cNvSpPr/>
              <p:nvPr/>
            </p:nvSpPr>
            <p:spPr>
              <a:xfrm>
                <a:off x="0" y="0"/>
                <a:ext cx="607419" cy="9208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9" name="Shape 99"/>
              <p:cNvSpPr/>
              <p:nvPr/>
            </p:nvSpPr>
            <p:spPr>
              <a:xfrm>
                <a:off x="192698" y="404297"/>
                <a:ext cx="224224" cy="4087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102" name="Shape 102"/>
          <p:cNvSpPr/>
          <p:nvPr/>
        </p:nvSpPr>
        <p:spPr>
          <a:xfrm>
            <a:off x="3048000" y="1381442"/>
            <a:ext cx="866140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 anchor="ctr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在教室</a:t>
            </a:r>
          </a:p>
        </p:txBody>
      </p:sp>
      <p:sp>
        <p:nvSpPr>
          <p:cNvPr id="103" name="Shape 103"/>
          <p:cNvSpPr/>
          <p:nvPr/>
        </p:nvSpPr>
        <p:spPr>
          <a:xfrm>
            <a:off x="838199" y="2057400"/>
            <a:ext cx="5447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小明：我喜欢历史课、体育课，不喜欢数学课。</a:t>
            </a:r>
          </a:p>
        </p:txBody>
      </p:sp>
      <p:sp>
        <p:nvSpPr>
          <p:cNvPr id="104" name="Shape 104"/>
          <p:cNvSpPr/>
          <p:nvPr/>
        </p:nvSpPr>
        <p:spPr>
          <a:xfrm>
            <a:off x="827087" y="2806700"/>
            <a:ext cx="4177666" cy="354965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同学：为什么？数学也很有意思啊。</a:t>
            </a:r>
          </a:p>
        </p:txBody>
      </p:sp>
      <p:sp>
        <p:nvSpPr>
          <p:cNvPr id="105" name="Shape 105"/>
          <p:cNvSpPr/>
          <p:nvPr/>
        </p:nvSpPr>
        <p:spPr>
          <a:xfrm>
            <a:off x="827087" y="3527425"/>
            <a:ext cx="5193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小明：我觉得数学比历史难多了，我听不懂。</a:t>
            </a:r>
          </a:p>
        </p:txBody>
      </p:sp>
      <p:sp>
        <p:nvSpPr>
          <p:cNvPr id="106" name="Shape 106"/>
          <p:cNvSpPr/>
          <p:nvPr/>
        </p:nvSpPr>
        <p:spPr>
          <a:xfrm>
            <a:off x="827087" y="4246562"/>
            <a:ext cx="3415666" cy="354966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同学：别担心，我可以帮你。</a:t>
            </a:r>
          </a:p>
        </p:txBody>
      </p:sp>
      <p:sp>
        <p:nvSpPr>
          <p:cNvPr id="107" name="Shape 107"/>
          <p:cNvSpPr/>
          <p:nvPr/>
        </p:nvSpPr>
        <p:spPr>
          <a:xfrm>
            <a:off x="827087" y="5013325"/>
            <a:ext cx="4177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小明：好啊，我们每天学多长时间？</a:t>
            </a:r>
          </a:p>
        </p:txBody>
      </p:sp>
      <p:sp>
        <p:nvSpPr>
          <p:cNvPr id="108" name="Shape 108"/>
          <p:cNvSpPr/>
          <p:nvPr/>
        </p:nvSpPr>
        <p:spPr>
          <a:xfrm>
            <a:off x="785812" y="5743575"/>
            <a:ext cx="2653666" cy="354965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同学：一两个小时吧。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hape 110"/>
          <p:cNvSpPr/>
          <p:nvPr/>
        </p:nvSpPr>
        <p:spPr>
          <a:xfrm>
            <a:off x="2541587" y="1143000"/>
            <a:ext cx="2390141" cy="4470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根据课文判断对错：</a:t>
            </a:r>
          </a:p>
        </p:txBody>
      </p:sp>
      <p:grpSp>
        <p:nvGrpSpPr>
          <p:cNvPr id="115" name="Group 115"/>
          <p:cNvGrpSpPr/>
          <p:nvPr/>
        </p:nvGrpSpPr>
        <p:grpSpPr>
          <a:xfrm>
            <a:off x="470022" y="405532"/>
            <a:ext cx="8359654" cy="919241"/>
            <a:chOff x="0" y="0"/>
            <a:chExt cx="8359652" cy="919239"/>
          </a:xfrm>
        </p:grpSpPr>
        <p:grpSp>
          <p:nvGrpSpPr>
            <p:cNvPr id="113" name="Group 113"/>
            <p:cNvGrpSpPr/>
            <p:nvPr/>
          </p:nvGrpSpPr>
          <p:grpSpPr>
            <a:xfrm>
              <a:off x="0" y="0"/>
              <a:ext cx="607351" cy="919240"/>
              <a:chOff x="0" y="0"/>
              <a:chExt cx="607350" cy="919239"/>
            </a:xfrm>
          </p:grpSpPr>
          <p:sp>
            <p:nvSpPr>
              <p:cNvPr id="111" name="Shape 111"/>
              <p:cNvSpPr/>
              <p:nvPr/>
            </p:nvSpPr>
            <p:spPr>
              <a:xfrm>
                <a:off x="0" y="0"/>
                <a:ext cx="607351" cy="91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2" name="Shape 112"/>
              <p:cNvSpPr/>
              <p:nvPr/>
            </p:nvSpPr>
            <p:spPr>
              <a:xfrm>
                <a:off x="192677" y="403591"/>
                <a:ext cx="224198" cy="4080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14" name="Shape 114"/>
            <p:cNvSpPr/>
            <p:nvPr/>
          </p:nvSpPr>
          <p:spPr>
            <a:xfrm>
              <a:off x="574552" y="286617"/>
              <a:ext cx="7785101" cy="596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练习</a:t>
              </a:r>
            </a:p>
          </p:txBody>
        </p:sp>
      </p:grpSp>
      <p:sp>
        <p:nvSpPr>
          <p:cNvPr id="116" name="Shape 116"/>
          <p:cNvSpPr/>
          <p:nvPr/>
        </p:nvSpPr>
        <p:spPr>
          <a:xfrm>
            <a:off x="1676400" y="2105025"/>
            <a:ext cx="1882140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马可比大山高。</a:t>
            </a:r>
          </a:p>
        </p:txBody>
      </p:sp>
      <p:sp>
        <p:nvSpPr>
          <p:cNvPr id="117" name="Shape 117"/>
          <p:cNvSpPr/>
          <p:nvPr/>
        </p:nvSpPr>
        <p:spPr>
          <a:xfrm>
            <a:off x="1143000" y="2103437"/>
            <a:ext cx="457200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1.</a:t>
            </a:r>
          </a:p>
        </p:txBody>
      </p:sp>
      <p:sp>
        <p:nvSpPr>
          <p:cNvPr id="118" name="Shape 118"/>
          <p:cNvSpPr/>
          <p:nvPr/>
        </p:nvSpPr>
        <p:spPr>
          <a:xfrm>
            <a:off x="1143000" y="2911475"/>
            <a:ext cx="457200" cy="345440"/>
          </a:xfrm>
          <a:prstGeom prst="rect">
            <a:avLst/>
          </a:prstGeom>
          <a:ln w="12700">
            <a:miter lim="400000"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2.</a:t>
            </a:r>
          </a:p>
        </p:txBody>
      </p:sp>
      <p:sp>
        <p:nvSpPr>
          <p:cNvPr id="119" name="Shape 119"/>
          <p:cNvSpPr/>
          <p:nvPr/>
        </p:nvSpPr>
        <p:spPr>
          <a:xfrm>
            <a:off x="1676400" y="2897187"/>
            <a:ext cx="2390140" cy="345441"/>
          </a:xfrm>
          <a:prstGeom prst="rect">
            <a:avLst/>
          </a:prstGeom>
          <a:ln w="12700">
            <a:miter lim="400000"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马可比大山年纪大。</a:t>
            </a:r>
          </a:p>
        </p:txBody>
      </p:sp>
      <p:sp>
        <p:nvSpPr>
          <p:cNvPr id="120" name="Shape 120"/>
          <p:cNvSpPr/>
          <p:nvPr/>
        </p:nvSpPr>
        <p:spPr>
          <a:xfrm>
            <a:off x="1143000" y="3749675"/>
            <a:ext cx="457200" cy="345440"/>
          </a:xfrm>
          <a:prstGeom prst="rect">
            <a:avLst/>
          </a:prstGeom>
          <a:ln w="12700">
            <a:miter lim="400000"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3.</a:t>
            </a:r>
          </a:p>
        </p:txBody>
      </p:sp>
      <p:sp>
        <p:nvSpPr>
          <p:cNvPr id="121" name="Shape 121"/>
          <p:cNvSpPr/>
          <p:nvPr/>
        </p:nvSpPr>
        <p:spPr>
          <a:xfrm>
            <a:off x="1676400" y="3735387"/>
            <a:ext cx="3152140" cy="345441"/>
          </a:xfrm>
          <a:prstGeom prst="rect">
            <a:avLst/>
          </a:prstGeom>
          <a:ln w="12700">
            <a:miter lim="400000"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马可的汉语说得比大山好。</a:t>
            </a:r>
          </a:p>
        </p:txBody>
      </p:sp>
      <p:sp>
        <p:nvSpPr>
          <p:cNvPr id="122" name="Shape 122"/>
          <p:cNvSpPr/>
          <p:nvPr/>
        </p:nvSpPr>
        <p:spPr>
          <a:xfrm>
            <a:off x="1143000" y="4576762"/>
            <a:ext cx="457200" cy="345441"/>
          </a:xfrm>
          <a:prstGeom prst="rect">
            <a:avLst/>
          </a:prstGeom>
          <a:ln w="12700">
            <a:miter lim="400000"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4.</a:t>
            </a:r>
          </a:p>
        </p:txBody>
      </p:sp>
      <p:sp>
        <p:nvSpPr>
          <p:cNvPr id="123" name="Shape 123"/>
          <p:cNvSpPr/>
          <p:nvPr/>
        </p:nvSpPr>
        <p:spPr>
          <a:xfrm>
            <a:off x="1676400" y="4560887"/>
            <a:ext cx="2136140" cy="345441"/>
          </a:xfrm>
          <a:prstGeom prst="rect">
            <a:avLst/>
          </a:prstGeom>
          <a:ln w="12700">
            <a:miter lim="400000"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小明不喜欢数学。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 idx="4294967295"/>
          </p:nvPr>
        </p:nvSpPr>
        <p:spPr>
          <a:xfrm>
            <a:off x="-1" y="2916237"/>
            <a:ext cx="9144002" cy="7985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 defTabSz="877823">
              <a:defRPr sz="4608"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/>
            </a:pPr>
            <a:r>
              <a:rPr sz="4608"/>
              <a:t>第十课  数学比历史难多了</a:t>
            </a:r>
          </a:p>
        </p:txBody>
      </p:sp>
      <p:sp>
        <p:nvSpPr>
          <p:cNvPr id="9" name="Shape 9"/>
          <p:cNvSpPr/>
          <p:nvPr/>
        </p:nvSpPr>
        <p:spPr>
          <a:xfrm>
            <a:off x="-1" y="1111567"/>
            <a:ext cx="9144002" cy="12534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sz="4000">
                <a:solidFill>
                  <a:srgbClr val="FEBDBE"/>
                </a:solidFill>
              </a:rPr>
              <a:t>STANDARD COURSE </a:t>
            </a:r>
          </a:p>
          <a:p>
            <a:pPr lvl="0" algn="ctr">
              <a:lnSpc>
                <a:spcPct val="110000"/>
              </a:lnSpc>
            </a:pPr>
            <a:r>
              <a:rPr sz="4000">
                <a:solidFill>
                  <a:srgbClr val="FEBDBE"/>
                </a:solidFill>
              </a:rPr>
              <a:t>HSK 3</a:t>
            </a:r>
          </a:p>
        </p:txBody>
      </p:sp>
      <p:sp>
        <p:nvSpPr>
          <p:cNvPr id="10" name="Shape 10"/>
          <p:cNvSpPr/>
          <p:nvPr/>
        </p:nvSpPr>
        <p:spPr>
          <a:xfrm>
            <a:off x="-1" y="4521200"/>
            <a:ext cx="9144002" cy="561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3200">
                <a:solidFill>
                  <a:srgbClr val="A6A6A6"/>
                </a:solidFill>
              </a:rPr>
              <a:t>Part 2  </a:t>
            </a:r>
            <a:r>
              <a:rPr sz="32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rPr>
              <a:t>课文</a:t>
            </a:r>
            <a:r>
              <a:rPr sz="3200">
                <a:solidFill>
                  <a:srgbClr val="A6A6A6"/>
                </a:solidFill>
              </a:rPr>
              <a:t> 3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03 microfotos_26046741 25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581818" y="2327002"/>
            <a:ext cx="2540001" cy="1905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" name="1004 qiantuku -Boy-growing-tall-and-measuring-34316087.jpg"/>
          <p:cNvPicPr/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3244850" y="2327002"/>
            <a:ext cx="2540000" cy="1905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1006 qiantuku-Four-Sports-a-lot-of-balls-an-50626115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5907881" y="2327002"/>
            <a:ext cx="2540001" cy="1905001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Shape 15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热身</a:t>
            </a:r>
          </a:p>
        </p:txBody>
      </p:sp>
      <p:grpSp>
        <p:nvGrpSpPr>
          <p:cNvPr id="2" name="Group 18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16" name="Shape 16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9" name="Shape 19"/>
          <p:cNvSpPr/>
          <p:nvPr/>
        </p:nvSpPr>
        <p:spPr>
          <a:xfrm>
            <a:off x="3108642" y="1717675"/>
            <a:ext cx="3152141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将下列图片与单词配对</a:t>
            </a:r>
          </a:p>
        </p:txBody>
      </p:sp>
      <p:sp>
        <p:nvSpPr>
          <p:cNvPr id="20" name="Shape 20"/>
          <p:cNvSpPr/>
          <p:nvPr/>
        </p:nvSpPr>
        <p:spPr>
          <a:xfrm>
            <a:off x="581818" y="2319337"/>
            <a:ext cx="360364" cy="358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t>A</a:t>
            </a:r>
          </a:p>
        </p:txBody>
      </p:sp>
      <p:sp>
        <p:nvSpPr>
          <p:cNvPr id="21" name="Shape 21"/>
          <p:cNvSpPr/>
          <p:nvPr/>
        </p:nvSpPr>
        <p:spPr>
          <a:xfrm>
            <a:off x="3244850" y="2319337"/>
            <a:ext cx="360363" cy="358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t>B</a:t>
            </a:r>
          </a:p>
        </p:txBody>
      </p:sp>
      <p:sp>
        <p:nvSpPr>
          <p:cNvPr id="22" name="Shape 22"/>
          <p:cNvSpPr/>
          <p:nvPr/>
        </p:nvSpPr>
        <p:spPr>
          <a:xfrm>
            <a:off x="1176981" y="4745037"/>
            <a:ext cx="2514601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 </a:t>
            </a:r>
            <a:r>
              <a:rPr lang="en-US" sz="2000" dirty="0" smtClean="0">
                <a:latin typeface="华文细黑"/>
                <a:ea typeface="华文细黑"/>
                <a:cs typeface="华文细黑"/>
                <a:sym typeface="华文细黑"/>
              </a:rPr>
              <a:t> </a:t>
            </a:r>
            <a:r>
              <a:rPr sz="2000" dirty="0" smtClean="0">
                <a:latin typeface="华文细黑"/>
                <a:ea typeface="华文细黑"/>
                <a:cs typeface="华文细黑"/>
                <a:sym typeface="华文细黑"/>
              </a:rPr>
              <a:t> </a:t>
            </a:r>
            <a:r>
              <a:rPr sz="2000" dirty="0" err="1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lìshǐ</a:t>
            </a:r>
            <a:endParaRPr sz="2000" dirty="0">
              <a:latin typeface="GB Pinyinok-D" pitchFamily="2" charset="-122"/>
              <a:ea typeface="GB Pinyinok-D" pitchFamily="2" charset="-122"/>
              <a:cs typeface="华文细黑"/>
              <a:sym typeface="华文细黑"/>
            </a:endParaRPr>
          </a:p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1.历史</a:t>
            </a:r>
          </a:p>
        </p:txBody>
      </p:sp>
      <p:sp>
        <p:nvSpPr>
          <p:cNvPr id="23" name="Shape 23"/>
          <p:cNvSpPr/>
          <p:nvPr/>
        </p:nvSpPr>
        <p:spPr>
          <a:xfrm>
            <a:off x="3986559" y="4745037"/>
            <a:ext cx="3033713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  </a:t>
            </a:r>
            <a:r>
              <a:rPr sz="2000" dirty="0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 </a:t>
            </a:r>
            <a:r>
              <a:rPr sz="2000" dirty="0" err="1" smtClean="0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tǐyù</a:t>
            </a:r>
            <a:endParaRPr sz="2000" dirty="0">
              <a:latin typeface="GB Pinyinok-D" pitchFamily="2" charset="-122"/>
              <a:ea typeface="GB Pinyinok-D" pitchFamily="2" charset="-122"/>
              <a:cs typeface="华文细黑"/>
              <a:sym typeface="华文细黑"/>
            </a:endParaRPr>
          </a:p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2.体育</a:t>
            </a:r>
          </a:p>
        </p:txBody>
      </p:sp>
      <p:sp>
        <p:nvSpPr>
          <p:cNvPr id="24" name="Shape 24"/>
          <p:cNvSpPr/>
          <p:nvPr/>
        </p:nvSpPr>
        <p:spPr>
          <a:xfrm>
            <a:off x="5907881" y="2319337"/>
            <a:ext cx="433388" cy="358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t>C</a:t>
            </a:r>
          </a:p>
        </p:txBody>
      </p:sp>
      <p:sp>
        <p:nvSpPr>
          <p:cNvPr id="25" name="Shape 25"/>
          <p:cNvSpPr/>
          <p:nvPr/>
        </p:nvSpPr>
        <p:spPr>
          <a:xfrm>
            <a:off x="6681092" y="4745037"/>
            <a:ext cx="2211388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   </a:t>
            </a:r>
            <a:r>
              <a:rPr sz="2000" dirty="0" err="1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ɡèzi</a:t>
            </a:r>
            <a:endParaRPr sz="2000" dirty="0">
              <a:latin typeface="GB Pinyinok-D" pitchFamily="2" charset="-122"/>
              <a:ea typeface="GB Pinyinok-D" pitchFamily="2" charset="-122"/>
              <a:cs typeface="华文细黑"/>
              <a:sym typeface="华文细黑"/>
            </a:endParaRPr>
          </a:p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3.个子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 advAuto="0"/>
      <p:bldP spid="23" grpId="0" animBg="1" advAuto="0"/>
      <p:bldP spid="25" grpId="0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词汇</a:t>
            </a:r>
          </a:p>
        </p:txBody>
      </p:sp>
      <p:grpSp>
        <p:nvGrpSpPr>
          <p:cNvPr id="2" name="Group 30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28" name="Shape 28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29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Shape 31"/>
          <p:cNvSpPr/>
          <p:nvPr/>
        </p:nvSpPr>
        <p:spPr>
          <a:xfrm>
            <a:off x="5022850" y="1739900"/>
            <a:ext cx="1966129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adj. convenient</a:t>
            </a:r>
          </a:p>
        </p:txBody>
      </p:sp>
      <p:sp>
        <p:nvSpPr>
          <p:cNvPr id="32" name="Shape 32"/>
          <p:cNvSpPr/>
          <p:nvPr/>
        </p:nvSpPr>
        <p:spPr>
          <a:xfrm>
            <a:off x="1049337" y="1747837"/>
            <a:ext cx="7899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方便 </a:t>
            </a:r>
          </a:p>
        </p:txBody>
      </p:sp>
      <p:sp>
        <p:nvSpPr>
          <p:cNvPr id="33" name="Shape 33"/>
          <p:cNvSpPr/>
          <p:nvPr/>
        </p:nvSpPr>
        <p:spPr>
          <a:xfrm>
            <a:off x="5038725" y="2497137"/>
            <a:ext cx="1288961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n. bicycle</a:t>
            </a:r>
          </a:p>
        </p:txBody>
      </p:sp>
      <p:sp>
        <p:nvSpPr>
          <p:cNvPr id="34" name="Shape 34"/>
          <p:cNvSpPr/>
          <p:nvPr/>
        </p:nvSpPr>
        <p:spPr>
          <a:xfrm>
            <a:off x="1049337" y="2509837"/>
            <a:ext cx="10185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自行车</a:t>
            </a:r>
          </a:p>
        </p:txBody>
      </p:sp>
      <p:sp>
        <p:nvSpPr>
          <p:cNvPr id="35" name="Shape 35"/>
          <p:cNvSpPr/>
          <p:nvPr/>
        </p:nvSpPr>
        <p:spPr>
          <a:xfrm>
            <a:off x="5038725" y="3263900"/>
            <a:ext cx="1176298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v. to ride</a:t>
            </a:r>
          </a:p>
        </p:txBody>
      </p:sp>
      <p:sp>
        <p:nvSpPr>
          <p:cNvPr id="36" name="Shape 36"/>
          <p:cNvSpPr/>
          <p:nvPr/>
        </p:nvSpPr>
        <p:spPr>
          <a:xfrm>
            <a:off x="1049337" y="3271837"/>
            <a:ext cx="4089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骑</a:t>
            </a:r>
          </a:p>
        </p:txBody>
      </p:sp>
      <p:sp>
        <p:nvSpPr>
          <p:cNvPr id="37" name="Shape 37"/>
          <p:cNvSpPr/>
          <p:nvPr/>
        </p:nvSpPr>
        <p:spPr>
          <a:xfrm>
            <a:off x="5038725" y="4025900"/>
            <a:ext cx="2508310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adj. old, used, worn</a:t>
            </a:r>
          </a:p>
        </p:txBody>
      </p:sp>
      <p:sp>
        <p:nvSpPr>
          <p:cNvPr id="38" name="Shape 38"/>
          <p:cNvSpPr/>
          <p:nvPr/>
        </p:nvSpPr>
        <p:spPr>
          <a:xfrm>
            <a:off x="1049337" y="4033837"/>
            <a:ext cx="5613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旧  </a:t>
            </a:r>
          </a:p>
        </p:txBody>
      </p:sp>
      <p:sp>
        <p:nvSpPr>
          <p:cNvPr id="39" name="Shape 39"/>
          <p:cNvSpPr/>
          <p:nvPr/>
        </p:nvSpPr>
        <p:spPr>
          <a:xfrm>
            <a:off x="2519362" y="1751012"/>
            <a:ext cx="1233669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fānɡbiàn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40" name="Shape 40"/>
          <p:cNvSpPr/>
          <p:nvPr/>
        </p:nvSpPr>
        <p:spPr>
          <a:xfrm>
            <a:off x="2514599" y="2501900"/>
            <a:ext cx="136992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zìxínɡchē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41" name="Shape 41"/>
          <p:cNvSpPr/>
          <p:nvPr/>
        </p:nvSpPr>
        <p:spPr>
          <a:xfrm>
            <a:off x="2514600" y="3263900"/>
            <a:ext cx="36163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qí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42" name="Shape 42"/>
          <p:cNvSpPr/>
          <p:nvPr/>
        </p:nvSpPr>
        <p:spPr>
          <a:xfrm>
            <a:off x="2514600" y="4025900"/>
            <a:ext cx="398505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jiù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43" name="Shape 43"/>
          <p:cNvSpPr/>
          <p:nvPr/>
        </p:nvSpPr>
        <p:spPr>
          <a:xfrm>
            <a:off x="5060950" y="4887912"/>
            <a:ext cx="3199617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v. to change, to substitute</a:t>
            </a:r>
          </a:p>
        </p:txBody>
      </p:sp>
      <p:sp>
        <p:nvSpPr>
          <p:cNvPr id="44" name="Shape 44"/>
          <p:cNvSpPr/>
          <p:nvPr/>
        </p:nvSpPr>
        <p:spPr>
          <a:xfrm>
            <a:off x="1071562" y="4895850"/>
            <a:ext cx="561341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换  </a:t>
            </a:r>
          </a:p>
        </p:txBody>
      </p:sp>
      <p:sp>
        <p:nvSpPr>
          <p:cNvPr id="45" name="Shape 45"/>
          <p:cNvSpPr/>
          <p:nvPr/>
        </p:nvSpPr>
        <p:spPr>
          <a:xfrm>
            <a:off x="2536825" y="4887912"/>
            <a:ext cx="731930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huàn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 advAuto="0"/>
      <p:bldP spid="33" grpId="0" animBg="1" advAuto="0"/>
      <p:bldP spid="35" grpId="0" animBg="1" advAuto="0"/>
      <p:bldP spid="37" grpId="0" animBg="1" advAuto="0"/>
      <p:bldP spid="43" grpId="0" animBg="1" advAuto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/>
        </p:nvSpPr>
        <p:spPr>
          <a:xfrm>
            <a:off x="990600" y="487362"/>
            <a:ext cx="778668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练习</a:t>
            </a:r>
          </a:p>
        </p:txBody>
      </p:sp>
      <p:grpSp>
        <p:nvGrpSpPr>
          <p:cNvPr id="2" name="Group 50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48" name="Shape 48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49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1" name="Shape 51"/>
          <p:cNvSpPr/>
          <p:nvPr/>
        </p:nvSpPr>
        <p:spPr>
          <a:xfrm>
            <a:off x="1001712" y="1360487"/>
            <a:ext cx="5438141" cy="3505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/>
            </a:pPr>
            <a:r>
              <a:rPr sz="2000"/>
              <a:t>将下列词语的汉字、拼音、英文解释正确连接：</a:t>
            </a:r>
          </a:p>
        </p:txBody>
      </p:sp>
      <p:sp>
        <p:nvSpPr>
          <p:cNvPr id="52" name="Shape 52"/>
          <p:cNvSpPr/>
          <p:nvPr/>
        </p:nvSpPr>
        <p:spPr>
          <a:xfrm>
            <a:off x="5072062" y="2786062"/>
            <a:ext cx="1655798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adj. convenient</a:t>
            </a:r>
          </a:p>
        </p:txBody>
      </p:sp>
      <p:sp>
        <p:nvSpPr>
          <p:cNvPr id="53" name="Shape 53"/>
          <p:cNvSpPr/>
          <p:nvPr/>
        </p:nvSpPr>
        <p:spPr>
          <a:xfrm>
            <a:off x="1049337" y="1962150"/>
            <a:ext cx="675641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方便 </a:t>
            </a:r>
          </a:p>
        </p:txBody>
      </p:sp>
      <p:sp>
        <p:nvSpPr>
          <p:cNvPr id="54" name="Shape 54"/>
          <p:cNvSpPr/>
          <p:nvPr/>
        </p:nvSpPr>
        <p:spPr>
          <a:xfrm>
            <a:off x="5072062" y="3571875"/>
            <a:ext cx="1091492" cy="372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n. bicycle</a:t>
            </a:r>
          </a:p>
        </p:txBody>
      </p:sp>
      <p:sp>
        <p:nvSpPr>
          <p:cNvPr id="55" name="Shape 55"/>
          <p:cNvSpPr/>
          <p:nvPr/>
        </p:nvSpPr>
        <p:spPr>
          <a:xfrm>
            <a:off x="1049337" y="2724150"/>
            <a:ext cx="866141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自行车</a:t>
            </a:r>
          </a:p>
        </p:txBody>
      </p:sp>
      <p:sp>
        <p:nvSpPr>
          <p:cNvPr id="56" name="Shape 56"/>
          <p:cNvSpPr/>
          <p:nvPr/>
        </p:nvSpPr>
        <p:spPr>
          <a:xfrm>
            <a:off x="5072062" y="5214937"/>
            <a:ext cx="997606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v. to ride</a:t>
            </a:r>
          </a:p>
        </p:txBody>
      </p:sp>
      <p:sp>
        <p:nvSpPr>
          <p:cNvPr id="57" name="Shape 57"/>
          <p:cNvSpPr/>
          <p:nvPr/>
        </p:nvSpPr>
        <p:spPr>
          <a:xfrm>
            <a:off x="1049337" y="3486150"/>
            <a:ext cx="358141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骑</a:t>
            </a:r>
          </a:p>
        </p:txBody>
      </p:sp>
      <p:sp>
        <p:nvSpPr>
          <p:cNvPr id="58" name="Shape 58"/>
          <p:cNvSpPr/>
          <p:nvPr/>
        </p:nvSpPr>
        <p:spPr>
          <a:xfrm>
            <a:off x="5072062" y="2000250"/>
            <a:ext cx="2107616" cy="372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adj. old, used, worn</a:t>
            </a:r>
          </a:p>
        </p:txBody>
      </p:sp>
      <p:sp>
        <p:nvSpPr>
          <p:cNvPr id="59" name="Shape 59"/>
          <p:cNvSpPr/>
          <p:nvPr/>
        </p:nvSpPr>
        <p:spPr>
          <a:xfrm>
            <a:off x="1049337" y="4248150"/>
            <a:ext cx="485141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旧  </a:t>
            </a:r>
          </a:p>
        </p:txBody>
      </p:sp>
      <p:sp>
        <p:nvSpPr>
          <p:cNvPr id="60" name="Shape 60"/>
          <p:cNvSpPr/>
          <p:nvPr/>
        </p:nvSpPr>
        <p:spPr>
          <a:xfrm>
            <a:off x="2571750" y="2714625"/>
            <a:ext cx="1041309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fānɡbiàn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61" name="Shape 61"/>
          <p:cNvSpPr/>
          <p:nvPr/>
        </p:nvSpPr>
        <p:spPr>
          <a:xfrm>
            <a:off x="2571750" y="1928812"/>
            <a:ext cx="115191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zìxínɡchē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62" name="Shape 62"/>
          <p:cNvSpPr/>
          <p:nvPr/>
        </p:nvSpPr>
        <p:spPr>
          <a:xfrm>
            <a:off x="2643187" y="5072062"/>
            <a:ext cx="411163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qí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63" name="Shape 63"/>
          <p:cNvSpPr/>
          <p:nvPr/>
        </p:nvSpPr>
        <p:spPr>
          <a:xfrm>
            <a:off x="2643187" y="3571875"/>
            <a:ext cx="345605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jiù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64" name="Shape 64"/>
          <p:cNvSpPr/>
          <p:nvPr/>
        </p:nvSpPr>
        <p:spPr>
          <a:xfrm>
            <a:off x="5072062" y="4357687"/>
            <a:ext cx="2683704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v. to change, to substitute</a:t>
            </a:r>
          </a:p>
        </p:txBody>
      </p:sp>
      <p:sp>
        <p:nvSpPr>
          <p:cNvPr id="65" name="Shape 65"/>
          <p:cNvSpPr/>
          <p:nvPr/>
        </p:nvSpPr>
        <p:spPr>
          <a:xfrm>
            <a:off x="1071562" y="5110162"/>
            <a:ext cx="485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换  </a:t>
            </a:r>
          </a:p>
        </p:txBody>
      </p:sp>
      <p:sp>
        <p:nvSpPr>
          <p:cNvPr id="66" name="Shape 66"/>
          <p:cNvSpPr/>
          <p:nvPr/>
        </p:nvSpPr>
        <p:spPr>
          <a:xfrm>
            <a:off x="2571750" y="4286250"/>
            <a:ext cx="624528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huàn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语言点</a:t>
            </a:r>
          </a:p>
        </p:txBody>
      </p:sp>
      <p:grpSp>
        <p:nvGrpSpPr>
          <p:cNvPr id="2" name="Group 71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69" name="Shape 69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70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2" name="Shape 72"/>
          <p:cNvSpPr/>
          <p:nvPr/>
        </p:nvSpPr>
        <p:spPr>
          <a:xfrm>
            <a:off x="3181673" y="1733073"/>
            <a:ext cx="2969566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 algn="ctr"/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一两/两三/三四……</a:t>
            </a:r>
            <a:r>
              <a:rPr sz="2400">
                <a:solidFill>
                  <a:srgbClr val="558ED5"/>
                </a:solidFill>
                <a:latin typeface="华文细黑"/>
                <a:ea typeface="华文细黑"/>
                <a:cs typeface="华文细黑"/>
                <a:sym typeface="华文细黑"/>
              </a:rPr>
              <a:t>. </a:t>
            </a:r>
          </a:p>
        </p:txBody>
      </p:sp>
      <p:sp>
        <p:nvSpPr>
          <p:cNvPr id="73" name="Shape 73"/>
          <p:cNvSpPr/>
          <p:nvPr/>
        </p:nvSpPr>
        <p:spPr>
          <a:xfrm>
            <a:off x="2143125" y="2604611"/>
            <a:ext cx="4066540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/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我每天学习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一两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个小时汉语。</a:t>
            </a:r>
          </a:p>
        </p:txBody>
      </p:sp>
      <p:sp>
        <p:nvSpPr>
          <p:cNvPr id="74" name="Shape 74"/>
          <p:cNvSpPr/>
          <p:nvPr/>
        </p:nvSpPr>
        <p:spPr>
          <a:xfrm>
            <a:off x="2071687" y="3461861"/>
            <a:ext cx="52857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/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从小丽家到公司骑车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七八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分钟就能到。</a:t>
            </a:r>
          </a:p>
        </p:txBody>
      </p:sp>
      <p:sp>
        <p:nvSpPr>
          <p:cNvPr id="75" name="Shape 75"/>
          <p:cNvSpPr/>
          <p:nvPr/>
        </p:nvSpPr>
        <p:spPr>
          <a:xfrm>
            <a:off x="2000250" y="4357211"/>
            <a:ext cx="4980940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 anchor="ctr">
            <a:spAutoFit/>
          </a:bodyPr>
          <a:lstStyle/>
          <a:p>
            <a:pPr lvl="0"/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你都喝了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三四</a:t>
            </a:r>
            <a:r>
              <a:rPr sz="2400">
                <a:latin typeface="华文细黑"/>
                <a:ea typeface="华文细黑"/>
                <a:cs typeface="华文细黑"/>
                <a:sym typeface="华文细黑"/>
              </a:rPr>
              <a:t>杯咖啡了，别再喝了。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/>
        </p:nvSpPr>
        <p:spPr>
          <a:xfrm>
            <a:off x="2541587" y="862012"/>
            <a:ext cx="1628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配对完成句子</a:t>
            </a:r>
          </a:p>
        </p:txBody>
      </p:sp>
      <p:grpSp>
        <p:nvGrpSpPr>
          <p:cNvPr id="2" name="Group 82"/>
          <p:cNvGrpSpPr/>
          <p:nvPr/>
        </p:nvGrpSpPr>
        <p:grpSpPr>
          <a:xfrm>
            <a:off x="470022" y="305519"/>
            <a:ext cx="8359654" cy="919241"/>
            <a:chOff x="0" y="0"/>
            <a:chExt cx="8359652" cy="919239"/>
          </a:xfrm>
        </p:grpSpPr>
        <p:grpSp>
          <p:nvGrpSpPr>
            <p:cNvPr id="3" name="Group 80"/>
            <p:cNvGrpSpPr/>
            <p:nvPr/>
          </p:nvGrpSpPr>
          <p:grpSpPr>
            <a:xfrm>
              <a:off x="0" y="0"/>
              <a:ext cx="607351" cy="919240"/>
              <a:chOff x="0" y="0"/>
              <a:chExt cx="607350" cy="919239"/>
            </a:xfrm>
          </p:grpSpPr>
          <p:sp>
            <p:nvSpPr>
              <p:cNvPr id="78" name="Shape 78"/>
              <p:cNvSpPr/>
              <p:nvPr/>
            </p:nvSpPr>
            <p:spPr>
              <a:xfrm>
                <a:off x="0" y="0"/>
                <a:ext cx="607351" cy="91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79"/>
              <p:cNvSpPr/>
              <p:nvPr/>
            </p:nvSpPr>
            <p:spPr>
              <a:xfrm>
                <a:off x="192677" y="403591"/>
                <a:ext cx="224198" cy="4080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1" name="Shape 81"/>
            <p:cNvSpPr/>
            <p:nvPr/>
          </p:nvSpPr>
          <p:spPr>
            <a:xfrm>
              <a:off x="574552" y="286618"/>
              <a:ext cx="7785101" cy="596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练习</a:t>
              </a:r>
            </a:p>
          </p:txBody>
        </p:sp>
      </p:grpSp>
      <p:sp>
        <p:nvSpPr>
          <p:cNvPr id="83" name="Shape 83"/>
          <p:cNvSpPr/>
          <p:nvPr/>
        </p:nvSpPr>
        <p:spPr>
          <a:xfrm>
            <a:off x="2411412" y="1773237"/>
            <a:ext cx="4284663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spcBef>
                <a:spcPts val="1200"/>
              </a:spcBef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华文楷体" pitchFamily="2" charset="-122"/>
                <a:ea typeface="华文楷体" pitchFamily="2" charset="-122"/>
              </a:rPr>
              <a:t>方便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自行车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  换   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八九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旧</a:t>
            </a:r>
          </a:p>
        </p:txBody>
      </p:sp>
      <p:sp>
        <p:nvSpPr>
          <p:cNvPr id="84" name="Shape 84"/>
          <p:cNvSpPr/>
          <p:nvPr/>
        </p:nvSpPr>
        <p:spPr>
          <a:xfrm>
            <a:off x="1908175" y="2781300"/>
            <a:ext cx="4887214" cy="3479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1. 这本书已经有点＿＿了，我想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一本。</a:t>
            </a:r>
          </a:p>
        </p:txBody>
      </p:sp>
      <p:sp>
        <p:nvSpPr>
          <p:cNvPr id="85" name="Shape 85"/>
          <p:cNvSpPr/>
          <p:nvPr/>
        </p:nvSpPr>
        <p:spPr>
          <a:xfrm>
            <a:off x="1908175" y="3571875"/>
            <a:ext cx="4950714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2. 你哪天比较＿＿？我们见个面聊聊天儿。</a:t>
            </a:r>
          </a:p>
        </p:txBody>
      </p:sp>
      <p:sp>
        <p:nvSpPr>
          <p:cNvPr id="86" name="Shape 86"/>
          <p:cNvSpPr/>
          <p:nvPr/>
        </p:nvSpPr>
        <p:spPr>
          <a:xfrm>
            <a:off x="1908175" y="4365625"/>
            <a:ext cx="3236214" cy="3479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3.  我每天早上骑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上学。</a:t>
            </a:r>
          </a:p>
        </p:txBody>
      </p:sp>
      <p:sp>
        <p:nvSpPr>
          <p:cNvPr id="87" name="Shape 87"/>
          <p:cNvSpPr/>
          <p:nvPr/>
        </p:nvSpPr>
        <p:spPr>
          <a:xfrm>
            <a:off x="1916112" y="5006975"/>
            <a:ext cx="4633215" cy="34798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4. 我昨天晚上很累，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 点就睡觉了。</a:t>
            </a:r>
          </a:p>
        </p:txBody>
      </p:sp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3"/>
          <p:cNvGrpSpPr/>
          <p:nvPr/>
        </p:nvGrpSpPr>
        <p:grpSpPr>
          <a:xfrm>
            <a:off x="287923" y="227733"/>
            <a:ext cx="8698915" cy="920848"/>
            <a:chOff x="0" y="0"/>
            <a:chExt cx="8698914" cy="920847"/>
          </a:xfrm>
        </p:grpSpPr>
        <p:sp>
          <p:nvSpPr>
            <p:cNvPr id="89" name="Shape 89"/>
            <p:cNvSpPr/>
            <p:nvPr/>
          </p:nvSpPr>
          <p:spPr>
            <a:xfrm>
              <a:off x="626477" y="307253"/>
              <a:ext cx="8072438" cy="5969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课文</a:t>
              </a:r>
            </a:p>
          </p:txBody>
        </p:sp>
        <p:grpSp>
          <p:nvGrpSpPr>
            <p:cNvPr id="3" name="Group 92"/>
            <p:cNvGrpSpPr/>
            <p:nvPr/>
          </p:nvGrpSpPr>
          <p:grpSpPr>
            <a:xfrm>
              <a:off x="0" y="0"/>
              <a:ext cx="607419" cy="920848"/>
              <a:chOff x="0" y="0"/>
              <a:chExt cx="607418" cy="920847"/>
            </a:xfrm>
          </p:grpSpPr>
          <p:sp>
            <p:nvSpPr>
              <p:cNvPr id="90" name="Shape 90"/>
              <p:cNvSpPr/>
              <p:nvPr/>
            </p:nvSpPr>
            <p:spPr>
              <a:xfrm>
                <a:off x="0" y="0"/>
                <a:ext cx="607419" cy="9208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1" name="Shape 91"/>
              <p:cNvSpPr/>
              <p:nvPr/>
            </p:nvSpPr>
            <p:spPr>
              <a:xfrm>
                <a:off x="192698" y="404297"/>
                <a:ext cx="224224" cy="4087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4" name="Shape 94"/>
          <p:cNvSpPr/>
          <p:nvPr/>
        </p:nvSpPr>
        <p:spPr>
          <a:xfrm>
            <a:off x="-1" y="1508442"/>
            <a:ext cx="9144002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在休息室</a:t>
            </a:r>
          </a:p>
        </p:txBody>
      </p:sp>
      <p:sp>
        <p:nvSpPr>
          <p:cNvPr id="95" name="Shape 95"/>
          <p:cNvSpPr/>
          <p:nvPr/>
        </p:nvSpPr>
        <p:spPr>
          <a:xfrm>
            <a:off x="838200" y="2057400"/>
            <a:ext cx="4939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同事：你最近比以前来得早多了，搬家了？</a:t>
            </a:r>
          </a:p>
        </p:txBody>
      </p:sp>
      <p:sp>
        <p:nvSpPr>
          <p:cNvPr id="96" name="Shape 96"/>
          <p:cNvSpPr/>
          <p:nvPr/>
        </p:nvSpPr>
        <p:spPr>
          <a:xfrm>
            <a:off x="827087" y="2806700"/>
            <a:ext cx="7479666" cy="354965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小丽：是啊，你不知道？我上个月就搬家了，走路二十分钟就到。</a:t>
            </a:r>
          </a:p>
        </p:txBody>
      </p:sp>
      <p:sp>
        <p:nvSpPr>
          <p:cNvPr id="97" name="Shape 97"/>
          <p:cNvSpPr/>
          <p:nvPr/>
        </p:nvSpPr>
        <p:spPr>
          <a:xfrm>
            <a:off x="827087" y="3527425"/>
            <a:ext cx="2399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同事：那很方便啊。</a:t>
            </a:r>
          </a:p>
        </p:txBody>
      </p:sp>
      <p:sp>
        <p:nvSpPr>
          <p:cNvPr id="98" name="Shape 98"/>
          <p:cNvSpPr/>
          <p:nvPr/>
        </p:nvSpPr>
        <p:spPr>
          <a:xfrm>
            <a:off x="827087" y="5013325"/>
            <a:ext cx="2907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同事：你不是有一辆吗？</a:t>
            </a:r>
          </a:p>
        </p:txBody>
      </p:sp>
      <p:sp>
        <p:nvSpPr>
          <p:cNvPr id="99" name="Shape 99"/>
          <p:cNvSpPr/>
          <p:nvPr/>
        </p:nvSpPr>
        <p:spPr>
          <a:xfrm>
            <a:off x="827087" y="4221162"/>
            <a:ext cx="5959476" cy="354966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小丽：我还打算买辆自行车，骑车七八分钟就能到。</a:t>
            </a:r>
          </a:p>
        </p:txBody>
      </p:sp>
      <p:sp>
        <p:nvSpPr>
          <p:cNvPr id="100" name="Shape 100"/>
          <p:cNvSpPr/>
          <p:nvPr/>
        </p:nvSpPr>
        <p:spPr>
          <a:xfrm>
            <a:off x="827087" y="5786437"/>
            <a:ext cx="8102601" cy="354966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小丽：那辆太旧了，要换一辆，很便宜，两三百块钱。</a:t>
            </a:r>
          </a:p>
        </p:txBody>
      </p:sp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/>
          <p:nvPr/>
        </p:nvSpPr>
        <p:spPr>
          <a:xfrm>
            <a:off x="2541587" y="862012"/>
            <a:ext cx="2136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根据课文判断对错</a:t>
            </a:r>
          </a:p>
        </p:txBody>
      </p:sp>
      <p:grpSp>
        <p:nvGrpSpPr>
          <p:cNvPr id="2" name="Group 107"/>
          <p:cNvGrpSpPr/>
          <p:nvPr/>
        </p:nvGrpSpPr>
        <p:grpSpPr>
          <a:xfrm>
            <a:off x="470022" y="305519"/>
            <a:ext cx="8359654" cy="919241"/>
            <a:chOff x="0" y="0"/>
            <a:chExt cx="8359652" cy="919239"/>
          </a:xfrm>
        </p:grpSpPr>
        <p:grpSp>
          <p:nvGrpSpPr>
            <p:cNvPr id="3" name="Group 105"/>
            <p:cNvGrpSpPr/>
            <p:nvPr/>
          </p:nvGrpSpPr>
          <p:grpSpPr>
            <a:xfrm>
              <a:off x="0" y="0"/>
              <a:ext cx="607351" cy="919240"/>
              <a:chOff x="0" y="0"/>
              <a:chExt cx="607350" cy="919239"/>
            </a:xfrm>
          </p:grpSpPr>
          <p:sp>
            <p:nvSpPr>
              <p:cNvPr id="103" name="Shape 103"/>
              <p:cNvSpPr/>
              <p:nvPr/>
            </p:nvSpPr>
            <p:spPr>
              <a:xfrm>
                <a:off x="0" y="0"/>
                <a:ext cx="607351" cy="91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4" name="Shape 104"/>
              <p:cNvSpPr/>
              <p:nvPr/>
            </p:nvSpPr>
            <p:spPr>
              <a:xfrm>
                <a:off x="192677" y="403591"/>
                <a:ext cx="224198" cy="4080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06" name="Shape 106"/>
            <p:cNvSpPr/>
            <p:nvPr/>
          </p:nvSpPr>
          <p:spPr>
            <a:xfrm>
              <a:off x="574552" y="286618"/>
              <a:ext cx="7785101" cy="596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练习</a:t>
              </a:r>
            </a:p>
          </p:txBody>
        </p:sp>
      </p:grpSp>
      <p:sp>
        <p:nvSpPr>
          <p:cNvPr id="108" name="Shape 108"/>
          <p:cNvSpPr/>
          <p:nvPr/>
        </p:nvSpPr>
        <p:spPr>
          <a:xfrm>
            <a:off x="1692275" y="2060575"/>
            <a:ext cx="2399665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 marL="342900" indent="-342900"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小丽上月就搬家了。</a:t>
            </a:r>
          </a:p>
        </p:txBody>
      </p:sp>
      <p:sp>
        <p:nvSpPr>
          <p:cNvPr id="109" name="Shape 109"/>
          <p:cNvSpPr/>
          <p:nvPr/>
        </p:nvSpPr>
        <p:spPr>
          <a:xfrm>
            <a:off x="1116012" y="2060575"/>
            <a:ext cx="324740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1.</a:t>
            </a:r>
          </a:p>
        </p:txBody>
      </p:sp>
      <p:sp>
        <p:nvSpPr>
          <p:cNvPr id="110" name="Shape 110"/>
          <p:cNvSpPr/>
          <p:nvPr/>
        </p:nvSpPr>
        <p:spPr>
          <a:xfrm>
            <a:off x="1116012" y="2852737"/>
            <a:ext cx="324740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2.</a:t>
            </a:r>
          </a:p>
        </p:txBody>
      </p:sp>
      <p:sp>
        <p:nvSpPr>
          <p:cNvPr id="111" name="Shape 111"/>
          <p:cNvSpPr/>
          <p:nvPr/>
        </p:nvSpPr>
        <p:spPr>
          <a:xfrm>
            <a:off x="1692275" y="2852737"/>
            <a:ext cx="4177665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从小丽家到公司走路只要二十分钟。</a:t>
            </a:r>
          </a:p>
        </p:txBody>
      </p:sp>
      <p:sp>
        <p:nvSpPr>
          <p:cNvPr id="112" name="Shape 112"/>
          <p:cNvSpPr/>
          <p:nvPr/>
        </p:nvSpPr>
        <p:spPr>
          <a:xfrm>
            <a:off x="1116012" y="3573462"/>
            <a:ext cx="324740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3.</a:t>
            </a:r>
          </a:p>
        </p:txBody>
      </p:sp>
      <p:sp>
        <p:nvSpPr>
          <p:cNvPr id="113" name="Shape 113"/>
          <p:cNvSpPr/>
          <p:nvPr/>
        </p:nvSpPr>
        <p:spPr>
          <a:xfrm>
            <a:off x="1692275" y="3573462"/>
            <a:ext cx="2907665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小丽一共有两辆自行车。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"/>
          <p:cNvSpPr>
            <a:spLocks noGrp="1"/>
          </p:cNvSpPr>
          <p:nvPr>
            <p:ph type="title" idx="4294967295"/>
          </p:nvPr>
        </p:nvSpPr>
        <p:spPr>
          <a:xfrm>
            <a:off x="-1" y="2916237"/>
            <a:ext cx="9144002" cy="79851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normAutofit/>
          </a:bodyPr>
          <a:lstStyle>
            <a:lvl1pPr defTabSz="877823">
              <a:defRPr sz="4608"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/>
            </a:pPr>
            <a:r>
              <a:rPr sz="4608"/>
              <a:t>第十课  数学比历史难多了</a:t>
            </a:r>
          </a:p>
        </p:txBody>
      </p:sp>
      <p:sp>
        <p:nvSpPr>
          <p:cNvPr id="9" name="Shape 9"/>
          <p:cNvSpPr/>
          <p:nvPr/>
        </p:nvSpPr>
        <p:spPr>
          <a:xfrm>
            <a:off x="-1" y="1111567"/>
            <a:ext cx="9144002" cy="12534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 lvl="0" algn="ctr">
              <a:lnSpc>
                <a:spcPct val="110000"/>
              </a:lnSpc>
            </a:pPr>
            <a:r>
              <a:rPr sz="4000">
                <a:solidFill>
                  <a:srgbClr val="FEBDBE"/>
                </a:solidFill>
              </a:rPr>
              <a:t>STANDARD COURSE </a:t>
            </a:r>
          </a:p>
          <a:p>
            <a:pPr lvl="0" algn="ctr">
              <a:lnSpc>
                <a:spcPct val="110000"/>
              </a:lnSpc>
            </a:pPr>
            <a:r>
              <a:rPr sz="4000">
                <a:solidFill>
                  <a:srgbClr val="FEBDBE"/>
                </a:solidFill>
              </a:rPr>
              <a:t>HSK 3</a:t>
            </a:r>
          </a:p>
        </p:txBody>
      </p:sp>
      <p:sp>
        <p:nvSpPr>
          <p:cNvPr id="10" name="Shape 10"/>
          <p:cNvSpPr/>
          <p:nvPr/>
        </p:nvSpPr>
        <p:spPr>
          <a:xfrm>
            <a:off x="-1" y="4521200"/>
            <a:ext cx="9144002" cy="5613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 algn="ctr"/>
            <a:r>
              <a:rPr sz="3200">
                <a:solidFill>
                  <a:srgbClr val="A6A6A6"/>
                </a:solidFill>
              </a:rPr>
              <a:t>Part 3  </a:t>
            </a:r>
            <a:r>
              <a:rPr sz="32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rPr>
              <a:t>课文</a:t>
            </a:r>
            <a:r>
              <a:rPr sz="3200">
                <a:solidFill>
                  <a:srgbClr val="A6A6A6"/>
                </a:solidFill>
              </a:rPr>
              <a:t> 4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05 qiantuku -Blue-Bus-Stop-5578562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552856" y="2197100"/>
            <a:ext cx="2540001" cy="1905001"/>
          </a:xfrm>
          <a:prstGeom prst="rect">
            <a:avLst/>
          </a:prstGeom>
          <a:ln w="12700">
            <a:miter lim="400000"/>
          </a:ln>
        </p:spPr>
      </p:pic>
      <p:pic>
        <p:nvPicPr>
          <p:cNvPr id="13" name="1001 自行车.jpg"/>
          <p:cNvPicPr/>
          <p:nvPr/>
        </p:nvPicPr>
        <p:blipFill>
          <a:blip r:embed="rId3" cstate="print">
            <a:extLst/>
          </a:blip>
          <a:srcRect t="29453"/>
          <a:stretch>
            <a:fillRect/>
          </a:stretch>
        </p:blipFill>
        <p:spPr>
          <a:xfrm>
            <a:off x="3159774" y="2204864"/>
            <a:ext cx="2540001" cy="1897237"/>
          </a:xfrm>
          <a:prstGeom prst="rect">
            <a:avLst/>
          </a:prstGeom>
          <a:ln w="12700">
            <a:miter lim="400000"/>
          </a:ln>
        </p:spPr>
      </p:pic>
      <p:pic>
        <p:nvPicPr>
          <p:cNvPr id="14" name="1002 qiantuku -Math-Formulas-On-School-Blackb-38482735.jpg"/>
          <p:cNvPicPr/>
          <p:nvPr/>
        </p:nvPicPr>
        <p:blipFill>
          <a:blip r:embed="rId4" cstate="print">
            <a:extLst/>
          </a:blip>
          <a:stretch>
            <a:fillRect/>
          </a:stretch>
        </p:blipFill>
        <p:spPr>
          <a:xfrm>
            <a:off x="5766692" y="2197100"/>
            <a:ext cx="2540001" cy="1905001"/>
          </a:xfrm>
          <a:prstGeom prst="rect">
            <a:avLst/>
          </a:prstGeom>
          <a:ln w="12700">
            <a:miter lim="400000"/>
          </a:ln>
        </p:spPr>
      </p:pic>
      <p:sp>
        <p:nvSpPr>
          <p:cNvPr id="15" name="Shape 15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热身</a:t>
            </a:r>
          </a:p>
        </p:txBody>
      </p:sp>
      <p:grpSp>
        <p:nvGrpSpPr>
          <p:cNvPr id="2" name="Group 18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16" name="Shape 16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17" name="Shape 17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19" name="Shape 19"/>
          <p:cNvSpPr/>
          <p:nvPr/>
        </p:nvSpPr>
        <p:spPr>
          <a:xfrm>
            <a:off x="2853704" y="1442561"/>
            <a:ext cx="31521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 algn="ctr"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将下列图片与单词配对</a:t>
            </a:r>
          </a:p>
        </p:txBody>
      </p:sp>
      <p:sp>
        <p:nvSpPr>
          <p:cNvPr id="20" name="Shape 20"/>
          <p:cNvSpPr/>
          <p:nvPr/>
        </p:nvSpPr>
        <p:spPr>
          <a:xfrm>
            <a:off x="555625" y="2201862"/>
            <a:ext cx="360363" cy="358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t>A</a:t>
            </a:r>
          </a:p>
        </p:txBody>
      </p:sp>
      <p:sp>
        <p:nvSpPr>
          <p:cNvPr id="21" name="Shape 21"/>
          <p:cNvSpPr/>
          <p:nvPr/>
        </p:nvSpPr>
        <p:spPr>
          <a:xfrm>
            <a:off x="3161158" y="2201862"/>
            <a:ext cx="360364" cy="358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t>B</a:t>
            </a:r>
          </a:p>
        </p:txBody>
      </p:sp>
      <p:sp>
        <p:nvSpPr>
          <p:cNvPr id="22" name="Shape 22"/>
          <p:cNvSpPr/>
          <p:nvPr/>
        </p:nvSpPr>
        <p:spPr>
          <a:xfrm>
            <a:off x="1104974" y="4745037"/>
            <a:ext cx="2514600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</a:t>
            </a:r>
            <a:r>
              <a:rPr sz="2000" dirty="0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 </a:t>
            </a:r>
            <a:r>
              <a:rPr sz="2000" dirty="0" err="1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chēzhàn</a:t>
            </a:r>
            <a:endParaRPr sz="2000" dirty="0">
              <a:latin typeface="GB Pinyinok-D" pitchFamily="2" charset="-122"/>
              <a:ea typeface="GB Pinyinok-D" pitchFamily="2" charset="-122"/>
              <a:cs typeface="华文细黑"/>
              <a:sym typeface="华文细黑"/>
            </a:endParaRPr>
          </a:p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1. 车 站 </a:t>
            </a:r>
          </a:p>
        </p:txBody>
      </p:sp>
      <p:sp>
        <p:nvSpPr>
          <p:cNvPr id="23" name="Shape 23"/>
          <p:cNvSpPr/>
          <p:nvPr/>
        </p:nvSpPr>
        <p:spPr>
          <a:xfrm>
            <a:off x="3914551" y="4745037"/>
            <a:ext cx="3033713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 </a:t>
            </a:r>
            <a:r>
              <a:rPr sz="2000" dirty="0" err="1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shùxué</a:t>
            </a:r>
            <a:endParaRPr sz="2000" dirty="0">
              <a:latin typeface="GB Pinyinok-D" pitchFamily="2" charset="-122"/>
              <a:ea typeface="GB Pinyinok-D" pitchFamily="2" charset="-122"/>
              <a:cs typeface="华文细黑"/>
              <a:sym typeface="华文细黑"/>
            </a:endParaRPr>
          </a:p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2.数 学 </a:t>
            </a:r>
          </a:p>
        </p:txBody>
      </p:sp>
      <p:sp>
        <p:nvSpPr>
          <p:cNvPr id="24" name="Shape 24"/>
          <p:cNvSpPr/>
          <p:nvPr/>
        </p:nvSpPr>
        <p:spPr>
          <a:xfrm>
            <a:off x="5766692" y="2201862"/>
            <a:ext cx="360364" cy="358141"/>
          </a:xfrm>
          <a:prstGeom prst="rect">
            <a:avLst/>
          </a:prstGeom>
          <a:solidFill>
            <a:srgbClr val="FFFFFF"/>
          </a:solidFill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t>C</a:t>
            </a:r>
          </a:p>
        </p:txBody>
      </p:sp>
      <p:sp>
        <p:nvSpPr>
          <p:cNvPr id="25" name="Shape 25"/>
          <p:cNvSpPr/>
          <p:nvPr/>
        </p:nvSpPr>
        <p:spPr>
          <a:xfrm>
            <a:off x="6393060" y="4745037"/>
            <a:ext cx="2211388" cy="70788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/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 </a:t>
            </a:r>
            <a:r>
              <a:rPr sz="2000" dirty="0" err="1">
                <a:latin typeface="GB Pinyinok-D" pitchFamily="2" charset="-122"/>
                <a:ea typeface="GB Pinyinok-D" pitchFamily="2" charset="-122"/>
                <a:cs typeface="华文细黑"/>
                <a:sym typeface="华文细黑"/>
              </a:rPr>
              <a:t>zìxínɡchē</a:t>
            </a:r>
            <a:endParaRPr sz="2000" dirty="0">
              <a:latin typeface="GB Pinyinok-D" pitchFamily="2" charset="-122"/>
              <a:ea typeface="GB Pinyinok-D" pitchFamily="2" charset="-122"/>
              <a:cs typeface="华文细黑"/>
              <a:sym typeface="华文细黑"/>
            </a:endParaRPr>
          </a:p>
          <a:p>
            <a:pPr lvl="0"/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3.  </a:t>
            </a:r>
            <a:r>
              <a:rPr sz="2000" dirty="0" err="1">
                <a:latin typeface="华文细黑"/>
                <a:ea typeface="华文细黑"/>
                <a:cs typeface="华文细黑"/>
                <a:sym typeface="华文细黑"/>
              </a:rPr>
              <a:t>自行车</a:t>
            </a:r>
            <a:r>
              <a:rPr sz="2000" dirty="0">
                <a:latin typeface="华文细黑"/>
                <a:ea typeface="华文细黑"/>
                <a:cs typeface="华文细黑"/>
                <a:sym typeface="华文细黑"/>
              </a:rPr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 advAuto="0"/>
      <p:bldP spid="23" grpId="0" animBg="1" advAuto="0"/>
      <p:bldP spid="25" grpId="0" animBg="1" advAuto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27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词汇</a:t>
            </a:r>
          </a:p>
        </p:txBody>
      </p:sp>
      <p:grpSp>
        <p:nvGrpSpPr>
          <p:cNvPr id="2" name="Group 30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28" name="Shape 28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29" name="Shape 29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31" name="Shape 31"/>
          <p:cNvSpPr/>
          <p:nvPr/>
        </p:nvSpPr>
        <p:spPr>
          <a:xfrm>
            <a:off x="5060950" y="2109787"/>
            <a:ext cx="1051878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n. place</a:t>
            </a:r>
          </a:p>
        </p:txBody>
      </p:sp>
      <p:sp>
        <p:nvSpPr>
          <p:cNvPr id="32" name="Shape 32"/>
          <p:cNvSpPr/>
          <p:nvPr/>
        </p:nvSpPr>
        <p:spPr>
          <a:xfrm>
            <a:off x="1100137" y="2038350"/>
            <a:ext cx="789941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地方 </a:t>
            </a:r>
          </a:p>
        </p:txBody>
      </p:sp>
      <p:sp>
        <p:nvSpPr>
          <p:cNvPr id="33" name="Shape 33"/>
          <p:cNvSpPr/>
          <p:nvPr/>
        </p:nvSpPr>
        <p:spPr>
          <a:xfrm>
            <a:off x="5003800" y="2865437"/>
            <a:ext cx="2758788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n. intermediary, agent</a:t>
            </a:r>
          </a:p>
        </p:txBody>
      </p:sp>
      <p:sp>
        <p:nvSpPr>
          <p:cNvPr id="34" name="Shape 34"/>
          <p:cNvSpPr/>
          <p:nvPr/>
        </p:nvSpPr>
        <p:spPr>
          <a:xfrm>
            <a:off x="1116012" y="2865437"/>
            <a:ext cx="7137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中介</a:t>
            </a:r>
          </a:p>
        </p:txBody>
      </p:sp>
      <p:sp>
        <p:nvSpPr>
          <p:cNvPr id="35" name="Shape 35"/>
          <p:cNvSpPr/>
          <p:nvPr/>
        </p:nvSpPr>
        <p:spPr>
          <a:xfrm>
            <a:off x="2638425" y="2038350"/>
            <a:ext cx="951541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dìfɑnɡ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36" name="Shape 36"/>
          <p:cNvSpPr/>
          <p:nvPr/>
        </p:nvSpPr>
        <p:spPr>
          <a:xfrm>
            <a:off x="2555875" y="2865437"/>
            <a:ext cx="1187182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zhōnɡjiè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37" name="Shape 37"/>
          <p:cNvSpPr/>
          <p:nvPr/>
        </p:nvSpPr>
        <p:spPr>
          <a:xfrm>
            <a:off x="5032375" y="3786187"/>
            <a:ext cx="1238360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adj. main</a:t>
            </a:r>
          </a:p>
        </p:txBody>
      </p:sp>
      <p:sp>
        <p:nvSpPr>
          <p:cNvPr id="38" name="Shape 38"/>
          <p:cNvSpPr/>
          <p:nvPr/>
        </p:nvSpPr>
        <p:spPr>
          <a:xfrm>
            <a:off x="1122362" y="3714750"/>
            <a:ext cx="789941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主要 </a:t>
            </a:r>
          </a:p>
        </p:txBody>
      </p:sp>
      <p:sp>
        <p:nvSpPr>
          <p:cNvPr id="39" name="Shape 39"/>
          <p:cNvSpPr/>
          <p:nvPr/>
        </p:nvSpPr>
        <p:spPr>
          <a:xfrm>
            <a:off x="5032375" y="4500562"/>
            <a:ext cx="1949460" cy="42139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n. environment</a:t>
            </a:r>
          </a:p>
        </p:txBody>
      </p:sp>
      <p:sp>
        <p:nvSpPr>
          <p:cNvPr id="40" name="Shape 40"/>
          <p:cNvSpPr/>
          <p:nvPr/>
        </p:nvSpPr>
        <p:spPr>
          <a:xfrm>
            <a:off x="1144587" y="4500562"/>
            <a:ext cx="713741" cy="3962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环境</a:t>
            </a:r>
          </a:p>
        </p:txBody>
      </p:sp>
      <p:sp>
        <p:nvSpPr>
          <p:cNvPr id="41" name="Shape 41"/>
          <p:cNvSpPr/>
          <p:nvPr/>
        </p:nvSpPr>
        <p:spPr>
          <a:xfrm>
            <a:off x="2609850" y="3714750"/>
            <a:ext cx="1022073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zhǔyào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42" name="Shape 42"/>
          <p:cNvSpPr/>
          <p:nvPr/>
        </p:nvSpPr>
        <p:spPr>
          <a:xfrm>
            <a:off x="2584450" y="4500562"/>
            <a:ext cx="1233669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huánjìnɡ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43" name="Shape 43"/>
          <p:cNvSpPr/>
          <p:nvPr/>
        </p:nvSpPr>
        <p:spPr>
          <a:xfrm>
            <a:off x="5008562" y="5245100"/>
            <a:ext cx="2302035" cy="42139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400"/>
              <a:t>n. nearby, vicinity</a:t>
            </a:r>
          </a:p>
        </p:txBody>
      </p:sp>
      <p:sp>
        <p:nvSpPr>
          <p:cNvPr id="44" name="Shape 44"/>
          <p:cNvSpPr/>
          <p:nvPr/>
        </p:nvSpPr>
        <p:spPr>
          <a:xfrm>
            <a:off x="1120775" y="5245100"/>
            <a:ext cx="713740" cy="3962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/>
              <a:t>附近</a:t>
            </a:r>
          </a:p>
        </p:txBody>
      </p:sp>
      <p:sp>
        <p:nvSpPr>
          <p:cNvPr id="45" name="Shape 45"/>
          <p:cNvSpPr/>
          <p:nvPr/>
        </p:nvSpPr>
        <p:spPr>
          <a:xfrm>
            <a:off x="2560637" y="5245100"/>
            <a:ext cx="687046" cy="461665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4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400" dirty="0" err="1">
                <a:latin typeface="GB Pinyinok-D" pitchFamily="2" charset="-122"/>
                <a:ea typeface="GB Pinyinok-D" pitchFamily="2" charset="-122"/>
              </a:rPr>
              <a:t>fùjìn</a:t>
            </a:r>
            <a:endParaRPr sz="2400" dirty="0">
              <a:latin typeface="GB Pinyinok-D" pitchFamily="2" charset="-122"/>
              <a:ea typeface="GB Pinyinok-D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1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6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 advAuto="0"/>
      <p:bldP spid="33" grpId="0" animBg="1" advAuto="0"/>
      <p:bldP spid="37" grpId="0" animBg="1" advAuto="0"/>
      <p:bldP spid="39" grpId="0" animBg="1" advAuto="0"/>
      <p:bldP spid="43" grpId="0" animBg="1" advAuto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Shape 47"/>
          <p:cNvSpPr/>
          <p:nvPr/>
        </p:nvSpPr>
        <p:spPr>
          <a:xfrm>
            <a:off x="990600" y="487362"/>
            <a:ext cx="778668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练习</a:t>
            </a:r>
          </a:p>
        </p:txBody>
      </p:sp>
      <p:grpSp>
        <p:nvGrpSpPr>
          <p:cNvPr id="2" name="Group 50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48" name="Shape 48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49" name="Shape 49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51" name="Shape 51"/>
          <p:cNvSpPr/>
          <p:nvPr/>
        </p:nvSpPr>
        <p:spPr>
          <a:xfrm>
            <a:off x="1001712" y="1360487"/>
            <a:ext cx="6784976" cy="35052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2000"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/>
            </a:pPr>
            <a:r>
              <a:rPr sz="2000"/>
              <a:t>将下列词语的汉字、拼音、英文解释正确连接：</a:t>
            </a:r>
          </a:p>
        </p:txBody>
      </p:sp>
      <p:sp>
        <p:nvSpPr>
          <p:cNvPr id="52" name="Shape 52"/>
          <p:cNvSpPr/>
          <p:nvPr/>
        </p:nvSpPr>
        <p:spPr>
          <a:xfrm>
            <a:off x="5072062" y="3714750"/>
            <a:ext cx="893922" cy="372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n. place</a:t>
            </a:r>
          </a:p>
        </p:txBody>
      </p:sp>
      <p:sp>
        <p:nvSpPr>
          <p:cNvPr id="53" name="Shape 53"/>
          <p:cNvSpPr/>
          <p:nvPr/>
        </p:nvSpPr>
        <p:spPr>
          <a:xfrm>
            <a:off x="1100137" y="2038350"/>
            <a:ext cx="675641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地方 </a:t>
            </a:r>
          </a:p>
        </p:txBody>
      </p:sp>
      <p:sp>
        <p:nvSpPr>
          <p:cNvPr id="54" name="Shape 54"/>
          <p:cNvSpPr/>
          <p:nvPr/>
        </p:nvSpPr>
        <p:spPr>
          <a:xfrm>
            <a:off x="5000625" y="2071687"/>
            <a:ext cx="2316347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n. intermediary, agent</a:t>
            </a:r>
          </a:p>
        </p:txBody>
      </p:sp>
      <p:sp>
        <p:nvSpPr>
          <p:cNvPr id="55" name="Shape 55"/>
          <p:cNvSpPr/>
          <p:nvPr/>
        </p:nvSpPr>
        <p:spPr>
          <a:xfrm>
            <a:off x="1116012" y="2865437"/>
            <a:ext cx="612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中介</a:t>
            </a:r>
          </a:p>
        </p:txBody>
      </p:sp>
      <p:sp>
        <p:nvSpPr>
          <p:cNvPr id="56" name="Shape 56"/>
          <p:cNvSpPr/>
          <p:nvPr/>
        </p:nvSpPr>
        <p:spPr>
          <a:xfrm>
            <a:off x="2643187" y="2857500"/>
            <a:ext cx="804064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dìfɑnɡ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57" name="Shape 57"/>
          <p:cNvSpPr/>
          <p:nvPr/>
        </p:nvSpPr>
        <p:spPr>
          <a:xfrm>
            <a:off x="2571750" y="3714750"/>
            <a:ext cx="1001234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zhōnɡjiè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58" name="Shape 58"/>
          <p:cNvSpPr/>
          <p:nvPr/>
        </p:nvSpPr>
        <p:spPr>
          <a:xfrm>
            <a:off x="5072062" y="4500562"/>
            <a:ext cx="1049324" cy="372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adj. main</a:t>
            </a:r>
          </a:p>
        </p:txBody>
      </p:sp>
      <p:sp>
        <p:nvSpPr>
          <p:cNvPr id="59" name="Shape 59"/>
          <p:cNvSpPr/>
          <p:nvPr/>
        </p:nvSpPr>
        <p:spPr>
          <a:xfrm>
            <a:off x="1122362" y="3714750"/>
            <a:ext cx="675641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主要 </a:t>
            </a:r>
          </a:p>
        </p:txBody>
      </p:sp>
      <p:sp>
        <p:nvSpPr>
          <p:cNvPr id="60" name="Shape 60"/>
          <p:cNvSpPr/>
          <p:nvPr/>
        </p:nvSpPr>
        <p:spPr>
          <a:xfrm>
            <a:off x="5000625" y="2857500"/>
            <a:ext cx="1641907" cy="372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n. environment</a:t>
            </a:r>
          </a:p>
        </p:txBody>
      </p:sp>
      <p:sp>
        <p:nvSpPr>
          <p:cNvPr id="61" name="Shape 61"/>
          <p:cNvSpPr/>
          <p:nvPr/>
        </p:nvSpPr>
        <p:spPr>
          <a:xfrm>
            <a:off x="1144587" y="4500562"/>
            <a:ext cx="612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环境</a:t>
            </a:r>
          </a:p>
        </p:txBody>
      </p:sp>
      <p:sp>
        <p:nvSpPr>
          <p:cNvPr id="62" name="Shape 62"/>
          <p:cNvSpPr/>
          <p:nvPr/>
        </p:nvSpPr>
        <p:spPr>
          <a:xfrm>
            <a:off x="2643187" y="2071687"/>
            <a:ext cx="866582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zhǔyào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63" name="Shape 63"/>
          <p:cNvSpPr/>
          <p:nvPr/>
        </p:nvSpPr>
        <p:spPr>
          <a:xfrm>
            <a:off x="2555875" y="5243512"/>
            <a:ext cx="103970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huánjìnɡ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  <p:sp>
        <p:nvSpPr>
          <p:cNvPr id="64" name="Shape 64"/>
          <p:cNvSpPr/>
          <p:nvPr/>
        </p:nvSpPr>
        <p:spPr>
          <a:xfrm>
            <a:off x="5008562" y="5245100"/>
            <a:ext cx="1935719" cy="37275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Times New Roman"/>
                <a:ea typeface="Times New Roman"/>
                <a:cs typeface="Times New Roman"/>
                <a:sym typeface="Times New Roman"/>
              </a:defRPr>
            </a:lvl1pPr>
          </a:lstStyle>
          <a:p>
            <a:pPr lvl="0">
              <a:defRPr sz="1800"/>
            </a:pPr>
            <a:r>
              <a:rPr sz="2000"/>
              <a:t>n. nearby, vicinity</a:t>
            </a:r>
          </a:p>
        </p:txBody>
      </p:sp>
      <p:sp>
        <p:nvSpPr>
          <p:cNvPr id="65" name="Shape 65"/>
          <p:cNvSpPr/>
          <p:nvPr/>
        </p:nvSpPr>
        <p:spPr>
          <a:xfrm>
            <a:off x="1120775" y="5245100"/>
            <a:ext cx="612140" cy="34544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附近</a:t>
            </a:r>
          </a:p>
        </p:txBody>
      </p:sp>
      <p:sp>
        <p:nvSpPr>
          <p:cNvPr id="66" name="Shape 66"/>
          <p:cNvSpPr/>
          <p:nvPr/>
        </p:nvSpPr>
        <p:spPr>
          <a:xfrm>
            <a:off x="2714625" y="4500562"/>
            <a:ext cx="586056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GB Pinyinok-D" pitchFamily="2" charset="-122"/>
                <a:ea typeface="GB Pinyinok-D" pitchFamily="2" charset="-122"/>
              </a:rPr>
              <a:t>fùjìn</a:t>
            </a:r>
            <a:endParaRPr sz="2000" dirty="0">
              <a:latin typeface="GB Pinyinok-D" pitchFamily="2" charset="-122"/>
              <a:ea typeface="GB Pinyinok-D" pitchFamily="2" charset="-122"/>
            </a:endParaRP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/>
          <p:nvPr/>
        </p:nvSpPr>
        <p:spPr>
          <a:xfrm>
            <a:off x="1071562" y="487362"/>
            <a:ext cx="8072438" cy="59690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>
              <a:defRPr sz="4000">
                <a:solidFill>
                  <a:srgbClr val="A6A6A6"/>
                </a:solidFill>
                <a:latin typeface="黑体"/>
                <a:ea typeface="黑体"/>
                <a:cs typeface="黑体"/>
                <a:sym typeface="黑体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A6A6A6"/>
                </a:solidFill>
              </a:rPr>
              <a:t>语言点</a:t>
            </a:r>
          </a:p>
        </p:txBody>
      </p:sp>
      <p:grpSp>
        <p:nvGrpSpPr>
          <p:cNvPr id="2" name="Group 71"/>
          <p:cNvGrpSpPr/>
          <p:nvPr/>
        </p:nvGrpSpPr>
        <p:grpSpPr>
          <a:xfrm>
            <a:off x="287923" y="227733"/>
            <a:ext cx="607428" cy="920484"/>
            <a:chOff x="0" y="0"/>
            <a:chExt cx="607426" cy="920482"/>
          </a:xfrm>
        </p:grpSpPr>
        <p:sp>
          <p:nvSpPr>
            <p:cNvPr id="69" name="Shape 69"/>
            <p:cNvSpPr/>
            <p:nvPr/>
          </p:nvSpPr>
          <p:spPr>
            <a:xfrm>
              <a:off x="0" y="0"/>
              <a:ext cx="607427" cy="9204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86" y="21600"/>
                  </a:moveTo>
                  <a:lnTo>
                    <a:pt x="11178" y="21600"/>
                  </a:lnTo>
                  <a:lnTo>
                    <a:pt x="11516" y="21565"/>
                  </a:lnTo>
                  <a:lnTo>
                    <a:pt x="11881" y="21495"/>
                  </a:lnTo>
                  <a:lnTo>
                    <a:pt x="12220" y="21425"/>
                  </a:lnTo>
                  <a:lnTo>
                    <a:pt x="12585" y="21319"/>
                  </a:lnTo>
                  <a:lnTo>
                    <a:pt x="12871" y="21196"/>
                  </a:lnTo>
                  <a:lnTo>
                    <a:pt x="13132" y="21056"/>
                  </a:lnTo>
                  <a:lnTo>
                    <a:pt x="13367" y="20881"/>
                  </a:lnTo>
                  <a:lnTo>
                    <a:pt x="13627" y="20722"/>
                  </a:lnTo>
                  <a:lnTo>
                    <a:pt x="13835" y="20511"/>
                  </a:lnTo>
                  <a:lnTo>
                    <a:pt x="14018" y="20318"/>
                  </a:lnTo>
                  <a:lnTo>
                    <a:pt x="14174" y="20107"/>
                  </a:lnTo>
                  <a:lnTo>
                    <a:pt x="14330" y="19879"/>
                  </a:lnTo>
                  <a:lnTo>
                    <a:pt x="14434" y="19634"/>
                  </a:lnTo>
                  <a:lnTo>
                    <a:pt x="14487" y="19370"/>
                  </a:lnTo>
                  <a:lnTo>
                    <a:pt x="14487" y="15664"/>
                  </a:lnTo>
                  <a:lnTo>
                    <a:pt x="14591" y="15454"/>
                  </a:lnTo>
                  <a:lnTo>
                    <a:pt x="14669" y="15260"/>
                  </a:lnTo>
                  <a:lnTo>
                    <a:pt x="14774" y="15050"/>
                  </a:lnTo>
                  <a:lnTo>
                    <a:pt x="15138" y="14646"/>
                  </a:lnTo>
                  <a:lnTo>
                    <a:pt x="15581" y="14242"/>
                  </a:lnTo>
                  <a:lnTo>
                    <a:pt x="16728" y="13469"/>
                  </a:lnTo>
                  <a:lnTo>
                    <a:pt x="18030" y="12591"/>
                  </a:lnTo>
                  <a:lnTo>
                    <a:pt x="18734" y="12118"/>
                  </a:lnTo>
                  <a:lnTo>
                    <a:pt x="19333" y="11573"/>
                  </a:lnTo>
                  <a:lnTo>
                    <a:pt x="19932" y="11028"/>
                  </a:lnTo>
                  <a:lnTo>
                    <a:pt x="20479" y="10396"/>
                  </a:lnTo>
                  <a:lnTo>
                    <a:pt x="20740" y="10097"/>
                  </a:lnTo>
                  <a:lnTo>
                    <a:pt x="20948" y="9729"/>
                  </a:lnTo>
                  <a:lnTo>
                    <a:pt x="21130" y="9378"/>
                  </a:lnTo>
                  <a:lnTo>
                    <a:pt x="21287" y="8974"/>
                  </a:lnTo>
                  <a:lnTo>
                    <a:pt x="21443" y="8605"/>
                  </a:lnTo>
                  <a:lnTo>
                    <a:pt x="21548" y="8166"/>
                  </a:lnTo>
                  <a:lnTo>
                    <a:pt x="21600" y="7727"/>
                  </a:lnTo>
                  <a:lnTo>
                    <a:pt x="21600" y="6884"/>
                  </a:lnTo>
                  <a:lnTo>
                    <a:pt x="21548" y="6515"/>
                  </a:lnTo>
                  <a:lnTo>
                    <a:pt x="21496" y="6182"/>
                  </a:lnTo>
                  <a:lnTo>
                    <a:pt x="21391" y="5812"/>
                  </a:lnTo>
                  <a:lnTo>
                    <a:pt x="21287" y="5479"/>
                  </a:lnTo>
                  <a:lnTo>
                    <a:pt x="21130" y="5093"/>
                  </a:lnTo>
                  <a:lnTo>
                    <a:pt x="20948" y="4760"/>
                  </a:lnTo>
                  <a:lnTo>
                    <a:pt x="20740" y="4425"/>
                  </a:lnTo>
                  <a:lnTo>
                    <a:pt x="20531" y="4127"/>
                  </a:lnTo>
                  <a:lnTo>
                    <a:pt x="20296" y="3811"/>
                  </a:lnTo>
                  <a:lnTo>
                    <a:pt x="20036" y="3513"/>
                  </a:lnTo>
                  <a:lnTo>
                    <a:pt x="19775" y="3214"/>
                  </a:lnTo>
                  <a:lnTo>
                    <a:pt x="19124" y="2634"/>
                  </a:lnTo>
                  <a:lnTo>
                    <a:pt x="18447" y="2125"/>
                  </a:lnTo>
                  <a:lnTo>
                    <a:pt x="17691" y="1669"/>
                  </a:lnTo>
                  <a:lnTo>
                    <a:pt x="16832" y="1229"/>
                  </a:lnTo>
                  <a:lnTo>
                    <a:pt x="16388" y="1054"/>
                  </a:lnTo>
                  <a:lnTo>
                    <a:pt x="15920" y="879"/>
                  </a:lnTo>
                  <a:lnTo>
                    <a:pt x="15477" y="720"/>
                  </a:lnTo>
                  <a:lnTo>
                    <a:pt x="15034" y="580"/>
                  </a:lnTo>
                  <a:lnTo>
                    <a:pt x="14539" y="439"/>
                  </a:lnTo>
                  <a:lnTo>
                    <a:pt x="14018" y="316"/>
                  </a:lnTo>
                  <a:lnTo>
                    <a:pt x="13471" y="211"/>
                  </a:lnTo>
                  <a:lnTo>
                    <a:pt x="12975" y="140"/>
                  </a:lnTo>
                  <a:lnTo>
                    <a:pt x="12428" y="71"/>
                  </a:lnTo>
                  <a:lnTo>
                    <a:pt x="11934" y="35"/>
                  </a:lnTo>
                  <a:lnTo>
                    <a:pt x="11387" y="0"/>
                  </a:lnTo>
                  <a:lnTo>
                    <a:pt x="10213" y="0"/>
                  </a:lnTo>
                  <a:lnTo>
                    <a:pt x="9666" y="35"/>
                  </a:lnTo>
                  <a:lnTo>
                    <a:pt x="9172" y="71"/>
                  </a:lnTo>
                  <a:lnTo>
                    <a:pt x="8625" y="140"/>
                  </a:lnTo>
                  <a:lnTo>
                    <a:pt x="8129" y="211"/>
                  </a:lnTo>
                  <a:lnTo>
                    <a:pt x="7582" y="316"/>
                  </a:lnTo>
                  <a:lnTo>
                    <a:pt x="7061" y="439"/>
                  </a:lnTo>
                  <a:lnTo>
                    <a:pt x="6566" y="580"/>
                  </a:lnTo>
                  <a:lnTo>
                    <a:pt x="6123" y="720"/>
                  </a:lnTo>
                  <a:lnTo>
                    <a:pt x="5680" y="879"/>
                  </a:lnTo>
                  <a:lnTo>
                    <a:pt x="5212" y="1054"/>
                  </a:lnTo>
                  <a:lnTo>
                    <a:pt x="4768" y="1229"/>
                  </a:lnTo>
                  <a:lnTo>
                    <a:pt x="3909" y="1669"/>
                  </a:lnTo>
                  <a:lnTo>
                    <a:pt x="3153" y="2125"/>
                  </a:lnTo>
                  <a:lnTo>
                    <a:pt x="2476" y="2634"/>
                  </a:lnTo>
                  <a:lnTo>
                    <a:pt x="1825" y="3214"/>
                  </a:lnTo>
                  <a:lnTo>
                    <a:pt x="1303" y="3811"/>
                  </a:lnTo>
                  <a:lnTo>
                    <a:pt x="1069" y="4127"/>
                  </a:lnTo>
                  <a:lnTo>
                    <a:pt x="860" y="4425"/>
                  </a:lnTo>
                  <a:lnTo>
                    <a:pt x="651" y="4760"/>
                  </a:lnTo>
                  <a:lnTo>
                    <a:pt x="470" y="5093"/>
                  </a:lnTo>
                  <a:lnTo>
                    <a:pt x="313" y="5479"/>
                  </a:lnTo>
                  <a:lnTo>
                    <a:pt x="209" y="5812"/>
                  </a:lnTo>
                  <a:lnTo>
                    <a:pt x="104" y="6182"/>
                  </a:lnTo>
                  <a:lnTo>
                    <a:pt x="52" y="6515"/>
                  </a:lnTo>
                  <a:lnTo>
                    <a:pt x="0" y="6884"/>
                  </a:lnTo>
                  <a:lnTo>
                    <a:pt x="0" y="7727"/>
                  </a:lnTo>
                  <a:lnTo>
                    <a:pt x="52" y="8166"/>
                  </a:lnTo>
                  <a:lnTo>
                    <a:pt x="157" y="8605"/>
                  </a:lnTo>
                  <a:lnTo>
                    <a:pt x="313" y="8974"/>
                  </a:lnTo>
                  <a:lnTo>
                    <a:pt x="470" y="9378"/>
                  </a:lnTo>
                  <a:lnTo>
                    <a:pt x="651" y="9729"/>
                  </a:lnTo>
                  <a:lnTo>
                    <a:pt x="860" y="10097"/>
                  </a:lnTo>
                  <a:lnTo>
                    <a:pt x="1121" y="10396"/>
                  </a:lnTo>
                  <a:lnTo>
                    <a:pt x="1668" y="11028"/>
                  </a:lnTo>
                  <a:lnTo>
                    <a:pt x="2267" y="11573"/>
                  </a:lnTo>
                  <a:lnTo>
                    <a:pt x="2866" y="12118"/>
                  </a:lnTo>
                  <a:lnTo>
                    <a:pt x="3570" y="12591"/>
                  </a:lnTo>
                  <a:lnTo>
                    <a:pt x="4872" y="13469"/>
                  </a:lnTo>
                  <a:lnTo>
                    <a:pt x="6019" y="14242"/>
                  </a:lnTo>
                  <a:lnTo>
                    <a:pt x="6462" y="14646"/>
                  </a:lnTo>
                  <a:lnTo>
                    <a:pt x="6826" y="15050"/>
                  </a:lnTo>
                  <a:lnTo>
                    <a:pt x="6931" y="15260"/>
                  </a:lnTo>
                  <a:lnTo>
                    <a:pt x="7009" y="15454"/>
                  </a:lnTo>
                  <a:lnTo>
                    <a:pt x="7113" y="15664"/>
                  </a:lnTo>
                  <a:lnTo>
                    <a:pt x="7113" y="19370"/>
                  </a:lnTo>
                  <a:lnTo>
                    <a:pt x="7166" y="19634"/>
                  </a:lnTo>
                  <a:lnTo>
                    <a:pt x="7270" y="19879"/>
                  </a:lnTo>
                  <a:lnTo>
                    <a:pt x="7425" y="20107"/>
                  </a:lnTo>
                  <a:lnTo>
                    <a:pt x="7582" y="20318"/>
                  </a:lnTo>
                  <a:lnTo>
                    <a:pt x="7765" y="20511"/>
                  </a:lnTo>
                  <a:lnTo>
                    <a:pt x="7973" y="20722"/>
                  </a:lnTo>
                  <a:lnTo>
                    <a:pt x="8233" y="20881"/>
                  </a:lnTo>
                  <a:lnTo>
                    <a:pt x="8468" y="21056"/>
                  </a:lnTo>
                  <a:lnTo>
                    <a:pt x="8729" y="21196"/>
                  </a:lnTo>
                  <a:lnTo>
                    <a:pt x="9015" y="21319"/>
                  </a:lnTo>
                  <a:lnTo>
                    <a:pt x="9380" y="21425"/>
                  </a:lnTo>
                  <a:lnTo>
                    <a:pt x="9719" y="21495"/>
                  </a:lnTo>
                  <a:lnTo>
                    <a:pt x="10084" y="21565"/>
                  </a:lnTo>
                  <a:lnTo>
                    <a:pt x="10422" y="21600"/>
                  </a:lnTo>
                  <a:lnTo>
                    <a:pt x="10786" y="21600"/>
                  </a:lnTo>
                  <a:close/>
                </a:path>
              </a:pathLst>
            </a:custGeom>
            <a:solidFill>
              <a:srgbClr val="FFFFCC"/>
            </a:solidFill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  <p:sp>
          <p:nvSpPr>
            <p:cNvPr id="70" name="Shape 70"/>
            <p:cNvSpPr/>
            <p:nvPr/>
          </p:nvSpPr>
          <p:spPr>
            <a:xfrm>
              <a:off x="192701" y="404137"/>
              <a:ext cx="224226" cy="40859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6354" y="10918"/>
                  </a:moveTo>
                  <a:lnTo>
                    <a:pt x="4448" y="5578"/>
                  </a:lnTo>
                  <a:lnTo>
                    <a:pt x="1060" y="1305"/>
                  </a:lnTo>
                  <a:lnTo>
                    <a:pt x="0" y="235"/>
                  </a:lnTo>
                  <a:lnTo>
                    <a:pt x="4448" y="1424"/>
                  </a:lnTo>
                  <a:lnTo>
                    <a:pt x="7835" y="0"/>
                  </a:lnTo>
                  <a:lnTo>
                    <a:pt x="11647" y="1305"/>
                  </a:lnTo>
                  <a:lnTo>
                    <a:pt x="14610" y="0"/>
                  </a:lnTo>
                  <a:lnTo>
                    <a:pt x="17576" y="1186"/>
                  </a:lnTo>
                  <a:lnTo>
                    <a:pt x="21600" y="235"/>
                  </a:lnTo>
                  <a:lnTo>
                    <a:pt x="16304" y="6053"/>
                  </a:lnTo>
                  <a:lnTo>
                    <a:pt x="14822" y="10918"/>
                  </a:lnTo>
                  <a:moveTo>
                    <a:pt x="778" y="14359"/>
                  </a:moveTo>
                  <a:lnTo>
                    <a:pt x="20681" y="14359"/>
                  </a:lnTo>
                  <a:lnTo>
                    <a:pt x="20681" y="16852"/>
                  </a:lnTo>
                  <a:lnTo>
                    <a:pt x="778" y="16814"/>
                  </a:lnTo>
                  <a:lnTo>
                    <a:pt x="778" y="19226"/>
                  </a:lnTo>
                  <a:lnTo>
                    <a:pt x="20681" y="19304"/>
                  </a:lnTo>
                  <a:lnTo>
                    <a:pt x="20752" y="21600"/>
                  </a:lnTo>
                  <a:lnTo>
                    <a:pt x="848" y="21600"/>
                  </a:lnTo>
                </a:path>
              </a:pathLst>
            </a:custGeom>
            <a:noFill/>
            <a:ln w="57150" cap="flat">
              <a:solidFill>
                <a:srgbClr val="000000"/>
              </a:solidFill>
              <a:prstDash val="solid"/>
              <a:round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/>
              <a:endParaRPr/>
            </a:p>
          </p:txBody>
        </p:sp>
      </p:grpSp>
      <p:sp>
        <p:nvSpPr>
          <p:cNvPr id="72" name="Shape 72"/>
          <p:cNvSpPr/>
          <p:nvPr/>
        </p:nvSpPr>
        <p:spPr>
          <a:xfrm>
            <a:off x="-1" y="1454467"/>
            <a:ext cx="9144002" cy="4470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 lvl="0" algn="ctr"/>
            <a:r>
              <a:rPr sz="2400"/>
              <a:t>A</a:t>
            </a:r>
            <a:r>
              <a:rPr sz="24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没有</a:t>
            </a:r>
            <a:r>
              <a:rPr sz="2400"/>
              <a:t>B</a:t>
            </a:r>
            <a:r>
              <a:rPr sz="24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（这么</a:t>
            </a:r>
            <a:r>
              <a:rPr sz="2400">
                <a:solidFill>
                  <a:srgbClr val="4F81BD"/>
                </a:solidFill>
              </a:rPr>
              <a:t>/</a:t>
            </a:r>
            <a:r>
              <a:rPr sz="24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那么）</a:t>
            </a:r>
            <a:r>
              <a:rPr sz="2400"/>
              <a:t>+</a:t>
            </a:r>
            <a:r>
              <a:rPr sz="2400">
                <a:solidFill>
                  <a:srgbClr val="4F81BD"/>
                </a:solidFill>
              </a:rPr>
              <a:t>Adj.   </a:t>
            </a:r>
          </a:p>
        </p:txBody>
      </p:sp>
      <p:sp>
        <p:nvSpPr>
          <p:cNvPr id="73" name="Shape 73"/>
          <p:cNvSpPr/>
          <p:nvPr/>
        </p:nvSpPr>
        <p:spPr>
          <a:xfrm>
            <a:off x="2357437" y="2599054"/>
            <a:ext cx="2786063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咖啡</a:t>
            </a:r>
            <a:r>
              <a:rPr sz="20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没有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茶</a:t>
            </a:r>
            <a:r>
              <a:rPr sz="20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好喝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。</a:t>
            </a:r>
          </a:p>
        </p:txBody>
      </p:sp>
      <p:sp>
        <p:nvSpPr>
          <p:cNvPr id="74" name="Shape 74"/>
          <p:cNvSpPr/>
          <p:nvPr/>
        </p:nvSpPr>
        <p:spPr>
          <a:xfrm>
            <a:off x="2286000" y="3984942"/>
            <a:ext cx="4714875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这个电影</a:t>
            </a:r>
            <a:r>
              <a:rPr sz="20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没有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那个电影</a:t>
            </a:r>
            <a:r>
              <a:rPr sz="20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那么有意思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。</a:t>
            </a:r>
          </a:p>
        </p:txBody>
      </p:sp>
      <p:sp>
        <p:nvSpPr>
          <p:cNvPr id="75" name="Shape 75"/>
          <p:cNvSpPr/>
          <p:nvPr/>
        </p:nvSpPr>
        <p:spPr>
          <a:xfrm>
            <a:off x="2357437" y="3199129"/>
            <a:ext cx="2786063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他</a:t>
            </a:r>
            <a:r>
              <a:rPr sz="2000">
                <a:solidFill>
                  <a:srgbClr val="FF0000"/>
                </a:solidFill>
                <a:latin typeface="华文细黑"/>
                <a:ea typeface="华文细黑"/>
                <a:cs typeface="华文细黑"/>
                <a:sym typeface="华文细黑"/>
              </a:rPr>
              <a:t>没有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我</a:t>
            </a:r>
            <a:r>
              <a:rPr sz="2000">
                <a:solidFill>
                  <a:srgbClr val="4F81BD"/>
                </a:solidFill>
                <a:latin typeface="华文细黑"/>
                <a:ea typeface="华文细黑"/>
                <a:cs typeface="华文细黑"/>
                <a:sym typeface="华文细黑"/>
              </a:rPr>
              <a:t>这么高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。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/>
          <p:nvPr/>
        </p:nvSpPr>
        <p:spPr>
          <a:xfrm>
            <a:off x="2541587" y="862012"/>
            <a:ext cx="2390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选择恰当的词语填空</a:t>
            </a:r>
          </a:p>
        </p:txBody>
      </p:sp>
      <p:grpSp>
        <p:nvGrpSpPr>
          <p:cNvPr id="2" name="Group 82"/>
          <p:cNvGrpSpPr/>
          <p:nvPr/>
        </p:nvGrpSpPr>
        <p:grpSpPr>
          <a:xfrm>
            <a:off x="470022" y="305519"/>
            <a:ext cx="8359654" cy="919241"/>
            <a:chOff x="0" y="0"/>
            <a:chExt cx="8359652" cy="919239"/>
          </a:xfrm>
        </p:grpSpPr>
        <p:grpSp>
          <p:nvGrpSpPr>
            <p:cNvPr id="3" name="Group 80"/>
            <p:cNvGrpSpPr/>
            <p:nvPr/>
          </p:nvGrpSpPr>
          <p:grpSpPr>
            <a:xfrm>
              <a:off x="0" y="0"/>
              <a:ext cx="607351" cy="919240"/>
              <a:chOff x="0" y="0"/>
              <a:chExt cx="607350" cy="919239"/>
            </a:xfrm>
          </p:grpSpPr>
          <p:sp>
            <p:nvSpPr>
              <p:cNvPr id="78" name="Shape 78"/>
              <p:cNvSpPr/>
              <p:nvPr/>
            </p:nvSpPr>
            <p:spPr>
              <a:xfrm>
                <a:off x="0" y="0"/>
                <a:ext cx="607351" cy="91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79" name="Shape 79"/>
              <p:cNvSpPr/>
              <p:nvPr/>
            </p:nvSpPr>
            <p:spPr>
              <a:xfrm>
                <a:off x="192677" y="403591"/>
                <a:ext cx="224198" cy="4080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81" name="Shape 81"/>
            <p:cNvSpPr/>
            <p:nvPr/>
          </p:nvSpPr>
          <p:spPr>
            <a:xfrm>
              <a:off x="574552" y="286618"/>
              <a:ext cx="7785101" cy="596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练习</a:t>
              </a:r>
            </a:p>
          </p:txBody>
        </p:sp>
      </p:grpSp>
      <p:sp>
        <p:nvSpPr>
          <p:cNvPr id="83" name="Shape 83"/>
          <p:cNvSpPr/>
          <p:nvPr/>
        </p:nvSpPr>
        <p:spPr>
          <a:xfrm>
            <a:off x="723900" y="2571750"/>
            <a:ext cx="4784725" cy="347980"/>
          </a:xfrm>
          <a:prstGeom prst="rect">
            <a:avLst/>
          </a:prstGeom>
          <a:ln w="12700">
            <a:miter lim="400000"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1. 这个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的天气怎么样？</a:t>
            </a:r>
          </a:p>
        </p:txBody>
      </p:sp>
      <p:sp>
        <p:nvSpPr>
          <p:cNvPr id="84" name="Shape 84"/>
          <p:cNvSpPr/>
          <p:nvPr/>
        </p:nvSpPr>
        <p:spPr>
          <a:xfrm>
            <a:off x="7059612" y="1946275"/>
            <a:ext cx="358141" cy="345440"/>
          </a:xfrm>
          <a:prstGeom prst="rect">
            <a:avLst/>
          </a:prstGeom>
          <a:ln w="12700">
            <a:miter lim="400000"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rgbClr val="FFFFFF"/>
                </a:solidFill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刚</a:t>
            </a:r>
          </a:p>
        </p:txBody>
      </p:sp>
      <p:sp>
        <p:nvSpPr>
          <p:cNvPr id="85" name="Shape 85"/>
          <p:cNvSpPr/>
          <p:nvPr/>
        </p:nvSpPr>
        <p:spPr>
          <a:xfrm>
            <a:off x="7856537" y="1951037"/>
            <a:ext cx="612141" cy="345441"/>
          </a:xfrm>
          <a:prstGeom prst="rect">
            <a:avLst/>
          </a:prstGeom>
          <a:ln w="12700">
            <a:miter lim="400000"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solidFill>
                  <a:srgbClr val="FFFFFF"/>
                </a:solidFill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刚才</a:t>
            </a:r>
          </a:p>
        </p:txBody>
      </p:sp>
      <p:sp>
        <p:nvSpPr>
          <p:cNvPr id="86" name="Shape 86"/>
          <p:cNvSpPr/>
          <p:nvPr/>
        </p:nvSpPr>
        <p:spPr>
          <a:xfrm>
            <a:off x="720725" y="3233737"/>
            <a:ext cx="5110163" cy="347981"/>
          </a:xfrm>
          <a:prstGeom prst="rect">
            <a:avLst/>
          </a:prstGeom>
          <a:ln w="12700">
            <a:miter lim="400000"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2.请问，这里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有超市吗？</a:t>
            </a:r>
          </a:p>
        </p:txBody>
      </p:sp>
      <p:sp>
        <p:nvSpPr>
          <p:cNvPr id="87" name="Shape 87"/>
          <p:cNvSpPr/>
          <p:nvPr/>
        </p:nvSpPr>
        <p:spPr>
          <a:xfrm>
            <a:off x="714375" y="4071937"/>
            <a:ext cx="8429625" cy="347981"/>
          </a:xfrm>
          <a:prstGeom prst="rect">
            <a:avLst/>
          </a:prstGeom>
          <a:ln w="12700">
            <a:miter lim="400000"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3. 我喜欢住这儿，主要是觉得这儿很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。</a:t>
            </a:r>
          </a:p>
        </p:txBody>
      </p:sp>
      <p:sp>
        <p:nvSpPr>
          <p:cNvPr id="88" name="Shape 88"/>
          <p:cNvSpPr/>
          <p:nvPr/>
        </p:nvSpPr>
        <p:spPr>
          <a:xfrm>
            <a:off x="-1" y="1628775"/>
            <a:ext cx="9144002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200"/>
              </a:spcBef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华文楷体" pitchFamily="2" charset="-122"/>
                <a:ea typeface="华文楷体" pitchFamily="2" charset="-122"/>
              </a:rPr>
              <a:t>安静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附近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地方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没有</a:t>
            </a:r>
            <a:endParaRPr sz="20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89" name="Shape 89"/>
          <p:cNvSpPr/>
          <p:nvPr/>
        </p:nvSpPr>
        <p:spPr>
          <a:xfrm>
            <a:off x="714375" y="4814887"/>
            <a:ext cx="8429625" cy="347981"/>
          </a:xfrm>
          <a:prstGeom prst="rect">
            <a:avLst/>
          </a:prstGeom>
          <a:ln w="12700">
            <a:miter lim="400000"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4. 我觉得今天这里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昨天热闹。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95"/>
          <p:cNvGrpSpPr/>
          <p:nvPr/>
        </p:nvGrpSpPr>
        <p:grpSpPr>
          <a:xfrm>
            <a:off x="287923" y="227733"/>
            <a:ext cx="8698915" cy="920848"/>
            <a:chOff x="0" y="0"/>
            <a:chExt cx="8698914" cy="920847"/>
          </a:xfrm>
        </p:grpSpPr>
        <p:sp>
          <p:nvSpPr>
            <p:cNvPr id="91" name="Shape 91"/>
            <p:cNvSpPr/>
            <p:nvPr/>
          </p:nvSpPr>
          <p:spPr>
            <a:xfrm>
              <a:off x="626477" y="307253"/>
              <a:ext cx="8072438" cy="59690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课文</a:t>
              </a:r>
            </a:p>
          </p:txBody>
        </p:sp>
        <p:grpSp>
          <p:nvGrpSpPr>
            <p:cNvPr id="3" name="Group 94"/>
            <p:cNvGrpSpPr/>
            <p:nvPr/>
          </p:nvGrpSpPr>
          <p:grpSpPr>
            <a:xfrm>
              <a:off x="0" y="0"/>
              <a:ext cx="607419" cy="920848"/>
              <a:chOff x="0" y="0"/>
              <a:chExt cx="607418" cy="920847"/>
            </a:xfrm>
          </p:grpSpPr>
          <p:sp>
            <p:nvSpPr>
              <p:cNvPr id="92" name="Shape 92"/>
              <p:cNvSpPr/>
              <p:nvPr/>
            </p:nvSpPr>
            <p:spPr>
              <a:xfrm>
                <a:off x="0" y="0"/>
                <a:ext cx="607419" cy="920848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93" name="Shape 93"/>
              <p:cNvSpPr/>
              <p:nvPr/>
            </p:nvSpPr>
            <p:spPr>
              <a:xfrm>
                <a:off x="192698" y="404297"/>
                <a:ext cx="224224" cy="40875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</p:grpSp>
      <p:sp>
        <p:nvSpPr>
          <p:cNvPr id="96" name="Shape 96"/>
          <p:cNvSpPr/>
          <p:nvPr/>
        </p:nvSpPr>
        <p:spPr>
          <a:xfrm>
            <a:off x="-1" y="1357629"/>
            <a:ext cx="9144002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algn="ctr"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在看房子</a:t>
            </a:r>
          </a:p>
        </p:txBody>
      </p:sp>
      <p:sp>
        <p:nvSpPr>
          <p:cNvPr id="97" name="Shape 97"/>
          <p:cNvSpPr/>
          <p:nvPr/>
        </p:nvSpPr>
        <p:spPr>
          <a:xfrm>
            <a:off x="838200" y="2057400"/>
            <a:ext cx="3923665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大山：这两个地方的房子一样吗？</a:t>
            </a:r>
          </a:p>
        </p:txBody>
      </p:sp>
      <p:sp>
        <p:nvSpPr>
          <p:cNvPr id="98" name="Shape 98"/>
          <p:cNvSpPr/>
          <p:nvPr/>
        </p:nvSpPr>
        <p:spPr>
          <a:xfrm>
            <a:off x="850899" y="3429000"/>
            <a:ext cx="5447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大山：大小没关系，主要是环境，哪个更安静？</a:t>
            </a:r>
          </a:p>
        </p:txBody>
      </p:sp>
      <p:sp>
        <p:nvSpPr>
          <p:cNvPr id="99" name="Shape 99"/>
          <p:cNvSpPr/>
          <p:nvPr/>
        </p:nvSpPr>
        <p:spPr>
          <a:xfrm>
            <a:off x="850900" y="4114800"/>
            <a:ext cx="5193665" cy="354965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中介：学校里边的没有学校外边的那么安静。</a:t>
            </a:r>
          </a:p>
        </p:txBody>
      </p:sp>
      <p:sp>
        <p:nvSpPr>
          <p:cNvPr id="100" name="Shape 100"/>
          <p:cNvSpPr/>
          <p:nvPr/>
        </p:nvSpPr>
        <p:spPr>
          <a:xfrm>
            <a:off x="850900" y="2743200"/>
            <a:ext cx="6971665" cy="354965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中介：不一样。您看，学学外边的房子比学校里边的大一些。</a:t>
            </a:r>
          </a:p>
        </p:txBody>
      </p:sp>
      <p:sp>
        <p:nvSpPr>
          <p:cNvPr id="101" name="Shape 101"/>
          <p:cNvSpPr/>
          <p:nvPr/>
        </p:nvSpPr>
        <p:spPr>
          <a:xfrm>
            <a:off x="830262" y="4765675"/>
            <a:ext cx="2907666" cy="354965"/>
          </a:xfrm>
          <a:prstGeom prst="rect">
            <a:avLst/>
          </a:prstGeom>
          <a:ln>
            <a:solidFill>
              <a:srgbClr val="4A7EBB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大山：哪个方便一些呢？</a:t>
            </a:r>
          </a:p>
        </p:txBody>
      </p:sp>
      <p:sp>
        <p:nvSpPr>
          <p:cNvPr id="102" name="Shape 102"/>
          <p:cNvSpPr/>
          <p:nvPr/>
        </p:nvSpPr>
        <p:spPr>
          <a:xfrm>
            <a:off x="830262" y="5451475"/>
            <a:ext cx="6209666" cy="354965"/>
          </a:xfrm>
          <a:prstGeom prst="rect">
            <a:avLst/>
          </a:prstGeom>
          <a:ln>
            <a:solidFill>
              <a:srgbClr val="BE4B48"/>
            </a:solidFill>
            <a:round/>
          </a:ln>
          <a:effectLst>
            <a:outerShdw blurRad="63500" dist="20000" dir="5400000" rotWithShape="0">
              <a:srgbClr val="FFFFFF">
                <a:alpha val="37998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中介：学校里边比学校外边方便，附近有三四个车站。</a:t>
            </a: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Shape 104"/>
          <p:cNvSpPr/>
          <p:nvPr/>
        </p:nvSpPr>
        <p:spPr>
          <a:xfrm>
            <a:off x="2541587" y="862012"/>
            <a:ext cx="2136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根据课文判断对错</a:t>
            </a:r>
          </a:p>
        </p:txBody>
      </p:sp>
      <p:grpSp>
        <p:nvGrpSpPr>
          <p:cNvPr id="2" name="Group 109"/>
          <p:cNvGrpSpPr/>
          <p:nvPr/>
        </p:nvGrpSpPr>
        <p:grpSpPr>
          <a:xfrm>
            <a:off x="470022" y="305519"/>
            <a:ext cx="8359654" cy="919241"/>
            <a:chOff x="0" y="0"/>
            <a:chExt cx="8359652" cy="919239"/>
          </a:xfrm>
        </p:grpSpPr>
        <p:grpSp>
          <p:nvGrpSpPr>
            <p:cNvPr id="3" name="Group 107"/>
            <p:cNvGrpSpPr/>
            <p:nvPr/>
          </p:nvGrpSpPr>
          <p:grpSpPr>
            <a:xfrm>
              <a:off x="0" y="0"/>
              <a:ext cx="607351" cy="919240"/>
              <a:chOff x="0" y="0"/>
              <a:chExt cx="607350" cy="919239"/>
            </a:xfrm>
          </p:grpSpPr>
          <p:sp>
            <p:nvSpPr>
              <p:cNvPr id="105" name="Shape 105"/>
              <p:cNvSpPr/>
              <p:nvPr/>
            </p:nvSpPr>
            <p:spPr>
              <a:xfrm>
                <a:off x="0" y="0"/>
                <a:ext cx="607351" cy="91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06" name="Shape 106"/>
              <p:cNvSpPr/>
              <p:nvPr/>
            </p:nvSpPr>
            <p:spPr>
              <a:xfrm>
                <a:off x="192677" y="403591"/>
                <a:ext cx="224198" cy="4080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08" name="Shape 108"/>
            <p:cNvSpPr/>
            <p:nvPr/>
          </p:nvSpPr>
          <p:spPr>
            <a:xfrm>
              <a:off x="574552" y="286618"/>
              <a:ext cx="7785101" cy="596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练习</a:t>
              </a:r>
            </a:p>
          </p:txBody>
        </p:sp>
      </p:grpSp>
      <p:sp>
        <p:nvSpPr>
          <p:cNvPr id="110" name="Shape 110"/>
          <p:cNvSpPr/>
          <p:nvPr/>
        </p:nvSpPr>
        <p:spPr>
          <a:xfrm>
            <a:off x="1639887" y="1852612"/>
            <a:ext cx="2907666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学校里边的房子更安静。</a:t>
            </a:r>
          </a:p>
        </p:txBody>
      </p:sp>
      <p:sp>
        <p:nvSpPr>
          <p:cNvPr id="111" name="Shape 111"/>
          <p:cNvSpPr/>
          <p:nvPr/>
        </p:nvSpPr>
        <p:spPr>
          <a:xfrm>
            <a:off x="1106487" y="1851025"/>
            <a:ext cx="324740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1.</a:t>
            </a:r>
          </a:p>
        </p:txBody>
      </p:sp>
      <p:sp>
        <p:nvSpPr>
          <p:cNvPr id="112" name="Shape 112"/>
          <p:cNvSpPr/>
          <p:nvPr/>
        </p:nvSpPr>
        <p:spPr>
          <a:xfrm>
            <a:off x="1106487" y="2682875"/>
            <a:ext cx="324740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2.</a:t>
            </a:r>
          </a:p>
        </p:txBody>
      </p:sp>
      <p:sp>
        <p:nvSpPr>
          <p:cNvPr id="113" name="Shape 113"/>
          <p:cNvSpPr/>
          <p:nvPr/>
        </p:nvSpPr>
        <p:spPr>
          <a:xfrm>
            <a:off x="1639887" y="2668587"/>
            <a:ext cx="2653666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学校外边的房子更大。</a:t>
            </a:r>
          </a:p>
        </p:txBody>
      </p:sp>
      <p:sp>
        <p:nvSpPr>
          <p:cNvPr id="114" name="Shape 114"/>
          <p:cNvSpPr/>
          <p:nvPr/>
        </p:nvSpPr>
        <p:spPr>
          <a:xfrm>
            <a:off x="1106487" y="3509962"/>
            <a:ext cx="324740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3.</a:t>
            </a:r>
          </a:p>
        </p:txBody>
      </p:sp>
      <p:sp>
        <p:nvSpPr>
          <p:cNvPr id="115" name="Shape 115"/>
          <p:cNvSpPr/>
          <p:nvPr/>
        </p:nvSpPr>
        <p:spPr>
          <a:xfrm>
            <a:off x="1639887" y="3494087"/>
            <a:ext cx="2907666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学校外边的房子更方便。</a:t>
            </a:r>
          </a:p>
        </p:txBody>
      </p:sp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Shape 117"/>
          <p:cNvSpPr/>
          <p:nvPr/>
        </p:nvSpPr>
        <p:spPr>
          <a:xfrm>
            <a:off x="2541587" y="862012"/>
            <a:ext cx="2390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选择合适的词语填空</a:t>
            </a:r>
          </a:p>
        </p:txBody>
      </p:sp>
      <p:grpSp>
        <p:nvGrpSpPr>
          <p:cNvPr id="2" name="Group 122"/>
          <p:cNvGrpSpPr/>
          <p:nvPr/>
        </p:nvGrpSpPr>
        <p:grpSpPr>
          <a:xfrm>
            <a:off x="470022" y="305519"/>
            <a:ext cx="8359654" cy="919241"/>
            <a:chOff x="0" y="0"/>
            <a:chExt cx="8359652" cy="919239"/>
          </a:xfrm>
        </p:grpSpPr>
        <p:grpSp>
          <p:nvGrpSpPr>
            <p:cNvPr id="3" name="Group 120"/>
            <p:cNvGrpSpPr/>
            <p:nvPr/>
          </p:nvGrpSpPr>
          <p:grpSpPr>
            <a:xfrm>
              <a:off x="0" y="0"/>
              <a:ext cx="607351" cy="919240"/>
              <a:chOff x="0" y="0"/>
              <a:chExt cx="607350" cy="919239"/>
            </a:xfrm>
          </p:grpSpPr>
          <p:sp>
            <p:nvSpPr>
              <p:cNvPr id="118" name="Shape 118"/>
              <p:cNvSpPr/>
              <p:nvPr/>
            </p:nvSpPr>
            <p:spPr>
              <a:xfrm>
                <a:off x="0" y="0"/>
                <a:ext cx="607351" cy="91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19" name="Shape 119"/>
              <p:cNvSpPr/>
              <p:nvPr/>
            </p:nvSpPr>
            <p:spPr>
              <a:xfrm>
                <a:off x="192677" y="403591"/>
                <a:ext cx="224198" cy="4080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21" name="Shape 121"/>
            <p:cNvSpPr/>
            <p:nvPr/>
          </p:nvSpPr>
          <p:spPr>
            <a:xfrm>
              <a:off x="574552" y="286618"/>
              <a:ext cx="7785101" cy="596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练习</a:t>
              </a:r>
            </a:p>
          </p:txBody>
        </p:sp>
      </p:grpSp>
      <p:sp>
        <p:nvSpPr>
          <p:cNvPr id="123" name="Shape 123"/>
          <p:cNvSpPr/>
          <p:nvPr/>
        </p:nvSpPr>
        <p:spPr>
          <a:xfrm>
            <a:off x="1949450" y="2400300"/>
            <a:ext cx="7123113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你和妈妈谁起得早？</a:t>
            </a:r>
          </a:p>
        </p:txBody>
      </p:sp>
      <p:sp>
        <p:nvSpPr>
          <p:cNvPr id="124" name="Shape 124"/>
          <p:cNvSpPr/>
          <p:nvPr/>
        </p:nvSpPr>
        <p:spPr>
          <a:xfrm>
            <a:off x="1416050" y="2422525"/>
            <a:ext cx="555625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A：</a:t>
            </a:r>
          </a:p>
        </p:txBody>
      </p:sp>
      <p:sp>
        <p:nvSpPr>
          <p:cNvPr id="125" name="Shape 125"/>
          <p:cNvSpPr/>
          <p:nvPr/>
        </p:nvSpPr>
        <p:spPr>
          <a:xfrm>
            <a:off x="1416050" y="2919412"/>
            <a:ext cx="513461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B：</a:t>
            </a:r>
          </a:p>
        </p:txBody>
      </p:sp>
      <p:sp>
        <p:nvSpPr>
          <p:cNvPr id="126" name="Shape 126"/>
          <p:cNvSpPr/>
          <p:nvPr/>
        </p:nvSpPr>
        <p:spPr>
          <a:xfrm>
            <a:off x="1949450" y="2905125"/>
            <a:ext cx="7123113" cy="35750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我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妈妈起得那么早。</a:t>
            </a:r>
          </a:p>
        </p:txBody>
      </p:sp>
      <p:sp>
        <p:nvSpPr>
          <p:cNvPr id="127" name="Shape 127"/>
          <p:cNvSpPr/>
          <p:nvPr/>
        </p:nvSpPr>
        <p:spPr>
          <a:xfrm>
            <a:off x="1416050" y="3419475"/>
            <a:ext cx="555625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A：</a:t>
            </a:r>
          </a:p>
        </p:txBody>
      </p:sp>
      <p:sp>
        <p:nvSpPr>
          <p:cNvPr id="128" name="Shape 128"/>
          <p:cNvSpPr/>
          <p:nvPr/>
        </p:nvSpPr>
        <p:spPr>
          <a:xfrm>
            <a:off x="1949450" y="3405187"/>
            <a:ext cx="7123113" cy="35750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她 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你早起多少时间？ </a:t>
            </a:r>
          </a:p>
        </p:txBody>
      </p:sp>
      <p:sp>
        <p:nvSpPr>
          <p:cNvPr id="129" name="Shape 129"/>
          <p:cNvSpPr/>
          <p:nvPr/>
        </p:nvSpPr>
        <p:spPr>
          <a:xfrm>
            <a:off x="-1" y="1690687"/>
            <a:ext cx="9144002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200"/>
              </a:spcBef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>
                <a:latin typeface="华文楷体" pitchFamily="2" charset="-122"/>
                <a:ea typeface="华文楷体" pitchFamily="2" charset="-122"/>
              </a:rPr>
              <a:t>比  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没有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二三十</a:t>
            </a:r>
            <a:endParaRPr sz="20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30" name="Shape 130"/>
          <p:cNvSpPr/>
          <p:nvPr/>
        </p:nvSpPr>
        <p:spPr>
          <a:xfrm>
            <a:off x="1428750" y="4005262"/>
            <a:ext cx="513461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B：</a:t>
            </a:r>
          </a:p>
        </p:txBody>
      </p:sp>
      <p:sp>
        <p:nvSpPr>
          <p:cNvPr id="131" name="Shape 131"/>
          <p:cNvSpPr/>
          <p:nvPr/>
        </p:nvSpPr>
        <p:spPr>
          <a:xfrm>
            <a:off x="1928812" y="3976687"/>
            <a:ext cx="7123113" cy="35750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她比我早起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十分钟左右。</a:t>
            </a:r>
          </a:p>
        </p:txBody>
      </p:sp>
      <p:pic>
        <p:nvPicPr>
          <p:cNvPr id="132" name="1007 全 1h-19470.jpg"/>
          <p:cNvPicPr/>
          <p:nvPr/>
        </p:nvPicPr>
        <p:blipFill>
          <a:blip r:embed="rId2" cstate="print">
            <a:extLst/>
          </a:blip>
          <a:srcRect t="44798"/>
          <a:stretch>
            <a:fillRect/>
          </a:stretch>
        </p:blipFill>
        <p:spPr>
          <a:xfrm>
            <a:off x="5868144" y="2420888"/>
            <a:ext cx="2235201" cy="186332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/>
          <p:nvPr/>
        </p:nvSpPr>
        <p:spPr>
          <a:xfrm>
            <a:off x="2541587" y="862012"/>
            <a:ext cx="2390141" cy="3454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45719" rIns="45719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选择合适的词语填空</a:t>
            </a:r>
          </a:p>
        </p:txBody>
      </p:sp>
      <p:grpSp>
        <p:nvGrpSpPr>
          <p:cNvPr id="2" name="Group 139"/>
          <p:cNvGrpSpPr/>
          <p:nvPr/>
        </p:nvGrpSpPr>
        <p:grpSpPr>
          <a:xfrm>
            <a:off x="470022" y="305519"/>
            <a:ext cx="8359654" cy="919241"/>
            <a:chOff x="0" y="0"/>
            <a:chExt cx="8359652" cy="919239"/>
          </a:xfrm>
        </p:grpSpPr>
        <p:grpSp>
          <p:nvGrpSpPr>
            <p:cNvPr id="3" name="Group 137"/>
            <p:cNvGrpSpPr/>
            <p:nvPr/>
          </p:nvGrpSpPr>
          <p:grpSpPr>
            <a:xfrm>
              <a:off x="0" y="0"/>
              <a:ext cx="607351" cy="919240"/>
              <a:chOff x="0" y="0"/>
              <a:chExt cx="607350" cy="919239"/>
            </a:xfrm>
          </p:grpSpPr>
          <p:sp>
            <p:nvSpPr>
              <p:cNvPr id="135" name="Shape 135"/>
              <p:cNvSpPr/>
              <p:nvPr/>
            </p:nvSpPr>
            <p:spPr>
              <a:xfrm>
                <a:off x="0" y="0"/>
                <a:ext cx="607351" cy="91924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0786" y="21600"/>
                    </a:moveTo>
                    <a:lnTo>
                      <a:pt x="11178" y="21600"/>
                    </a:lnTo>
                    <a:lnTo>
                      <a:pt x="11516" y="21565"/>
                    </a:lnTo>
                    <a:lnTo>
                      <a:pt x="11881" y="21495"/>
                    </a:lnTo>
                    <a:lnTo>
                      <a:pt x="12220" y="21425"/>
                    </a:lnTo>
                    <a:lnTo>
                      <a:pt x="12585" y="21319"/>
                    </a:lnTo>
                    <a:lnTo>
                      <a:pt x="12871" y="21196"/>
                    </a:lnTo>
                    <a:lnTo>
                      <a:pt x="13132" y="21056"/>
                    </a:lnTo>
                    <a:lnTo>
                      <a:pt x="13367" y="20881"/>
                    </a:lnTo>
                    <a:lnTo>
                      <a:pt x="13627" y="20722"/>
                    </a:lnTo>
                    <a:lnTo>
                      <a:pt x="13835" y="20511"/>
                    </a:lnTo>
                    <a:lnTo>
                      <a:pt x="14018" y="20318"/>
                    </a:lnTo>
                    <a:lnTo>
                      <a:pt x="14174" y="20107"/>
                    </a:lnTo>
                    <a:lnTo>
                      <a:pt x="14330" y="19879"/>
                    </a:lnTo>
                    <a:lnTo>
                      <a:pt x="14434" y="19634"/>
                    </a:lnTo>
                    <a:lnTo>
                      <a:pt x="14487" y="19370"/>
                    </a:lnTo>
                    <a:lnTo>
                      <a:pt x="14487" y="15664"/>
                    </a:lnTo>
                    <a:lnTo>
                      <a:pt x="14591" y="15454"/>
                    </a:lnTo>
                    <a:lnTo>
                      <a:pt x="14669" y="15260"/>
                    </a:lnTo>
                    <a:lnTo>
                      <a:pt x="14774" y="15050"/>
                    </a:lnTo>
                    <a:lnTo>
                      <a:pt x="15138" y="14646"/>
                    </a:lnTo>
                    <a:lnTo>
                      <a:pt x="15581" y="14242"/>
                    </a:lnTo>
                    <a:lnTo>
                      <a:pt x="16728" y="13469"/>
                    </a:lnTo>
                    <a:lnTo>
                      <a:pt x="18030" y="12591"/>
                    </a:lnTo>
                    <a:lnTo>
                      <a:pt x="18734" y="12118"/>
                    </a:lnTo>
                    <a:lnTo>
                      <a:pt x="19333" y="11573"/>
                    </a:lnTo>
                    <a:lnTo>
                      <a:pt x="19932" y="11028"/>
                    </a:lnTo>
                    <a:lnTo>
                      <a:pt x="20479" y="10396"/>
                    </a:lnTo>
                    <a:lnTo>
                      <a:pt x="20740" y="10097"/>
                    </a:lnTo>
                    <a:lnTo>
                      <a:pt x="20948" y="9729"/>
                    </a:lnTo>
                    <a:lnTo>
                      <a:pt x="21130" y="9378"/>
                    </a:lnTo>
                    <a:lnTo>
                      <a:pt x="21287" y="8974"/>
                    </a:lnTo>
                    <a:lnTo>
                      <a:pt x="21443" y="8605"/>
                    </a:lnTo>
                    <a:lnTo>
                      <a:pt x="21548" y="8166"/>
                    </a:lnTo>
                    <a:lnTo>
                      <a:pt x="21600" y="7727"/>
                    </a:lnTo>
                    <a:lnTo>
                      <a:pt x="21600" y="6884"/>
                    </a:lnTo>
                    <a:lnTo>
                      <a:pt x="21548" y="6515"/>
                    </a:lnTo>
                    <a:lnTo>
                      <a:pt x="21496" y="6182"/>
                    </a:lnTo>
                    <a:lnTo>
                      <a:pt x="21391" y="5812"/>
                    </a:lnTo>
                    <a:lnTo>
                      <a:pt x="21287" y="5479"/>
                    </a:lnTo>
                    <a:lnTo>
                      <a:pt x="21130" y="5093"/>
                    </a:lnTo>
                    <a:lnTo>
                      <a:pt x="20948" y="4760"/>
                    </a:lnTo>
                    <a:lnTo>
                      <a:pt x="20740" y="4425"/>
                    </a:lnTo>
                    <a:lnTo>
                      <a:pt x="20531" y="4127"/>
                    </a:lnTo>
                    <a:lnTo>
                      <a:pt x="20296" y="3811"/>
                    </a:lnTo>
                    <a:lnTo>
                      <a:pt x="20036" y="3513"/>
                    </a:lnTo>
                    <a:lnTo>
                      <a:pt x="19775" y="3214"/>
                    </a:lnTo>
                    <a:lnTo>
                      <a:pt x="19124" y="2634"/>
                    </a:lnTo>
                    <a:lnTo>
                      <a:pt x="18447" y="2125"/>
                    </a:lnTo>
                    <a:lnTo>
                      <a:pt x="17691" y="1669"/>
                    </a:lnTo>
                    <a:lnTo>
                      <a:pt x="16832" y="1229"/>
                    </a:lnTo>
                    <a:lnTo>
                      <a:pt x="16388" y="1054"/>
                    </a:lnTo>
                    <a:lnTo>
                      <a:pt x="15920" y="879"/>
                    </a:lnTo>
                    <a:lnTo>
                      <a:pt x="15477" y="720"/>
                    </a:lnTo>
                    <a:lnTo>
                      <a:pt x="15034" y="580"/>
                    </a:lnTo>
                    <a:lnTo>
                      <a:pt x="14539" y="439"/>
                    </a:lnTo>
                    <a:lnTo>
                      <a:pt x="14018" y="316"/>
                    </a:lnTo>
                    <a:lnTo>
                      <a:pt x="13471" y="211"/>
                    </a:lnTo>
                    <a:lnTo>
                      <a:pt x="12975" y="140"/>
                    </a:lnTo>
                    <a:lnTo>
                      <a:pt x="12428" y="71"/>
                    </a:lnTo>
                    <a:lnTo>
                      <a:pt x="11934" y="35"/>
                    </a:lnTo>
                    <a:lnTo>
                      <a:pt x="11387" y="0"/>
                    </a:lnTo>
                    <a:lnTo>
                      <a:pt x="10213" y="0"/>
                    </a:lnTo>
                    <a:lnTo>
                      <a:pt x="9666" y="35"/>
                    </a:lnTo>
                    <a:lnTo>
                      <a:pt x="9172" y="71"/>
                    </a:lnTo>
                    <a:lnTo>
                      <a:pt x="8625" y="140"/>
                    </a:lnTo>
                    <a:lnTo>
                      <a:pt x="8129" y="211"/>
                    </a:lnTo>
                    <a:lnTo>
                      <a:pt x="7582" y="316"/>
                    </a:lnTo>
                    <a:lnTo>
                      <a:pt x="7061" y="439"/>
                    </a:lnTo>
                    <a:lnTo>
                      <a:pt x="6566" y="580"/>
                    </a:lnTo>
                    <a:lnTo>
                      <a:pt x="6123" y="720"/>
                    </a:lnTo>
                    <a:lnTo>
                      <a:pt x="5680" y="879"/>
                    </a:lnTo>
                    <a:lnTo>
                      <a:pt x="5212" y="1054"/>
                    </a:lnTo>
                    <a:lnTo>
                      <a:pt x="4768" y="1229"/>
                    </a:lnTo>
                    <a:lnTo>
                      <a:pt x="3909" y="1669"/>
                    </a:lnTo>
                    <a:lnTo>
                      <a:pt x="3153" y="2125"/>
                    </a:lnTo>
                    <a:lnTo>
                      <a:pt x="2476" y="2634"/>
                    </a:lnTo>
                    <a:lnTo>
                      <a:pt x="1825" y="3214"/>
                    </a:lnTo>
                    <a:lnTo>
                      <a:pt x="1303" y="3811"/>
                    </a:lnTo>
                    <a:lnTo>
                      <a:pt x="1069" y="4127"/>
                    </a:lnTo>
                    <a:lnTo>
                      <a:pt x="860" y="4425"/>
                    </a:lnTo>
                    <a:lnTo>
                      <a:pt x="651" y="4760"/>
                    </a:lnTo>
                    <a:lnTo>
                      <a:pt x="470" y="5093"/>
                    </a:lnTo>
                    <a:lnTo>
                      <a:pt x="313" y="5479"/>
                    </a:lnTo>
                    <a:lnTo>
                      <a:pt x="209" y="5812"/>
                    </a:lnTo>
                    <a:lnTo>
                      <a:pt x="104" y="6182"/>
                    </a:lnTo>
                    <a:lnTo>
                      <a:pt x="52" y="6515"/>
                    </a:lnTo>
                    <a:lnTo>
                      <a:pt x="0" y="6884"/>
                    </a:lnTo>
                    <a:lnTo>
                      <a:pt x="0" y="7727"/>
                    </a:lnTo>
                    <a:lnTo>
                      <a:pt x="52" y="8166"/>
                    </a:lnTo>
                    <a:lnTo>
                      <a:pt x="157" y="8605"/>
                    </a:lnTo>
                    <a:lnTo>
                      <a:pt x="313" y="8974"/>
                    </a:lnTo>
                    <a:lnTo>
                      <a:pt x="470" y="9378"/>
                    </a:lnTo>
                    <a:lnTo>
                      <a:pt x="651" y="9729"/>
                    </a:lnTo>
                    <a:lnTo>
                      <a:pt x="860" y="10097"/>
                    </a:lnTo>
                    <a:lnTo>
                      <a:pt x="1121" y="10396"/>
                    </a:lnTo>
                    <a:lnTo>
                      <a:pt x="1668" y="11028"/>
                    </a:lnTo>
                    <a:lnTo>
                      <a:pt x="2267" y="11573"/>
                    </a:lnTo>
                    <a:lnTo>
                      <a:pt x="2866" y="12118"/>
                    </a:lnTo>
                    <a:lnTo>
                      <a:pt x="3570" y="12591"/>
                    </a:lnTo>
                    <a:lnTo>
                      <a:pt x="4872" y="13469"/>
                    </a:lnTo>
                    <a:lnTo>
                      <a:pt x="6019" y="14242"/>
                    </a:lnTo>
                    <a:lnTo>
                      <a:pt x="6462" y="14646"/>
                    </a:lnTo>
                    <a:lnTo>
                      <a:pt x="6826" y="15050"/>
                    </a:lnTo>
                    <a:lnTo>
                      <a:pt x="6931" y="15260"/>
                    </a:lnTo>
                    <a:lnTo>
                      <a:pt x="7009" y="15454"/>
                    </a:lnTo>
                    <a:lnTo>
                      <a:pt x="7113" y="15664"/>
                    </a:lnTo>
                    <a:lnTo>
                      <a:pt x="7113" y="19370"/>
                    </a:lnTo>
                    <a:lnTo>
                      <a:pt x="7166" y="19634"/>
                    </a:lnTo>
                    <a:lnTo>
                      <a:pt x="7270" y="19879"/>
                    </a:lnTo>
                    <a:lnTo>
                      <a:pt x="7425" y="20107"/>
                    </a:lnTo>
                    <a:lnTo>
                      <a:pt x="7582" y="20318"/>
                    </a:lnTo>
                    <a:lnTo>
                      <a:pt x="7765" y="20511"/>
                    </a:lnTo>
                    <a:lnTo>
                      <a:pt x="7973" y="20722"/>
                    </a:lnTo>
                    <a:lnTo>
                      <a:pt x="8233" y="20881"/>
                    </a:lnTo>
                    <a:lnTo>
                      <a:pt x="8468" y="21056"/>
                    </a:lnTo>
                    <a:lnTo>
                      <a:pt x="8729" y="21196"/>
                    </a:lnTo>
                    <a:lnTo>
                      <a:pt x="9015" y="21319"/>
                    </a:lnTo>
                    <a:lnTo>
                      <a:pt x="9380" y="21425"/>
                    </a:lnTo>
                    <a:lnTo>
                      <a:pt x="9719" y="21495"/>
                    </a:lnTo>
                    <a:lnTo>
                      <a:pt x="10084" y="21565"/>
                    </a:lnTo>
                    <a:lnTo>
                      <a:pt x="10422" y="21600"/>
                    </a:lnTo>
                    <a:lnTo>
                      <a:pt x="10786" y="21600"/>
                    </a:lnTo>
                    <a:close/>
                  </a:path>
                </a:pathLst>
              </a:custGeom>
              <a:solidFill>
                <a:srgbClr val="FFFFCC"/>
              </a:solidFill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  <p:sp>
            <p:nvSpPr>
              <p:cNvPr id="136" name="Shape 136"/>
              <p:cNvSpPr/>
              <p:nvPr/>
            </p:nvSpPr>
            <p:spPr>
              <a:xfrm>
                <a:off x="192677" y="403591"/>
                <a:ext cx="224198" cy="408039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6354" y="10918"/>
                    </a:moveTo>
                    <a:lnTo>
                      <a:pt x="4448" y="5578"/>
                    </a:lnTo>
                    <a:lnTo>
                      <a:pt x="1060" y="1305"/>
                    </a:lnTo>
                    <a:lnTo>
                      <a:pt x="0" y="235"/>
                    </a:lnTo>
                    <a:lnTo>
                      <a:pt x="4448" y="1424"/>
                    </a:lnTo>
                    <a:lnTo>
                      <a:pt x="7835" y="0"/>
                    </a:lnTo>
                    <a:lnTo>
                      <a:pt x="11647" y="1305"/>
                    </a:lnTo>
                    <a:lnTo>
                      <a:pt x="14610" y="0"/>
                    </a:lnTo>
                    <a:lnTo>
                      <a:pt x="17576" y="1186"/>
                    </a:lnTo>
                    <a:lnTo>
                      <a:pt x="21600" y="235"/>
                    </a:lnTo>
                    <a:lnTo>
                      <a:pt x="16304" y="6053"/>
                    </a:lnTo>
                    <a:lnTo>
                      <a:pt x="14822" y="10918"/>
                    </a:lnTo>
                    <a:moveTo>
                      <a:pt x="778" y="14359"/>
                    </a:moveTo>
                    <a:lnTo>
                      <a:pt x="20681" y="14359"/>
                    </a:lnTo>
                    <a:lnTo>
                      <a:pt x="20681" y="16852"/>
                    </a:lnTo>
                    <a:lnTo>
                      <a:pt x="778" y="16814"/>
                    </a:lnTo>
                    <a:lnTo>
                      <a:pt x="778" y="19226"/>
                    </a:lnTo>
                    <a:lnTo>
                      <a:pt x="20681" y="19304"/>
                    </a:lnTo>
                    <a:lnTo>
                      <a:pt x="20752" y="21600"/>
                    </a:lnTo>
                    <a:lnTo>
                      <a:pt x="848" y="21600"/>
                    </a:lnTo>
                  </a:path>
                </a:pathLst>
              </a:custGeom>
              <a:noFill/>
              <a:ln w="57150" cap="flat">
                <a:solidFill>
                  <a:srgbClr val="000000"/>
                </a:solidFill>
                <a:prstDash val="solid"/>
                <a:round/>
              </a:ln>
              <a:effectLst/>
            </p:spPr>
            <p:txBody>
              <a:bodyPr wrap="square" lIns="0" tIns="0" rIns="0" bIns="0" numCol="1" anchor="t">
                <a:noAutofit/>
              </a:bodyPr>
              <a:lstStyle/>
              <a:p>
                <a:pPr lvl="0"/>
                <a:endParaRPr/>
              </a:p>
            </p:txBody>
          </p:sp>
        </p:grpSp>
        <p:sp>
          <p:nvSpPr>
            <p:cNvPr id="138" name="Shape 138"/>
            <p:cNvSpPr/>
            <p:nvPr/>
          </p:nvSpPr>
          <p:spPr>
            <a:xfrm>
              <a:off x="574552" y="286618"/>
              <a:ext cx="7785101" cy="5969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4000">
                  <a:solidFill>
                    <a:srgbClr val="A6A6A6"/>
                  </a:solidFill>
                  <a:latin typeface="黑体"/>
                  <a:ea typeface="黑体"/>
                  <a:cs typeface="黑体"/>
                  <a:sym typeface="黑体"/>
                </a:defRPr>
              </a:lvl1pPr>
            </a:lstStyle>
            <a:p>
              <a:pPr lvl="0">
                <a:defRPr sz="1800">
                  <a:solidFill>
                    <a:srgbClr val="000000"/>
                  </a:solidFill>
                </a:defRPr>
              </a:pPr>
              <a:r>
                <a:rPr sz="4000">
                  <a:solidFill>
                    <a:srgbClr val="A6A6A6"/>
                  </a:solidFill>
                </a:rPr>
                <a:t>练习</a:t>
              </a:r>
            </a:p>
          </p:txBody>
        </p:sp>
      </p:grpSp>
      <p:sp>
        <p:nvSpPr>
          <p:cNvPr id="140" name="Shape 140"/>
          <p:cNvSpPr/>
          <p:nvPr/>
        </p:nvSpPr>
        <p:spPr>
          <a:xfrm>
            <a:off x="1949450" y="2209800"/>
            <a:ext cx="7123113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你看这条裤子怎么样？</a:t>
            </a:r>
          </a:p>
        </p:txBody>
      </p:sp>
      <p:sp>
        <p:nvSpPr>
          <p:cNvPr id="141" name="Shape 141"/>
          <p:cNvSpPr/>
          <p:nvPr/>
        </p:nvSpPr>
        <p:spPr>
          <a:xfrm>
            <a:off x="1416050" y="2232025"/>
            <a:ext cx="555625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A：</a:t>
            </a:r>
          </a:p>
        </p:txBody>
      </p:sp>
      <p:sp>
        <p:nvSpPr>
          <p:cNvPr id="142" name="Shape 142"/>
          <p:cNvSpPr/>
          <p:nvPr/>
        </p:nvSpPr>
        <p:spPr>
          <a:xfrm>
            <a:off x="1416050" y="2728912"/>
            <a:ext cx="583819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B：.</a:t>
            </a:r>
          </a:p>
        </p:txBody>
      </p:sp>
      <p:sp>
        <p:nvSpPr>
          <p:cNvPr id="143" name="Shape 143"/>
          <p:cNvSpPr/>
          <p:nvPr/>
        </p:nvSpPr>
        <p:spPr>
          <a:xfrm>
            <a:off x="1949450" y="2714625"/>
            <a:ext cx="7123113" cy="35750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太贵了，要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块钱。</a:t>
            </a:r>
          </a:p>
        </p:txBody>
      </p:sp>
      <p:sp>
        <p:nvSpPr>
          <p:cNvPr id="144" name="Shape 144"/>
          <p:cNvSpPr/>
          <p:nvPr/>
        </p:nvSpPr>
        <p:spPr>
          <a:xfrm>
            <a:off x="1416050" y="3228975"/>
            <a:ext cx="625983" cy="35496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A；.</a:t>
            </a:r>
          </a:p>
        </p:txBody>
      </p:sp>
      <p:sp>
        <p:nvSpPr>
          <p:cNvPr id="145" name="Shape 145"/>
          <p:cNvSpPr/>
          <p:nvPr/>
        </p:nvSpPr>
        <p:spPr>
          <a:xfrm>
            <a:off x="1949450" y="3214687"/>
            <a:ext cx="7123113" cy="35750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那条呢？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刚才那条便宜。</a:t>
            </a:r>
          </a:p>
        </p:txBody>
      </p:sp>
      <p:sp>
        <p:nvSpPr>
          <p:cNvPr id="146" name="Shape 146"/>
          <p:cNvSpPr/>
          <p:nvPr/>
        </p:nvSpPr>
        <p:spPr>
          <a:xfrm>
            <a:off x="-1" y="1500187"/>
            <a:ext cx="9144002" cy="40011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9" rIns="45719">
            <a:spAutoFit/>
          </a:bodyPr>
          <a:lstStyle>
            <a:lvl1pPr algn="ctr">
              <a:spcBef>
                <a:spcPts val="1200"/>
              </a:spcBef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 dirty="0" err="1">
                <a:latin typeface="华文楷体" pitchFamily="2" charset="-122"/>
                <a:ea typeface="华文楷体" pitchFamily="2" charset="-122"/>
              </a:rPr>
              <a:t>两三百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没有</a:t>
            </a:r>
            <a:r>
              <a:rPr sz="2000" dirty="0">
                <a:latin typeface="华文楷体" pitchFamily="2" charset="-122"/>
                <a:ea typeface="华文楷体" pitchFamily="2" charset="-122"/>
              </a:rPr>
              <a:t>  比   </a:t>
            </a:r>
            <a:r>
              <a:rPr sz="2000" dirty="0" err="1">
                <a:latin typeface="华文楷体" pitchFamily="2" charset="-122"/>
                <a:ea typeface="华文楷体" pitchFamily="2" charset="-122"/>
              </a:rPr>
              <a:t>那么</a:t>
            </a:r>
            <a:endParaRPr sz="2000" dirty="0">
              <a:latin typeface="华文楷体" pitchFamily="2" charset="-122"/>
              <a:ea typeface="华文楷体" pitchFamily="2" charset="-122"/>
            </a:endParaRPr>
          </a:p>
        </p:txBody>
      </p:sp>
      <p:sp>
        <p:nvSpPr>
          <p:cNvPr id="147" name="Shape 147"/>
          <p:cNvSpPr/>
          <p:nvPr/>
        </p:nvSpPr>
        <p:spPr>
          <a:xfrm>
            <a:off x="1428750" y="3814762"/>
            <a:ext cx="583819" cy="354966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none" lIns="0" tIns="0" rIns="0" bIns="0">
            <a:spAutoFit/>
          </a:bodyPr>
          <a:lstStyle>
            <a:lvl1pPr>
              <a:defRPr sz="2000">
                <a:latin typeface="华文细黑"/>
                <a:ea typeface="华文细黑"/>
                <a:cs typeface="华文细黑"/>
                <a:sym typeface="华文细黑"/>
              </a:defRPr>
            </a:lvl1pPr>
          </a:lstStyle>
          <a:p>
            <a:pPr lvl="0">
              <a:defRPr sz="1800"/>
            </a:pPr>
            <a:r>
              <a:rPr sz="2000"/>
              <a:t>B：.</a:t>
            </a:r>
          </a:p>
        </p:txBody>
      </p:sp>
      <p:sp>
        <p:nvSpPr>
          <p:cNvPr id="148" name="Shape 148"/>
          <p:cNvSpPr/>
          <p:nvPr/>
        </p:nvSpPr>
        <p:spPr>
          <a:xfrm>
            <a:off x="1962150" y="3800475"/>
            <a:ext cx="7123113" cy="357505"/>
          </a:xfrm>
          <a:prstGeom prst="rect">
            <a:avLst/>
          </a:prstGeom>
          <a:ln>
            <a:solidFill>
              <a:srgbClr val="FFFFFF"/>
            </a:solidFill>
            <a:round/>
          </a:ln>
          <a:effectLst>
            <a:outerShdw blurRad="63500" dist="50800" dir="16200000" rotWithShape="0">
              <a:srgbClr val="FFFFFF">
                <a:alpha val="0"/>
              </a:srgbClr>
            </a:outerShdw>
          </a:effectLst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但是它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刚才那条</a:t>
            </a:r>
            <a:r>
              <a:rPr sz="2000" u="sng">
                <a:latin typeface="华文细黑"/>
                <a:ea typeface="华文细黑"/>
                <a:cs typeface="华文细黑"/>
                <a:sym typeface="华文细黑"/>
              </a:rPr>
              <a:t>        </a:t>
            </a:r>
            <a:r>
              <a:rPr sz="2000">
                <a:latin typeface="华文细黑"/>
                <a:ea typeface="华文细黑"/>
                <a:cs typeface="华文细黑"/>
                <a:sym typeface="华文细黑"/>
              </a:rPr>
              <a:t>好看。</a:t>
            </a:r>
          </a:p>
        </p:txBody>
      </p:sp>
      <p:pic>
        <p:nvPicPr>
          <p:cNvPr id="149" name="1010 qiantuku -Young-couple-choosing-jeans-du-55045610.jpg"/>
          <p:cNvPicPr/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5989984" y="2348879"/>
            <a:ext cx="2235201" cy="154197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8F8F8F"/>
      </a:accent3>
      <a:accent4>
        <a:srgbClr val="707070"/>
      </a:accent4>
      <a:accent5>
        <a:srgbClr val="B2C0D9"/>
      </a:accent5>
      <a:accent6>
        <a:srgbClr val="AE4846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8F8F8F"/>
      </a:accent3>
      <a:accent4>
        <a:srgbClr val="707070"/>
      </a:accent4>
      <a:accent5>
        <a:srgbClr val="B2C0D9"/>
      </a:accent5>
      <a:accent6>
        <a:srgbClr val="AE4846"/>
      </a:accent6>
      <a:hlink>
        <a:srgbClr val="0000FF"/>
      </a:hlink>
      <a:folHlink>
        <a:srgbClr val="FF00FF"/>
      </a:folHlink>
    </a:clrScheme>
    <a:fontScheme name="Default">
      <a:majorFont>
        <a:latin typeface="Helvetica"/>
        <a:ea typeface="Helvetica"/>
        <a:cs typeface="Helvetica"/>
      </a:majorFont>
      <a:minorFont>
        <a:latin typeface="Helvetica Neue"/>
        <a:ea typeface="Helvetica Neue"/>
        <a:cs typeface="Helvetica Neue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0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4F81BD"/>
          </a:solidFill>
          <a:prstDash val="solid"/>
          <a:bevel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4F81BD"/>
          </a:solidFill>
          <a:prstDash val="solid"/>
          <a:bevel/>
        </a:ln>
        <a:effectLst>
          <a:outerShdw blurRad="38100" dist="20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Calibri"/>
            <a:ea typeface="Calibri"/>
            <a:cs typeface="Calibri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684</Words>
  <Application>Microsoft Office PowerPoint</Application>
  <PresentationFormat>全屏显示(4:3)</PresentationFormat>
  <Paragraphs>256</Paragraphs>
  <Slides>27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27</vt:i4>
      </vt:variant>
    </vt:vector>
  </HeadingPairs>
  <TitlesOfParts>
    <vt:vector size="37" baseType="lpstr">
      <vt:lpstr>Arial</vt:lpstr>
      <vt:lpstr>宋体</vt:lpstr>
      <vt:lpstr>黑体</vt:lpstr>
      <vt:lpstr>Calibri</vt:lpstr>
      <vt:lpstr>华文细黑</vt:lpstr>
      <vt:lpstr>GB Pinyinok-D</vt:lpstr>
      <vt:lpstr>Times New Roman</vt:lpstr>
      <vt:lpstr>华文楷体</vt:lpstr>
      <vt:lpstr>Helvetica Neue</vt:lpstr>
      <vt:lpstr>Default</vt:lpstr>
      <vt:lpstr>第十课  数学比历史难多了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第十课  数学比历史难多了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第十课  数学比历史难多了</vt:lpstr>
      <vt:lpstr>幻灯片 19</vt:lpstr>
      <vt:lpstr>幻灯片 20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第十课  数学比历史难多了</dc:title>
  <dc:creator>888</dc:creator>
  <cp:lastModifiedBy>888</cp:lastModifiedBy>
  <cp:revision>9</cp:revision>
  <dcterms:modified xsi:type="dcterms:W3CDTF">2015-09-22T09:30:42Z</dcterms:modified>
</cp:coreProperties>
</file>