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6" r:id="rId1"/>
  </p:sldMasterIdLst>
  <p:notesMasterIdLst>
    <p:notesMasterId r:id="rId26"/>
  </p:notesMasterIdLst>
  <p:sldIdLst>
    <p:sldId id="257" r:id="rId2"/>
    <p:sldId id="408" r:id="rId3"/>
    <p:sldId id="407" r:id="rId4"/>
    <p:sldId id="345" r:id="rId5"/>
    <p:sldId id="309" r:id="rId6"/>
    <p:sldId id="351" r:id="rId7"/>
    <p:sldId id="352" r:id="rId8"/>
    <p:sldId id="353" r:id="rId9"/>
    <p:sldId id="355" r:id="rId10"/>
    <p:sldId id="356" r:id="rId11"/>
    <p:sldId id="357" r:id="rId12"/>
    <p:sldId id="361" r:id="rId13"/>
    <p:sldId id="362" r:id="rId14"/>
    <p:sldId id="409" r:id="rId15"/>
    <p:sldId id="363" r:id="rId16"/>
    <p:sldId id="364" r:id="rId17"/>
    <p:sldId id="365" r:id="rId18"/>
    <p:sldId id="366" r:id="rId19"/>
    <p:sldId id="367" r:id="rId20"/>
    <p:sldId id="411" r:id="rId21"/>
    <p:sldId id="413" r:id="rId22"/>
    <p:sldId id="412" r:id="rId23"/>
    <p:sldId id="410" r:id="rId24"/>
    <p:sldId id="406" r:id="rId2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51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480DEF-2B98-4002-B2C6-0712EAE52221}" type="slidenum">
              <a:rPr lang="zh-CN" altLang="en-GB" smtClean="0"/>
              <a:pPr/>
              <a:t>13</a:t>
            </a:fld>
            <a:endParaRPr lang="en-GB" altLang="zh-CN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998526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C85BA0-19A4-4742-819D-B98152A1BF9F}" type="slidenum">
              <a:rPr lang="zh-CN" altLang="en-GB" smtClean="0"/>
              <a:pPr/>
              <a:t>16</a:t>
            </a:fld>
            <a:endParaRPr lang="en-GB" altLang="zh-CN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838483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E5E888F-AD7C-4F6A-A73D-54FB3CBF7A10}" type="slidenum">
              <a:rPr lang="zh-CN" altLang="en-GB" smtClean="0"/>
              <a:pPr/>
              <a:t>19</a:t>
            </a:fld>
            <a:endParaRPr lang="en-GB" altLang="zh-CN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39679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24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591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5736"/>
            <a:ext cx="8229600" cy="10668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160"/>
            <a:ext cx="8229600" cy="482916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0909"/>
            <a:ext cx="8229600" cy="1066800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67333"/>
            <a:ext cx="403860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/>
          </a:bodyPr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908648"/>
            <a:ext cx="6480048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200" dirty="0" smtClean="0"/>
              <a:t>ACDA5012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3200" dirty="0"/>
              <a:t>Lecture </a:t>
            </a:r>
            <a:r>
              <a:rPr lang="en-GB" sz="3200" dirty="0" smtClean="0"/>
              <a:t>1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 smtClean="0"/>
              <a:t>Introduction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To </a:t>
            </a:r>
            <a:r>
              <a:rPr lang="en-GB" dirty="0"/>
              <a:t>underpin academic research and the third year OME Major Project, and to provide students with a comprehensive and systematic understanding of the knowledge and skills needed to collect, interpret, analyse, synthesise and present data using appropriate research methods.  </a:t>
            </a:r>
            <a:endParaRPr lang="en-GB" dirty="0" smtClean="0"/>
          </a:p>
          <a:p>
            <a:pPr lvl="0"/>
            <a:r>
              <a:rPr lang="en-GB" dirty="0" smtClean="0"/>
              <a:t>The </a:t>
            </a:r>
            <a:r>
              <a:rPr lang="en-GB" dirty="0"/>
              <a:t>module will extend the student’s technical expertise in information systems development such </a:t>
            </a:r>
            <a:r>
              <a:rPr lang="en-GB" dirty="0" smtClean="0"/>
              <a:t>that they are </a:t>
            </a:r>
            <a:r>
              <a:rPr lang="en-GB" dirty="0"/>
              <a:t>able to evaluate the suitability of different development methods for different situations.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73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Intended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 smtClean="0"/>
              <a:t>Upon </a:t>
            </a:r>
            <a:r>
              <a:rPr lang="en-GB" dirty="0"/>
              <a:t>the successful completion of this module, the student should be able to:</a:t>
            </a:r>
          </a:p>
          <a:p>
            <a:pPr lvl="0"/>
            <a:r>
              <a:rPr lang="en-GB" dirty="0"/>
              <a:t>Review critically the current research literature pertinent to a research topic and communicate the results of the research to specialist and non-specialist audiences.</a:t>
            </a:r>
          </a:p>
          <a:p>
            <a:pPr lvl="0"/>
            <a:r>
              <a:rPr lang="en-GB" dirty="0"/>
              <a:t>Demonstrate a sound understanding of research and development strategies and use these to produce a proposal suitable for a OME Major Project that meets ethical and sustainability guidelines.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706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Assignment 1 (25%):</a:t>
            </a:r>
          </a:p>
          <a:p>
            <a:pPr lvl="1"/>
            <a:r>
              <a:rPr lang="en-GB" dirty="0" smtClean="0"/>
              <a:t>Select one of the topics given in the assignment brief. You </a:t>
            </a:r>
            <a:r>
              <a:rPr lang="en-GB" dirty="0"/>
              <a:t>should write a 1000-word critical review of the current research literature pertinent to that topic. This should be fully referenced using the IEEE format.</a:t>
            </a:r>
          </a:p>
          <a:p>
            <a:pPr lvl="1"/>
            <a:r>
              <a:rPr lang="en-GB" dirty="0" smtClean="0"/>
              <a:t>Deadline: 16:00, Friday November 3</a:t>
            </a:r>
            <a:r>
              <a:rPr lang="en-GB" baseline="30000" dirty="0" smtClean="0"/>
              <a:t>rd</a:t>
            </a:r>
            <a:r>
              <a:rPr lang="en-GB" dirty="0" smtClean="0"/>
              <a:t> 2017</a:t>
            </a:r>
          </a:p>
          <a:p>
            <a:endParaRPr lang="en-GB" dirty="0"/>
          </a:p>
          <a:p>
            <a:r>
              <a:rPr lang="en-GB" dirty="0" smtClean="0"/>
              <a:t>Assignment 2 (75%):</a:t>
            </a:r>
          </a:p>
          <a:p>
            <a:pPr lvl="1"/>
            <a:r>
              <a:rPr lang="en-GB" dirty="0" smtClean="0"/>
              <a:t>Research Proposal</a:t>
            </a:r>
          </a:p>
          <a:p>
            <a:pPr lvl="1"/>
            <a:r>
              <a:rPr lang="en-GB" dirty="0" smtClean="0"/>
              <a:t>4000 Words</a:t>
            </a:r>
          </a:p>
          <a:p>
            <a:pPr lvl="1"/>
            <a:r>
              <a:rPr lang="en-GB" dirty="0" smtClean="0"/>
              <a:t>Describes your 3</a:t>
            </a:r>
            <a:r>
              <a:rPr lang="en-GB" baseline="30000" dirty="0" smtClean="0"/>
              <a:t>rd</a:t>
            </a:r>
            <a:r>
              <a:rPr lang="en-GB" dirty="0" smtClean="0"/>
              <a:t> year Major Project</a:t>
            </a:r>
          </a:p>
          <a:p>
            <a:pPr lvl="1"/>
            <a:r>
              <a:rPr lang="en-GB" dirty="0" smtClean="0"/>
              <a:t>Deadline: 16:00, Friday May </a:t>
            </a:r>
            <a:r>
              <a:rPr lang="en-GB" smtClean="0"/>
              <a:t>4</a:t>
            </a:r>
            <a:r>
              <a:rPr lang="en-GB" baseline="30000" smtClean="0"/>
              <a:t>th</a:t>
            </a:r>
            <a:r>
              <a:rPr lang="en-GB" smtClean="0"/>
              <a:t>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177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Aims &amp; Objectives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Research aims and objectives</a:t>
            </a:r>
            <a:endParaRPr lang="en-US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Most research topics have one overarching aim </a:t>
            </a:r>
            <a:endParaRPr lang="en-GB" altLang="zh-CN" dirty="0"/>
          </a:p>
          <a:p>
            <a:pPr lvl="1"/>
            <a:r>
              <a:rPr lang="en-GB" altLang="zh-CN" dirty="0" smtClean="0"/>
              <a:t>The broad thing you are trying to achieve</a:t>
            </a:r>
          </a:p>
          <a:p>
            <a:pPr lvl="1"/>
            <a:r>
              <a:rPr lang="en-GB" altLang="zh-CN" dirty="0" smtClean="0"/>
              <a:t>Often mirrored in the title of the research</a:t>
            </a:r>
          </a:p>
          <a:p>
            <a:r>
              <a:rPr lang="en-GB" altLang="zh-CN" dirty="0" smtClean="0"/>
              <a:t>This aim is then broken down into research objectives (typically 3 or 4)</a:t>
            </a:r>
          </a:p>
          <a:p>
            <a:pPr lvl="1"/>
            <a:r>
              <a:rPr lang="en-GB" altLang="zh-CN" dirty="0" smtClean="0"/>
              <a:t>The </a:t>
            </a:r>
            <a:r>
              <a:rPr lang="en-GB" altLang="zh-CN" b="1" dirty="0" smtClean="0"/>
              <a:t>things</a:t>
            </a:r>
            <a:r>
              <a:rPr lang="en-GB" altLang="zh-CN" dirty="0" smtClean="0"/>
              <a:t> </a:t>
            </a:r>
            <a:r>
              <a:rPr lang="en-GB" altLang="zh-CN" b="1" dirty="0" smtClean="0"/>
              <a:t>you will do </a:t>
            </a:r>
            <a:r>
              <a:rPr lang="en-GB" altLang="zh-CN" dirty="0" smtClean="0"/>
              <a:t>to achieve the aim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44116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Research hypothesis</a:t>
            </a:r>
            <a:endParaRPr lang="en-US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Instead of an aim, you may prefer to use a research hypothesis, which is a statement which needs to be proved or disproved. For example…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Explosive X is found to generate a wider blast radius per kilogram than explosive Y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You would then specify the objectives necessary to test that hypothesis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1682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the following three projects, define an aim or hypothesis</a:t>
            </a:r>
          </a:p>
          <a:p>
            <a:pPr lvl="1"/>
            <a:r>
              <a:rPr lang="en-GB" dirty="0"/>
              <a:t>Investigating the factors responsible </a:t>
            </a:r>
            <a:r>
              <a:rPr lang="en-GB" dirty="0" smtClean="0"/>
              <a:t>for the non-firing of an explosive in a test</a:t>
            </a:r>
            <a:endParaRPr lang="en-GB" dirty="0"/>
          </a:p>
          <a:p>
            <a:pPr lvl="1"/>
            <a:r>
              <a:rPr lang="en-GB" dirty="0"/>
              <a:t>Finding out </a:t>
            </a:r>
            <a:r>
              <a:rPr lang="en-GB" dirty="0" smtClean="0"/>
              <a:t>the best shape of charge for a novel situation</a:t>
            </a:r>
            <a:endParaRPr lang="en-GB" dirty="0"/>
          </a:p>
          <a:p>
            <a:pPr lvl="1"/>
            <a:r>
              <a:rPr lang="en-GB" dirty="0" smtClean="0"/>
              <a:t>Analyse how organisations use social media for PR purposes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84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How to phrase research objectives</a:t>
            </a:r>
            <a:endParaRPr lang="en-US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zh-CN" dirty="0" smtClean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question: Why have organisations introduced project teams for hardware development?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objective: To analyse organisations’ objectives for hardware development project teams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question: How can the effectiveness of hardware development project teams be measured?</a:t>
            </a:r>
            <a:endParaRPr lang="en-US" dirty="0" smtClean="0"/>
          </a:p>
          <a:p>
            <a:endParaRPr lang="en-GB" altLang="zh-CN" dirty="0" smtClean="0"/>
          </a:p>
          <a:p>
            <a:r>
              <a:rPr lang="en-GB" altLang="zh-CN" dirty="0" smtClean="0"/>
              <a:t>Research objective: To establish suitable effectiveness criteria for hardware development project teams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647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Phrasing research objectives</a:t>
            </a:r>
            <a:endParaRPr lang="en-US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 smtClean="0"/>
              <a:t>Consider the SMART test.  Are your objectives:</a:t>
            </a:r>
          </a:p>
          <a:p>
            <a:pPr lvl="1"/>
            <a:r>
              <a:rPr lang="en-GB" altLang="zh-CN" dirty="0" smtClean="0"/>
              <a:t>Specific</a:t>
            </a:r>
          </a:p>
          <a:p>
            <a:pPr lvl="2"/>
            <a:r>
              <a:rPr lang="en-GB" altLang="zh-CN" dirty="0" smtClean="0"/>
              <a:t>What precisely do you hope to achieve?</a:t>
            </a:r>
          </a:p>
          <a:p>
            <a:pPr lvl="1"/>
            <a:r>
              <a:rPr lang="en-GB" altLang="zh-CN" dirty="0" smtClean="0"/>
              <a:t>Measurable</a:t>
            </a:r>
          </a:p>
          <a:p>
            <a:pPr lvl="2"/>
            <a:r>
              <a:rPr lang="en-GB" altLang="zh-CN" dirty="0" smtClean="0"/>
              <a:t>How will you determine if you’ve achieved your objectives?</a:t>
            </a:r>
          </a:p>
          <a:p>
            <a:pPr lvl="1"/>
            <a:r>
              <a:rPr lang="en-GB" altLang="zh-CN" dirty="0" smtClean="0"/>
              <a:t>Achievable?</a:t>
            </a:r>
          </a:p>
          <a:p>
            <a:pPr lvl="2"/>
            <a:r>
              <a:rPr lang="en-GB" altLang="zh-CN" dirty="0" smtClean="0"/>
              <a:t>Can it be done</a:t>
            </a:r>
          </a:p>
          <a:p>
            <a:pPr lvl="1"/>
            <a:r>
              <a:rPr lang="en-GB" altLang="zh-CN" dirty="0" smtClean="0"/>
              <a:t>Realistic?</a:t>
            </a:r>
          </a:p>
          <a:p>
            <a:pPr lvl="2"/>
            <a:r>
              <a:rPr lang="en-GB" altLang="zh-CN" dirty="0" smtClean="0"/>
              <a:t>Can </a:t>
            </a:r>
            <a:r>
              <a:rPr lang="en-GB" altLang="zh-CN" u="sng" dirty="0" smtClean="0"/>
              <a:t>you</a:t>
            </a:r>
            <a:r>
              <a:rPr lang="en-GB" altLang="zh-CN" dirty="0" smtClean="0"/>
              <a:t> do it?</a:t>
            </a:r>
          </a:p>
          <a:p>
            <a:pPr lvl="1"/>
            <a:r>
              <a:rPr lang="en-GB" altLang="zh-CN" dirty="0" smtClean="0"/>
              <a:t>Time bound?</a:t>
            </a:r>
          </a:p>
          <a:p>
            <a:pPr lvl="2"/>
            <a:r>
              <a:rPr lang="en-GB" altLang="zh-CN" dirty="0" smtClean="0"/>
              <a:t>Can you deliver the project during the study period?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53828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the following three projects, define 4-6 project objectives</a:t>
            </a:r>
          </a:p>
          <a:p>
            <a:pPr lvl="1"/>
            <a:r>
              <a:rPr lang="en-GB" dirty="0"/>
              <a:t>Investigating the factors responsible for the non-firing of an explosive in a test</a:t>
            </a:r>
          </a:p>
          <a:p>
            <a:pPr lvl="1"/>
            <a:r>
              <a:rPr lang="en-GB" dirty="0"/>
              <a:t>Finding out the best shape of charge for a novel situation</a:t>
            </a:r>
          </a:p>
          <a:p>
            <a:pPr lvl="1"/>
            <a:r>
              <a:rPr lang="en-GB" dirty="0"/>
              <a:t>Analyse how organisations use social media for PR purposes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72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Critical Review of Literature </a:t>
            </a:r>
            <a:endParaRPr lang="en-US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zh-CN" dirty="0" smtClean="0"/>
              <a:t>The aim of a literature review is to provide the conceptual background to your research topic</a:t>
            </a:r>
          </a:p>
          <a:p>
            <a:r>
              <a:rPr lang="en-GB" altLang="zh-CN" dirty="0" smtClean="0"/>
              <a:t>The literature review shows what other people asking similar questions have discovered: </a:t>
            </a:r>
          </a:p>
          <a:p>
            <a:pPr lvl="1"/>
            <a:r>
              <a:rPr lang="en-GB" altLang="zh-CN" dirty="0" smtClean="0"/>
  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  </a:r>
            <a:r>
              <a:rPr lang="en-GB" altLang="zh-CN" dirty="0" err="1" smtClean="0"/>
              <a:t>Jankowicz</a:t>
            </a:r>
            <a:r>
              <a:rPr lang="en-GB" altLang="zh-CN" dirty="0" smtClean="0"/>
              <a:t> (2005, p. 161)</a:t>
            </a:r>
          </a:p>
          <a:p>
            <a:r>
              <a:rPr lang="en-GB" altLang="zh-CN" dirty="0" smtClean="0"/>
              <a:t>The review helps you understand the topic under consideration, and provides you with a point of evaluation for your conclusions</a:t>
            </a:r>
          </a:p>
        </p:txBody>
      </p:sp>
    </p:spTree>
    <p:extLst>
      <p:ext uri="{BB962C8B-B14F-4D97-AF65-F5344CB8AC3E}">
        <p14:creationId xmlns:p14="http://schemas.microsoft.com/office/powerpoint/2010/main" val="350136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8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2  </a:t>
            </a:r>
            <a:r>
              <a:rPr lang="en-US">
                <a:latin typeface="Arial" charset="0"/>
              </a:rPr>
              <a:t>The literature review process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Mark Saunders, Philip Lewis, Adrian Thornhill and Martin Jenkins 2003</a:t>
            </a:r>
          </a:p>
        </p:txBody>
      </p:sp>
      <p:pic>
        <p:nvPicPr>
          <p:cNvPr id="14339" name="Picture 23" descr="C03NF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27325" y="422275"/>
            <a:ext cx="3641725" cy="537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805915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matter what the project, it’s important to ensure that it is grounded in the current literature</a:t>
            </a:r>
          </a:p>
          <a:p>
            <a:r>
              <a:rPr lang="en-GB" dirty="0" smtClean="0"/>
              <a:t>This ensures that the research is practical, and helps identify any common approaches or pitfalls that exist in the field</a:t>
            </a:r>
          </a:p>
          <a:p>
            <a:r>
              <a:rPr lang="en-GB" dirty="0" smtClean="0"/>
              <a:t>It also allows the researcher to identify the key works, research groups, and professionals in the field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345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Literature Review</a:t>
            </a:r>
            <a:endParaRPr lang="en-US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Not a summary, or annotated bibliography</a:t>
            </a:r>
          </a:p>
          <a:p>
            <a:r>
              <a:rPr lang="en-GB" altLang="zh-CN" dirty="0" smtClean="0"/>
              <a:t>Builds up an argument for your particular research</a:t>
            </a:r>
          </a:p>
          <a:p>
            <a:r>
              <a:rPr lang="en-GB" altLang="zh-CN" dirty="0" smtClean="0"/>
              <a:t>There is a mass of secondary literature available </a:t>
            </a:r>
          </a:p>
          <a:p>
            <a:pPr lvl="1"/>
            <a:r>
              <a:rPr lang="en-GB" altLang="zh-CN" dirty="0" smtClean="0"/>
              <a:t>Begin with </a:t>
            </a:r>
            <a:r>
              <a:rPr lang="en-GB" altLang="zh-CN" b="1" dirty="0" smtClean="0"/>
              <a:t>general</a:t>
            </a:r>
            <a:r>
              <a:rPr lang="en-GB" altLang="zh-CN" dirty="0" smtClean="0"/>
              <a:t> texts before moving to more </a:t>
            </a:r>
            <a:r>
              <a:rPr lang="en-GB" altLang="zh-CN" b="1" dirty="0" smtClean="0"/>
              <a:t>specific</a:t>
            </a:r>
            <a:r>
              <a:rPr lang="en-GB" altLang="zh-CN" dirty="0" smtClean="0"/>
              <a:t> material (macro and micro)</a:t>
            </a:r>
          </a:p>
          <a:p>
            <a:r>
              <a:rPr lang="en-GB" altLang="zh-CN" dirty="0" smtClean="0"/>
              <a:t>Use a range of sources &amp; viewpoints (e.g. academic, governmental, industrial sources)</a:t>
            </a:r>
          </a:p>
          <a:p>
            <a:r>
              <a:rPr lang="en-GB" altLang="zh-CN" dirty="0" smtClean="0"/>
              <a:t>Use a range of types of source – journals, books, conference papers, internet articles, industry, etc.</a:t>
            </a:r>
          </a:p>
        </p:txBody>
      </p:sp>
    </p:spTree>
    <p:extLst>
      <p:ext uri="{BB962C8B-B14F-4D97-AF65-F5344CB8AC3E}">
        <p14:creationId xmlns:p14="http://schemas.microsoft.com/office/powerpoint/2010/main" val="10534203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Arial" charset="0"/>
              </a:rPr>
              <a:t>Figure 3 Literature sources available (Saunders et al 2007)</a:t>
            </a:r>
          </a:p>
        </p:txBody>
      </p:sp>
      <p:pic>
        <p:nvPicPr>
          <p:cNvPr id="16387" name="Picture 4" descr="C03NF00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6563" y="1192213"/>
            <a:ext cx="8251825" cy="454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928538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4  </a:t>
            </a:r>
            <a:r>
              <a:rPr lang="en-US">
                <a:latin typeface="Arial" charset="0"/>
              </a:rPr>
              <a:t>Types of secondary data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Mark Saunders, Philip Lewis and Adrian Thornhill, 2007</a:t>
            </a:r>
          </a:p>
        </p:txBody>
      </p:sp>
      <p:pic>
        <p:nvPicPr>
          <p:cNvPr id="17411" name="Picture 3" descr="C08NF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20775" y="422275"/>
            <a:ext cx="6865938" cy="542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68444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73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5  </a:t>
            </a:r>
            <a:r>
              <a:rPr lang="en-US">
                <a:latin typeface="Arial" charset="0"/>
              </a:rPr>
              <a:t>Evaluating potential secondary data sources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</a:t>
            </a:r>
            <a:r>
              <a:rPr lang="en-GB" altLang="zh-CN" sz="800">
                <a:latin typeface="Arial" charset="0"/>
                <a:ea typeface="宋体" charset="-122"/>
              </a:rPr>
              <a:t>Saunders, Lewis and Thornhill,</a:t>
            </a:r>
            <a:r>
              <a:rPr lang="en-US" sz="800">
                <a:latin typeface="Arial" charset="0"/>
              </a:rPr>
              <a:t> </a:t>
            </a:r>
            <a:r>
              <a:rPr lang="en-GB" altLang="zh-CN" sz="800" i="1">
                <a:latin typeface="Arial" charset="0"/>
                <a:ea typeface="宋体" charset="-122"/>
              </a:rPr>
              <a:t>Research Methods in Business</a:t>
            </a:r>
            <a:r>
              <a:rPr lang="en-GB" altLang="zh-CN" sz="800">
                <a:latin typeface="Arial" charset="0"/>
                <a:ea typeface="宋体" charset="-122"/>
              </a:rPr>
              <a:t>, 4th Edition</a:t>
            </a:r>
            <a:r>
              <a:rPr lang="en-GB" altLang="zh-CN" sz="800" i="1">
                <a:latin typeface="Arial" charset="0"/>
                <a:ea typeface="宋体" charset="-122"/>
              </a:rPr>
              <a:t> </a:t>
            </a:r>
            <a:r>
              <a:rPr lang="en-GB" altLang="zh-CN" sz="800">
                <a:latin typeface="Arial" charset="0"/>
                <a:ea typeface="宋体" charset="-122"/>
              </a:rPr>
              <a:t>© Pearson Education Limited 2007</a:t>
            </a:r>
            <a:endParaRPr lang="en-US" sz="800"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en-US" sz="800">
              <a:latin typeface="Arial" charset="0"/>
            </a:endParaRPr>
          </a:p>
        </p:txBody>
      </p:sp>
      <p:pic>
        <p:nvPicPr>
          <p:cNvPr id="18435" name="Picture 3" descr="C08NF00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98563" y="431800"/>
            <a:ext cx="6699250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027525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1026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6  </a:t>
            </a:r>
            <a:r>
              <a:rPr lang="en-US">
                <a:latin typeface="Arial" charset="0"/>
              </a:rPr>
              <a:t>Searching the Internet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Mark Saunders, Philip Lewis, Adrian Thornhill and Martin Jenkins, 2003</a:t>
            </a:r>
          </a:p>
        </p:txBody>
      </p:sp>
      <p:pic>
        <p:nvPicPr>
          <p:cNvPr id="19459" name="Picture 1028" descr="C03NF00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78088" y="415925"/>
            <a:ext cx="4138612" cy="541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248754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Mindmapping</a:t>
            </a:r>
            <a:r>
              <a:rPr lang="en-GB" dirty="0" smtClean="0"/>
              <a:t> Your Literature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Mind maps (spider diagrams) are an excellent way of recording a literature review</a:t>
            </a:r>
          </a:p>
          <a:p>
            <a:r>
              <a:rPr lang="en-GB" dirty="0" smtClean="0"/>
              <a:t>These show not only what you have discovered, but also how things relate to each other</a:t>
            </a:r>
          </a:p>
          <a:p>
            <a:r>
              <a:rPr lang="en-GB" dirty="0" smtClean="0"/>
              <a:t>This is particularly useful in structuring a document</a:t>
            </a:r>
          </a:p>
          <a:p>
            <a:pPr lvl="1"/>
            <a:r>
              <a:rPr lang="en-GB" dirty="0" smtClean="0"/>
              <a:t>Each large branch of the diagram is a section</a:t>
            </a:r>
          </a:p>
          <a:p>
            <a:pPr lvl="1"/>
            <a:r>
              <a:rPr lang="en-GB" dirty="0" smtClean="0"/>
              <a:t>Each sub-branch is a sub-section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8186738" y="612775"/>
            <a:ext cx="957262" cy="457200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882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Mind Maps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3" y="1412776"/>
            <a:ext cx="7272808" cy="528931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315462" y="6589933"/>
            <a:ext cx="17185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From gogeometry.com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094007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an appropriate piece of software, create a </a:t>
            </a:r>
            <a:r>
              <a:rPr lang="en-GB" dirty="0" err="1" smtClean="0"/>
              <a:t>mindmap</a:t>
            </a:r>
            <a:r>
              <a:rPr lang="en-GB" dirty="0" smtClean="0"/>
              <a:t> of a non-work-related topic</a:t>
            </a:r>
          </a:p>
          <a:p>
            <a:r>
              <a:rPr lang="en-GB" dirty="0" smtClean="0"/>
              <a:t>Aim to have at least three layers for each of at least six branches</a:t>
            </a:r>
          </a:p>
          <a:p>
            <a:r>
              <a:rPr lang="en-GB" dirty="0" smtClean="0"/>
              <a:t>Once complete, upload to the appropriate folder in Teams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329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Software to aid referencing </a:t>
            </a:r>
            <a:endParaRPr lang="en-US" smtClean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Free reference managers</a:t>
            </a:r>
          </a:p>
          <a:p>
            <a:pPr lvl="1"/>
            <a:r>
              <a:rPr lang="en-US" dirty="0" err="1" smtClean="0"/>
              <a:t>Docear</a:t>
            </a:r>
            <a:r>
              <a:rPr lang="en-US" dirty="0" smtClean="0"/>
              <a:t>, </a:t>
            </a:r>
            <a:r>
              <a:rPr lang="en-US" dirty="0" err="1" smtClean="0"/>
              <a:t>Zotero,Mendeley</a:t>
            </a:r>
            <a:r>
              <a:rPr lang="en-US" dirty="0" smtClean="0"/>
              <a:t>, </a:t>
            </a:r>
            <a:r>
              <a:rPr lang="en-US" dirty="0" err="1" smtClean="0"/>
              <a:t>BibDesk</a:t>
            </a:r>
            <a:endParaRPr lang="en-US" dirty="0" smtClean="0"/>
          </a:p>
          <a:p>
            <a:r>
              <a:rPr lang="en-US" dirty="0" smtClean="0"/>
              <a:t>Other reference managers</a:t>
            </a:r>
          </a:p>
          <a:p>
            <a:pPr lvl="1"/>
            <a:r>
              <a:rPr lang="en-US" dirty="0" smtClean="0"/>
              <a:t>EndNote (web-based EndNote Basic is free)</a:t>
            </a:r>
          </a:p>
          <a:p>
            <a:r>
              <a:rPr lang="en-US" dirty="0" smtClean="0"/>
              <a:t>These allow you to build a store of references that can be sorted, searched and automatically inserted into documents</a:t>
            </a:r>
          </a:p>
          <a:p>
            <a:r>
              <a:rPr lang="en-US" dirty="0" smtClean="0"/>
              <a:t>It takes a little time to set up but can save a lot of time if you use the same references regularly </a:t>
            </a:r>
          </a:p>
        </p:txBody>
      </p:sp>
    </p:spTree>
    <p:extLst>
      <p:ext uri="{BB962C8B-B14F-4D97-AF65-F5344CB8AC3E}">
        <p14:creationId xmlns:p14="http://schemas.microsoft.com/office/powerpoint/2010/main" val="22752512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session: </a:t>
            </a:r>
            <a:r>
              <a:rPr lang="en-GB" dirty="0" smtClean="0"/>
              <a:t>Effective Referencing</a:t>
            </a:r>
          </a:p>
          <a:p>
            <a:pPr marL="109728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27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3885</TotalTime>
  <Words>1161</Words>
  <Application>Microsoft Office PowerPoint</Application>
  <PresentationFormat>On-screen Show (4:3)</PresentationFormat>
  <Paragraphs>130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宋体</vt:lpstr>
      <vt:lpstr>Arial</vt:lpstr>
      <vt:lpstr>方正姚体</vt:lpstr>
      <vt:lpstr>Georgia</vt:lpstr>
      <vt:lpstr>Trebuchet MS</vt:lpstr>
      <vt:lpstr>Wingdings 2</vt:lpstr>
      <vt:lpstr>Urban</vt:lpstr>
      <vt:lpstr>Research Methods</vt:lpstr>
      <vt:lpstr>Module Aims</vt:lpstr>
      <vt:lpstr>Module Intended Outcomes</vt:lpstr>
      <vt:lpstr>Assignments</vt:lpstr>
      <vt:lpstr>Research Aims &amp; Objectives</vt:lpstr>
      <vt:lpstr>Research aims and objectives</vt:lpstr>
      <vt:lpstr>Research hypothesis</vt:lpstr>
      <vt:lpstr>Activity</vt:lpstr>
      <vt:lpstr>How to phrase research objectives</vt:lpstr>
      <vt:lpstr>Phrasing research objectives</vt:lpstr>
      <vt:lpstr>Activity</vt:lpstr>
      <vt:lpstr>Critical Review of Literature </vt:lpstr>
      <vt:lpstr>PowerPoint Presentation</vt:lpstr>
      <vt:lpstr>Literature Review</vt:lpstr>
      <vt:lpstr>Literature Review</vt:lpstr>
      <vt:lpstr>PowerPoint Presentation</vt:lpstr>
      <vt:lpstr>PowerPoint Presentation</vt:lpstr>
      <vt:lpstr>PowerPoint Presentation</vt:lpstr>
      <vt:lpstr>PowerPoint Presentation</vt:lpstr>
      <vt:lpstr>Mindmapping Your Literature</vt:lpstr>
      <vt:lpstr>Mind Maps</vt:lpstr>
      <vt:lpstr>Activity</vt:lpstr>
      <vt:lpstr>Software to aid referencing 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127</cp:revision>
  <dcterms:created xsi:type="dcterms:W3CDTF">2006-01-28T12:00:35Z</dcterms:created>
  <dcterms:modified xsi:type="dcterms:W3CDTF">2021-02-08T18:21:37Z</dcterms:modified>
</cp:coreProperties>
</file>