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1" r:id="rId4"/>
    <p:sldId id="258" r:id="rId5"/>
    <p:sldId id="262" r:id="rId6"/>
    <p:sldId id="259" r:id="rId7"/>
    <p:sldId id="263" r:id="rId8"/>
    <p:sldId id="264" r:id="rId9"/>
    <p:sldId id="260"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7" autoAdjust="0"/>
    <p:restoredTop sz="94660"/>
  </p:normalViewPr>
  <p:slideViewPr>
    <p:cSldViewPr snapToGrid="0">
      <p:cViewPr varScale="1">
        <p:scale>
          <a:sx n="76" d="100"/>
          <a:sy n="76" d="100"/>
        </p:scale>
        <p:origin x="120"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5BE95E18-7095-4117-A803-E4634145ED11}" type="datetimeFigureOut">
              <a:rPr lang="en-GB" smtClean="0"/>
              <a:t>19/11/2019</a:t>
            </a:fld>
            <a:endParaRPr lang="en-GB"/>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7DE71FB-B039-4DDE-B942-46AA3185B01F}" type="slidenum">
              <a:rPr lang="en-GB" smtClean="0"/>
              <a:t>‹#›</a:t>
            </a:fld>
            <a:endParaRPr lang="en-GB"/>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5309218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E95E18-7095-4117-A803-E4634145ED11}" type="datetimeFigureOut">
              <a:rPr lang="en-GB" smtClean="0"/>
              <a:t>19/11/2019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DE71FB-B039-4DDE-B942-46AA3185B01F}" type="slidenum">
              <a:rPr lang="en-GB" smtClean="0"/>
              <a:t>‹#›</a:t>
            </a:fld>
            <a:endParaRPr lang="en-GB"/>
          </a:p>
        </p:txBody>
      </p:sp>
    </p:spTree>
    <p:extLst>
      <p:ext uri="{BB962C8B-B14F-4D97-AF65-F5344CB8AC3E}">
        <p14:creationId xmlns:p14="http://schemas.microsoft.com/office/powerpoint/2010/main" val="2326707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E95E18-7095-4117-A803-E4634145ED11}" type="datetimeFigureOut">
              <a:rPr lang="en-GB" smtClean="0"/>
              <a:t>19/11/2019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DE71FB-B039-4DDE-B942-46AA3185B01F}" type="slidenum">
              <a:rPr lang="en-GB" smtClean="0"/>
              <a:t>‹#›</a:t>
            </a:fld>
            <a:endParaRPr lang="en-GB"/>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16578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E95E18-7095-4117-A803-E4634145ED11}" type="datetimeFigureOut">
              <a:rPr lang="en-GB" smtClean="0"/>
              <a:t>19/11/2019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DE71FB-B039-4DDE-B942-46AA3185B01F}" type="slidenum">
              <a:rPr lang="en-GB" smtClean="0"/>
              <a:t>‹#›</a:t>
            </a:fld>
            <a:endParaRPr lang="en-GB"/>
          </a:p>
        </p:txBody>
      </p:sp>
    </p:spTree>
    <p:extLst>
      <p:ext uri="{BB962C8B-B14F-4D97-AF65-F5344CB8AC3E}">
        <p14:creationId xmlns:p14="http://schemas.microsoft.com/office/powerpoint/2010/main" val="3665510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E95E18-7095-4117-A803-E4634145ED11}" type="datetimeFigureOut">
              <a:rPr lang="en-GB" smtClean="0"/>
              <a:t>19/11/2019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7DE71FB-B039-4DDE-B942-46AA3185B01F}" type="slidenum">
              <a:rPr lang="en-GB" smtClean="0"/>
              <a:t>‹#›</a:t>
            </a:fld>
            <a:endParaRPr lang="en-GB"/>
          </a:p>
        </p:txBody>
      </p:sp>
    </p:spTree>
    <p:extLst>
      <p:ext uri="{BB962C8B-B14F-4D97-AF65-F5344CB8AC3E}">
        <p14:creationId xmlns:p14="http://schemas.microsoft.com/office/powerpoint/2010/main" val="3875140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E95E18-7095-4117-A803-E4634145ED11}" type="datetimeFigureOut">
              <a:rPr lang="en-GB" smtClean="0"/>
              <a:t>19/11/2019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7DE71FB-B039-4DDE-B942-46AA3185B01F}" type="slidenum">
              <a:rPr lang="en-GB" smtClean="0"/>
              <a:t>‹#›</a:t>
            </a:fld>
            <a:endParaRPr lang="en-GB"/>
          </a:p>
        </p:txBody>
      </p:sp>
    </p:spTree>
    <p:extLst>
      <p:ext uri="{BB962C8B-B14F-4D97-AF65-F5344CB8AC3E}">
        <p14:creationId xmlns:p14="http://schemas.microsoft.com/office/powerpoint/2010/main" val="2814665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E95E18-7095-4117-A803-E4634145ED11}" type="datetimeFigureOut">
              <a:rPr lang="en-GB" smtClean="0"/>
              <a:t>19/11/2019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7DE71FB-B039-4DDE-B942-46AA3185B01F}" type="slidenum">
              <a:rPr lang="en-GB" smtClean="0"/>
              <a:t>‹#›</a:t>
            </a:fld>
            <a:endParaRPr lang="en-GB"/>
          </a:p>
        </p:txBody>
      </p:sp>
    </p:spTree>
    <p:extLst>
      <p:ext uri="{BB962C8B-B14F-4D97-AF65-F5344CB8AC3E}">
        <p14:creationId xmlns:p14="http://schemas.microsoft.com/office/powerpoint/2010/main" val="889361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E95E18-7095-4117-A803-E4634145ED11}" type="datetimeFigureOut">
              <a:rPr lang="en-GB" smtClean="0"/>
              <a:t>19/11/2019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DE71FB-B039-4DDE-B942-46AA3185B01F}" type="slidenum">
              <a:rPr lang="en-GB" smtClean="0"/>
              <a:t>‹#›</a:t>
            </a:fld>
            <a:endParaRPr lang="en-GB"/>
          </a:p>
        </p:txBody>
      </p:sp>
    </p:spTree>
    <p:extLst>
      <p:ext uri="{BB962C8B-B14F-4D97-AF65-F5344CB8AC3E}">
        <p14:creationId xmlns:p14="http://schemas.microsoft.com/office/powerpoint/2010/main" val="3230018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E95E18-7095-4117-A803-E4634145ED11}" type="datetimeFigureOut">
              <a:rPr lang="en-GB" smtClean="0"/>
              <a:t>19/11/2019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DE71FB-B039-4DDE-B942-46AA3185B01F}" type="slidenum">
              <a:rPr lang="en-GB" smtClean="0"/>
              <a:t>‹#›</a:t>
            </a:fld>
            <a:endParaRPr lang="en-GB"/>
          </a:p>
        </p:txBody>
      </p:sp>
    </p:spTree>
    <p:extLst>
      <p:ext uri="{BB962C8B-B14F-4D97-AF65-F5344CB8AC3E}">
        <p14:creationId xmlns:p14="http://schemas.microsoft.com/office/powerpoint/2010/main" val="25388067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E95E18-7095-4117-A803-E4634145ED11}" type="datetimeFigureOut">
              <a:rPr lang="en-GB" smtClean="0"/>
              <a:t>19/11/2019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DE71FB-B039-4DDE-B942-46AA3185B01F}" type="slidenum">
              <a:rPr lang="en-GB" smtClean="0"/>
              <a:t>‹#›</a:t>
            </a:fld>
            <a:endParaRPr lang="en-GB"/>
          </a:p>
        </p:txBody>
      </p:sp>
    </p:spTree>
    <p:extLst>
      <p:ext uri="{BB962C8B-B14F-4D97-AF65-F5344CB8AC3E}">
        <p14:creationId xmlns:p14="http://schemas.microsoft.com/office/powerpoint/2010/main" val="23477012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E95E18-7095-4117-A803-E4634145ED11}" type="datetimeFigureOut">
              <a:rPr lang="en-GB" smtClean="0"/>
              <a:t>19/11/2019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DE71FB-B039-4DDE-B942-46AA3185B01F}" type="slidenum">
              <a:rPr lang="en-GB" smtClean="0"/>
              <a:t>‹#›</a:t>
            </a:fld>
            <a:endParaRPr lang="en-GB"/>
          </a:p>
        </p:txBody>
      </p:sp>
    </p:spTree>
    <p:extLst>
      <p:ext uri="{BB962C8B-B14F-4D97-AF65-F5344CB8AC3E}">
        <p14:creationId xmlns:p14="http://schemas.microsoft.com/office/powerpoint/2010/main" val="242504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5BE95E18-7095-4117-A803-E4634145ED11}" type="datetimeFigureOut">
              <a:rPr lang="en-GB" smtClean="0"/>
              <a:t>19/11/2019</a:t>
            </a:fld>
            <a:endParaRPr lang="en-GB"/>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GB"/>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7DE71FB-B039-4DDE-B942-46AA3185B01F}" type="slidenum">
              <a:rPr lang="en-GB" smtClean="0"/>
              <a:t>‹#›</a:t>
            </a:fld>
            <a:endParaRPr lang="en-GB"/>
          </a:p>
        </p:txBody>
      </p:sp>
    </p:spTree>
    <p:extLst>
      <p:ext uri="{BB962C8B-B14F-4D97-AF65-F5344CB8AC3E}">
        <p14:creationId xmlns:p14="http://schemas.microsoft.com/office/powerpoint/2010/main" val="142090332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www.pgl.co.uk/"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campamerica.co.uk/?gclid=EAIaIQobChMI9O_NrPLz5QIVh7PtCh02xgRSEAAYAyAAEgIs8_D_BwE"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jewishnews.timesofisrael.com/so-what-is-camp-america/" TargetMode="External"/><Relationship Id="rId2" Type="http://schemas.openxmlformats.org/officeDocument/2006/relationships/hyperlink" Target="https://www.challengersports.com/summer-camps/" TargetMode="External"/><Relationship Id="rId1" Type="http://schemas.openxmlformats.org/officeDocument/2006/relationships/slideLayout" Target="../slideLayouts/slideLayout2.xml"/><Relationship Id="rId4" Type="http://schemas.openxmlformats.org/officeDocument/2006/relationships/hyperlink" Target="https://www.pgl.co.uk/en-gb/about-u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2A5975-B837-4392-8350-1559E37EFEAF}"/>
              </a:ext>
            </a:extLst>
          </p:cNvPr>
          <p:cNvSpPr>
            <a:spLocks noGrp="1"/>
          </p:cNvSpPr>
          <p:nvPr>
            <p:ph type="ctrTitle"/>
          </p:nvPr>
        </p:nvSpPr>
        <p:spPr/>
        <p:txBody>
          <a:bodyPr/>
          <a:lstStyle/>
          <a:p>
            <a:r>
              <a:rPr lang="en-GB" dirty="0"/>
              <a:t>Placement Presentation </a:t>
            </a:r>
          </a:p>
        </p:txBody>
      </p:sp>
      <p:sp>
        <p:nvSpPr>
          <p:cNvPr id="3" name="Subtitle 2">
            <a:extLst>
              <a:ext uri="{FF2B5EF4-FFF2-40B4-BE49-F238E27FC236}">
                <a16:creationId xmlns:a16="http://schemas.microsoft.com/office/drawing/2014/main" xmlns="" id="{954DB321-82A8-48A4-9303-CEFD96D51EDA}"/>
              </a:ext>
            </a:extLst>
          </p:cNvPr>
          <p:cNvSpPr>
            <a:spLocks noGrp="1"/>
          </p:cNvSpPr>
          <p:nvPr>
            <p:ph type="subTitle" idx="1"/>
          </p:nvPr>
        </p:nvSpPr>
        <p:spPr/>
        <p:txBody>
          <a:bodyPr/>
          <a:lstStyle/>
          <a:p>
            <a:r>
              <a:rPr lang="en-GB" dirty="0"/>
              <a:t>Courtney Pendry (1802605). </a:t>
            </a:r>
          </a:p>
        </p:txBody>
      </p:sp>
    </p:spTree>
    <p:extLst>
      <p:ext uri="{BB962C8B-B14F-4D97-AF65-F5344CB8AC3E}">
        <p14:creationId xmlns:p14="http://schemas.microsoft.com/office/powerpoint/2010/main" val="2674931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33801627-6861-4EA9-BE98-E0CE33A894D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93C1483F-490E-4C8A-8765-1F8AF0C67D5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DE39B5CB-6FC3-4F0D-AC39-EF367116577B}"/>
              </a:ext>
            </a:extLst>
          </p:cNvPr>
          <p:cNvSpPr>
            <a:spLocks noGrp="1"/>
          </p:cNvSpPr>
          <p:nvPr>
            <p:ph type="title"/>
          </p:nvPr>
        </p:nvSpPr>
        <p:spPr>
          <a:xfrm>
            <a:off x="836215" y="564976"/>
            <a:ext cx="3092718" cy="5528734"/>
          </a:xfrm>
          <a:noFill/>
        </p:spPr>
        <p:txBody>
          <a:bodyPr anchor="t">
            <a:normAutofit/>
          </a:bodyPr>
          <a:lstStyle/>
          <a:p>
            <a:r>
              <a:rPr lang="en-GB" sz="2800" dirty="0">
                <a:solidFill>
                  <a:srgbClr val="FFFFFF"/>
                </a:solidFill>
              </a:rPr>
              <a:t>PGL</a:t>
            </a:r>
            <a:br>
              <a:rPr lang="en-GB" sz="2800" dirty="0">
                <a:solidFill>
                  <a:srgbClr val="FFFFFF"/>
                </a:solidFill>
              </a:rPr>
            </a:br>
            <a:r>
              <a:rPr lang="en-GB" sz="2800" dirty="0">
                <a:solidFill>
                  <a:srgbClr val="FFFFFF"/>
                </a:solidFill>
              </a:rPr>
              <a:t/>
            </a:r>
            <a:br>
              <a:rPr lang="en-GB" sz="2800" dirty="0">
                <a:solidFill>
                  <a:srgbClr val="FFFFFF"/>
                </a:solidFill>
              </a:rPr>
            </a:br>
            <a:r>
              <a:rPr lang="en-GB" sz="2800" dirty="0">
                <a:solidFill>
                  <a:srgbClr val="FFFFFF"/>
                </a:solidFill>
              </a:rPr>
              <a:t> </a:t>
            </a:r>
          </a:p>
        </p:txBody>
      </p:sp>
      <p:sp useBgFill="1">
        <p:nvSpPr>
          <p:cNvPr id="12" name="Rectangle 11">
            <a:extLst>
              <a:ext uri="{FF2B5EF4-FFF2-40B4-BE49-F238E27FC236}">
                <a16:creationId xmlns:a16="http://schemas.microsoft.com/office/drawing/2014/main" xmlns="" id="{0249BF42-D05C-4553-9417-7B869575929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A7CCB9D0-1406-4E4C-BFA7-18082F0E04F5}"/>
              </a:ext>
            </a:extLst>
          </p:cNvPr>
          <p:cNvSpPr>
            <a:spLocks noGrp="1"/>
          </p:cNvSpPr>
          <p:nvPr>
            <p:ph idx="1"/>
          </p:nvPr>
        </p:nvSpPr>
        <p:spPr>
          <a:xfrm>
            <a:off x="4821898" y="643466"/>
            <a:ext cx="5827472" cy="5571067"/>
          </a:xfrm>
        </p:spPr>
        <p:txBody>
          <a:bodyPr>
            <a:normAutofit/>
          </a:bodyPr>
          <a:lstStyle/>
          <a:p>
            <a:pPr marL="0" indent="0">
              <a:buNone/>
            </a:pPr>
            <a:r>
              <a:rPr lang="en-GB" dirty="0"/>
              <a:t>PGL is a company that is established in 1957 that provides school activity courses and summer camps throughout Europe. </a:t>
            </a:r>
          </a:p>
          <a:p>
            <a:pPr marL="0" indent="0">
              <a:buNone/>
            </a:pPr>
            <a:r>
              <a:rPr lang="en-GB" dirty="0"/>
              <a:t>Potential skills developed- </a:t>
            </a:r>
          </a:p>
          <a:p>
            <a:pPr>
              <a:buFontTx/>
              <a:buChar char="-"/>
            </a:pPr>
            <a:r>
              <a:rPr lang="en-GB" dirty="0"/>
              <a:t>Talking in front of larger groups of people. </a:t>
            </a:r>
          </a:p>
          <a:p>
            <a:pPr>
              <a:buFontTx/>
              <a:buChar char="-"/>
            </a:pPr>
            <a:r>
              <a:rPr lang="en-GB" dirty="0"/>
              <a:t>People skills </a:t>
            </a:r>
          </a:p>
          <a:p>
            <a:pPr>
              <a:buFontTx/>
              <a:buChar char="-"/>
            </a:pPr>
            <a:r>
              <a:rPr lang="en-GB" dirty="0"/>
              <a:t>Patience</a:t>
            </a:r>
          </a:p>
          <a:p>
            <a:pPr>
              <a:buFontTx/>
              <a:buChar char="-"/>
            </a:pPr>
            <a:r>
              <a:rPr lang="en-GB" dirty="0"/>
              <a:t>Understanding of diverse cultures </a:t>
            </a:r>
          </a:p>
          <a:p>
            <a:pPr>
              <a:buFontTx/>
              <a:buChar char="-"/>
            </a:pPr>
            <a:endParaRPr lang="en-GB" sz="2400" dirty="0"/>
          </a:p>
        </p:txBody>
      </p:sp>
      <p:graphicFrame>
        <p:nvGraphicFramePr>
          <p:cNvPr id="4" name="Table 3">
            <a:extLst>
              <a:ext uri="{FF2B5EF4-FFF2-40B4-BE49-F238E27FC236}">
                <a16:creationId xmlns:a16="http://schemas.microsoft.com/office/drawing/2014/main" xmlns="" id="{B1CA30B7-4009-461B-86CB-01AB50DEA4AE}"/>
              </a:ext>
            </a:extLst>
          </p:cNvPr>
          <p:cNvGraphicFramePr>
            <a:graphicFrameLocks noGrp="1"/>
          </p:cNvGraphicFramePr>
          <p:nvPr>
            <p:extLst>
              <p:ext uri="{D42A27DB-BD31-4B8C-83A1-F6EECF244321}">
                <p14:modId xmlns:p14="http://schemas.microsoft.com/office/powerpoint/2010/main" val="3017341746"/>
              </p:ext>
            </p:extLst>
          </p:nvPr>
        </p:nvGraphicFramePr>
        <p:xfrm>
          <a:off x="4821897" y="3938954"/>
          <a:ext cx="5681980" cy="3137583"/>
        </p:xfrm>
        <a:graphic>
          <a:graphicData uri="http://schemas.openxmlformats.org/drawingml/2006/table">
            <a:tbl>
              <a:tblPr firstRow="1" bandRow="1">
                <a:tableStyleId>{21E4AEA4-8DFA-4A89-87EB-49C32662AFE0}</a:tableStyleId>
              </a:tblPr>
              <a:tblGrid>
                <a:gridCol w="2840990">
                  <a:extLst>
                    <a:ext uri="{9D8B030D-6E8A-4147-A177-3AD203B41FA5}">
                      <a16:colId xmlns:a16="http://schemas.microsoft.com/office/drawing/2014/main" xmlns="" val="1975707156"/>
                    </a:ext>
                  </a:extLst>
                </a:gridCol>
                <a:gridCol w="2840990">
                  <a:extLst>
                    <a:ext uri="{9D8B030D-6E8A-4147-A177-3AD203B41FA5}">
                      <a16:colId xmlns:a16="http://schemas.microsoft.com/office/drawing/2014/main" xmlns="" val="3802723916"/>
                    </a:ext>
                  </a:extLst>
                </a:gridCol>
              </a:tblGrid>
              <a:tr h="577263">
                <a:tc>
                  <a:txBody>
                    <a:bodyPr/>
                    <a:lstStyle/>
                    <a:p>
                      <a:r>
                        <a:rPr lang="en-GB" dirty="0"/>
                        <a:t>Positives </a:t>
                      </a:r>
                    </a:p>
                  </a:txBody>
                  <a:tcPr/>
                </a:tc>
                <a:tc>
                  <a:txBody>
                    <a:bodyPr/>
                    <a:lstStyle/>
                    <a:p>
                      <a:r>
                        <a:rPr lang="en-GB" dirty="0"/>
                        <a:t>negatives</a:t>
                      </a:r>
                    </a:p>
                  </a:txBody>
                  <a:tcPr/>
                </a:tc>
                <a:extLst>
                  <a:ext uri="{0D108BD9-81ED-4DB2-BD59-A6C34878D82A}">
                    <a16:rowId xmlns:a16="http://schemas.microsoft.com/office/drawing/2014/main" xmlns="" val="2701012578"/>
                  </a:ext>
                </a:extLst>
              </a:tr>
              <a:tr h="2201106">
                <a:tc>
                  <a:txBody>
                    <a:bodyPr/>
                    <a:lstStyle/>
                    <a:p>
                      <a:pPr>
                        <a:buFontTx/>
                        <a:buChar char="-"/>
                      </a:pPr>
                      <a:r>
                        <a:rPr lang="en-GB" sz="1800" dirty="0"/>
                        <a:t>Excellent on CV</a:t>
                      </a:r>
                    </a:p>
                    <a:p>
                      <a:pPr>
                        <a:buFontTx/>
                        <a:buChar char="-"/>
                      </a:pPr>
                      <a:r>
                        <a:rPr lang="en-GB" sz="1800" dirty="0"/>
                        <a:t>Perfect to meet new people </a:t>
                      </a:r>
                    </a:p>
                    <a:p>
                      <a:pPr>
                        <a:buFontTx/>
                        <a:buChar char="-"/>
                      </a:pPr>
                      <a:r>
                        <a:rPr lang="en-GB" sz="1800" dirty="0"/>
                        <a:t>Improve leadership skills </a:t>
                      </a:r>
                    </a:p>
                    <a:p>
                      <a:pPr>
                        <a:buFontTx/>
                        <a:buChar char="-"/>
                      </a:pPr>
                      <a:r>
                        <a:rPr lang="en-GB" sz="1800" dirty="0"/>
                        <a:t>Taking on more responsibility </a:t>
                      </a:r>
                    </a:p>
                    <a:p>
                      <a:pPr marL="0" indent="0">
                        <a:buNone/>
                      </a:pPr>
                      <a:r>
                        <a:rPr lang="en-GB" sz="1800" dirty="0"/>
                        <a:t>  </a:t>
                      </a:r>
                    </a:p>
                    <a:p>
                      <a:endParaRPr lang="en-GB" dirty="0"/>
                    </a:p>
                  </a:txBody>
                  <a:tcPr/>
                </a:tc>
                <a:tc>
                  <a:txBody>
                    <a:bodyPr/>
                    <a:lstStyle/>
                    <a:p>
                      <a:pPr marL="285750" indent="-285750">
                        <a:buFontTx/>
                        <a:buChar char="-"/>
                      </a:pPr>
                      <a:r>
                        <a:rPr lang="en-GB" dirty="0"/>
                        <a:t>Responsibility of a large group of children </a:t>
                      </a:r>
                    </a:p>
                    <a:p>
                      <a:pPr marL="285750" indent="-285750">
                        <a:buFontTx/>
                        <a:buChar char="-"/>
                      </a:pPr>
                      <a:r>
                        <a:rPr lang="en-GB" dirty="0"/>
                        <a:t>Leaving home for a while</a:t>
                      </a:r>
                    </a:p>
                    <a:p>
                      <a:pPr marL="285750" indent="-285750">
                        <a:buFontTx/>
                        <a:buChar char="-"/>
                      </a:pPr>
                      <a:r>
                        <a:rPr lang="en-GB" dirty="0"/>
                        <a:t>Long days </a:t>
                      </a:r>
                    </a:p>
                    <a:p>
                      <a:pPr marL="285750" indent="-285750">
                        <a:buFontTx/>
                        <a:buChar char="-"/>
                      </a:pPr>
                      <a:r>
                        <a:rPr lang="en-GB" dirty="0"/>
                        <a:t>New environment </a:t>
                      </a:r>
                    </a:p>
                  </a:txBody>
                  <a:tcPr/>
                </a:tc>
                <a:extLst>
                  <a:ext uri="{0D108BD9-81ED-4DB2-BD59-A6C34878D82A}">
                    <a16:rowId xmlns:a16="http://schemas.microsoft.com/office/drawing/2014/main" xmlns="" val="2460805423"/>
                  </a:ext>
                </a:extLst>
              </a:tr>
            </a:tbl>
          </a:graphicData>
        </a:graphic>
      </p:graphicFrame>
      <p:sp>
        <p:nvSpPr>
          <p:cNvPr id="5" name="TextBox 4">
            <a:extLst>
              <a:ext uri="{FF2B5EF4-FFF2-40B4-BE49-F238E27FC236}">
                <a16:creationId xmlns:a16="http://schemas.microsoft.com/office/drawing/2014/main" xmlns="" id="{791AAEAF-8CEB-4D64-8CBD-17EB2A444088}"/>
              </a:ext>
            </a:extLst>
          </p:cNvPr>
          <p:cNvSpPr txBox="1"/>
          <p:nvPr/>
        </p:nvSpPr>
        <p:spPr>
          <a:xfrm>
            <a:off x="1166586" y="6152689"/>
            <a:ext cx="3132192" cy="646331"/>
          </a:xfrm>
          <a:prstGeom prst="rect">
            <a:avLst/>
          </a:prstGeom>
          <a:noFill/>
        </p:spPr>
        <p:txBody>
          <a:bodyPr wrap="square" rtlCol="0">
            <a:spAutoFit/>
          </a:bodyPr>
          <a:lstStyle/>
          <a:p>
            <a:r>
              <a:rPr lang="en-GB" dirty="0">
                <a:hlinkClick r:id="rId2"/>
              </a:rPr>
              <a:t>https://www.pgl.co.uk/</a:t>
            </a:r>
            <a:endParaRPr lang="en-GB" dirty="0"/>
          </a:p>
          <a:p>
            <a:endParaRPr lang="en-GB" dirty="0"/>
          </a:p>
        </p:txBody>
      </p:sp>
      <p:pic>
        <p:nvPicPr>
          <p:cNvPr id="4098" name="Picture 2" descr="Image result for PGL">
            <a:extLst>
              <a:ext uri="{FF2B5EF4-FFF2-40B4-BE49-F238E27FC236}">
                <a16:creationId xmlns:a16="http://schemas.microsoft.com/office/drawing/2014/main" xmlns="" id="{8C23954D-6F29-4464-8DE3-6DA9B9F05F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233" y="1143733"/>
            <a:ext cx="293370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xmlns="" id="{96B0BD74-942B-435A-9D32-59411710D0D4}"/>
              </a:ext>
            </a:extLst>
          </p:cNvPr>
          <p:cNvPicPr>
            <a:picLocks noChangeAspect="1"/>
          </p:cNvPicPr>
          <p:nvPr/>
        </p:nvPicPr>
        <p:blipFill>
          <a:blip r:embed="rId4"/>
          <a:stretch>
            <a:fillRect/>
          </a:stretch>
        </p:blipFill>
        <p:spPr>
          <a:xfrm>
            <a:off x="1311011" y="3524250"/>
            <a:ext cx="2143125" cy="2143125"/>
          </a:xfrm>
          <a:prstGeom prst="rect">
            <a:avLst/>
          </a:prstGeom>
        </p:spPr>
      </p:pic>
    </p:spTree>
    <p:extLst>
      <p:ext uri="{BB962C8B-B14F-4D97-AF65-F5344CB8AC3E}">
        <p14:creationId xmlns:p14="http://schemas.microsoft.com/office/powerpoint/2010/main" val="985778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5D5E0904-721C-4D68-9EB8-1C9752E329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xmlns="" id="{7466C88B-B170-4C69-85D3-FD6AD975F9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3244"/>
            <a:ext cx="457200" cy="6858000"/>
          </a:xfrm>
          <a:prstGeom prst="rect">
            <a:avLst/>
          </a:prstGeom>
          <a:solidFill>
            <a:srgbClr val="6F6F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xmlns="" id="{080FE256-DF37-4639-8CB7-2E2F1897AD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7200" y="0"/>
            <a:ext cx="10835640" cy="6858000"/>
          </a:xfrm>
          <a:prstGeom prst="rect">
            <a:avLst/>
          </a:prstGeom>
          <a:solidFill>
            <a:srgbClr val="353537"/>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xmlns="" id="{171499D8-394A-4441-89A2-AA9A457C6D76}"/>
              </a:ext>
            </a:extLst>
          </p:cNvPr>
          <p:cNvSpPr>
            <a:spLocks noGrp="1"/>
          </p:cNvSpPr>
          <p:nvPr>
            <p:ph type="title"/>
          </p:nvPr>
        </p:nvSpPr>
        <p:spPr>
          <a:xfrm>
            <a:off x="5522600" y="758952"/>
            <a:ext cx="5157591" cy="4041648"/>
          </a:xfrm>
        </p:spPr>
        <p:txBody>
          <a:bodyPr vert="horz" lIns="91440" tIns="45720" rIns="91440" bIns="45720" rtlCol="0" anchor="b">
            <a:normAutofit/>
          </a:bodyPr>
          <a:lstStyle/>
          <a:p>
            <a:pPr>
              <a:lnSpc>
                <a:spcPct val="85000"/>
              </a:lnSpc>
            </a:pPr>
            <a:r>
              <a:rPr lang="en-US" sz="7200">
                <a:solidFill>
                  <a:srgbClr val="FFFFFF"/>
                </a:solidFill>
              </a:rPr>
              <a:t>PGL</a:t>
            </a:r>
          </a:p>
        </p:txBody>
      </p:sp>
      <p:sp useBgFill="1">
        <p:nvSpPr>
          <p:cNvPr id="17" name="Rectangle 16">
            <a:extLst>
              <a:ext uri="{FF2B5EF4-FFF2-40B4-BE49-F238E27FC236}">
                <a16:creationId xmlns:a16="http://schemas.microsoft.com/office/drawing/2014/main" xmlns="" id="{FDD1039A-772C-4213-A092-0D8A9EF4AC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2284" y="0"/>
            <a:ext cx="461996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365D8571-FAD8-431B-9318-E4D14A94F1CB}"/>
              </a:ext>
            </a:extLst>
          </p:cNvPr>
          <p:cNvPicPr>
            <a:picLocks noChangeAspect="1"/>
          </p:cNvPicPr>
          <p:nvPr/>
        </p:nvPicPr>
        <p:blipFill>
          <a:blip r:embed="rId2"/>
          <a:stretch>
            <a:fillRect/>
          </a:stretch>
        </p:blipFill>
        <p:spPr>
          <a:xfrm>
            <a:off x="902987" y="1423453"/>
            <a:ext cx="3718563" cy="4004606"/>
          </a:xfrm>
          <a:prstGeom prst="rect">
            <a:avLst/>
          </a:prstGeom>
        </p:spPr>
      </p:pic>
      <p:sp>
        <p:nvSpPr>
          <p:cNvPr id="19" name="Rectangle 18">
            <a:extLst>
              <a:ext uri="{FF2B5EF4-FFF2-40B4-BE49-F238E27FC236}">
                <a16:creationId xmlns:a16="http://schemas.microsoft.com/office/drawing/2014/main" xmlns="" id="{0B39728D-66CA-4175-956D-FE26F322567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92840" y="0"/>
            <a:ext cx="899160" cy="6858000"/>
          </a:xfrm>
          <a:prstGeom prst="rect">
            <a:avLst/>
          </a:prstGeom>
          <a:solidFill>
            <a:srgbClr val="3535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89456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33801627-6861-4EA9-BE98-E0CE33A894D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93C1483F-490E-4C8A-8765-1F8AF0C67D5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E9CE81E7-774D-4D08-BDB7-F0E0D9D20974}"/>
              </a:ext>
            </a:extLst>
          </p:cNvPr>
          <p:cNvSpPr>
            <a:spLocks noGrp="1"/>
          </p:cNvSpPr>
          <p:nvPr>
            <p:ph type="title"/>
          </p:nvPr>
        </p:nvSpPr>
        <p:spPr>
          <a:xfrm>
            <a:off x="965198" y="643466"/>
            <a:ext cx="3092718" cy="5528734"/>
          </a:xfrm>
          <a:noFill/>
        </p:spPr>
        <p:txBody>
          <a:bodyPr anchor="t">
            <a:normAutofit/>
          </a:bodyPr>
          <a:lstStyle/>
          <a:p>
            <a:r>
              <a:rPr lang="en-GB" sz="2800" dirty="0">
                <a:solidFill>
                  <a:srgbClr val="FFFFFF"/>
                </a:solidFill>
              </a:rPr>
              <a:t>Camp America </a:t>
            </a:r>
          </a:p>
        </p:txBody>
      </p:sp>
      <p:sp useBgFill="1">
        <p:nvSpPr>
          <p:cNvPr id="12" name="Rectangle 11">
            <a:extLst>
              <a:ext uri="{FF2B5EF4-FFF2-40B4-BE49-F238E27FC236}">
                <a16:creationId xmlns:a16="http://schemas.microsoft.com/office/drawing/2014/main" xmlns="" id="{0249BF42-D05C-4553-9417-7B869575929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A0EDC672-8679-4224-BF87-0B2F2488C341}"/>
              </a:ext>
            </a:extLst>
          </p:cNvPr>
          <p:cNvSpPr>
            <a:spLocks noGrp="1"/>
          </p:cNvSpPr>
          <p:nvPr>
            <p:ph idx="1"/>
          </p:nvPr>
        </p:nvSpPr>
        <p:spPr>
          <a:xfrm>
            <a:off x="4821898" y="643466"/>
            <a:ext cx="5827472" cy="5571067"/>
          </a:xfrm>
        </p:spPr>
        <p:txBody>
          <a:bodyPr>
            <a:normAutofit/>
          </a:bodyPr>
          <a:lstStyle/>
          <a:p>
            <a:pPr marL="0" indent="0">
              <a:buNone/>
            </a:pPr>
            <a:r>
              <a:rPr lang="en-GB" sz="2000" dirty="0"/>
              <a:t>Camp America is an exchange programme available for young people to spend their summers in the states working there on camps.</a:t>
            </a:r>
          </a:p>
          <a:p>
            <a:pPr marL="0" indent="0">
              <a:buNone/>
            </a:pPr>
            <a:r>
              <a:rPr lang="en-GB" sz="2000" dirty="0"/>
              <a:t>Potential skills developed </a:t>
            </a:r>
          </a:p>
          <a:p>
            <a:pPr marL="0" indent="0">
              <a:buNone/>
            </a:pPr>
            <a:r>
              <a:rPr lang="en-GB" sz="2000" dirty="0"/>
              <a:t>- Improved “people” skills </a:t>
            </a:r>
          </a:p>
          <a:p>
            <a:pPr>
              <a:buFontTx/>
              <a:buChar char="-"/>
            </a:pPr>
            <a:r>
              <a:rPr lang="en-GB" sz="2000" dirty="0"/>
              <a:t>Greater responsibilities </a:t>
            </a:r>
          </a:p>
          <a:p>
            <a:pPr>
              <a:buFontTx/>
              <a:buChar char="-"/>
            </a:pPr>
            <a:r>
              <a:rPr lang="en-GB" sz="2000" dirty="0"/>
              <a:t>Quick thinking </a:t>
            </a:r>
          </a:p>
          <a:p>
            <a:pPr>
              <a:buFontTx/>
              <a:buChar char="-"/>
            </a:pPr>
            <a:endParaRPr lang="en-GB" sz="2000" dirty="0"/>
          </a:p>
          <a:p>
            <a:pPr>
              <a:buFontTx/>
              <a:buChar char="-"/>
            </a:pPr>
            <a:endParaRPr lang="en-GB" sz="2400" dirty="0"/>
          </a:p>
        </p:txBody>
      </p:sp>
      <p:graphicFrame>
        <p:nvGraphicFramePr>
          <p:cNvPr id="7" name="Table 6">
            <a:extLst>
              <a:ext uri="{FF2B5EF4-FFF2-40B4-BE49-F238E27FC236}">
                <a16:creationId xmlns:a16="http://schemas.microsoft.com/office/drawing/2014/main" xmlns="" id="{CB871802-17CC-4B15-990B-9B904C23E2F1}"/>
              </a:ext>
            </a:extLst>
          </p:cNvPr>
          <p:cNvGraphicFramePr>
            <a:graphicFrameLocks noGrp="1"/>
          </p:cNvGraphicFramePr>
          <p:nvPr>
            <p:extLst>
              <p:ext uri="{D42A27DB-BD31-4B8C-83A1-F6EECF244321}">
                <p14:modId xmlns:p14="http://schemas.microsoft.com/office/powerpoint/2010/main" val="36378647"/>
              </p:ext>
            </p:extLst>
          </p:nvPr>
        </p:nvGraphicFramePr>
        <p:xfrm>
          <a:off x="4894644" y="3613300"/>
          <a:ext cx="5681980" cy="4023360"/>
        </p:xfrm>
        <a:graphic>
          <a:graphicData uri="http://schemas.openxmlformats.org/drawingml/2006/table">
            <a:tbl>
              <a:tblPr firstRow="1" bandRow="1">
                <a:tableStyleId>{21E4AEA4-8DFA-4A89-87EB-49C32662AFE0}</a:tableStyleId>
              </a:tblPr>
              <a:tblGrid>
                <a:gridCol w="2840990">
                  <a:extLst>
                    <a:ext uri="{9D8B030D-6E8A-4147-A177-3AD203B41FA5}">
                      <a16:colId xmlns:a16="http://schemas.microsoft.com/office/drawing/2014/main" xmlns="" val="1975707156"/>
                    </a:ext>
                  </a:extLst>
                </a:gridCol>
                <a:gridCol w="2840990">
                  <a:extLst>
                    <a:ext uri="{9D8B030D-6E8A-4147-A177-3AD203B41FA5}">
                      <a16:colId xmlns:a16="http://schemas.microsoft.com/office/drawing/2014/main" xmlns="" val="3802723916"/>
                    </a:ext>
                  </a:extLst>
                </a:gridCol>
              </a:tblGrid>
              <a:tr h="289644">
                <a:tc>
                  <a:txBody>
                    <a:bodyPr/>
                    <a:lstStyle/>
                    <a:p>
                      <a:r>
                        <a:rPr lang="en-GB" dirty="0"/>
                        <a:t>Positives </a:t>
                      </a:r>
                    </a:p>
                  </a:txBody>
                  <a:tcPr/>
                </a:tc>
                <a:tc>
                  <a:txBody>
                    <a:bodyPr/>
                    <a:lstStyle/>
                    <a:p>
                      <a:r>
                        <a:rPr lang="en-GB" dirty="0"/>
                        <a:t>negatives</a:t>
                      </a:r>
                    </a:p>
                  </a:txBody>
                  <a:tcPr/>
                </a:tc>
                <a:extLst>
                  <a:ext uri="{0D108BD9-81ED-4DB2-BD59-A6C34878D82A}">
                    <a16:rowId xmlns:a16="http://schemas.microsoft.com/office/drawing/2014/main" xmlns="" val="2701012578"/>
                  </a:ext>
                </a:extLst>
              </a:tr>
              <a:tr h="2896441">
                <a:tc>
                  <a:txBody>
                    <a:bodyPr/>
                    <a:lstStyle/>
                    <a:p>
                      <a:pPr>
                        <a:buFontTx/>
                        <a:buChar char="-"/>
                      </a:pPr>
                      <a:r>
                        <a:rPr lang="en-GB" sz="1800"/>
                        <a:t>New environments </a:t>
                      </a:r>
                    </a:p>
                    <a:p>
                      <a:pPr>
                        <a:buFontTx/>
                        <a:buChar char="-"/>
                      </a:pPr>
                      <a:r>
                        <a:rPr lang="en-GB" sz="1800"/>
                        <a:t>Great on CV</a:t>
                      </a:r>
                    </a:p>
                    <a:p>
                      <a:pPr>
                        <a:buFontTx/>
                        <a:buChar char="-"/>
                      </a:pPr>
                      <a:r>
                        <a:rPr lang="en-GB" sz="1800"/>
                        <a:t>New people </a:t>
                      </a:r>
                    </a:p>
                    <a:p>
                      <a:pPr>
                        <a:buFontTx/>
                        <a:buChar char="-"/>
                      </a:pPr>
                      <a:r>
                        <a:rPr lang="en-GB" sz="1800"/>
                        <a:t>Develop new skills that can be learnt by co workers</a:t>
                      </a:r>
                    </a:p>
                    <a:p>
                      <a:pPr>
                        <a:buFontTx/>
                        <a:buChar char="-"/>
                      </a:pPr>
                      <a:r>
                        <a:rPr lang="en-GB" sz="1800"/>
                        <a:t>Long term friends potentially developed there</a:t>
                      </a:r>
                    </a:p>
                    <a:p>
                      <a:pPr>
                        <a:buFontTx/>
                        <a:buChar char="-"/>
                      </a:pPr>
                      <a:endParaRPr lang="en-GB" sz="1800"/>
                    </a:p>
                    <a:p>
                      <a:pPr>
                        <a:buFontTx/>
                        <a:buChar char="-"/>
                      </a:pPr>
                      <a:endParaRPr lang="en-GB" sz="1800"/>
                    </a:p>
                    <a:p>
                      <a:pPr marL="0" indent="0">
                        <a:buNone/>
                      </a:pPr>
                      <a:r>
                        <a:rPr lang="en-GB" sz="1800"/>
                        <a:t>  </a:t>
                      </a:r>
                    </a:p>
                    <a:p>
                      <a:endParaRPr lang="en-GB" dirty="0"/>
                    </a:p>
                  </a:txBody>
                  <a:tcPr/>
                </a:tc>
                <a:tc>
                  <a:txBody>
                    <a:bodyPr/>
                    <a:lstStyle/>
                    <a:p>
                      <a:pPr marL="285750" indent="-285750">
                        <a:buFontTx/>
                        <a:buChar char="-"/>
                      </a:pPr>
                      <a:r>
                        <a:rPr lang="en-GB" dirty="0"/>
                        <a:t>Not knowing anyone when going </a:t>
                      </a:r>
                    </a:p>
                    <a:p>
                      <a:pPr marL="285750" indent="-285750">
                        <a:buFontTx/>
                        <a:buChar char="-"/>
                      </a:pPr>
                      <a:r>
                        <a:rPr lang="en-GB" dirty="0"/>
                        <a:t>High costs to go through the process of camp America </a:t>
                      </a:r>
                    </a:p>
                    <a:p>
                      <a:pPr marL="285750" indent="-285750">
                        <a:buFontTx/>
                        <a:buChar char="-"/>
                      </a:pPr>
                      <a:r>
                        <a:rPr lang="en-GB" dirty="0"/>
                        <a:t>Sometimes constant care for children </a:t>
                      </a:r>
                    </a:p>
                  </a:txBody>
                  <a:tcPr/>
                </a:tc>
                <a:extLst>
                  <a:ext uri="{0D108BD9-81ED-4DB2-BD59-A6C34878D82A}">
                    <a16:rowId xmlns:a16="http://schemas.microsoft.com/office/drawing/2014/main" xmlns="" val="2460805423"/>
                  </a:ext>
                </a:extLst>
              </a:tr>
            </a:tbl>
          </a:graphicData>
        </a:graphic>
      </p:graphicFrame>
      <p:sp>
        <p:nvSpPr>
          <p:cNvPr id="4" name="TextBox 3">
            <a:extLst>
              <a:ext uri="{FF2B5EF4-FFF2-40B4-BE49-F238E27FC236}">
                <a16:creationId xmlns:a16="http://schemas.microsoft.com/office/drawing/2014/main" xmlns="" id="{F5A3D816-11E4-4BC2-A081-32215F7197A2}"/>
              </a:ext>
            </a:extLst>
          </p:cNvPr>
          <p:cNvSpPr txBox="1"/>
          <p:nvPr/>
        </p:nvSpPr>
        <p:spPr>
          <a:xfrm>
            <a:off x="937313" y="5776083"/>
            <a:ext cx="3038250" cy="646331"/>
          </a:xfrm>
          <a:prstGeom prst="rect">
            <a:avLst/>
          </a:prstGeom>
          <a:noFill/>
        </p:spPr>
        <p:txBody>
          <a:bodyPr wrap="square" rtlCol="0">
            <a:spAutoFit/>
          </a:bodyPr>
          <a:lstStyle/>
          <a:p>
            <a:r>
              <a:rPr lang="en-GB" dirty="0">
                <a:hlinkClick r:id="rId2"/>
              </a:rPr>
              <a:t>https://www.campamerica.co.uk</a:t>
            </a:r>
            <a:endParaRPr lang="en-GB" dirty="0"/>
          </a:p>
        </p:txBody>
      </p:sp>
      <p:sp>
        <p:nvSpPr>
          <p:cNvPr id="5" name="AutoShape 2" descr="Image result for camp america">
            <a:extLst>
              <a:ext uri="{FF2B5EF4-FFF2-40B4-BE49-F238E27FC236}">
                <a16:creationId xmlns:a16="http://schemas.microsoft.com/office/drawing/2014/main" xmlns="" id="{EA74D1C2-B603-4641-AD10-44B0B9DA3F8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4" name="Picture 4" descr="Image result for camp america">
            <a:extLst>
              <a:ext uri="{FF2B5EF4-FFF2-40B4-BE49-F238E27FC236}">
                <a16:creationId xmlns:a16="http://schemas.microsoft.com/office/drawing/2014/main" xmlns="" id="{3AA56B61-5C25-4F6F-98FB-6AA091E384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6378" y="1414829"/>
            <a:ext cx="2390775" cy="191452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mage result for camp america">
            <a:extLst>
              <a:ext uri="{FF2B5EF4-FFF2-40B4-BE49-F238E27FC236}">
                <a16:creationId xmlns:a16="http://schemas.microsoft.com/office/drawing/2014/main" xmlns="" id="{A0D0863F-28D9-4064-848D-41A5A30A17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3444" y="3528647"/>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6765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xmlns="" id="{5D5E0904-721C-4D68-9EB8-1C9752E329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 name="Rectangle 72">
            <a:extLst>
              <a:ext uri="{FF2B5EF4-FFF2-40B4-BE49-F238E27FC236}">
                <a16:creationId xmlns:a16="http://schemas.microsoft.com/office/drawing/2014/main" xmlns="" id="{7466C88B-B170-4C69-85D3-FD6AD975F9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3244"/>
            <a:ext cx="457200" cy="6858000"/>
          </a:xfrm>
          <a:prstGeom prst="rect">
            <a:avLst/>
          </a:prstGeom>
          <a:solidFill>
            <a:srgbClr val="6F6F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xmlns="" id="{080FE256-DF37-4639-8CB7-2E2F1897AD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7200" y="0"/>
            <a:ext cx="10835640" cy="6858000"/>
          </a:xfrm>
          <a:prstGeom prst="rect">
            <a:avLst/>
          </a:prstGeom>
          <a:solidFill>
            <a:srgbClr val="353537"/>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xmlns="" id="{AAE4AD79-B338-4A76-A01E-16A9095589CF}"/>
              </a:ext>
            </a:extLst>
          </p:cNvPr>
          <p:cNvSpPr>
            <a:spLocks noGrp="1"/>
          </p:cNvSpPr>
          <p:nvPr>
            <p:ph type="title"/>
          </p:nvPr>
        </p:nvSpPr>
        <p:spPr>
          <a:xfrm>
            <a:off x="5522600" y="758952"/>
            <a:ext cx="5157591" cy="4041648"/>
          </a:xfrm>
        </p:spPr>
        <p:txBody>
          <a:bodyPr vert="horz" lIns="91440" tIns="45720" rIns="91440" bIns="45720" rtlCol="0" anchor="b">
            <a:normAutofit/>
          </a:bodyPr>
          <a:lstStyle/>
          <a:p>
            <a:pPr>
              <a:lnSpc>
                <a:spcPct val="85000"/>
              </a:lnSpc>
            </a:pPr>
            <a:r>
              <a:rPr lang="en-US" sz="7200">
                <a:solidFill>
                  <a:srgbClr val="FFFFFF"/>
                </a:solidFill>
              </a:rPr>
              <a:t>Camp America </a:t>
            </a:r>
          </a:p>
        </p:txBody>
      </p:sp>
      <p:sp useBgFill="1">
        <p:nvSpPr>
          <p:cNvPr id="77" name="Rectangle 76">
            <a:extLst>
              <a:ext uri="{FF2B5EF4-FFF2-40B4-BE49-F238E27FC236}">
                <a16:creationId xmlns:a16="http://schemas.microsoft.com/office/drawing/2014/main" xmlns="" id="{FDD1039A-772C-4213-A092-0D8A9EF4AC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2284" y="0"/>
            <a:ext cx="461996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Image result for cross sign">
            <a:extLst>
              <a:ext uri="{FF2B5EF4-FFF2-40B4-BE49-F238E27FC236}">
                <a16:creationId xmlns:a16="http://schemas.microsoft.com/office/drawing/2014/main" xmlns="" id="{AB5A4A8B-91D2-4CAD-BA03-1820435BF8AD}"/>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902987" y="1566474"/>
            <a:ext cx="3718563" cy="3718563"/>
          </a:xfrm>
          <a:prstGeom prst="rect">
            <a:avLst/>
          </a:prstGeom>
          <a:noFill/>
          <a:extLst>
            <a:ext uri="{909E8E84-426E-40DD-AFC4-6F175D3DCCD1}">
              <a14:hiddenFill xmlns:a14="http://schemas.microsoft.com/office/drawing/2010/main">
                <a:solidFill>
                  <a:srgbClr val="FFFFFF"/>
                </a:solidFill>
              </a14:hiddenFill>
            </a:ext>
          </a:extLst>
        </p:spPr>
      </p:pic>
      <p:sp>
        <p:nvSpPr>
          <p:cNvPr id="79" name="Rectangle 78">
            <a:extLst>
              <a:ext uri="{FF2B5EF4-FFF2-40B4-BE49-F238E27FC236}">
                <a16:creationId xmlns:a16="http://schemas.microsoft.com/office/drawing/2014/main" xmlns="" id="{0B39728D-66CA-4175-956D-FE26F322567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92840" y="0"/>
            <a:ext cx="899160" cy="6858000"/>
          </a:xfrm>
          <a:prstGeom prst="rect">
            <a:avLst/>
          </a:prstGeom>
          <a:solidFill>
            <a:srgbClr val="3535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09497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xmlns="" id="{33801627-6861-4EA9-BE98-E0CE33A894D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9">
            <a:extLst>
              <a:ext uri="{FF2B5EF4-FFF2-40B4-BE49-F238E27FC236}">
                <a16:creationId xmlns:a16="http://schemas.microsoft.com/office/drawing/2014/main" xmlns="" id="{93C1483F-490E-4C8A-8765-1F8AF0C67D5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3B704C07-E56B-4DEC-8306-C6EF44CDA0C6}"/>
              </a:ext>
            </a:extLst>
          </p:cNvPr>
          <p:cNvSpPr>
            <a:spLocks noGrp="1"/>
          </p:cNvSpPr>
          <p:nvPr>
            <p:ph type="title"/>
          </p:nvPr>
        </p:nvSpPr>
        <p:spPr>
          <a:xfrm>
            <a:off x="965198" y="643466"/>
            <a:ext cx="3092718" cy="5528734"/>
          </a:xfrm>
          <a:noFill/>
        </p:spPr>
        <p:txBody>
          <a:bodyPr anchor="t">
            <a:normAutofit/>
          </a:bodyPr>
          <a:lstStyle/>
          <a:p>
            <a:r>
              <a:rPr lang="en-GB" sz="2800" dirty="0">
                <a:solidFill>
                  <a:srgbClr val="FFFFFF"/>
                </a:solidFill>
              </a:rPr>
              <a:t>Challenger sport </a:t>
            </a:r>
          </a:p>
        </p:txBody>
      </p:sp>
      <p:sp useBgFill="1">
        <p:nvSpPr>
          <p:cNvPr id="16" name="Rectangle 11">
            <a:extLst>
              <a:ext uri="{FF2B5EF4-FFF2-40B4-BE49-F238E27FC236}">
                <a16:creationId xmlns:a16="http://schemas.microsoft.com/office/drawing/2014/main" xmlns="" id="{0249BF42-D05C-4553-9417-7B869575929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4DBCA5DF-0B6B-4BE5-AD02-2C14D587F9EE}"/>
              </a:ext>
            </a:extLst>
          </p:cNvPr>
          <p:cNvSpPr>
            <a:spLocks noGrp="1"/>
          </p:cNvSpPr>
          <p:nvPr>
            <p:ph idx="1"/>
          </p:nvPr>
        </p:nvSpPr>
        <p:spPr>
          <a:xfrm>
            <a:off x="4821898" y="643466"/>
            <a:ext cx="5827472" cy="5571067"/>
          </a:xfrm>
        </p:spPr>
        <p:txBody>
          <a:bodyPr>
            <a:normAutofit/>
          </a:bodyPr>
          <a:lstStyle/>
          <a:p>
            <a:pPr marL="0" indent="0">
              <a:buNone/>
            </a:pPr>
            <a:r>
              <a:rPr lang="en-GB" sz="2000" dirty="0"/>
              <a:t>Challenger sports is a soccer company based in north America that offers young adults from all around the world to fly over and coach children in soccer camps to help improve on their soccer skills over the summer. </a:t>
            </a:r>
          </a:p>
          <a:p>
            <a:pPr marL="0" indent="0">
              <a:buNone/>
            </a:pPr>
            <a:r>
              <a:rPr lang="en-GB" sz="2000" dirty="0"/>
              <a:t>Potential skills developed </a:t>
            </a:r>
          </a:p>
          <a:p>
            <a:pPr>
              <a:buFontTx/>
              <a:buChar char="-"/>
            </a:pPr>
            <a:r>
              <a:rPr lang="en-GB" sz="2000" dirty="0"/>
              <a:t>New skills in soccer learnt by co workers </a:t>
            </a:r>
          </a:p>
          <a:p>
            <a:pPr>
              <a:buFontTx/>
              <a:buChar char="-"/>
            </a:pPr>
            <a:r>
              <a:rPr lang="en-GB" sz="2000" dirty="0"/>
              <a:t>Patience with young children </a:t>
            </a:r>
          </a:p>
          <a:p>
            <a:pPr>
              <a:buFontTx/>
              <a:buChar char="-"/>
            </a:pPr>
            <a:r>
              <a:rPr lang="en-GB" sz="2000" dirty="0"/>
              <a:t>Increase responsibility </a:t>
            </a:r>
          </a:p>
          <a:p>
            <a:pPr>
              <a:buFontTx/>
              <a:buChar char="-"/>
            </a:pPr>
            <a:endParaRPr lang="en-GB" sz="2400" dirty="0"/>
          </a:p>
        </p:txBody>
      </p:sp>
      <p:graphicFrame>
        <p:nvGraphicFramePr>
          <p:cNvPr id="11" name="Table 10">
            <a:extLst>
              <a:ext uri="{FF2B5EF4-FFF2-40B4-BE49-F238E27FC236}">
                <a16:creationId xmlns:a16="http://schemas.microsoft.com/office/drawing/2014/main" xmlns="" id="{0BAB99A0-6417-4131-ACE8-9DB22982371D}"/>
              </a:ext>
            </a:extLst>
          </p:cNvPr>
          <p:cNvGraphicFramePr>
            <a:graphicFrameLocks noGrp="1"/>
          </p:cNvGraphicFramePr>
          <p:nvPr>
            <p:extLst>
              <p:ext uri="{D42A27DB-BD31-4B8C-83A1-F6EECF244321}">
                <p14:modId xmlns:p14="http://schemas.microsoft.com/office/powerpoint/2010/main" val="183412759"/>
              </p:ext>
            </p:extLst>
          </p:nvPr>
        </p:nvGraphicFramePr>
        <p:xfrm>
          <a:off x="4894644" y="3613300"/>
          <a:ext cx="5681980" cy="3474720"/>
        </p:xfrm>
        <a:graphic>
          <a:graphicData uri="http://schemas.openxmlformats.org/drawingml/2006/table">
            <a:tbl>
              <a:tblPr firstRow="1" bandRow="1">
                <a:tableStyleId>{21E4AEA4-8DFA-4A89-87EB-49C32662AFE0}</a:tableStyleId>
              </a:tblPr>
              <a:tblGrid>
                <a:gridCol w="2840990">
                  <a:extLst>
                    <a:ext uri="{9D8B030D-6E8A-4147-A177-3AD203B41FA5}">
                      <a16:colId xmlns:a16="http://schemas.microsoft.com/office/drawing/2014/main" xmlns="" val="1975707156"/>
                    </a:ext>
                  </a:extLst>
                </a:gridCol>
                <a:gridCol w="2840990">
                  <a:extLst>
                    <a:ext uri="{9D8B030D-6E8A-4147-A177-3AD203B41FA5}">
                      <a16:colId xmlns:a16="http://schemas.microsoft.com/office/drawing/2014/main" xmlns="" val="3802723916"/>
                    </a:ext>
                  </a:extLst>
                </a:gridCol>
              </a:tblGrid>
              <a:tr h="289644">
                <a:tc>
                  <a:txBody>
                    <a:bodyPr/>
                    <a:lstStyle/>
                    <a:p>
                      <a:r>
                        <a:rPr lang="en-GB" dirty="0"/>
                        <a:t>Positives </a:t>
                      </a:r>
                    </a:p>
                  </a:txBody>
                  <a:tcPr/>
                </a:tc>
                <a:tc>
                  <a:txBody>
                    <a:bodyPr/>
                    <a:lstStyle/>
                    <a:p>
                      <a:r>
                        <a:rPr lang="en-GB" dirty="0"/>
                        <a:t>negatives</a:t>
                      </a:r>
                    </a:p>
                  </a:txBody>
                  <a:tcPr/>
                </a:tc>
                <a:extLst>
                  <a:ext uri="{0D108BD9-81ED-4DB2-BD59-A6C34878D82A}">
                    <a16:rowId xmlns:a16="http://schemas.microsoft.com/office/drawing/2014/main" xmlns="" val="2701012578"/>
                  </a:ext>
                </a:extLst>
              </a:tr>
              <a:tr h="2896441">
                <a:tc>
                  <a:txBody>
                    <a:bodyPr/>
                    <a:lstStyle/>
                    <a:p>
                      <a:pPr>
                        <a:buFontTx/>
                        <a:buChar char="-"/>
                      </a:pPr>
                      <a:r>
                        <a:rPr lang="en-GB" sz="1800" dirty="0"/>
                        <a:t>New environments </a:t>
                      </a:r>
                    </a:p>
                    <a:p>
                      <a:pPr>
                        <a:buFontTx/>
                        <a:buChar char="-"/>
                      </a:pPr>
                      <a:r>
                        <a:rPr lang="en-GB" sz="1800" dirty="0"/>
                        <a:t>Great on CV</a:t>
                      </a:r>
                    </a:p>
                    <a:p>
                      <a:pPr>
                        <a:buFontTx/>
                        <a:buChar char="-"/>
                      </a:pPr>
                      <a:r>
                        <a:rPr lang="en-GB" sz="1800" dirty="0"/>
                        <a:t>Patience with young children</a:t>
                      </a:r>
                    </a:p>
                    <a:p>
                      <a:pPr>
                        <a:buFontTx/>
                        <a:buChar char="-"/>
                      </a:pPr>
                      <a:r>
                        <a:rPr lang="en-GB" sz="1800" dirty="0"/>
                        <a:t>New soccer skills developed by co workers </a:t>
                      </a:r>
                    </a:p>
                    <a:p>
                      <a:pPr>
                        <a:buFontTx/>
                        <a:buChar char="-"/>
                      </a:pPr>
                      <a:r>
                        <a:rPr lang="en-GB" sz="1800" dirty="0"/>
                        <a:t>See a large amount of America </a:t>
                      </a:r>
                    </a:p>
                    <a:p>
                      <a:pPr>
                        <a:buFontTx/>
                        <a:buChar char="-"/>
                      </a:pPr>
                      <a:endParaRPr lang="en-GB" sz="1800" dirty="0"/>
                    </a:p>
                    <a:p>
                      <a:pPr marL="0" indent="0">
                        <a:buNone/>
                      </a:pPr>
                      <a:r>
                        <a:rPr lang="en-GB" sz="1800" dirty="0"/>
                        <a:t>  </a:t>
                      </a:r>
                    </a:p>
                    <a:p>
                      <a:endParaRPr lang="en-GB" dirty="0"/>
                    </a:p>
                  </a:txBody>
                  <a:tcPr/>
                </a:tc>
                <a:tc>
                  <a:txBody>
                    <a:bodyPr/>
                    <a:lstStyle/>
                    <a:p>
                      <a:pPr marL="285750" indent="-285750">
                        <a:buFontTx/>
                        <a:buChar char="-"/>
                      </a:pPr>
                      <a:r>
                        <a:rPr lang="en-GB" dirty="0"/>
                        <a:t>High costs throughout the process of applying </a:t>
                      </a:r>
                    </a:p>
                    <a:p>
                      <a:pPr marL="285750" indent="-285750">
                        <a:buFontTx/>
                        <a:buChar char="-"/>
                      </a:pPr>
                      <a:r>
                        <a:rPr lang="en-GB" dirty="0"/>
                        <a:t>Lots of traveling as new city each week</a:t>
                      </a:r>
                    </a:p>
                    <a:p>
                      <a:pPr marL="285750" indent="-285750">
                        <a:buFontTx/>
                        <a:buChar char="-"/>
                      </a:pPr>
                      <a:r>
                        <a:rPr lang="en-GB" dirty="0"/>
                        <a:t>New people each week as you do not stay with the same team for the duration of your job.</a:t>
                      </a:r>
                    </a:p>
                  </a:txBody>
                  <a:tcPr/>
                </a:tc>
                <a:extLst>
                  <a:ext uri="{0D108BD9-81ED-4DB2-BD59-A6C34878D82A}">
                    <a16:rowId xmlns:a16="http://schemas.microsoft.com/office/drawing/2014/main" xmlns="" val="2460805423"/>
                  </a:ext>
                </a:extLst>
              </a:tr>
            </a:tbl>
          </a:graphicData>
        </a:graphic>
      </p:graphicFrame>
    </p:spTree>
    <p:extLst>
      <p:ext uri="{BB962C8B-B14F-4D97-AF65-F5344CB8AC3E}">
        <p14:creationId xmlns:p14="http://schemas.microsoft.com/office/powerpoint/2010/main" val="40165887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xmlns="" id="{5D5E0904-721C-4D68-9EB8-1C9752E329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3" name="Rectangle 72">
            <a:extLst>
              <a:ext uri="{FF2B5EF4-FFF2-40B4-BE49-F238E27FC236}">
                <a16:creationId xmlns:a16="http://schemas.microsoft.com/office/drawing/2014/main" xmlns="" id="{7466C88B-B170-4C69-85D3-FD6AD975F9A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3244"/>
            <a:ext cx="457200" cy="6858000"/>
          </a:xfrm>
          <a:prstGeom prst="rect">
            <a:avLst/>
          </a:prstGeom>
          <a:solidFill>
            <a:srgbClr val="6F6F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xmlns="" id="{080FE256-DF37-4639-8CB7-2E2F1897AD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7200" y="0"/>
            <a:ext cx="10835640" cy="6858000"/>
          </a:xfrm>
          <a:prstGeom prst="rect">
            <a:avLst/>
          </a:prstGeom>
          <a:solidFill>
            <a:srgbClr val="353537"/>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xmlns="" id="{7631F13B-FCEB-4198-B5C9-CDFD3F0193D5}"/>
              </a:ext>
            </a:extLst>
          </p:cNvPr>
          <p:cNvSpPr>
            <a:spLocks noGrp="1"/>
          </p:cNvSpPr>
          <p:nvPr>
            <p:ph type="title"/>
          </p:nvPr>
        </p:nvSpPr>
        <p:spPr>
          <a:xfrm>
            <a:off x="5522600" y="758952"/>
            <a:ext cx="5157591" cy="4041648"/>
          </a:xfrm>
        </p:spPr>
        <p:txBody>
          <a:bodyPr vert="horz" lIns="91440" tIns="45720" rIns="91440" bIns="45720" rtlCol="0" anchor="b">
            <a:normAutofit/>
          </a:bodyPr>
          <a:lstStyle/>
          <a:p>
            <a:pPr>
              <a:lnSpc>
                <a:spcPct val="85000"/>
              </a:lnSpc>
            </a:pPr>
            <a:r>
              <a:rPr lang="en-US" sz="7200">
                <a:solidFill>
                  <a:srgbClr val="FFFFFF"/>
                </a:solidFill>
              </a:rPr>
              <a:t>Challenger sports</a:t>
            </a:r>
          </a:p>
        </p:txBody>
      </p:sp>
      <p:sp useBgFill="1">
        <p:nvSpPr>
          <p:cNvPr id="77" name="Rectangle 76">
            <a:extLst>
              <a:ext uri="{FF2B5EF4-FFF2-40B4-BE49-F238E27FC236}">
                <a16:creationId xmlns:a16="http://schemas.microsoft.com/office/drawing/2014/main" xmlns="" id="{FDD1039A-772C-4213-A092-0D8A9EF4AC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52284" y="0"/>
            <a:ext cx="461996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Image result for cross sign">
            <a:extLst>
              <a:ext uri="{FF2B5EF4-FFF2-40B4-BE49-F238E27FC236}">
                <a16:creationId xmlns:a16="http://schemas.microsoft.com/office/drawing/2014/main" xmlns="" id="{409EDB02-5FD1-4000-BDD9-1E7BBA459B49}"/>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902987" y="1566474"/>
            <a:ext cx="3718563" cy="3718563"/>
          </a:xfrm>
          <a:prstGeom prst="rect">
            <a:avLst/>
          </a:prstGeom>
          <a:noFill/>
          <a:extLst>
            <a:ext uri="{909E8E84-426E-40DD-AFC4-6F175D3DCCD1}">
              <a14:hiddenFill xmlns:a14="http://schemas.microsoft.com/office/drawing/2010/main">
                <a:solidFill>
                  <a:srgbClr val="FFFFFF"/>
                </a:solidFill>
              </a14:hiddenFill>
            </a:ext>
          </a:extLst>
        </p:spPr>
      </p:pic>
      <p:sp>
        <p:nvSpPr>
          <p:cNvPr id="79" name="Rectangle 78">
            <a:extLst>
              <a:ext uri="{FF2B5EF4-FFF2-40B4-BE49-F238E27FC236}">
                <a16:creationId xmlns:a16="http://schemas.microsoft.com/office/drawing/2014/main" xmlns="" id="{0B39728D-66CA-4175-956D-FE26F322567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292840" y="0"/>
            <a:ext cx="899160" cy="6858000"/>
          </a:xfrm>
          <a:prstGeom prst="rect">
            <a:avLst/>
          </a:prstGeom>
          <a:solidFill>
            <a:srgbClr val="3535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11208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4A5F2C-1503-4746-BB6D-EA80791CF85D}"/>
              </a:ext>
            </a:extLst>
          </p:cNvPr>
          <p:cNvSpPr>
            <a:spLocks noGrp="1"/>
          </p:cNvSpPr>
          <p:nvPr>
            <p:ph type="title"/>
          </p:nvPr>
        </p:nvSpPr>
        <p:spPr/>
        <p:txBody>
          <a:bodyPr/>
          <a:lstStyle/>
          <a:p>
            <a:r>
              <a:rPr lang="en-GB" dirty="0"/>
              <a:t>Bibliography </a:t>
            </a:r>
          </a:p>
        </p:txBody>
      </p:sp>
      <p:sp>
        <p:nvSpPr>
          <p:cNvPr id="3" name="Content Placeholder 2">
            <a:extLst>
              <a:ext uri="{FF2B5EF4-FFF2-40B4-BE49-F238E27FC236}">
                <a16:creationId xmlns:a16="http://schemas.microsoft.com/office/drawing/2014/main" xmlns="" id="{0A20BC64-D160-4B97-9E7C-05C723DEFBB2}"/>
              </a:ext>
            </a:extLst>
          </p:cNvPr>
          <p:cNvSpPr>
            <a:spLocks noGrp="1"/>
          </p:cNvSpPr>
          <p:nvPr>
            <p:ph idx="1"/>
          </p:nvPr>
        </p:nvSpPr>
        <p:spPr/>
        <p:txBody>
          <a:bodyPr/>
          <a:lstStyle/>
          <a:p>
            <a:pPr marL="0" indent="0">
              <a:buNone/>
            </a:pPr>
            <a:r>
              <a:rPr lang="en-GB" dirty="0"/>
              <a:t>Challenger Sports. (2019). “Summer Camps”. [Online]. </a:t>
            </a:r>
            <a:r>
              <a:rPr lang="en-GB" dirty="0">
                <a:hlinkClick r:id="rId2"/>
              </a:rPr>
              <a:t>https://www.challengersports.com/summer-camps/</a:t>
            </a:r>
            <a:r>
              <a:rPr lang="en-GB" dirty="0"/>
              <a:t>. [Accessed Date:10/11/2019].</a:t>
            </a:r>
          </a:p>
          <a:p>
            <a:pPr marL="0" indent="0">
              <a:buNone/>
            </a:pPr>
            <a:r>
              <a:rPr lang="en-GB" dirty="0"/>
              <a:t>Jewish News. (January 2016). “So What Is Camp America?”. [Online].</a:t>
            </a:r>
            <a:r>
              <a:rPr lang="en-GB" dirty="0">
                <a:hlinkClick r:id="rId3"/>
              </a:rPr>
              <a:t> https://jewishnews.timesofisrael.com/so-what-is-camp-america/</a:t>
            </a:r>
            <a:r>
              <a:rPr lang="en-GB" dirty="0"/>
              <a:t>. [Accessed Date:11/11/2019].</a:t>
            </a:r>
          </a:p>
          <a:p>
            <a:pPr marL="0" indent="0">
              <a:buNone/>
            </a:pPr>
            <a:r>
              <a:rPr lang="en-GB" dirty="0"/>
              <a:t>PGL. (2019). “About Us”. [online]. </a:t>
            </a:r>
            <a:r>
              <a:rPr lang="en-GB" dirty="0">
                <a:hlinkClick r:id="rId4"/>
              </a:rPr>
              <a:t>https://www.pgl.co.uk/en-gb/about-us</a:t>
            </a:r>
            <a:r>
              <a:rPr lang="en-GB" dirty="0"/>
              <a:t>. [Accessed Date:17/11/2019]. </a:t>
            </a:r>
          </a:p>
          <a:p>
            <a:pPr marL="0" indent="0">
              <a:buNone/>
            </a:pPr>
            <a:endParaRPr lang="en-GB" dirty="0"/>
          </a:p>
        </p:txBody>
      </p:sp>
    </p:spTree>
    <p:extLst>
      <p:ext uri="{BB962C8B-B14F-4D97-AF65-F5344CB8AC3E}">
        <p14:creationId xmlns:p14="http://schemas.microsoft.com/office/powerpoint/2010/main" val="653566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262EE1-8ACA-4B6D-81B3-A913CE085DA2}"/>
              </a:ext>
            </a:extLst>
          </p:cNvPr>
          <p:cNvSpPr>
            <a:spLocks noGrp="1"/>
          </p:cNvSpPr>
          <p:nvPr>
            <p:ph type="title"/>
          </p:nvPr>
        </p:nvSpPr>
        <p:spPr>
          <a:xfrm>
            <a:off x="944183" y="5181600"/>
            <a:ext cx="10156435" cy="1076324"/>
          </a:xfrm>
        </p:spPr>
        <p:txBody>
          <a:bodyPr vert="horz" lIns="91440" tIns="45720" rIns="91440" bIns="45720" rtlCol="0" anchor="b">
            <a:normAutofit/>
          </a:bodyPr>
          <a:lstStyle/>
          <a:p>
            <a:pPr>
              <a:lnSpc>
                <a:spcPct val="85000"/>
              </a:lnSpc>
            </a:pPr>
            <a:r>
              <a:rPr lang="en-US" sz="3800" dirty="0">
                <a:solidFill>
                  <a:srgbClr val="FF0000"/>
                </a:solidFill>
              </a:rPr>
              <a:t>Thank you for listening to my presentation </a:t>
            </a:r>
          </a:p>
        </p:txBody>
      </p:sp>
      <p:pic>
        <p:nvPicPr>
          <p:cNvPr id="6" name="Graphic 5" descr="Chat">
            <a:extLst>
              <a:ext uri="{FF2B5EF4-FFF2-40B4-BE49-F238E27FC236}">
                <a16:creationId xmlns:a16="http://schemas.microsoft.com/office/drawing/2014/main" xmlns="" id="{74D9B657-9452-4F6F-ADF7-0A2A2F9AD15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3982021" y="640081"/>
            <a:ext cx="3825240" cy="3825240"/>
          </a:xfrm>
          <a:prstGeom prst="rect">
            <a:avLst/>
          </a:prstGeom>
        </p:spPr>
      </p:pic>
    </p:spTree>
    <p:extLst>
      <p:ext uri="{BB962C8B-B14F-4D97-AF65-F5344CB8AC3E}">
        <p14:creationId xmlns:p14="http://schemas.microsoft.com/office/powerpoint/2010/main" val="873983852"/>
      </p:ext>
    </p:extLst>
  </p:cSld>
  <p:clrMapOvr>
    <a:masterClrMapping/>
  </p:clrMapOvr>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docProps/app.xml><?xml version="1.0" encoding="utf-8"?>
<Properties xmlns="http://schemas.openxmlformats.org/officeDocument/2006/extended-properties" xmlns:vt="http://schemas.openxmlformats.org/officeDocument/2006/docPropsVTypes">
  <Template>TM03457515[[fn=View]]</Template>
  <TotalTime>223</TotalTime>
  <Words>368</Words>
  <Application>Microsoft Office PowerPoint</Application>
  <PresentationFormat>Widescreen</PresentationFormat>
  <Paragraphs>67</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Century Schoolbook</vt:lpstr>
      <vt:lpstr>Wingdings 2</vt:lpstr>
      <vt:lpstr>View</vt:lpstr>
      <vt:lpstr>Placement Presentation </vt:lpstr>
      <vt:lpstr>PGL   </vt:lpstr>
      <vt:lpstr>PGL</vt:lpstr>
      <vt:lpstr>Camp America </vt:lpstr>
      <vt:lpstr>Camp America </vt:lpstr>
      <vt:lpstr>Challenger sport </vt:lpstr>
      <vt:lpstr>Challenger sports</vt:lpstr>
      <vt:lpstr>Bibliography </vt:lpstr>
      <vt:lpstr>Thank you for listening to my presentation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Placement presentation</dc:title>
  <dc:creator>pendrycourt@icloud.com</dc:creator>
  <cp:lastModifiedBy>Marie Pitson</cp:lastModifiedBy>
  <cp:revision>13</cp:revision>
  <dcterms:created xsi:type="dcterms:W3CDTF">2019-11-18T10:40:29Z</dcterms:created>
  <dcterms:modified xsi:type="dcterms:W3CDTF">2019-11-19T07:41:38Z</dcterms:modified>
</cp:coreProperties>
</file>