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5" r:id="rId17"/>
    <p:sldId id="276" r:id="rId18"/>
  </p:sldIdLst>
  <p:sldSz cx="18288000" cy="10287000"/>
  <p:notesSz cx="6858000" cy="9144000"/>
  <p:embeddedFontLst>
    <p:embeddedFont>
      <p:font typeface="Canva Sans" panose="020B0604020202020204" charset="0"/>
      <p:regular r:id="rId20"/>
    </p:embeddedFont>
    <p:embeddedFont>
      <p:font typeface="Canva Sans Bold" panose="020B0604020202020204" charset="0"/>
      <p:regular r:id="rId21"/>
    </p:embeddedFont>
    <p:embeddedFont>
      <p:font typeface="Didact Gothic" panose="00000500000000000000" pitchFamily="2" charset="0"/>
      <p:regular r:id="rId22"/>
    </p:embeddedFont>
    <p:embeddedFont>
      <p:font typeface="IM Fell" panose="020B0604020202020204" charset="0"/>
      <p:regular r:id="rId2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56" d="100"/>
          <a:sy n="56" d="100"/>
        </p:scale>
        <p:origin x="195" y="21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font" Target="fonts/font2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1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4.fntdata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3.fntdata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17.08.2026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89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Example to be brought by teacher. 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1436771">
            <a:off x="-5077811" y="6845046"/>
            <a:ext cx="12213022" cy="6198109"/>
          </a:xfrm>
          <a:custGeom>
            <a:avLst/>
            <a:gdLst/>
            <a:ahLst/>
            <a:cxnLst/>
            <a:rect l="l" t="t" r="r" b="b"/>
            <a:pathLst>
              <a:path w="12213022" h="6198109">
                <a:moveTo>
                  <a:pt x="0" y="0"/>
                </a:moveTo>
                <a:lnTo>
                  <a:pt x="12213022" y="0"/>
                </a:lnTo>
                <a:lnTo>
                  <a:pt x="12213022" y="6198108"/>
                </a:lnTo>
                <a:lnTo>
                  <a:pt x="0" y="619810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164045">
            <a:off x="9908705" y="7357606"/>
            <a:ext cx="12213022" cy="6198109"/>
          </a:xfrm>
          <a:custGeom>
            <a:avLst/>
            <a:gdLst/>
            <a:ahLst/>
            <a:cxnLst/>
            <a:rect l="l" t="t" r="r" b="b"/>
            <a:pathLst>
              <a:path w="12213022" h="6198109">
                <a:moveTo>
                  <a:pt x="0" y="0"/>
                </a:moveTo>
                <a:lnTo>
                  <a:pt x="12213022" y="0"/>
                </a:lnTo>
                <a:lnTo>
                  <a:pt x="12213022" y="6198109"/>
                </a:lnTo>
                <a:lnTo>
                  <a:pt x="0" y="619810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-164045">
            <a:off x="1760934" y="8230327"/>
            <a:ext cx="12213022" cy="6198109"/>
          </a:xfrm>
          <a:custGeom>
            <a:avLst/>
            <a:gdLst/>
            <a:ahLst/>
            <a:cxnLst/>
            <a:rect l="l" t="t" r="r" b="b"/>
            <a:pathLst>
              <a:path w="12213022" h="6198109">
                <a:moveTo>
                  <a:pt x="0" y="0"/>
                </a:moveTo>
                <a:lnTo>
                  <a:pt x="12213022" y="0"/>
                </a:lnTo>
                <a:lnTo>
                  <a:pt x="12213022" y="6198109"/>
                </a:lnTo>
                <a:lnTo>
                  <a:pt x="0" y="619810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-760417" y="7737036"/>
            <a:ext cx="16230600" cy="6979158"/>
          </a:xfrm>
          <a:custGeom>
            <a:avLst/>
            <a:gdLst/>
            <a:ahLst/>
            <a:cxnLst/>
            <a:rect l="l" t="t" r="r" b="b"/>
            <a:pathLst>
              <a:path w="16230600" h="6979158">
                <a:moveTo>
                  <a:pt x="0" y="0"/>
                </a:moveTo>
                <a:lnTo>
                  <a:pt x="16230600" y="0"/>
                </a:lnTo>
                <a:lnTo>
                  <a:pt x="16230600" y="6979158"/>
                </a:lnTo>
                <a:lnTo>
                  <a:pt x="0" y="697915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-8875717" y="6864315"/>
            <a:ext cx="16230600" cy="6979158"/>
          </a:xfrm>
          <a:custGeom>
            <a:avLst/>
            <a:gdLst/>
            <a:ahLst/>
            <a:cxnLst/>
            <a:rect l="l" t="t" r="r" b="b"/>
            <a:pathLst>
              <a:path w="16230600" h="6979158">
                <a:moveTo>
                  <a:pt x="0" y="0"/>
                </a:moveTo>
                <a:lnTo>
                  <a:pt x="16230600" y="0"/>
                </a:lnTo>
                <a:lnTo>
                  <a:pt x="16230600" y="6979158"/>
                </a:lnTo>
                <a:lnTo>
                  <a:pt x="0" y="697915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8046662" y="7069848"/>
            <a:ext cx="16230600" cy="6979158"/>
          </a:xfrm>
          <a:custGeom>
            <a:avLst/>
            <a:gdLst/>
            <a:ahLst/>
            <a:cxnLst/>
            <a:rect l="l" t="t" r="r" b="b"/>
            <a:pathLst>
              <a:path w="16230600" h="6979158">
                <a:moveTo>
                  <a:pt x="0" y="0"/>
                </a:moveTo>
                <a:lnTo>
                  <a:pt x="16230600" y="0"/>
                </a:lnTo>
                <a:lnTo>
                  <a:pt x="16230600" y="6979158"/>
                </a:lnTo>
                <a:lnTo>
                  <a:pt x="0" y="697915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3114206" y="361740"/>
            <a:ext cx="11806109" cy="52101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999"/>
              </a:lnSpc>
            </a:pPr>
            <a:r>
              <a:rPr lang="en-US" sz="14999" u="sng">
                <a:solidFill>
                  <a:srgbClr val="7D5084"/>
                </a:solidFill>
                <a:latin typeface="IM Fell"/>
                <a:ea typeface="IM Fell"/>
                <a:cs typeface="IM Fell"/>
                <a:sym typeface="IM Fell"/>
              </a:rPr>
              <a:t>Types of Assessment 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07057" y="5476678"/>
            <a:ext cx="10873887" cy="8456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7"/>
              </a:lnSpc>
            </a:pPr>
            <a:r>
              <a:rPr lang="en-US" sz="4955">
                <a:solidFill>
                  <a:srgbClr val="3B424E"/>
                </a:solidFill>
                <a:latin typeface="Didact Gothic"/>
                <a:ea typeface="Didact Gothic"/>
                <a:cs typeface="Didact Gothic"/>
                <a:sym typeface="Didact Gothic"/>
              </a:rPr>
              <a:t>By Zita Draper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1436771">
            <a:off x="-5077811" y="7608493"/>
            <a:ext cx="12213022" cy="6198109"/>
          </a:xfrm>
          <a:custGeom>
            <a:avLst/>
            <a:gdLst/>
            <a:ahLst/>
            <a:cxnLst/>
            <a:rect l="l" t="t" r="r" b="b"/>
            <a:pathLst>
              <a:path w="12213022" h="6198109">
                <a:moveTo>
                  <a:pt x="0" y="0"/>
                </a:moveTo>
                <a:lnTo>
                  <a:pt x="12213022" y="0"/>
                </a:lnTo>
                <a:lnTo>
                  <a:pt x="12213022" y="6198109"/>
                </a:lnTo>
                <a:lnTo>
                  <a:pt x="0" y="619810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164045">
            <a:off x="9908705" y="8121054"/>
            <a:ext cx="12213022" cy="6198109"/>
          </a:xfrm>
          <a:custGeom>
            <a:avLst/>
            <a:gdLst/>
            <a:ahLst/>
            <a:cxnLst/>
            <a:rect l="l" t="t" r="r" b="b"/>
            <a:pathLst>
              <a:path w="12213022" h="6198109">
                <a:moveTo>
                  <a:pt x="0" y="0"/>
                </a:moveTo>
                <a:lnTo>
                  <a:pt x="12213022" y="0"/>
                </a:lnTo>
                <a:lnTo>
                  <a:pt x="12213022" y="6198109"/>
                </a:lnTo>
                <a:lnTo>
                  <a:pt x="0" y="619810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-164045">
            <a:off x="1760934" y="8993775"/>
            <a:ext cx="12213022" cy="6198109"/>
          </a:xfrm>
          <a:custGeom>
            <a:avLst/>
            <a:gdLst/>
            <a:ahLst/>
            <a:cxnLst/>
            <a:rect l="l" t="t" r="r" b="b"/>
            <a:pathLst>
              <a:path w="12213022" h="6198109">
                <a:moveTo>
                  <a:pt x="0" y="0"/>
                </a:moveTo>
                <a:lnTo>
                  <a:pt x="12213022" y="0"/>
                </a:lnTo>
                <a:lnTo>
                  <a:pt x="12213022" y="6198109"/>
                </a:lnTo>
                <a:lnTo>
                  <a:pt x="0" y="619810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-760417" y="8500484"/>
            <a:ext cx="16230600" cy="6979158"/>
          </a:xfrm>
          <a:custGeom>
            <a:avLst/>
            <a:gdLst/>
            <a:ahLst/>
            <a:cxnLst/>
            <a:rect l="l" t="t" r="r" b="b"/>
            <a:pathLst>
              <a:path w="16230600" h="6979158">
                <a:moveTo>
                  <a:pt x="0" y="0"/>
                </a:moveTo>
                <a:lnTo>
                  <a:pt x="16230600" y="0"/>
                </a:lnTo>
                <a:lnTo>
                  <a:pt x="16230600" y="6979158"/>
                </a:lnTo>
                <a:lnTo>
                  <a:pt x="0" y="697915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-8875717" y="7627762"/>
            <a:ext cx="16230600" cy="6979158"/>
          </a:xfrm>
          <a:custGeom>
            <a:avLst/>
            <a:gdLst/>
            <a:ahLst/>
            <a:cxnLst/>
            <a:rect l="l" t="t" r="r" b="b"/>
            <a:pathLst>
              <a:path w="16230600" h="6979158">
                <a:moveTo>
                  <a:pt x="0" y="0"/>
                </a:moveTo>
                <a:lnTo>
                  <a:pt x="16230600" y="0"/>
                </a:lnTo>
                <a:lnTo>
                  <a:pt x="16230600" y="6979158"/>
                </a:lnTo>
                <a:lnTo>
                  <a:pt x="0" y="697915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8046662" y="7833296"/>
            <a:ext cx="16230600" cy="6979158"/>
          </a:xfrm>
          <a:custGeom>
            <a:avLst/>
            <a:gdLst/>
            <a:ahLst/>
            <a:cxnLst/>
            <a:rect l="l" t="t" r="r" b="b"/>
            <a:pathLst>
              <a:path w="16230600" h="6979158">
                <a:moveTo>
                  <a:pt x="0" y="0"/>
                </a:moveTo>
                <a:lnTo>
                  <a:pt x="16230600" y="0"/>
                </a:lnTo>
                <a:lnTo>
                  <a:pt x="16230600" y="6979158"/>
                </a:lnTo>
                <a:lnTo>
                  <a:pt x="0" y="697915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4496465" y="1227333"/>
            <a:ext cx="9295070" cy="20241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532"/>
              </a:lnSpc>
            </a:pPr>
            <a:r>
              <a:rPr lang="en-US" sz="11809" u="sng">
                <a:solidFill>
                  <a:srgbClr val="7D5084"/>
                </a:solidFill>
                <a:latin typeface="IM Fell"/>
                <a:ea typeface="IM Fell"/>
                <a:cs typeface="IM Fell"/>
                <a:sym typeface="IM Fell"/>
              </a:rPr>
              <a:t>Content 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192420" y="3343248"/>
            <a:ext cx="11557641" cy="30941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59441" lvl="1" indent="-379721" algn="l">
              <a:lnSpc>
                <a:spcPts val="4924"/>
              </a:lnSpc>
              <a:buFont typeface="Arial"/>
              <a:buChar char="•"/>
            </a:pPr>
            <a:r>
              <a:rPr lang="en-US" sz="3517" dirty="0">
                <a:solidFill>
                  <a:srgbClr val="3B424E"/>
                </a:solidFill>
                <a:latin typeface="Didact Gothic"/>
                <a:ea typeface="Didact Gothic"/>
                <a:cs typeface="Didact Gothic"/>
                <a:sym typeface="Didact Gothic"/>
              </a:rPr>
              <a:t>Aims and Learning Objectives</a:t>
            </a:r>
          </a:p>
          <a:p>
            <a:pPr marL="759441" lvl="1" indent="-379721" algn="l">
              <a:lnSpc>
                <a:spcPts val="4924"/>
              </a:lnSpc>
              <a:buFont typeface="Arial"/>
              <a:buChar char="•"/>
            </a:pPr>
            <a:r>
              <a:rPr lang="en-US" sz="3517" dirty="0">
                <a:solidFill>
                  <a:srgbClr val="3B424E"/>
                </a:solidFill>
                <a:latin typeface="Didact Gothic"/>
                <a:ea typeface="Didact Gothic"/>
                <a:cs typeface="Didact Gothic"/>
                <a:sym typeface="Didact Gothic"/>
              </a:rPr>
              <a:t>Types of assessment </a:t>
            </a:r>
          </a:p>
          <a:p>
            <a:pPr marL="759441" lvl="1" indent="-379721" algn="l">
              <a:lnSpc>
                <a:spcPts val="4924"/>
              </a:lnSpc>
              <a:buFont typeface="Arial"/>
              <a:buChar char="•"/>
            </a:pPr>
            <a:r>
              <a:rPr lang="en-US" sz="3517" dirty="0">
                <a:solidFill>
                  <a:srgbClr val="3B424E"/>
                </a:solidFill>
                <a:latin typeface="Didact Gothic"/>
                <a:ea typeface="Didact Gothic"/>
                <a:cs typeface="Didact Gothic"/>
                <a:sym typeface="Didact Gothic"/>
              </a:rPr>
              <a:t>Essays </a:t>
            </a:r>
          </a:p>
          <a:p>
            <a:pPr marL="759441" lvl="1" indent="-379721" algn="l">
              <a:lnSpc>
                <a:spcPts val="4924"/>
              </a:lnSpc>
              <a:buFont typeface="Arial"/>
              <a:buChar char="•"/>
            </a:pPr>
            <a:r>
              <a:rPr lang="en-US" sz="3517" dirty="0">
                <a:solidFill>
                  <a:srgbClr val="3B424E"/>
                </a:solidFill>
                <a:latin typeface="Didact Gothic"/>
                <a:ea typeface="Didact Gothic"/>
                <a:cs typeface="Didact Gothic"/>
                <a:sym typeface="Didact Gothic"/>
              </a:rPr>
              <a:t>Summary </a:t>
            </a:r>
          </a:p>
          <a:p>
            <a:pPr marL="759441" lvl="1" indent="-379721" algn="l">
              <a:lnSpc>
                <a:spcPts val="4924"/>
              </a:lnSpc>
              <a:buFont typeface="Arial"/>
              <a:buChar char="•"/>
            </a:pPr>
            <a:r>
              <a:rPr lang="en-US" sz="3517" dirty="0">
                <a:solidFill>
                  <a:srgbClr val="3B424E"/>
                </a:solidFill>
                <a:latin typeface="Didact Gothic"/>
                <a:ea typeface="Didact Gothic"/>
                <a:cs typeface="Didact Gothic"/>
                <a:sym typeface="Didact Gothic"/>
              </a:rPr>
              <a:t>Thank you, any questions?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1436771">
            <a:off x="-5077811" y="7608493"/>
            <a:ext cx="12213022" cy="6198109"/>
          </a:xfrm>
          <a:custGeom>
            <a:avLst/>
            <a:gdLst/>
            <a:ahLst/>
            <a:cxnLst/>
            <a:rect l="l" t="t" r="r" b="b"/>
            <a:pathLst>
              <a:path w="12213022" h="6198109">
                <a:moveTo>
                  <a:pt x="0" y="0"/>
                </a:moveTo>
                <a:lnTo>
                  <a:pt x="12213022" y="0"/>
                </a:lnTo>
                <a:lnTo>
                  <a:pt x="12213022" y="6198109"/>
                </a:lnTo>
                <a:lnTo>
                  <a:pt x="0" y="619810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164045">
            <a:off x="9908705" y="8121054"/>
            <a:ext cx="12213022" cy="6198109"/>
          </a:xfrm>
          <a:custGeom>
            <a:avLst/>
            <a:gdLst/>
            <a:ahLst/>
            <a:cxnLst/>
            <a:rect l="l" t="t" r="r" b="b"/>
            <a:pathLst>
              <a:path w="12213022" h="6198109">
                <a:moveTo>
                  <a:pt x="0" y="0"/>
                </a:moveTo>
                <a:lnTo>
                  <a:pt x="12213022" y="0"/>
                </a:lnTo>
                <a:lnTo>
                  <a:pt x="12213022" y="6198109"/>
                </a:lnTo>
                <a:lnTo>
                  <a:pt x="0" y="619810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-164045">
            <a:off x="1760934" y="8993775"/>
            <a:ext cx="12213022" cy="6198109"/>
          </a:xfrm>
          <a:custGeom>
            <a:avLst/>
            <a:gdLst/>
            <a:ahLst/>
            <a:cxnLst/>
            <a:rect l="l" t="t" r="r" b="b"/>
            <a:pathLst>
              <a:path w="12213022" h="6198109">
                <a:moveTo>
                  <a:pt x="0" y="0"/>
                </a:moveTo>
                <a:lnTo>
                  <a:pt x="12213022" y="0"/>
                </a:lnTo>
                <a:lnTo>
                  <a:pt x="12213022" y="6198109"/>
                </a:lnTo>
                <a:lnTo>
                  <a:pt x="0" y="619810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-760417" y="8500484"/>
            <a:ext cx="16230600" cy="6979158"/>
          </a:xfrm>
          <a:custGeom>
            <a:avLst/>
            <a:gdLst/>
            <a:ahLst/>
            <a:cxnLst/>
            <a:rect l="l" t="t" r="r" b="b"/>
            <a:pathLst>
              <a:path w="16230600" h="6979158">
                <a:moveTo>
                  <a:pt x="0" y="0"/>
                </a:moveTo>
                <a:lnTo>
                  <a:pt x="16230600" y="0"/>
                </a:lnTo>
                <a:lnTo>
                  <a:pt x="16230600" y="6979158"/>
                </a:lnTo>
                <a:lnTo>
                  <a:pt x="0" y="697915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-8875717" y="7627762"/>
            <a:ext cx="16230600" cy="6979158"/>
          </a:xfrm>
          <a:custGeom>
            <a:avLst/>
            <a:gdLst/>
            <a:ahLst/>
            <a:cxnLst/>
            <a:rect l="l" t="t" r="r" b="b"/>
            <a:pathLst>
              <a:path w="16230600" h="6979158">
                <a:moveTo>
                  <a:pt x="0" y="0"/>
                </a:moveTo>
                <a:lnTo>
                  <a:pt x="16230600" y="0"/>
                </a:lnTo>
                <a:lnTo>
                  <a:pt x="16230600" y="6979158"/>
                </a:lnTo>
                <a:lnTo>
                  <a:pt x="0" y="697915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8046662" y="7833296"/>
            <a:ext cx="16230600" cy="6979158"/>
          </a:xfrm>
          <a:custGeom>
            <a:avLst/>
            <a:gdLst/>
            <a:ahLst/>
            <a:cxnLst/>
            <a:rect l="l" t="t" r="r" b="b"/>
            <a:pathLst>
              <a:path w="16230600" h="6979158">
                <a:moveTo>
                  <a:pt x="0" y="0"/>
                </a:moveTo>
                <a:lnTo>
                  <a:pt x="16230600" y="0"/>
                </a:lnTo>
                <a:lnTo>
                  <a:pt x="16230600" y="6979158"/>
                </a:lnTo>
                <a:lnTo>
                  <a:pt x="0" y="697915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2707348" y="-228600"/>
            <a:ext cx="13307868" cy="41196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532"/>
              </a:lnSpc>
            </a:pPr>
            <a:r>
              <a:rPr lang="en-US" sz="11809" u="sng">
                <a:solidFill>
                  <a:srgbClr val="7D5084"/>
                </a:solidFill>
                <a:latin typeface="IM Fell"/>
                <a:ea typeface="IM Fell"/>
                <a:cs typeface="IM Fell"/>
                <a:sym typeface="IM Fell"/>
              </a:rPr>
              <a:t>Aims and learning Objectives 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005019" y="4800256"/>
            <a:ext cx="12277962" cy="12155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59441" lvl="1" indent="-379721" algn="l">
              <a:lnSpc>
                <a:spcPts val="4924"/>
              </a:lnSpc>
              <a:buFont typeface="Arial"/>
              <a:buChar char="•"/>
            </a:pPr>
            <a:r>
              <a:rPr lang="en-US" sz="3517">
                <a:solidFill>
                  <a:srgbClr val="3B424E"/>
                </a:solidFill>
                <a:latin typeface="Didact Gothic"/>
                <a:ea typeface="Didact Gothic"/>
                <a:cs typeface="Didact Gothic"/>
                <a:sym typeface="Didact Gothic"/>
              </a:rPr>
              <a:t>The aim of today’s session is to introduce students to some forms of assessment.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005019" y="6292483"/>
            <a:ext cx="12277962" cy="18347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59441" lvl="1" indent="-379721" algn="l">
              <a:lnSpc>
                <a:spcPts val="4924"/>
              </a:lnSpc>
              <a:buFont typeface="Arial"/>
              <a:buChar char="•"/>
            </a:pPr>
            <a:r>
              <a:rPr lang="en-US" sz="3517">
                <a:solidFill>
                  <a:srgbClr val="3B424E"/>
                </a:solidFill>
                <a:latin typeface="Didact Gothic"/>
                <a:ea typeface="Didact Gothic"/>
                <a:cs typeface="Didact Gothic"/>
                <a:sym typeface="Didact Gothic"/>
              </a:rPr>
              <a:t>By the end of today’s session students should be able to demonstrate their understanding of some forms of assessment.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1436771">
            <a:off x="-5077811" y="7608493"/>
            <a:ext cx="12213022" cy="6198109"/>
          </a:xfrm>
          <a:custGeom>
            <a:avLst/>
            <a:gdLst/>
            <a:ahLst/>
            <a:cxnLst/>
            <a:rect l="l" t="t" r="r" b="b"/>
            <a:pathLst>
              <a:path w="12213022" h="6198109">
                <a:moveTo>
                  <a:pt x="0" y="0"/>
                </a:moveTo>
                <a:lnTo>
                  <a:pt x="12213022" y="0"/>
                </a:lnTo>
                <a:lnTo>
                  <a:pt x="12213022" y="6198109"/>
                </a:lnTo>
                <a:lnTo>
                  <a:pt x="0" y="619810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164045">
            <a:off x="9908705" y="8121054"/>
            <a:ext cx="12213022" cy="6198109"/>
          </a:xfrm>
          <a:custGeom>
            <a:avLst/>
            <a:gdLst/>
            <a:ahLst/>
            <a:cxnLst/>
            <a:rect l="l" t="t" r="r" b="b"/>
            <a:pathLst>
              <a:path w="12213022" h="6198109">
                <a:moveTo>
                  <a:pt x="0" y="0"/>
                </a:moveTo>
                <a:lnTo>
                  <a:pt x="12213022" y="0"/>
                </a:lnTo>
                <a:lnTo>
                  <a:pt x="12213022" y="6198109"/>
                </a:lnTo>
                <a:lnTo>
                  <a:pt x="0" y="619810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-164045">
            <a:off x="1760934" y="8993775"/>
            <a:ext cx="12213022" cy="6198109"/>
          </a:xfrm>
          <a:custGeom>
            <a:avLst/>
            <a:gdLst/>
            <a:ahLst/>
            <a:cxnLst/>
            <a:rect l="l" t="t" r="r" b="b"/>
            <a:pathLst>
              <a:path w="12213022" h="6198109">
                <a:moveTo>
                  <a:pt x="0" y="0"/>
                </a:moveTo>
                <a:lnTo>
                  <a:pt x="12213022" y="0"/>
                </a:lnTo>
                <a:lnTo>
                  <a:pt x="12213022" y="6198109"/>
                </a:lnTo>
                <a:lnTo>
                  <a:pt x="0" y="619810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-760417" y="8500484"/>
            <a:ext cx="16230600" cy="6979158"/>
          </a:xfrm>
          <a:custGeom>
            <a:avLst/>
            <a:gdLst/>
            <a:ahLst/>
            <a:cxnLst/>
            <a:rect l="l" t="t" r="r" b="b"/>
            <a:pathLst>
              <a:path w="16230600" h="6979158">
                <a:moveTo>
                  <a:pt x="0" y="0"/>
                </a:moveTo>
                <a:lnTo>
                  <a:pt x="16230600" y="0"/>
                </a:lnTo>
                <a:lnTo>
                  <a:pt x="16230600" y="6979158"/>
                </a:lnTo>
                <a:lnTo>
                  <a:pt x="0" y="697915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-8875717" y="7627762"/>
            <a:ext cx="16230600" cy="6979158"/>
          </a:xfrm>
          <a:custGeom>
            <a:avLst/>
            <a:gdLst/>
            <a:ahLst/>
            <a:cxnLst/>
            <a:rect l="l" t="t" r="r" b="b"/>
            <a:pathLst>
              <a:path w="16230600" h="6979158">
                <a:moveTo>
                  <a:pt x="0" y="0"/>
                </a:moveTo>
                <a:lnTo>
                  <a:pt x="16230600" y="0"/>
                </a:lnTo>
                <a:lnTo>
                  <a:pt x="16230600" y="6979158"/>
                </a:lnTo>
                <a:lnTo>
                  <a:pt x="0" y="697915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8046662" y="7833296"/>
            <a:ext cx="16230600" cy="6979158"/>
          </a:xfrm>
          <a:custGeom>
            <a:avLst/>
            <a:gdLst/>
            <a:ahLst/>
            <a:cxnLst/>
            <a:rect l="l" t="t" r="r" b="b"/>
            <a:pathLst>
              <a:path w="16230600" h="6979158">
                <a:moveTo>
                  <a:pt x="0" y="0"/>
                </a:moveTo>
                <a:lnTo>
                  <a:pt x="16230600" y="0"/>
                </a:lnTo>
                <a:lnTo>
                  <a:pt x="16230600" y="6979158"/>
                </a:lnTo>
                <a:lnTo>
                  <a:pt x="0" y="697915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2818480" y="1464088"/>
            <a:ext cx="11806109" cy="52101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999"/>
              </a:lnSpc>
            </a:pPr>
            <a:r>
              <a:rPr lang="en-US" sz="14999" u="sng">
                <a:solidFill>
                  <a:srgbClr val="7D5084"/>
                </a:solidFill>
                <a:latin typeface="IM Fell"/>
                <a:ea typeface="IM Fell"/>
                <a:cs typeface="IM Fell"/>
                <a:sym typeface="IM Fell"/>
              </a:rPr>
              <a:t>Types of Assessment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1436771">
            <a:off x="-5077811" y="7608493"/>
            <a:ext cx="12213022" cy="6198109"/>
          </a:xfrm>
          <a:custGeom>
            <a:avLst/>
            <a:gdLst/>
            <a:ahLst/>
            <a:cxnLst/>
            <a:rect l="l" t="t" r="r" b="b"/>
            <a:pathLst>
              <a:path w="12213022" h="6198109">
                <a:moveTo>
                  <a:pt x="0" y="0"/>
                </a:moveTo>
                <a:lnTo>
                  <a:pt x="12213022" y="0"/>
                </a:lnTo>
                <a:lnTo>
                  <a:pt x="12213022" y="6198109"/>
                </a:lnTo>
                <a:lnTo>
                  <a:pt x="0" y="619810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164045">
            <a:off x="9908705" y="8121054"/>
            <a:ext cx="12213022" cy="6198109"/>
          </a:xfrm>
          <a:custGeom>
            <a:avLst/>
            <a:gdLst/>
            <a:ahLst/>
            <a:cxnLst/>
            <a:rect l="l" t="t" r="r" b="b"/>
            <a:pathLst>
              <a:path w="12213022" h="6198109">
                <a:moveTo>
                  <a:pt x="0" y="0"/>
                </a:moveTo>
                <a:lnTo>
                  <a:pt x="12213022" y="0"/>
                </a:lnTo>
                <a:lnTo>
                  <a:pt x="12213022" y="6198109"/>
                </a:lnTo>
                <a:lnTo>
                  <a:pt x="0" y="619810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-164045">
            <a:off x="1760934" y="8993775"/>
            <a:ext cx="12213022" cy="6198109"/>
          </a:xfrm>
          <a:custGeom>
            <a:avLst/>
            <a:gdLst/>
            <a:ahLst/>
            <a:cxnLst/>
            <a:rect l="l" t="t" r="r" b="b"/>
            <a:pathLst>
              <a:path w="12213022" h="6198109">
                <a:moveTo>
                  <a:pt x="0" y="0"/>
                </a:moveTo>
                <a:lnTo>
                  <a:pt x="12213022" y="0"/>
                </a:lnTo>
                <a:lnTo>
                  <a:pt x="12213022" y="6198109"/>
                </a:lnTo>
                <a:lnTo>
                  <a:pt x="0" y="619810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-760417" y="8500484"/>
            <a:ext cx="16230600" cy="6979158"/>
          </a:xfrm>
          <a:custGeom>
            <a:avLst/>
            <a:gdLst/>
            <a:ahLst/>
            <a:cxnLst/>
            <a:rect l="l" t="t" r="r" b="b"/>
            <a:pathLst>
              <a:path w="16230600" h="6979158">
                <a:moveTo>
                  <a:pt x="0" y="0"/>
                </a:moveTo>
                <a:lnTo>
                  <a:pt x="16230600" y="0"/>
                </a:lnTo>
                <a:lnTo>
                  <a:pt x="16230600" y="6979158"/>
                </a:lnTo>
                <a:lnTo>
                  <a:pt x="0" y="697915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-8875717" y="7627762"/>
            <a:ext cx="16230600" cy="6979158"/>
          </a:xfrm>
          <a:custGeom>
            <a:avLst/>
            <a:gdLst/>
            <a:ahLst/>
            <a:cxnLst/>
            <a:rect l="l" t="t" r="r" b="b"/>
            <a:pathLst>
              <a:path w="16230600" h="6979158">
                <a:moveTo>
                  <a:pt x="0" y="0"/>
                </a:moveTo>
                <a:lnTo>
                  <a:pt x="16230600" y="0"/>
                </a:lnTo>
                <a:lnTo>
                  <a:pt x="16230600" y="6979158"/>
                </a:lnTo>
                <a:lnTo>
                  <a:pt x="0" y="697915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8046662" y="7833296"/>
            <a:ext cx="16230600" cy="6979158"/>
          </a:xfrm>
          <a:custGeom>
            <a:avLst/>
            <a:gdLst/>
            <a:ahLst/>
            <a:cxnLst/>
            <a:rect l="l" t="t" r="r" b="b"/>
            <a:pathLst>
              <a:path w="16230600" h="6979158">
                <a:moveTo>
                  <a:pt x="0" y="0"/>
                </a:moveTo>
                <a:lnTo>
                  <a:pt x="16230600" y="0"/>
                </a:lnTo>
                <a:lnTo>
                  <a:pt x="16230600" y="6979158"/>
                </a:lnTo>
                <a:lnTo>
                  <a:pt x="0" y="697915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2156155" y="1280529"/>
            <a:ext cx="14005807" cy="5964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24"/>
              </a:lnSpc>
            </a:pPr>
            <a:r>
              <a:rPr lang="en-US" sz="3517" u="sng">
                <a:solidFill>
                  <a:srgbClr val="3B424E"/>
                </a:solidFill>
                <a:latin typeface="Didact Gothic"/>
                <a:ea typeface="Didact Gothic"/>
                <a:cs typeface="Didact Gothic"/>
                <a:sym typeface="Didact Gothic"/>
              </a:rPr>
              <a:t>Question 1; Can you think of any examples of types of assessments?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1436771">
            <a:off x="-5077811" y="7608493"/>
            <a:ext cx="12213022" cy="6198109"/>
          </a:xfrm>
          <a:custGeom>
            <a:avLst/>
            <a:gdLst/>
            <a:ahLst/>
            <a:cxnLst/>
            <a:rect l="l" t="t" r="r" b="b"/>
            <a:pathLst>
              <a:path w="12213022" h="6198109">
                <a:moveTo>
                  <a:pt x="0" y="0"/>
                </a:moveTo>
                <a:lnTo>
                  <a:pt x="12213022" y="0"/>
                </a:lnTo>
                <a:lnTo>
                  <a:pt x="12213022" y="6198109"/>
                </a:lnTo>
                <a:lnTo>
                  <a:pt x="0" y="619810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164045">
            <a:off x="9908705" y="8121054"/>
            <a:ext cx="12213022" cy="6198109"/>
          </a:xfrm>
          <a:custGeom>
            <a:avLst/>
            <a:gdLst/>
            <a:ahLst/>
            <a:cxnLst/>
            <a:rect l="l" t="t" r="r" b="b"/>
            <a:pathLst>
              <a:path w="12213022" h="6198109">
                <a:moveTo>
                  <a:pt x="0" y="0"/>
                </a:moveTo>
                <a:lnTo>
                  <a:pt x="12213022" y="0"/>
                </a:lnTo>
                <a:lnTo>
                  <a:pt x="12213022" y="6198109"/>
                </a:lnTo>
                <a:lnTo>
                  <a:pt x="0" y="619810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-164045">
            <a:off x="1760934" y="8993775"/>
            <a:ext cx="12213022" cy="6198109"/>
          </a:xfrm>
          <a:custGeom>
            <a:avLst/>
            <a:gdLst/>
            <a:ahLst/>
            <a:cxnLst/>
            <a:rect l="l" t="t" r="r" b="b"/>
            <a:pathLst>
              <a:path w="12213022" h="6198109">
                <a:moveTo>
                  <a:pt x="0" y="0"/>
                </a:moveTo>
                <a:lnTo>
                  <a:pt x="12213022" y="0"/>
                </a:lnTo>
                <a:lnTo>
                  <a:pt x="12213022" y="6198109"/>
                </a:lnTo>
                <a:lnTo>
                  <a:pt x="0" y="619810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-760417" y="8500484"/>
            <a:ext cx="16230600" cy="6979158"/>
          </a:xfrm>
          <a:custGeom>
            <a:avLst/>
            <a:gdLst/>
            <a:ahLst/>
            <a:cxnLst/>
            <a:rect l="l" t="t" r="r" b="b"/>
            <a:pathLst>
              <a:path w="16230600" h="6979158">
                <a:moveTo>
                  <a:pt x="0" y="0"/>
                </a:moveTo>
                <a:lnTo>
                  <a:pt x="16230600" y="0"/>
                </a:lnTo>
                <a:lnTo>
                  <a:pt x="16230600" y="6979158"/>
                </a:lnTo>
                <a:lnTo>
                  <a:pt x="0" y="697915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-8875717" y="7627762"/>
            <a:ext cx="16230600" cy="6979158"/>
          </a:xfrm>
          <a:custGeom>
            <a:avLst/>
            <a:gdLst/>
            <a:ahLst/>
            <a:cxnLst/>
            <a:rect l="l" t="t" r="r" b="b"/>
            <a:pathLst>
              <a:path w="16230600" h="6979158">
                <a:moveTo>
                  <a:pt x="0" y="0"/>
                </a:moveTo>
                <a:lnTo>
                  <a:pt x="16230600" y="0"/>
                </a:lnTo>
                <a:lnTo>
                  <a:pt x="16230600" y="6979158"/>
                </a:lnTo>
                <a:lnTo>
                  <a:pt x="0" y="697915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8046662" y="7833296"/>
            <a:ext cx="16230600" cy="6979158"/>
          </a:xfrm>
          <a:custGeom>
            <a:avLst/>
            <a:gdLst/>
            <a:ahLst/>
            <a:cxnLst/>
            <a:rect l="l" t="t" r="r" b="b"/>
            <a:pathLst>
              <a:path w="16230600" h="6979158">
                <a:moveTo>
                  <a:pt x="0" y="0"/>
                </a:moveTo>
                <a:lnTo>
                  <a:pt x="16230600" y="0"/>
                </a:lnTo>
                <a:lnTo>
                  <a:pt x="16230600" y="6979158"/>
                </a:lnTo>
                <a:lnTo>
                  <a:pt x="0" y="697915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3866151" y="2851456"/>
            <a:ext cx="11422581" cy="36920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59441" lvl="1" indent="-379721" algn="l">
              <a:lnSpc>
                <a:spcPts val="4924"/>
              </a:lnSpc>
              <a:buFont typeface="Arial"/>
              <a:buChar char="•"/>
            </a:pPr>
            <a:r>
              <a:rPr lang="en-US" sz="3517">
                <a:solidFill>
                  <a:srgbClr val="3B424E"/>
                </a:solidFill>
                <a:latin typeface="Didact Gothic"/>
                <a:ea typeface="Didact Gothic"/>
                <a:cs typeface="Didact Gothic"/>
                <a:sym typeface="Didact Gothic"/>
              </a:rPr>
              <a:t>Exams </a:t>
            </a:r>
          </a:p>
          <a:p>
            <a:pPr marL="759441" lvl="1" indent="-379721" algn="l">
              <a:lnSpc>
                <a:spcPts val="4924"/>
              </a:lnSpc>
              <a:buFont typeface="Arial"/>
              <a:buChar char="•"/>
            </a:pPr>
            <a:r>
              <a:rPr lang="en-US" sz="3517">
                <a:solidFill>
                  <a:srgbClr val="3B424E"/>
                </a:solidFill>
                <a:latin typeface="Didact Gothic"/>
                <a:ea typeface="Didact Gothic"/>
                <a:cs typeface="Didact Gothic"/>
                <a:sym typeface="Didact Gothic"/>
              </a:rPr>
              <a:t>Reports </a:t>
            </a:r>
          </a:p>
          <a:p>
            <a:pPr marL="759441" lvl="1" indent="-379721" algn="l">
              <a:lnSpc>
                <a:spcPts val="4924"/>
              </a:lnSpc>
              <a:buFont typeface="Arial"/>
              <a:buChar char="•"/>
            </a:pPr>
            <a:r>
              <a:rPr lang="en-US" sz="3517">
                <a:solidFill>
                  <a:srgbClr val="3B424E"/>
                </a:solidFill>
                <a:latin typeface="Didact Gothic"/>
                <a:ea typeface="Didact Gothic"/>
                <a:cs typeface="Didact Gothic"/>
                <a:sym typeface="Didact Gothic"/>
              </a:rPr>
              <a:t>Essay’s </a:t>
            </a:r>
          </a:p>
          <a:p>
            <a:pPr marL="759441" lvl="1" indent="-379721" algn="l">
              <a:lnSpc>
                <a:spcPts val="4924"/>
              </a:lnSpc>
              <a:buFont typeface="Arial"/>
              <a:buChar char="•"/>
            </a:pPr>
            <a:r>
              <a:rPr lang="en-US" sz="3517">
                <a:solidFill>
                  <a:srgbClr val="3B424E"/>
                </a:solidFill>
                <a:latin typeface="Didact Gothic"/>
                <a:ea typeface="Didact Gothic"/>
                <a:cs typeface="Didact Gothic"/>
                <a:sym typeface="Didact Gothic"/>
              </a:rPr>
              <a:t>Presentations </a:t>
            </a:r>
          </a:p>
          <a:p>
            <a:pPr marL="759441" lvl="1" indent="-379721" algn="l">
              <a:lnSpc>
                <a:spcPts val="4924"/>
              </a:lnSpc>
              <a:buFont typeface="Arial"/>
              <a:buChar char="•"/>
            </a:pPr>
            <a:r>
              <a:rPr lang="en-US" sz="3517">
                <a:solidFill>
                  <a:srgbClr val="3B424E"/>
                </a:solidFill>
                <a:latin typeface="Didact Gothic"/>
                <a:ea typeface="Didact Gothic"/>
                <a:cs typeface="Didact Gothic"/>
                <a:sym typeface="Didact Gothic"/>
              </a:rPr>
              <a:t>Portfolio’s </a:t>
            </a:r>
          </a:p>
          <a:p>
            <a:pPr marL="759441" lvl="1" indent="-379721" algn="l">
              <a:lnSpc>
                <a:spcPts val="4924"/>
              </a:lnSpc>
              <a:buFont typeface="Arial"/>
              <a:buChar char="•"/>
            </a:pPr>
            <a:r>
              <a:rPr lang="en-US" sz="3517">
                <a:solidFill>
                  <a:srgbClr val="3B424E"/>
                </a:solidFill>
                <a:latin typeface="Didact Gothic"/>
                <a:ea typeface="Didact Gothic"/>
                <a:cs typeface="Didact Gothic"/>
                <a:sym typeface="Didact Gothic"/>
              </a:rPr>
              <a:t>In class discussions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209254" y="885825"/>
            <a:ext cx="8516499" cy="12682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423"/>
              </a:lnSpc>
            </a:pPr>
            <a:r>
              <a:rPr lang="en-US" sz="7445" u="sng">
                <a:solidFill>
                  <a:srgbClr val="7D5084"/>
                </a:solidFill>
                <a:latin typeface="IM Fell"/>
                <a:ea typeface="IM Fell"/>
                <a:cs typeface="IM Fell"/>
                <a:sym typeface="IM Fell"/>
              </a:rPr>
              <a:t>Possible answers</a:t>
            </a:r>
            <a:r>
              <a:rPr lang="en-US" sz="7445">
                <a:solidFill>
                  <a:srgbClr val="7D5084"/>
                </a:solidFill>
                <a:latin typeface="IM Fell"/>
                <a:ea typeface="IM Fell"/>
                <a:cs typeface="IM Fell"/>
                <a:sym typeface="IM Fell"/>
              </a:rPr>
              <a:t>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1436771">
            <a:off x="-5077811" y="7608493"/>
            <a:ext cx="12213022" cy="6198109"/>
          </a:xfrm>
          <a:custGeom>
            <a:avLst/>
            <a:gdLst/>
            <a:ahLst/>
            <a:cxnLst/>
            <a:rect l="l" t="t" r="r" b="b"/>
            <a:pathLst>
              <a:path w="12213022" h="6198109">
                <a:moveTo>
                  <a:pt x="0" y="0"/>
                </a:moveTo>
                <a:lnTo>
                  <a:pt x="12213022" y="0"/>
                </a:lnTo>
                <a:lnTo>
                  <a:pt x="12213022" y="6198109"/>
                </a:lnTo>
                <a:lnTo>
                  <a:pt x="0" y="619810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164045">
            <a:off x="9908705" y="8121054"/>
            <a:ext cx="12213022" cy="6198109"/>
          </a:xfrm>
          <a:custGeom>
            <a:avLst/>
            <a:gdLst/>
            <a:ahLst/>
            <a:cxnLst/>
            <a:rect l="l" t="t" r="r" b="b"/>
            <a:pathLst>
              <a:path w="12213022" h="6198109">
                <a:moveTo>
                  <a:pt x="0" y="0"/>
                </a:moveTo>
                <a:lnTo>
                  <a:pt x="12213022" y="0"/>
                </a:lnTo>
                <a:lnTo>
                  <a:pt x="12213022" y="6198109"/>
                </a:lnTo>
                <a:lnTo>
                  <a:pt x="0" y="619810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-164045">
            <a:off x="1760934" y="8993775"/>
            <a:ext cx="12213022" cy="6198109"/>
          </a:xfrm>
          <a:custGeom>
            <a:avLst/>
            <a:gdLst/>
            <a:ahLst/>
            <a:cxnLst/>
            <a:rect l="l" t="t" r="r" b="b"/>
            <a:pathLst>
              <a:path w="12213022" h="6198109">
                <a:moveTo>
                  <a:pt x="0" y="0"/>
                </a:moveTo>
                <a:lnTo>
                  <a:pt x="12213022" y="0"/>
                </a:lnTo>
                <a:lnTo>
                  <a:pt x="12213022" y="6198109"/>
                </a:lnTo>
                <a:lnTo>
                  <a:pt x="0" y="619810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-760417" y="8500484"/>
            <a:ext cx="16230600" cy="6979158"/>
          </a:xfrm>
          <a:custGeom>
            <a:avLst/>
            <a:gdLst/>
            <a:ahLst/>
            <a:cxnLst/>
            <a:rect l="l" t="t" r="r" b="b"/>
            <a:pathLst>
              <a:path w="16230600" h="6979158">
                <a:moveTo>
                  <a:pt x="0" y="0"/>
                </a:moveTo>
                <a:lnTo>
                  <a:pt x="16230600" y="0"/>
                </a:lnTo>
                <a:lnTo>
                  <a:pt x="16230600" y="6979158"/>
                </a:lnTo>
                <a:lnTo>
                  <a:pt x="0" y="697915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-8875717" y="7627762"/>
            <a:ext cx="16230600" cy="6979158"/>
          </a:xfrm>
          <a:custGeom>
            <a:avLst/>
            <a:gdLst/>
            <a:ahLst/>
            <a:cxnLst/>
            <a:rect l="l" t="t" r="r" b="b"/>
            <a:pathLst>
              <a:path w="16230600" h="6979158">
                <a:moveTo>
                  <a:pt x="0" y="0"/>
                </a:moveTo>
                <a:lnTo>
                  <a:pt x="16230600" y="0"/>
                </a:lnTo>
                <a:lnTo>
                  <a:pt x="16230600" y="6979158"/>
                </a:lnTo>
                <a:lnTo>
                  <a:pt x="0" y="697915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8046662" y="7833296"/>
            <a:ext cx="16230600" cy="6979158"/>
          </a:xfrm>
          <a:custGeom>
            <a:avLst/>
            <a:gdLst/>
            <a:ahLst/>
            <a:cxnLst/>
            <a:rect l="l" t="t" r="r" b="b"/>
            <a:pathLst>
              <a:path w="16230600" h="6979158">
                <a:moveTo>
                  <a:pt x="0" y="0"/>
                </a:moveTo>
                <a:lnTo>
                  <a:pt x="16230600" y="0"/>
                </a:lnTo>
                <a:lnTo>
                  <a:pt x="16230600" y="6979158"/>
                </a:lnTo>
                <a:lnTo>
                  <a:pt x="0" y="697915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4230347" y="3868161"/>
            <a:ext cx="10031476" cy="13698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1123"/>
              </a:lnSpc>
            </a:pPr>
            <a:r>
              <a:rPr lang="en-US" sz="7945" u="sng">
                <a:solidFill>
                  <a:srgbClr val="7D5084"/>
                </a:solidFill>
                <a:latin typeface="IM Fell"/>
                <a:ea typeface="IM Fell"/>
                <a:cs typeface="IM Fell"/>
                <a:sym typeface="IM Fell"/>
              </a:rPr>
              <a:t>Let’s take a look at a few!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1436771">
            <a:off x="-5077811" y="7608493"/>
            <a:ext cx="12213022" cy="6198109"/>
          </a:xfrm>
          <a:custGeom>
            <a:avLst/>
            <a:gdLst/>
            <a:ahLst/>
            <a:cxnLst/>
            <a:rect l="l" t="t" r="r" b="b"/>
            <a:pathLst>
              <a:path w="12213022" h="6198109">
                <a:moveTo>
                  <a:pt x="0" y="0"/>
                </a:moveTo>
                <a:lnTo>
                  <a:pt x="12213022" y="0"/>
                </a:lnTo>
                <a:lnTo>
                  <a:pt x="12213022" y="6198109"/>
                </a:lnTo>
                <a:lnTo>
                  <a:pt x="0" y="619810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164045">
            <a:off x="9908705" y="8121054"/>
            <a:ext cx="12213022" cy="6198109"/>
          </a:xfrm>
          <a:custGeom>
            <a:avLst/>
            <a:gdLst/>
            <a:ahLst/>
            <a:cxnLst/>
            <a:rect l="l" t="t" r="r" b="b"/>
            <a:pathLst>
              <a:path w="12213022" h="6198109">
                <a:moveTo>
                  <a:pt x="0" y="0"/>
                </a:moveTo>
                <a:lnTo>
                  <a:pt x="12213022" y="0"/>
                </a:lnTo>
                <a:lnTo>
                  <a:pt x="12213022" y="6198109"/>
                </a:lnTo>
                <a:lnTo>
                  <a:pt x="0" y="619810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-164045">
            <a:off x="1760934" y="8993775"/>
            <a:ext cx="12213022" cy="6198109"/>
          </a:xfrm>
          <a:custGeom>
            <a:avLst/>
            <a:gdLst/>
            <a:ahLst/>
            <a:cxnLst/>
            <a:rect l="l" t="t" r="r" b="b"/>
            <a:pathLst>
              <a:path w="12213022" h="6198109">
                <a:moveTo>
                  <a:pt x="0" y="0"/>
                </a:moveTo>
                <a:lnTo>
                  <a:pt x="12213022" y="0"/>
                </a:lnTo>
                <a:lnTo>
                  <a:pt x="12213022" y="6198109"/>
                </a:lnTo>
                <a:lnTo>
                  <a:pt x="0" y="619810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-760417" y="8500484"/>
            <a:ext cx="16230600" cy="6979158"/>
          </a:xfrm>
          <a:custGeom>
            <a:avLst/>
            <a:gdLst/>
            <a:ahLst/>
            <a:cxnLst/>
            <a:rect l="l" t="t" r="r" b="b"/>
            <a:pathLst>
              <a:path w="16230600" h="6979158">
                <a:moveTo>
                  <a:pt x="0" y="0"/>
                </a:moveTo>
                <a:lnTo>
                  <a:pt x="16230600" y="0"/>
                </a:lnTo>
                <a:lnTo>
                  <a:pt x="16230600" y="6979158"/>
                </a:lnTo>
                <a:lnTo>
                  <a:pt x="0" y="697915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-8875717" y="7627762"/>
            <a:ext cx="16230600" cy="6979158"/>
          </a:xfrm>
          <a:custGeom>
            <a:avLst/>
            <a:gdLst/>
            <a:ahLst/>
            <a:cxnLst/>
            <a:rect l="l" t="t" r="r" b="b"/>
            <a:pathLst>
              <a:path w="16230600" h="6979158">
                <a:moveTo>
                  <a:pt x="0" y="0"/>
                </a:moveTo>
                <a:lnTo>
                  <a:pt x="16230600" y="0"/>
                </a:lnTo>
                <a:lnTo>
                  <a:pt x="16230600" y="6979158"/>
                </a:lnTo>
                <a:lnTo>
                  <a:pt x="0" y="697915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8046662" y="7833296"/>
            <a:ext cx="16230600" cy="6979158"/>
          </a:xfrm>
          <a:custGeom>
            <a:avLst/>
            <a:gdLst/>
            <a:ahLst/>
            <a:cxnLst/>
            <a:rect l="l" t="t" r="r" b="b"/>
            <a:pathLst>
              <a:path w="16230600" h="6979158">
                <a:moveTo>
                  <a:pt x="0" y="0"/>
                </a:moveTo>
                <a:lnTo>
                  <a:pt x="16230600" y="0"/>
                </a:lnTo>
                <a:lnTo>
                  <a:pt x="16230600" y="6979158"/>
                </a:lnTo>
                <a:lnTo>
                  <a:pt x="0" y="697915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3586559" y="2175237"/>
            <a:ext cx="9520514" cy="54525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503"/>
              </a:lnSpc>
            </a:pPr>
            <a:r>
              <a:rPr lang="en-US" sz="10359" u="sng">
                <a:solidFill>
                  <a:srgbClr val="7D5084"/>
                </a:solidFill>
                <a:latin typeface="IM Fell"/>
                <a:ea typeface="IM Fell"/>
                <a:cs typeface="IM Fell"/>
                <a:sym typeface="IM Fell"/>
              </a:rPr>
              <a:t>Written assignments (Essays)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1436771">
            <a:off x="-5077811" y="7608493"/>
            <a:ext cx="12213022" cy="6198109"/>
          </a:xfrm>
          <a:custGeom>
            <a:avLst/>
            <a:gdLst/>
            <a:ahLst/>
            <a:cxnLst/>
            <a:rect l="l" t="t" r="r" b="b"/>
            <a:pathLst>
              <a:path w="12213022" h="6198109">
                <a:moveTo>
                  <a:pt x="0" y="0"/>
                </a:moveTo>
                <a:lnTo>
                  <a:pt x="12213022" y="0"/>
                </a:lnTo>
                <a:lnTo>
                  <a:pt x="12213022" y="6198109"/>
                </a:lnTo>
                <a:lnTo>
                  <a:pt x="0" y="619810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164045">
            <a:off x="9908705" y="8121054"/>
            <a:ext cx="12213022" cy="6198109"/>
          </a:xfrm>
          <a:custGeom>
            <a:avLst/>
            <a:gdLst/>
            <a:ahLst/>
            <a:cxnLst/>
            <a:rect l="l" t="t" r="r" b="b"/>
            <a:pathLst>
              <a:path w="12213022" h="6198109">
                <a:moveTo>
                  <a:pt x="0" y="0"/>
                </a:moveTo>
                <a:lnTo>
                  <a:pt x="12213022" y="0"/>
                </a:lnTo>
                <a:lnTo>
                  <a:pt x="12213022" y="6198109"/>
                </a:lnTo>
                <a:lnTo>
                  <a:pt x="0" y="619810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-164045">
            <a:off x="1760934" y="8993775"/>
            <a:ext cx="12213022" cy="6198109"/>
          </a:xfrm>
          <a:custGeom>
            <a:avLst/>
            <a:gdLst/>
            <a:ahLst/>
            <a:cxnLst/>
            <a:rect l="l" t="t" r="r" b="b"/>
            <a:pathLst>
              <a:path w="12213022" h="6198109">
                <a:moveTo>
                  <a:pt x="0" y="0"/>
                </a:moveTo>
                <a:lnTo>
                  <a:pt x="12213022" y="0"/>
                </a:lnTo>
                <a:lnTo>
                  <a:pt x="12213022" y="6198109"/>
                </a:lnTo>
                <a:lnTo>
                  <a:pt x="0" y="619810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-760417" y="8500484"/>
            <a:ext cx="16230600" cy="6979158"/>
          </a:xfrm>
          <a:custGeom>
            <a:avLst/>
            <a:gdLst/>
            <a:ahLst/>
            <a:cxnLst/>
            <a:rect l="l" t="t" r="r" b="b"/>
            <a:pathLst>
              <a:path w="16230600" h="6979158">
                <a:moveTo>
                  <a:pt x="0" y="0"/>
                </a:moveTo>
                <a:lnTo>
                  <a:pt x="16230600" y="0"/>
                </a:lnTo>
                <a:lnTo>
                  <a:pt x="16230600" y="6979158"/>
                </a:lnTo>
                <a:lnTo>
                  <a:pt x="0" y="697915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-8875717" y="7627762"/>
            <a:ext cx="16230600" cy="6979158"/>
          </a:xfrm>
          <a:custGeom>
            <a:avLst/>
            <a:gdLst/>
            <a:ahLst/>
            <a:cxnLst/>
            <a:rect l="l" t="t" r="r" b="b"/>
            <a:pathLst>
              <a:path w="16230600" h="6979158">
                <a:moveTo>
                  <a:pt x="0" y="0"/>
                </a:moveTo>
                <a:lnTo>
                  <a:pt x="16230600" y="0"/>
                </a:lnTo>
                <a:lnTo>
                  <a:pt x="16230600" y="6979158"/>
                </a:lnTo>
                <a:lnTo>
                  <a:pt x="0" y="697915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8046662" y="7833296"/>
            <a:ext cx="16230600" cy="6979158"/>
          </a:xfrm>
          <a:custGeom>
            <a:avLst/>
            <a:gdLst/>
            <a:ahLst/>
            <a:cxnLst/>
            <a:rect l="l" t="t" r="r" b="b"/>
            <a:pathLst>
              <a:path w="16230600" h="6979158">
                <a:moveTo>
                  <a:pt x="0" y="0"/>
                </a:moveTo>
                <a:lnTo>
                  <a:pt x="16230600" y="0"/>
                </a:lnTo>
                <a:lnTo>
                  <a:pt x="16230600" y="6979158"/>
                </a:lnTo>
                <a:lnTo>
                  <a:pt x="0" y="697915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2970942" y="2996442"/>
            <a:ext cx="11422581" cy="56576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59441" lvl="1" indent="-379721" algn="l">
              <a:lnSpc>
                <a:spcPts val="7597"/>
              </a:lnSpc>
              <a:buFont typeface="Arial"/>
              <a:buChar char="•"/>
            </a:pPr>
            <a:r>
              <a:rPr lang="en-US" sz="3517">
                <a:solidFill>
                  <a:srgbClr val="3B424E"/>
                </a:solidFill>
                <a:latin typeface="Didact Gothic"/>
                <a:ea typeface="Didact Gothic"/>
                <a:cs typeface="Didact Gothic"/>
                <a:sym typeface="Didact Gothic"/>
              </a:rPr>
              <a:t>Includes an introduction, main body and conclusion. </a:t>
            </a:r>
          </a:p>
          <a:p>
            <a:pPr marL="759441" lvl="1" indent="-379721" algn="l">
              <a:lnSpc>
                <a:spcPts val="7597"/>
              </a:lnSpc>
              <a:buFont typeface="Arial"/>
              <a:buChar char="•"/>
            </a:pPr>
            <a:r>
              <a:rPr lang="en-US" sz="3517">
                <a:solidFill>
                  <a:srgbClr val="3B424E"/>
                </a:solidFill>
                <a:latin typeface="Didact Gothic"/>
                <a:ea typeface="Didact Gothic"/>
                <a:cs typeface="Didact Gothic"/>
                <a:sym typeface="Didact Gothic"/>
              </a:rPr>
              <a:t>It should also include analysis - looking at both sides of an argument. </a:t>
            </a:r>
          </a:p>
          <a:p>
            <a:pPr marL="759441" lvl="1" indent="-379721" algn="l">
              <a:lnSpc>
                <a:spcPts val="7597"/>
              </a:lnSpc>
              <a:buFont typeface="Arial"/>
              <a:buChar char="•"/>
            </a:pPr>
            <a:r>
              <a:rPr lang="en-US" sz="3517">
                <a:solidFill>
                  <a:srgbClr val="3B424E"/>
                </a:solidFill>
                <a:latin typeface="Didact Gothic"/>
                <a:ea typeface="Didact Gothic"/>
                <a:cs typeface="Didact Gothic"/>
                <a:sym typeface="Didact Gothic"/>
              </a:rPr>
              <a:t>PEEL </a:t>
            </a:r>
          </a:p>
          <a:p>
            <a:pPr marL="759441" lvl="1" indent="-379721" algn="l">
              <a:lnSpc>
                <a:spcPts val="7597"/>
              </a:lnSpc>
              <a:buFont typeface="Arial"/>
              <a:buChar char="•"/>
            </a:pPr>
            <a:r>
              <a:rPr lang="en-US" sz="3517">
                <a:solidFill>
                  <a:srgbClr val="3B424E"/>
                </a:solidFill>
                <a:latin typeface="Didact Gothic"/>
                <a:ea typeface="Didact Gothic"/>
                <a:cs typeface="Didact Gothic"/>
                <a:sym typeface="Didact Gothic"/>
              </a:rPr>
              <a:t>Formal writing - not in first person. </a:t>
            </a:r>
          </a:p>
          <a:p>
            <a:pPr marL="759441" lvl="1" indent="-379721" algn="l">
              <a:lnSpc>
                <a:spcPts val="7597"/>
              </a:lnSpc>
              <a:buFont typeface="Arial"/>
              <a:buChar char="•"/>
            </a:pPr>
            <a:r>
              <a:rPr lang="en-US" sz="3517">
                <a:solidFill>
                  <a:srgbClr val="3B424E"/>
                </a:solidFill>
                <a:latin typeface="Didact Gothic"/>
                <a:ea typeface="Didact Gothic"/>
                <a:cs typeface="Didact Gothic"/>
                <a:sym typeface="Didact Gothic"/>
              </a:rPr>
              <a:t>No table of cases, no pictures and no graphs. 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14689" y="1323991"/>
            <a:ext cx="6658623" cy="11926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863"/>
              </a:lnSpc>
            </a:pPr>
            <a:r>
              <a:rPr lang="en-US" sz="7045" u="sng">
                <a:solidFill>
                  <a:srgbClr val="7D5084"/>
                </a:solidFill>
                <a:latin typeface="IM Fell"/>
                <a:ea typeface="IM Fell"/>
                <a:cs typeface="IM Fell"/>
                <a:sym typeface="IM Fell"/>
              </a:rPr>
              <a:t>What is an essay?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1436771">
            <a:off x="-5077811" y="7608493"/>
            <a:ext cx="12213022" cy="6198109"/>
          </a:xfrm>
          <a:custGeom>
            <a:avLst/>
            <a:gdLst/>
            <a:ahLst/>
            <a:cxnLst/>
            <a:rect l="l" t="t" r="r" b="b"/>
            <a:pathLst>
              <a:path w="12213022" h="6198109">
                <a:moveTo>
                  <a:pt x="0" y="0"/>
                </a:moveTo>
                <a:lnTo>
                  <a:pt x="12213022" y="0"/>
                </a:lnTo>
                <a:lnTo>
                  <a:pt x="12213022" y="6198109"/>
                </a:lnTo>
                <a:lnTo>
                  <a:pt x="0" y="619810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164045">
            <a:off x="9908705" y="8121054"/>
            <a:ext cx="12213022" cy="6198109"/>
          </a:xfrm>
          <a:custGeom>
            <a:avLst/>
            <a:gdLst/>
            <a:ahLst/>
            <a:cxnLst/>
            <a:rect l="l" t="t" r="r" b="b"/>
            <a:pathLst>
              <a:path w="12213022" h="6198109">
                <a:moveTo>
                  <a:pt x="0" y="0"/>
                </a:moveTo>
                <a:lnTo>
                  <a:pt x="12213022" y="0"/>
                </a:lnTo>
                <a:lnTo>
                  <a:pt x="12213022" y="6198109"/>
                </a:lnTo>
                <a:lnTo>
                  <a:pt x="0" y="619810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-164045">
            <a:off x="1760934" y="8993775"/>
            <a:ext cx="12213022" cy="6198109"/>
          </a:xfrm>
          <a:custGeom>
            <a:avLst/>
            <a:gdLst/>
            <a:ahLst/>
            <a:cxnLst/>
            <a:rect l="l" t="t" r="r" b="b"/>
            <a:pathLst>
              <a:path w="12213022" h="6198109">
                <a:moveTo>
                  <a:pt x="0" y="0"/>
                </a:moveTo>
                <a:lnTo>
                  <a:pt x="12213022" y="0"/>
                </a:lnTo>
                <a:lnTo>
                  <a:pt x="12213022" y="6198109"/>
                </a:lnTo>
                <a:lnTo>
                  <a:pt x="0" y="619810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-844613" y="9039200"/>
            <a:ext cx="16230600" cy="6979158"/>
          </a:xfrm>
          <a:custGeom>
            <a:avLst/>
            <a:gdLst/>
            <a:ahLst/>
            <a:cxnLst/>
            <a:rect l="l" t="t" r="r" b="b"/>
            <a:pathLst>
              <a:path w="16230600" h="6979158">
                <a:moveTo>
                  <a:pt x="0" y="0"/>
                </a:moveTo>
                <a:lnTo>
                  <a:pt x="16230600" y="0"/>
                </a:lnTo>
                <a:lnTo>
                  <a:pt x="16230600" y="6979158"/>
                </a:lnTo>
                <a:lnTo>
                  <a:pt x="0" y="697915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-9676695" y="8193158"/>
            <a:ext cx="16230600" cy="6979158"/>
          </a:xfrm>
          <a:custGeom>
            <a:avLst/>
            <a:gdLst/>
            <a:ahLst/>
            <a:cxnLst/>
            <a:rect l="l" t="t" r="r" b="b"/>
            <a:pathLst>
              <a:path w="16230600" h="6979158">
                <a:moveTo>
                  <a:pt x="0" y="0"/>
                </a:moveTo>
                <a:lnTo>
                  <a:pt x="16230600" y="0"/>
                </a:lnTo>
                <a:lnTo>
                  <a:pt x="16230600" y="6979158"/>
                </a:lnTo>
                <a:lnTo>
                  <a:pt x="0" y="697915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8407887" y="8193158"/>
            <a:ext cx="16230600" cy="6979158"/>
          </a:xfrm>
          <a:custGeom>
            <a:avLst/>
            <a:gdLst/>
            <a:ahLst/>
            <a:cxnLst/>
            <a:rect l="l" t="t" r="r" b="b"/>
            <a:pathLst>
              <a:path w="16230600" h="6979158">
                <a:moveTo>
                  <a:pt x="0" y="0"/>
                </a:moveTo>
                <a:lnTo>
                  <a:pt x="16230600" y="0"/>
                </a:lnTo>
                <a:lnTo>
                  <a:pt x="16230600" y="6979158"/>
                </a:lnTo>
                <a:lnTo>
                  <a:pt x="0" y="697915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411016" y="2666393"/>
            <a:ext cx="13993741" cy="6262199"/>
          </a:xfrm>
          <a:custGeom>
            <a:avLst/>
            <a:gdLst/>
            <a:ahLst/>
            <a:cxnLst/>
            <a:rect l="l" t="t" r="r" b="b"/>
            <a:pathLst>
              <a:path w="13993741" h="6262199">
                <a:moveTo>
                  <a:pt x="0" y="0"/>
                </a:moveTo>
                <a:lnTo>
                  <a:pt x="13993742" y="0"/>
                </a:lnTo>
                <a:lnTo>
                  <a:pt x="13993742" y="6262199"/>
                </a:lnTo>
                <a:lnTo>
                  <a:pt x="0" y="6262199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>
            <a:off x="6207325" y="767612"/>
            <a:ext cx="6658623" cy="14028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1403"/>
              </a:lnSpc>
            </a:pPr>
            <a:r>
              <a:rPr lang="en-US" sz="8145" u="sng">
                <a:solidFill>
                  <a:srgbClr val="7D5084"/>
                </a:solidFill>
                <a:latin typeface="IM Fell"/>
                <a:ea typeface="IM Fell"/>
                <a:cs typeface="IM Fell"/>
                <a:sym typeface="IM Fell"/>
              </a:rPr>
              <a:t>An example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1436771">
            <a:off x="-5077811" y="7608493"/>
            <a:ext cx="12213022" cy="6198109"/>
          </a:xfrm>
          <a:custGeom>
            <a:avLst/>
            <a:gdLst/>
            <a:ahLst/>
            <a:cxnLst/>
            <a:rect l="l" t="t" r="r" b="b"/>
            <a:pathLst>
              <a:path w="12213022" h="6198109">
                <a:moveTo>
                  <a:pt x="0" y="0"/>
                </a:moveTo>
                <a:lnTo>
                  <a:pt x="12213022" y="0"/>
                </a:lnTo>
                <a:lnTo>
                  <a:pt x="12213022" y="6198109"/>
                </a:lnTo>
                <a:lnTo>
                  <a:pt x="0" y="619810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164045">
            <a:off x="9908705" y="8121054"/>
            <a:ext cx="12213022" cy="6198109"/>
          </a:xfrm>
          <a:custGeom>
            <a:avLst/>
            <a:gdLst/>
            <a:ahLst/>
            <a:cxnLst/>
            <a:rect l="l" t="t" r="r" b="b"/>
            <a:pathLst>
              <a:path w="12213022" h="6198109">
                <a:moveTo>
                  <a:pt x="0" y="0"/>
                </a:moveTo>
                <a:lnTo>
                  <a:pt x="12213022" y="0"/>
                </a:lnTo>
                <a:lnTo>
                  <a:pt x="12213022" y="6198109"/>
                </a:lnTo>
                <a:lnTo>
                  <a:pt x="0" y="619810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-164045">
            <a:off x="1760934" y="8993775"/>
            <a:ext cx="12213022" cy="6198109"/>
          </a:xfrm>
          <a:custGeom>
            <a:avLst/>
            <a:gdLst/>
            <a:ahLst/>
            <a:cxnLst/>
            <a:rect l="l" t="t" r="r" b="b"/>
            <a:pathLst>
              <a:path w="12213022" h="6198109">
                <a:moveTo>
                  <a:pt x="0" y="0"/>
                </a:moveTo>
                <a:lnTo>
                  <a:pt x="12213022" y="0"/>
                </a:lnTo>
                <a:lnTo>
                  <a:pt x="12213022" y="6198109"/>
                </a:lnTo>
                <a:lnTo>
                  <a:pt x="0" y="619810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-844613" y="9039200"/>
            <a:ext cx="16230600" cy="6979158"/>
          </a:xfrm>
          <a:custGeom>
            <a:avLst/>
            <a:gdLst/>
            <a:ahLst/>
            <a:cxnLst/>
            <a:rect l="l" t="t" r="r" b="b"/>
            <a:pathLst>
              <a:path w="16230600" h="6979158">
                <a:moveTo>
                  <a:pt x="0" y="0"/>
                </a:moveTo>
                <a:lnTo>
                  <a:pt x="16230600" y="0"/>
                </a:lnTo>
                <a:lnTo>
                  <a:pt x="16230600" y="6979158"/>
                </a:lnTo>
                <a:lnTo>
                  <a:pt x="0" y="697915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-9676695" y="8193158"/>
            <a:ext cx="16230600" cy="6979158"/>
          </a:xfrm>
          <a:custGeom>
            <a:avLst/>
            <a:gdLst/>
            <a:ahLst/>
            <a:cxnLst/>
            <a:rect l="l" t="t" r="r" b="b"/>
            <a:pathLst>
              <a:path w="16230600" h="6979158">
                <a:moveTo>
                  <a:pt x="0" y="0"/>
                </a:moveTo>
                <a:lnTo>
                  <a:pt x="16230600" y="0"/>
                </a:lnTo>
                <a:lnTo>
                  <a:pt x="16230600" y="6979158"/>
                </a:lnTo>
                <a:lnTo>
                  <a:pt x="0" y="697915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8407887" y="8193158"/>
            <a:ext cx="16230600" cy="6979158"/>
          </a:xfrm>
          <a:custGeom>
            <a:avLst/>
            <a:gdLst/>
            <a:ahLst/>
            <a:cxnLst/>
            <a:rect l="l" t="t" r="r" b="b"/>
            <a:pathLst>
              <a:path w="16230600" h="6979158">
                <a:moveTo>
                  <a:pt x="0" y="0"/>
                </a:moveTo>
                <a:lnTo>
                  <a:pt x="16230600" y="0"/>
                </a:lnTo>
                <a:lnTo>
                  <a:pt x="16230600" y="6979158"/>
                </a:lnTo>
                <a:lnTo>
                  <a:pt x="0" y="697915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3904394" y="933450"/>
            <a:ext cx="10479212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 u="sng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What to include within an essay?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38200" y="3195671"/>
            <a:ext cx="16451671" cy="29806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   </a:t>
            </a:r>
            <a:r>
              <a:rPr lang="en-US" sz="3399" u="sng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Introduction </a:t>
            </a:r>
          </a:p>
          <a:p>
            <a:pPr algn="ctr">
              <a:lnSpc>
                <a:spcPts val="4759"/>
              </a:lnSpc>
            </a:pPr>
            <a:r>
              <a:rPr lang="en-US" sz="33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What is the assessment about? </a:t>
            </a:r>
          </a:p>
          <a:p>
            <a:pPr algn="ctr">
              <a:lnSpc>
                <a:spcPts val="4759"/>
              </a:lnSpc>
            </a:pPr>
            <a:r>
              <a:rPr lang="en-US" sz="33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Introduce the topic</a:t>
            </a:r>
          </a:p>
          <a:p>
            <a:pPr algn="ctr">
              <a:lnSpc>
                <a:spcPts val="4759"/>
              </a:lnSpc>
            </a:pPr>
            <a:r>
              <a:rPr lang="en-US" sz="33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How will the question be answered? </a:t>
            </a:r>
          </a:p>
          <a:p>
            <a:pPr algn="ctr">
              <a:lnSpc>
                <a:spcPts val="4759"/>
              </a:lnSpc>
            </a:pPr>
            <a:r>
              <a:rPr lang="en-US" sz="33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Thesis (Answer to the question in the introduction)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5612" y="6830423"/>
            <a:ext cx="5876776" cy="15665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Have a go!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1436771">
            <a:off x="-5077811" y="7608493"/>
            <a:ext cx="12213022" cy="6198109"/>
          </a:xfrm>
          <a:custGeom>
            <a:avLst/>
            <a:gdLst/>
            <a:ahLst/>
            <a:cxnLst/>
            <a:rect l="l" t="t" r="r" b="b"/>
            <a:pathLst>
              <a:path w="12213022" h="6198109">
                <a:moveTo>
                  <a:pt x="0" y="0"/>
                </a:moveTo>
                <a:lnTo>
                  <a:pt x="12213022" y="0"/>
                </a:lnTo>
                <a:lnTo>
                  <a:pt x="12213022" y="6198109"/>
                </a:lnTo>
                <a:lnTo>
                  <a:pt x="0" y="619810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164045">
            <a:off x="9908705" y="8121054"/>
            <a:ext cx="12213022" cy="6198109"/>
          </a:xfrm>
          <a:custGeom>
            <a:avLst/>
            <a:gdLst/>
            <a:ahLst/>
            <a:cxnLst/>
            <a:rect l="l" t="t" r="r" b="b"/>
            <a:pathLst>
              <a:path w="12213022" h="6198109">
                <a:moveTo>
                  <a:pt x="0" y="0"/>
                </a:moveTo>
                <a:lnTo>
                  <a:pt x="12213022" y="0"/>
                </a:lnTo>
                <a:lnTo>
                  <a:pt x="12213022" y="6198109"/>
                </a:lnTo>
                <a:lnTo>
                  <a:pt x="0" y="619810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-164045">
            <a:off x="1760934" y="8993775"/>
            <a:ext cx="12213022" cy="6198109"/>
          </a:xfrm>
          <a:custGeom>
            <a:avLst/>
            <a:gdLst/>
            <a:ahLst/>
            <a:cxnLst/>
            <a:rect l="l" t="t" r="r" b="b"/>
            <a:pathLst>
              <a:path w="12213022" h="6198109">
                <a:moveTo>
                  <a:pt x="0" y="0"/>
                </a:moveTo>
                <a:lnTo>
                  <a:pt x="12213022" y="0"/>
                </a:lnTo>
                <a:lnTo>
                  <a:pt x="12213022" y="6198109"/>
                </a:lnTo>
                <a:lnTo>
                  <a:pt x="0" y="619810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-844613" y="9039200"/>
            <a:ext cx="16230600" cy="6979158"/>
          </a:xfrm>
          <a:custGeom>
            <a:avLst/>
            <a:gdLst/>
            <a:ahLst/>
            <a:cxnLst/>
            <a:rect l="l" t="t" r="r" b="b"/>
            <a:pathLst>
              <a:path w="16230600" h="6979158">
                <a:moveTo>
                  <a:pt x="0" y="0"/>
                </a:moveTo>
                <a:lnTo>
                  <a:pt x="16230600" y="0"/>
                </a:lnTo>
                <a:lnTo>
                  <a:pt x="16230600" y="6979158"/>
                </a:lnTo>
                <a:lnTo>
                  <a:pt x="0" y="697915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-9676695" y="8193158"/>
            <a:ext cx="16230600" cy="6979158"/>
          </a:xfrm>
          <a:custGeom>
            <a:avLst/>
            <a:gdLst/>
            <a:ahLst/>
            <a:cxnLst/>
            <a:rect l="l" t="t" r="r" b="b"/>
            <a:pathLst>
              <a:path w="16230600" h="6979158">
                <a:moveTo>
                  <a:pt x="0" y="0"/>
                </a:moveTo>
                <a:lnTo>
                  <a:pt x="16230600" y="0"/>
                </a:lnTo>
                <a:lnTo>
                  <a:pt x="16230600" y="6979158"/>
                </a:lnTo>
                <a:lnTo>
                  <a:pt x="0" y="697915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8407887" y="8193158"/>
            <a:ext cx="16230600" cy="6979158"/>
          </a:xfrm>
          <a:custGeom>
            <a:avLst/>
            <a:gdLst/>
            <a:ahLst/>
            <a:cxnLst/>
            <a:rect l="l" t="t" r="r" b="b"/>
            <a:pathLst>
              <a:path w="16230600" h="6979158">
                <a:moveTo>
                  <a:pt x="0" y="0"/>
                </a:moveTo>
                <a:lnTo>
                  <a:pt x="16230600" y="0"/>
                </a:lnTo>
                <a:lnTo>
                  <a:pt x="16230600" y="6979158"/>
                </a:lnTo>
                <a:lnTo>
                  <a:pt x="0" y="697915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3904394" y="933450"/>
            <a:ext cx="10479212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 u="sng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What to include within an essay?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18164" y="2823419"/>
            <a:ext cx="16451671" cy="41808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Main body</a:t>
            </a:r>
          </a:p>
          <a:p>
            <a:pPr algn="ctr">
              <a:lnSpc>
                <a:spcPts val="4759"/>
              </a:lnSpc>
            </a:pPr>
            <a:r>
              <a:rPr lang="en-US" sz="33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More detail </a:t>
            </a:r>
          </a:p>
          <a:p>
            <a:pPr algn="ctr">
              <a:lnSpc>
                <a:spcPts val="4759"/>
              </a:lnSpc>
            </a:pPr>
            <a:r>
              <a:rPr lang="en-US" sz="33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Analysis </a:t>
            </a:r>
          </a:p>
          <a:p>
            <a:pPr algn="ctr">
              <a:lnSpc>
                <a:spcPts val="4759"/>
              </a:lnSpc>
            </a:pPr>
            <a:r>
              <a:rPr lang="en-US" sz="33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Answer the question in detail </a:t>
            </a:r>
          </a:p>
          <a:p>
            <a:pPr algn="ctr">
              <a:lnSpc>
                <a:spcPts val="4759"/>
              </a:lnSpc>
            </a:pPr>
            <a:r>
              <a:rPr lang="en-US" sz="33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Point, evidence, explain and link </a:t>
            </a:r>
          </a:p>
          <a:p>
            <a:pPr algn="ctr">
              <a:lnSpc>
                <a:spcPts val="4759"/>
              </a:lnSpc>
            </a:pPr>
            <a:r>
              <a:rPr lang="en-US" sz="33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Reform suggestions (Not in every assessment)</a:t>
            </a:r>
          </a:p>
          <a:p>
            <a:pPr algn="ctr">
              <a:lnSpc>
                <a:spcPts val="4759"/>
              </a:lnSpc>
            </a:pPr>
            <a:endParaRPr lang="en-US" sz="3399" dirty="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205612" y="6830423"/>
            <a:ext cx="5876776" cy="15665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Have a go!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1436771">
            <a:off x="-5077811" y="7608493"/>
            <a:ext cx="12213022" cy="6198109"/>
          </a:xfrm>
          <a:custGeom>
            <a:avLst/>
            <a:gdLst/>
            <a:ahLst/>
            <a:cxnLst/>
            <a:rect l="l" t="t" r="r" b="b"/>
            <a:pathLst>
              <a:path w="12213022" h="6198109">
                <a:moveTo>
                  <a:pt x="0" y="0"/>
                </a:moveTo>
                <a:lnTo>
                  <a:pt x="12213022" y="0"/>
                </a:lnTo>
                <a:lnTo>
                  <a:pt x="12213022" y="6198109"/>
                </a:lnTo>
                <a:lnTo>
                  <a:pt x="0" y="619810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164045">
            <a:off x="9908705" y="8121054"/>
            <a:ext cx="12213022" cy="6198109"/>
          </a:xfrm>
          <a:custGeom>
            <a:avLst/>
            <a:gdLst/>
            <a:ahLst/>
            <a:cxnLst/>
            <a:rect l="l" t="t" r="r" b="b"/>
            <a:pathLst>
              <a:path w="12213022" h="6198109">
                <a:moveTo>
                  <a:pt x="0" y="0"/>
                </a:moveTo>
                <a:lnTo>
                  <a:pt x="12213022" y="0"/>
                </a:lnTo>
                <a:lnTo>
                  <a:pt x="12213022" y="6198109"/>
                </a:lnTo>
                <a:lnTo>
                  <a:pt x="0" y="619810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-164045">
            <a:off x="1760934" y="8993775"/>
            <a:ext cx="12213022" cy="6198109"/>
          </a:xfrm>
          <a:custGeom>
            <a:avLst/>
            <a:gdLst/>
            <a:ahLst/>
            <a:cxnLst/>
            <a:rect l="l" t="t" r="r" b="b"/>
            <a:pathLst>
              <a:path w="12213022" h="6198109">
                <a:moveTo>
                  <a:pt x="0" y="0"/>
                </a:moveTo>
                <a:lnTo>
                  <a:pt x="12213022" y="0"/>
                </a:lnTo>
                <a:lnTo>
                  <a:pt x="12213022" y="6198109"/>
                </a:lnTo>
                <a:lnTo>
                  <a:pt x="0" y="619810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-760417" y="8500484"/>
            <a:ext cx="16230600" cy="6979158"/>
          </a:xfrm>
          <a:custGeom>
            <a:avLst/>
            <a:gdLst/>
            <a:ahLst/>
            <a:cxnLst/>
            <a:rect l="l" t="t" r="r" b="b"/>
            <a:pathLst>
              <a:path w="16230600" h="6979158">
                <a:moveTo>
                  <a:pt x="0" y="0"/>
                </a:moveTo>
                <a:lnTo>
                  <a:pt x="16230600" y="0"/>
                </a:lnTo>
                <a:lnTo>
                  <a:pt x="16230600" y="6979158"/>
                </a:lnTo>
                <a:lnTo>
                  <a:pt x="0" y="697915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-8875717" y="7627762"/>
            <a:ext cx="16230600" cy="6979158"/>
          </a:xfrm>
          <a:custGeom>
            <a:avLst/>
            <a:gdLst/>
            <a:ahLst/>
            <a:cxnLst/>
            <a:rect l="l" t="t" r="r" b="b"/>
            <a:pathLst>
              <a:path w="16230600" h="6979158">
                <a:moveTo>
                  <a:pt x="0" y="0"/>
                </a:moveTo>
                <a:lnTo>
                  <a:pt x="16230600" y="0"/>
                </a:lnTo>
                <a:lnTo>
                  <a:pt x="16230600" y="6979158"/>
                </a:lnTo>
                <a:lnTo>
                  <a:pt x="0" y="697915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8046662" y="7833296"/>
            <a:ext cx="16230600" cy="6979158"/>
          </a:xfrm>
          <a:custGeom>
            <a:avLst/>
            <a:gdLst/>
            <a:ahLst/>
            <a:cxnLst/>
            <a:rect l="l" t="t" r="r" b="b"/>
            <a:pathLst>
              <a:path w="16230600" h="6979158">
                <a:moveTo>
                  <a:pt x="0" y="0"/>
                </a:moveTo>
                <a:lnTo>
                  <a:pt x="16230600" y="0"/>
                </a:lnTo>
                <a:lnTo>
                  <a:pt x="16230600" y="6979158"/>
                </a:lnTo>
                <a:lnTo>
                  <a:pt x="0" y="697915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3080880" y="2757223"/>
            <a:ext cx="11422581" cy="36920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59441" lvl="1" indent="-379721" algn="l">
              <a:lnSpc>
                <a:spcPts val="4924"/>
              </a:lnSpc>
              <a:buFont typeface="Arial"/>
              <a:buChar char="•"/>
            </a:pPr>
            <a:r>
              <a:rPr lang="en-US" sz="3517">
                <a:solidFill>
                  <a:srgbClr val="3B424E"/>
                </a:solidFill>
                <a:latin typeface="Didact Gothic"/>
                <a:ea typeface="Didact Gothic"/>
                <a:cs typeface="Didact Gothic"/>
                <a:sym typeface="Didact Gothic"/>
              </a:rPr>
              <a:t>You need to look at different points of view - otherwise there could be bias, and this something you want to avoid.</a:t>
            </a:r>
          </a:p>
          <a:p>
            <a:pPr marL="759441" lvl="1" indent="-379721" algn="l">
              <a:lnSpc>
                <a:spcPts val="4924"/>
              </a:lnSpc>
              <a:buFont typeface="Arial"/>
              <a:buChar char="•"/>
            </a:pPr>
            <a:r>
              <a:rPr lang="en-US" sz="3517">
                <a:solidFill>
                  <a:srgbClr val="3B424E"/>
                </a:solidFill>
                <a:latin typeface="Didact Gothic"/>
                <a:ea typeface="Didact Gothic"/>
                <a:cs typeface="Didact Gothic"/>
                <a:sym typeface="Didact Gothic"/>
              </a:rPr>
              <a:t>Analysis always picks the argument apart. </a:t>
            </a:r>
          </a:p>
          <a:p>
            <a:pPr algn="l">
              <a:lnSpc>
                <a:spcPts val="4924"/>
              </a:lnSpc>
            </a:pPr>
            <a:endParaRPr lang="en-US" sz="3517">
              <a:solidFill>
                <a:srgbClr val="3B424E"/>
              </a:solidFill>
              <a:latin typeface="Didact Gothic"/>
              <a:ea typeface="Didact Gothic"/>
              <a:cs typeface="Didact Gothic"/>
              <a:sym typeface="Didact Gothic"/>
            </a:endParaRPr>
          </a:p>
          <a:p>
            <a:pPr marL="759441" lvl="1" indent="-379721" algn="l">
              <a:lnSpc>
                <a:spcPts val="4924"/>
              </a:lnSpc>
              <a:buFont typeface="Arial"/>
              <a:buChar char="•"/>
            </a:pPr>
            <a:r>
              <a:rPr lang="en-US" sz="3517">
                <a:solidFill>
                  <a:srgbClr val="3B424E"/>
                </a:solidFill>
                <a:latin typeface="Didact Gothic"/>
                <a:ea typeface="Didact Gothic"/>
                <a:cs typeface="Didact Gothic"/>
                <a:sym typeface="Didact Gothic"/>
              </a:rPr>
              <a:t>Let’s take a look at an example.........................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14689" y="1314466"/>
            <a:ext cx="7789414" cy="12351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0143"/>
              </a:lnSpc>
            </a:pPr>
            <a:r>
              <a:rPr lang="en-US" sz="7245" u="sng">
                <a:solidFill>
                  <a:srgbClr val="7D5084"/>
                </a:solidFill>
                <a:latin typeface="IM Fell"/>
                <a:ea typeface="IM Fell"/>
                <a:cs typeface="IM Fell"/>
                <a:sym typeface="IM Fell"/>
              </a:rPr>
              <a:t>How do I analyse?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301017" y="338586"/>
            <a:ext cx="17641934" cy="98833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24"/>
              </a:lnSpc>
            </a:pPr>
            <a:r>
              <a:rPr lang="en-US" sz="3517" u="sng">
                <a:solidFill>
                  <a:srgbClr val="3B424E"/>
                </a:solidFill>
                <a:latin typeface="Didact Gothic"/>
                <a:ea typeface="Didact Gothic"/>
                <a:cs typeface="Didact Gothic"/>
                <a:sym typeface="Didact Gothic"/>
              </a:rPr>
              <a:t>Working from home benefit or burden? </a:t>
            </a:r>
          </a:p>
          <a:p>
            <a:pPr algn="l">
              <a:lnSpc>
                <a:spcPts val="4924"/>
              </a:lnSpc>
            </a:pPr>
            <a:endParaRPr lang="en-US" sz="3517" u="sng">
              <a:solidFill>
                <a:srgbClr val="3B424E"/>
              </a:solidFill>
              <a:latin typeface="Didact Gothic"/>
              <a:ea typeface="Didact Gothic"/>
              <a:cs typeface="Didact Gothic"/>
              <a:sym typeface="Didact Gothic"/>
            </a:endParaRPr>
          </a:p>
          <a:p>
            <a:pPr algn="l">
              <a:lnSpc>
                <a:spcPts val="4924"/>
              </a:lnSpc>
            </a:pPr>
            <a:r>
              <a:rPr lang="en-US" sz="3517">
                <a:solidFill>
                  <a:srgbClr val="3B424E"/>
                </a:solidFill>
                <a:latin typeface="Didact Gothic"/>
                <a:ea typeface="Didact Gothic"/>
                <a:cs typeface="Didact Gothic"/>
                <a:sym typeface="Didact Gothic"/>
              </a:rPr>
              <a:t>A key advantage of working from home is that it improve productivity. A report by the office of national statistics (2022) reported that 78% of people expressed that working from home gave them a work life balance (Mutebi &amp; Hobbs, 2022). This demonstrates the positive impact of working from home, especially in the 21st Century. This demonstrates that working from home can be a benefit to the employee. </a:t>
            </a:r>
          </a:p>
          <a:p>
            <a:pPr algn="l">
              <a:lnSpc>
                <a:spcPts val="4924"/>
              </a:lnSpc>
            </a:pPr>
            <a:r>
              <a:rPr lang="en-US" sz="3517">
                <a:solidFill>
                  <a:srgbClr val="3B424E"/>
                </a:solidFill>
                <a:latin typeface="Didact Gothic"/>
                <a:ea typeface="Didact Gothic"/>
                <a:cs typeface="Didact Gothic"/>
                <a:sym typeface="Didact Gothic"/>
              </a:rPr>
              <a:t>                        However, Working from home may lead too increased feeling of loneliness. This is demonstrates by the statistics provided by NHS Wales, 2021, being that in their survey 48.1% reported that they had an increase in loneliness. This demonstrates that working from home can be a burden and demonstrates the negative impact of working from home. </a:t>
            </a:r>
          </a:p>
          <a:p>
            <a:pPr algn="l">
              <a:lnSpc>
                <a:spcPts val="4924"/>
              </a:lnSpc>
            </a:pPr>
            <a:r>
              <a:rPr lang="en-US" sz="3517">
                <a:solidFill>
                  <a:srgbClr val="3B424E"/>
                </a:solidFill>
                <a:latin typeface="Didact Gothic"/>
                <a:ea typeface="Didact Gothic"/>
                <a:cs typeface="Didact Gothic"/>
                <a:sym typeface="Didact Gothic"/>
              </a:rPr>
              <a:t>                        On the other hand, working from home, according to workers has improve their well being. This is evidenced by office for national statistics (2022) who reported that 47% of people expressed that working from home improved their wellbeing (Mutebi &amp; Hobbs, 2022). This demonstrates the positive impact of working from home. It can be seen and reported to improve wellbeing. This supports the argument that working from home is a benefit.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38888" b="-3888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1436771">
            <a:off x="-5077811" y="7608493"/>
            <a:ext cx="12213022" cy="6198109"/>
          </a:xfrm>
          <a:custGeom>
            <a:avLst/>
            <a:gdLst/>
            <a:ahLst/>
            <a:cxnLst/>
            <a:rect l="l" t="t" r="r" b="b"/>
            <a:pathLst>
              <a:path w="12213022" h="6198109">
                <a:moveTo>
                  <a:pt x="0" y="0"/>
                </a:moveTo>
                <a:lnTo>
                  <a:pt x="12213022" y="0"/>
                </a:lnTo>
                <a:lnTo>
                  <a:pt x="12213022" y="6198109"/>
                </a:lnTo>
                <a:lnTo>
                  <a:pt x="0" y="619810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164045">
            <a:off x="9908705" y="8121054"/>
            <a:ext cx="12213022" cy="6198109"/>
          </a:xfrm>
          <a:custGeom>
            <a:avLst/>
            <a:gdLst/>
            <a:ahLst/>
            <a:cxnLst/>
            <a:rect l="l" t="t" r="r" b="b"/>
            <a:pathLst>
              <a:path w="12213022" h="6198109">
                <a:moveTo>
                  <a:pt x="0" y="0"/>
                </a:moveTo>
                <a:lnTo>
                  <a:pt x="12213022" y="0"/>
                </a:lnTo>
                <a:lnTo>
                  <a:pt x="12213022" y="6198109"/>
                </a:lnTo>
                <a:lnTo>
                  <a:pt x="0" y="619810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-164045">
            <a:off x="1760934" y="8993775"/>
            <a:ext cx="12213022" cy="6198109"/>
          </a:xfrm>
          <a:custGeom>
            <a:avLst/>
            <a:gdLst/>
            <a:ahLst/>
            <a:cxnLst/>
            <a:rect l="l" t="t" r="r" b="b"/>
            <a:pathLst>
              <a:path w="12213022" h="6198109">
                <a:moveTo>
                  <a:pt x="0" y="0"/>
                </a:moveTo>
                <a:lnTo>
                  <a:pt x="12213022" y="0"/>
                </a:lnTo>
                <a:lnTo>
                  <a:pt x="12213022" y="6198109"/>
                </a:lnTo>
                <a:lnTo>
                  <a:pt x="0" y="619810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-844613" y="9039200"/>
            <a:ext cx="16230600" cy="6979158"/>
          </a:xfrm>
          <a:custGeom>
            <a:avLst/>
            <a:gdLst/>
            <a:ahLst/>
            <a:cxnLst/>
            <a:rect l="l" t="t" r="r" b="b"/>
            <a:pathLst>
              <a:path w="16230600" h="6979158">
                <a:moveTo>
                  <a:pt x="0" y="0"/>
                </a:moveTo>
                <a:lnTo>
                  <a:pt x="16230600" y="0"/>
                </a:lnTo>
                <a:lnTo>
                  <a:pt x="16230600" y="6979158"/>
                </a:lnTo>
                <a:lnTo>
                  <a:pt x="0" y="6979158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-9676695" y="8193158"/>
            <a:ext cx="16230600" cy="6979158"/>
          </a:xfrm>
          <a:custGeom>
            <a:avLst/>
            <a:gdLst/>
            <a:ahLst/>
            <a:cxnLst/>
            <a:rect l="l" t="t" r="r" b="b"/>
            <a:pathLst>
              <a:path w="16230600" h="6979158">
                <a:moveTo>
                  <a:pt x="0" y="0"/>
                </a:moveTo>
                <a:lnTo>
                  <a:pt x="16230600" y="0"/>
                </a:lnTo>
                <a:lnTo>
                  <a:pt x="16230600" y="6979158"/>
                </a:lnTo>
                <a:lnTo>
                  <a:pt x="0" y="6979158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8407887" y="8193158"/>
            <a:ext cx="16230600" cy="6979158"/>
          </a:xfrm>
          <a:custGeom>
            <a:avLst/>
            <a:gdLst/>
            <a:ahLst/>
            <a:cxnLst/>
            <a:rect l="l" t="t" r="r" b="b"/>
            <a:pathLst>
              <a:path w="16230600" h="6979158">
                <a:moveTo>
                  <a:pt x="0" y="0"/>
                </a:moveTo>
                <a:lnTo>
                  <a:pt x="16230600" y="0"/>
                </a:lnTo>
                <a:lnTo>
                  <a:pt x="16230600" y="6979158"/>
                </a:lnTo>
                <a:lnTo>
                  <a:pt x="0" y="6979158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3904394" y="933450"/>
            <a:ext cx="10479212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 u="sng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What to include within an essay?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28700" y="3066426"/>
            <a:ext cx="16451671" cy="30364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Conclusion </a:t>
            </a:r>
          </a:p>
          <a:p>
            <a:pPr algn="ctr">
              <a:lnSpc>
                <a:spcPts val="4759"/>
              </a:lnSpc>
            </a:pPr>
            <a:endParaRPr lang="en-US" sz="3399" dirty="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ctr">
              <a:lnSpc>
                <a:spcPts val="4759"/>
              </a:lnSpc>
            </a:pPr>
            <a:r>
              <a:rPr lang="en-US" sz="33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Do not introduce anything new </a:t>
            </a:r>
          </a:p>
          <a:p>
            <a:pPr algn="ctr">
              <a:lnSpc>
                <a:spcPts val="4759"/>
              </a:lnSpc>
            </a:pPr>
            <a:r>
              <a:rPr lang="en-US" sz="33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Summarize the points made throughout the assessment </a:t>
            </a:r>
          </a:p>
          <a:p>
            <a:pPr algn="ctr">
              <a:lnSpc>
                <a:spcPts val="4759"/>
              </a:lnSpc>
            </a:pPr>
            <a:r>
              <a:rPr lang="en-US" sz="33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Provide an answer to the question 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5612" y="6830423"/>
            <a:ext cx="5876776" cy="15665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Have a go!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1436771">
            <a:off x="-5077811" y="7608493"/>
            <a:ext cx="12213022" cy="6198109"/>
          </a:xfrm>
          <a:custGeom>
            <a:avLst/>
            <a:gdLst/>
            <a:ahLst/>
            <a:cxnLst/>
            <a:rect l="l" t="t" r="r" b="b"/>
            <a:pathLst>
              <a:path w="12213022" h="6198109">
                <a:moveTo>
                  <a:pt x="0" y="0"/>
                </a:moveTo>
                <a:lnTo>
                  <a:pt x="12213022" y="0"/>
                </a:lnTo>
                <a:lnTo>
                  <a:pt x="12213022" y="6198109"/>
                </a:lnTo>
                <a:lnTo>
                  <a:pt x="0" y="619810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164045">
            <a:off x="9908705" y="8121054"/>
            <a:ext cx="12213022" cy="6198109"/>
          </a:xfrm>
          <a:custGeom>
            <a:avLst/>
            <a:gdLst/>
            <a:ahLst/>
            <a:cxnLst/>
            <a:rect l="l" t="t" r="r" b="b"/>
            <a:pathLst>
              <a:path w="12213022" h="6198109">
                <a:moveTo>
                  <a:pt x="0" y="0"/>
                </a:moveTo>
                <a:lnTo>
                  <a:pt x="12213022" y="0"/>
                </a:lnTo>
                <a:lnTo>
                  <a:pt x="12213022" y="6198109"/>
                </a:lnTo>
                <a:lnTo>
                  <a:pt x="0" y="619810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-164045">
            <a:off x="1760934" y="8993775"/>
            <a:ext cx="12213022" cy="6198109"/>
          </a:xfrm>
          <a:custGeom>
            <a:avLst/>
            <a:gdLst/>
            <a:ahLst/>
            <a:cxnLst/>
            <a:rect l="l" t="t" r="r" b="b"/>
            <a:pathLst>
              <a:path w="12213022" h="6198109">
                <a:moveTo>
                  <a:pt x="0" y="0"/>
                </a:moveTo>
                <a:lnTo>
                  <a:pt x="12213022" y="0"/>
                </a:lnTo>
                <a:lnTo>
                  <a:pt x="12213022" y="6198109"/>
                </a:lnTo>
                <a:lnTo>
                  <a:pt x="0" y="619810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-760417" y="8500484"/>
            <a:ext cx="16230600" cy="6979158"/>
          </a:xfrm>
          <a:custGeom>
            <a:avLst/>
            <a:gdLst/>
            <a:ahLst/>
            <a:cxnLst/>
            <a:rect l="l" t="t" r="r" b="b"/>
            <a:pathLst>
              <a:path w="16230600" h="6979158">
                <a:moveTo>
                  <a:pt x="0" y="0"/>
                </a:moveTo>
                <a:lnTo>
                  <a:pt x="16230600" y="0"/>
                </a:lnTo>
                <a:lnTo>
                  <a:pt x="16230600" y="6979158"/>
                </a:lnTo>
                <a:lnTo>
                  <a:pt x="0" y="697915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-8875717" y="7627762"/>
            <a:ext cx="16230600" cy="6979158"/>
          </a:xfrm>
          <a:custGeom>
            <a:avLst/>
            <a:gdLst/>
            <a:ahLst/>
            <a:cxnLst/>
            <a:rect l="l" t="t" r="r" b="b"/>
            <a:pathLst>
              <a:path w="16230600" h="6979158">
                <a:moveTo>
                  <a:pt x="0" y="0"/>
                </a:moveTo>
                <a:lnTo>
                  <a:pt x="16230600" y="0"/>
                </a:lnTo>
                <a:lnTo>
                  <a:pt x="16230600" y="6979158"/>
                </a:lnTo>
                <a:lnTo>
                  <a:pt x="0" y="697915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8046662" y="7833296"/>
            <a:ext cx="16230600" cy="6979158"/>
          </a:xfrm>
          <a:custGeom>
            <a:avLst/>
            <a:gdLst/>
            <a:ahLst/>
            <a:cxnLst/>
            <a:rect l="l" t="t" r="r" b="b"/>
            <a:pathLst>
              <a:path w="16230600" h="6979158">
                <a:moveTo>
                  <a:pt x="0" y="0"/>
                </a:moveTo>
                <a:lnTo>
                  <a:pt x="16230600" y="0"/>
                </a:lnTo>
                <a:lnTo>
                  <a:pt x="16230600" y="6979158"/>
                </a:lnTo>
                <a:lnTo>
                  <a:pt x="0" y="697915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4496465" y="2326714"/>
            <a:ext cx="9295070" cy="20241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532"/>
              </a:lnSpc>
            </a:pPr>
            <a:r>
              <a:rPr lang="en-US" sz="11809" u="sng">
                <a:solidFill>
                  <a:srgbClr val="7D5084"/>
                </a:solidFill>
                <a:latin typeface="IM Fell"/>
                <a:ea typeface="IM Fell"/>
                <a:cs typeface="IM Fell"/>
                <a:sym typeface="IM Fell"/>
              </a:rPr>
              <a:t>Summary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5180" y="4644162"/>
            <a:ext cx="11557641" cy="30875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24"/>
              </a:lnSpc>
            </a:pPr>
            <a:r>
              <a:rPr lang="en-US" sz="3517">
                <a:solidFill>
                  <a:srgbClr val="3B424E"/>
                </a:solidFill>
                <a:latin typeface="Didact Gothic"/>
                <a:ea typeface="Didact Gothic"/>
                <a:cs typeface="Didact Gothic"/>
                <a:sym typeface="Didact Gothic"/>
              </a:rPr>
              <a:t>Whether it is an academic essay, a video or an assessment using virtual reality, you get out what you put in. </a:t>
            </a:r>
          </a:p>
          <a:p>
            <a:pPr algn="ctr">
              <a:lnSpc>
                <a:spcPts val="4924"/>
              </a:lnSpc>
            </a:pPr>
            <a:endParaRPr lang="en-US" sz="3517" dirty="0">
              <a:solidFill>
                <a:srgbClr val="3B424E"/>
              </a:solidFill>
              <a:latin typeface="Didact Gothic"/>
              <a:ea typeface="Didact Gothic"/>
              <a:cs typeface="Didact Gothic"/>
              <a:sym typeface="Didact Gothic"/>
            </a:endParaRPr>
          </a:p>
          <a:p>
            <a:pPr algn="ctr">
              <a:lnSpc>
                <a:spcPts val="4924"/>
              </a:lnSpc>
            </a:pPr>
            <a:r>
              <a:rPr lang="en-US" sz="3517" dirty="0">
                <a:solidFill>
                  <a:srgbClr val="3B424E"/>
                </a:solidFill>
                <a:latin typeface="Didact Gothic"/>
                <a:ea typeface="Didact Gothic"/>
                <a:cs typeface="Didact Gothic"/>
                <a:sym typeface="Didact Gothic"/>
              </a:rPr>
              <a:t>Ask questions</a:t>
            </a:r>
          </a:p>
          <a:p>
            <a:pPr algn="ctr">
              <a:lnSpc>
                <a:spcPts val="4924"/>
              </a:lnSpc>
            </a:pPr>
            <a:r>
              <a:rPr lang="en-US" sz="3517" dirty="0">
                <a:solidFill>
                  <a:srgbClr val="3B424E"/>
                </a:solidFill>
                <a:latin typeface="Didact Gothic"/>
                <a:ea typeface="Didact Gothic"/>
                <a:cs typeface="Didact Gothic"/>
                <a:sym typeface="Didact Gothic"/>
              </a:rPr>
              <a:t>Submit drafts 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1436771">
            <a:off x="-5077811" y="7608493"/>
            <a:ext cx="12213022" cy="6198109"/>
          </a:xfrm>
          <a:custGeom>
            <a:avLst/>
            <a:gdLst/>
            <a:ahLst/>
            <a:cxnLst/>
            <a:rect l="l" t="t" r="r" b="b"/>
            <a:pathLst>
              <a:path w="12213022" h="6198109">
                <a:moveTo>
                  <a:pt x="0" y="0"/>
                </a:moveTo>
                <a:lnTo>
                  <a:pt x="12213022" y="0"/>
                </a:lnTo>
                <a:lnTo>
                  <a:pt x="12213022" y="6198109"/>
                </a:lnTo>
                <a:lnTo>
                  <a:pt x="0" y="619810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164045">
            <a:off x="9908705" y="8121054"/>
            <a:ext cx="12213022" cy="6198109"/>
          </a:xfrm>
          <a:custGeom>
            <a:avLst/>
            <a:gdLst/>
            <a:ahLst/>
            <a:cxnLst/>
            <a:rect l="l" t="t" r="r" b="b"/>
            <a:pathLst>
              <a:path w="12213022" h="6198109">
                <a:moveTo>
                  <a:pt x="0" y="0"/>
                </a:moveTo>
                <a:lnTo>
                  <a:pt x="12213022" y="0"/>
                </a:lnTo>
                <a:lnTo>
                  <a:pt x="12213022" y="6198109"/>
                </a:lnTo>
                <a:lnTo>
                  <a:pt x="0" y="619810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-164045">
            <a:off x="1760934" y="8993775"/>
            <a:ext cx="12213022" cy="6198109"/>
          </a:xfrm>
          <a:custGeom>
            <a:avLst/>
            <a:gdLst/>
            <a:ahLst/>
            <a:cxnLst/>
            <a:rect l="l" t="t" r="r" b="b"/>
            <a:pathLst>
              <a:path w="12213022" h="6198109">
                <a:moveTo>
                  <a:pt x="0" y="0"/>
                </a:moveTo>
                <a:lnTo>
                  <a:pt x="12213022" y="0"/>
                </a:lnTo>
                <a:lnTo>
                  <a:pt x="12213022" y="6198109"/>
                </a:lnTo>
                <a:lnTo>
                  <a:pt x="0" y="619810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-760417" y="8500484"/>
            <a:ext cx="16230600" cy="6979158"/>
          </a:xfrm>
          <a:custGeom>
            <a:avLst/>
            <a:gdLst/>
            <a:ahLst/>
            <a:cxnLst/>
            <a:rect l="l" t="t" r="r" b="b"/>
            <a:pathLst>
              <a:path w="16230600" h="6979158">
                <a:moveTo>
                  <a:pt x="0" y="0"/>
                </a:moveTo>
                <a:lnTo>
                  <a:pt x="16230600" y="0"/>
                </a:lnTo>
                <a:lnTo>
                  <a:pt x="16230600" y="6979158"/>
                </a:lnTo>
                <a:lnTo>
                  <a:pt x="0" y="697915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-8875717" y="7627762"/>
            <a:ext cx="16230600" cy="6979158"/>
          </a:xfrm>
          <a:custGeom>
            <a:avLst/>
            <a:gdLst/>
            <a:ahLst/>
            <a:cxnLst/>
            <a:rect l="l" t="t" r="r" b="b"/>
            <a:pathLst>
              <a:path w="16230600" h="6979158">
                <a:moveTo>
                  <a:pt x="0" y="0"/>
                </a:moveTo>
                <a:lnTo>
                  <a:pt x="16230600" y="0"/>
                </a:lnTo>
                <a:lnTo>
                  <a:pt x="16230600" y="6979158"/>
                </a:lnTo>
                <a:lnTo>
                  <a:pt x="0" y="697915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8046662" y="7833296"/>
            <a:ext cx="16230600" cy="6979158"/>
          </a:xfrm>
          <a:custGeom>
            <a:avLst/>
            <a:gdLst/>
            <a:ahLst/>
            <a:cxnLst/>
            <a:rect l="l" t="t" r="r" b="b"/>
            <a:pathLst>
              <a:path w="16230600" h="6979158">
                <a:moveTo>
                  <a:pt x="0" y="0"/>
                </a:moveTo>
                <a:lnTo>
                  <a:pt x="16230600" y="0"/>
                </a:lnTo>
                <a:lnTo>
                  <a:pt x="16230600" y="6979158"/>
                </a:lnTo>
                <a:lnTo>
                  <a:pt x="0" y="697915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3388809" y="2127037"/>
            <a:ext cx="11806109" cy="25527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999"/>
              </a:lnSpc>
            </a:pPr>
            <a:r>
              <a:rPr lang="en-US" sz="14999">
                <a:solidFill>
                  <a:srgbClr val="7D5084"/>
                </a:solidFill>
                <a:latin typeface="IM Fell"/>
                <a:ea typeface="IM Fell"/>
                <a:cs typeface="IM Fell"/>
                <a:sym typeface="IM Fell"/>
              </a:rPr>
              <a:t>Thank You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88809" y="4613075"/>
            <a:ext cx="11806109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7D5084"/>
                </a:solidFill>
                <a:latin typeface="Canva Sans"/>
                <a:ea typeface="Canva Sans"/>
                <a:cs typeface="Canva Sans"/>
                <a:sym typeface="Canva Sans"/>
              </a:rPr>
              <a:t>Any Question?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575</Words>
  <Application>Microsoft Office PowerPoint</Application>
  <PresentationFormat>Custom</PresentationFormat>
  <Paragraphs>71</Paragraphs>
  <Slides>17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Didact Gothic</vt:lpstr>
      <vt:lpstr>Canva Sans</vt:lpstr>
      <vt:lpstr>Canva Sans Bold</vt:lpstr>
      <vt:lpstr>IM Fell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5- Types of Assessment</dc:title>
  <dc:creator>Zita Draper</dc:creator>
  <cp:lastModifiedBy>Zita Draper</cp:lastModifiedBy>
  <cp:revision>2</cp:revision>
  <dcterms:created xsi:type="dcterms:W3CDTF">2006-08-16T00:00:00Z</dcterms:created>
  <dcterms:modified xsi:type="dcterms:W3CDTF">2026-08-17T12:54:24Z</dcterms:modified>
  <dc:identifier>DAGqJjh3uNo</dc:identifier>
</cp:coreProperties>
</file>