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3" r:id="rId2"/>
    <p:sldMasterId id="2147483702" r:id="rId3"/>
    <p:sldMasterId id="2147483710" r:id="rId4"/>
    <p:sldMasterId id="2147483722" r:id="rId5"/>
  </p:sldMasterIdLst>
  <p:notesMasterIdLst>
    <p:notesMasterId r:id="rId22"/>
  </p:notesMasterIdLst>
  <p:handoutMasterIdLst>
    <p:handoutMasterId r:id="rId23"/>
  </p:handoutMasterIdLst>
  <p:sldIdLst>
    <p:sldId id="793" r:id="rId6"/>
    <p:sldId id="1018" r:id="rId7"/>
    <p:sldId id="1032" r:id="rId8"/>
    <p:sldId id="990" r:id="rId9"/>
    <p:sldId id="1033" r:id="rId10"/>
    <p:sldId id="1034" r:id="rId11"/>
    <p:sldId id="1037" r:id="rId12"/>
    <p:sldId id="1038" r:id="rId13"/>
    <p:sldId id="1026" r:id="rId14"/>
    <p:sldId id="1024" r:id="rId15"/>
    <p:sldId id="1023" r:id="rId16"/>
    <p:sldId id="1022" r:id="rId17"/>
    <p:sldId id="1021" r:id="rId18"/>
    <p:sldId id="1027" r:id="rId19"/>
    <p:sldId id="967" r:id="rId20"/>
    <p:sldId id="803"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24ABD0"/>
    <a:srgbClr val="DB220F"/>
    <a:srgbClr val="FF9900"/>
    <a:srgbClr val="1E567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518" autoAdjust="0"/>
    <p:restoredTop sz="90184" autoAdjust="0"/>
  </p:normalViewPr>
  <p:slideViewPr>
    <p:cSldViewPr>
      <p:cViewPr varScale="1">
        <p:scale>
          <a:sx n="98" d="100"/>
          <a:sy n="98" d="100"/>
        </p:scale>
        <p:origin x="2268" y="78"/>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ADB2E7D3-78A6-48C0-8947-BFB237B01853}"/>
    <pc:docChg chg="delSld">
      <pc:chgData name="Julie Crossman" userId="d902ac89-ff56-4e5d-982f-3384b0284abe" providerId="ADAL" clId="{ADB2E7D3-78A6-48C0-8947-BFB237B01853}" dt="2023-12-12T11:52:04.819" v="0" actId="2696"/>
      <pc:docMkLst>
        <pc:docMk/>
      </pc:docMkLst>
      <pc:sldChg chg="del">
        <pc:chgData name="Julie Crossman" userId="d902ac89-ff56-4e5d-982f-3384b0284abe" providerId="ADAL" clId="{ADB2E7D3-78A6-48C0-8947-BFB237B01853}" dt="2023-12-12T11:52:04.819" v="0" actId="2696"/>
        <pc:sldMkLst>
          <pc:docMk/>
          <pc:sldMk cId="385047489" sldId="337"/>
        </pc:sldMkLst>
      </pc:sldChg>
      <pc:sldChg chg="del">
        <pc:chgData name="Julie Crossman" userId="d902ac89-ff56-4e5d-982f-3384b0284abe" providerId="ADAL" clId="{ADB2E7D3-78A6-48C0-8947-BFB237B01853}" dt="2023-12-12T11:52:04.819" v="0" actId="2696"/>
        <pc:sldMkLst>
          <pc:docMk/>
          <pc:sldMk cId="971545460" sldId="357"/>
        </pc:sldMkLst>
      </pc:sldChg>
      <pc:sldChg chg="del">
        <pc:chgData name="Julie Crossman" userId="d902ac89-ff56-4e5d-982f-3384b0284abe" providerId="ADAL" clId="{ADB2E7D3-78A6-48C0-8947-BFB237B01853}" dt="2023-12-12T11:52:04.819" v="0" actId="2696"/>
        <pc:sldMkLst>
          <pc:docMk/>
          <pc:sldMk cId="2106961319" sldId="411"/>
        </pc:sldMkLst>
      </pc:sldChg>
      <pc:sldChg chg="del">
        <pc:chgData name="Julie Crossman" userId="d902ac89-ff56-4e5d-982f-3384b0284abe" providerId="ADAL" clId="{ADB2E7D3-78A6-48C0-8947-BFB237B01853}" dt="2023-12-12T11:52:04.819" v="0" actId="2696"/>
        <pc:sldMkLst>
          <pc:docMk/>
          <pc:sldMk cId="2529853132" sldId="413"/>
        </pc:sldMkLst>
      </pc:sldChg>
      <pc:sldChg chg="del">
        <pc:chgData name="Julie Crossman" userId="d902ac89-ff56-4e5d-982f-3384b0284abe" providerId="ADAL" clId="{ADB2E7D3-78A6-48C0-8947-BFB237B01853}" dt="2023-12-12T11:52:04.819" v="0" actId="2696"/>
        <pc:sldMkLst>
          <pc:docMk/>
          <pc:sldMk cId="1505329825" sldId="459"/>
        </pc:sldMkLst>
      </pc:sldChg>
      <pc:sldChg chg="del">
        <pc:chgData name="Julie Crossman" userId="d902ac89-ff56-4e5d-982f-3384b0284abe" providerId="ADAL" clId="{ADB2E7D3-78A6-48C0-8947-BFB237B01853}" dt="2023-12-12T11:52:04.819" v="0" actId="2696"/>
        <pc:sldMkLst>
          <pc:docMk/>
          <pc:sldMk cId="3393741773" sldId="475"/>
        </pc:sldMkLst>
      </pc:sldChg>
      <pc:sldChg chg="del">
        <pc:chgData name="Julie Crossman" userId="d902ac89-ff56-4e5d-982f-3384b0284abe" providerId="ADAL" clId="{ADB2E7D3-78A6-48C0-8947-BFB237B01853}" dt="2023-12-12T11:52:04.819" v="0" actId="2696"/>
        <pc:sldMkLst>
          <pc:docMk/>
          <pc:sldMk cId="1309130158" sldId="546"/>
        </pc:sldMkLst>
      </pc:sldChg>
      <pc:sldChg chg="del">
        <pc:chgData name="Julie Crossman" userId="d902ac89-ff56-4e5d-982f-3384b0284abe" providerId="ADAL" clId="{ADB2E7D3-78A6-48C0-8947-BFB237B01853}" dt="2023-12-12T11:52:04.819" v="0" actId="2696"/>
        <pc:sldMkLst>
          <pc:docMk/>
          <pc:sldMk cId="899913105" sldId="969"/>
        </pc:sldMkLst>
      </pc:sldChg>
      <pc:sldChg chg="del">
        <pc:chgData name="Julie Crossman" userId="d902ac89-ff56-4e5d-982f-3384b0284abe" providerId="ADAL" clId="{ADB2E7D3-78A6-48C0-8947-BFB237B01853}" dt="2023-12-12T11:52:04.819" v="0" actId="2696"/>
        <pc:sldMkLst>
          <pc:docMk/>
          <pc:sldMk cId="3740687600" sldId="988"/>
        </pc:sldMkLst>
      </pc:sldChg>
      <pc:sldChg chg="del">
        <pc:chgData name="Julie Crossman" userId="d902ac89-ff56-4e5d-982f-3384b0284abe" providerId="ADAL" clId="{ADB2E7D3-78A6-48C0-8947-BFB237B01853}" dt="2023-12-12T11:52:04.819" v="0" actId="2696"/>
        <pc:sldMkLst>
          <pc:docMk/>
          <pc:sldMk cId="498235698" sldId="994"/>
        </pc:sldMkLst>
      </pc:sldChg>
      <pc:sldChg chg="del">
        <pc:chgData name="Julie Crossman" userId="d902ac89-ff56-4e5d-982f-3384b0284abe" providerId="ADAL" clId="{ADB2E7D3-78A6-48C0-8947-BFB237B01853}" dt="2023-12-12T11:52:04.819" v="0" actId="2696"/>
        <pc:sldMkLst>
          <pc:docMk/>
          <pc:sldMk cId="3611787889" sldId="999"/>
        </pc:sldMkLst>
      </pc:sldChg>
      <pc:sldChg chg="del">
        <pc:chgData name="Julie Crossman" userId="d902ac89-ff56-4e5d-982f-3384b0284abe" providerId="ADAL" clId="{ADB2E7D3-78A6-48C0-8947-BFB237B01853}" dt="2023-12-12T11:52:04.819" v="0" actId="2696"/>
        <pc:sldMkLst>
          <pc:docMk/>
          <pc:sldMk cId="3584879753" sldId="1007"/>
        </pc:sldMkLst>
      </pc:sldChg>
      <pc:sldChg chg="del">
        <pc:chgData name="Julie Crossman" userId="d902ac89-ff56-4e5d-982f-3384b0284abe" providerId="ADAL" clId="{ADB2E7D3-78A6-48C0-8947-BFB237B01853}" dt="2023-12-12T11:52:04.819" v="0" actId="2696"/>
        <pc:sldMkLst>
          <pc:docMk/>
          <pc:sldMk cId="1522649933" sldId="1010"/>
        </pc:sldMkLst>
      </pc:sldChg>
      <pc:sldChg chg="del">
        <pc:chgData name="Julie Crossman" userId="d902ac89-ff56-4e5d-982f-3384b0284abe" providerId="ADAL" clId="{ADB2E7D3-78A6-48C0-8947-BFB237B01853}" dt="2023-12-12T11:52:04.819" v="0" actId="2696"/>
        <pc:sldMkLst>
          <pc:docMk/>
          <pc:sldMk cId="1860300614" sldId="1011"/>
        </pc:sldMkLst>
      </pc:sldChg>
      <pc:sldChg chg="del">
        <pc:chgData name="Julie Crossman" userId="d902ac89-ff56-4e5d-982f-3384b0284abe" providerId="ADAL" clId="{ADB2E7D3-78A6-48C0-8947-BFB237B01853}" dt="2023-12-12T11:52:04.819" v="0" actId="2696"/>
        <pc:sldMkLst>
          <pc:docMk/>
          <pc:sldMk cId="431048397" sldId="1014"/>
        </pc:sldMkLst>
      </pc:sldChg>
      <pc:sldChg chg="del">
        <pc:chgData name="Julie Crossman" userId="d902ac89-ff56-4e5d-982f-3384b0284abe" providerId="ADAL" clId="{ADB2E7D3-78A6-48C0-8947-BFB237B01853}" dt="2023-12-12T11:52:04.819" v="0" actId="2696"/>
        <pc:sldMkLst>
          <pc:docMk/>
          <pc:sldMk cId="2475839943" sldId="1016"/>
        </pc:sldMkLst>
      </pc:sldChg>
      <pc:sldChg chg="del">
        <pc:chgData name="Julie Crossman" userId="d902ac89-ff56-4e5d-982f-3384b0284abe" providerId="ADAL" clId="{ADB2E7D3-78A6-48C0-8947-BFB237B01853}" dt="2023-12-12T11:52:04.819" v="0" actId="2696"/>
        <pc:sldMkLst>
          <pc:docMk/>
          <pc:sldMk cId="770971161" sldId="1017"/>
        </pc:sldMkLst>
      </pc:sldChg>
      <pc:sldChg chg="del">
        <pc:chgData name="Julie Crossman" userId="d902ac89-ff56-4e5d-982f-3384b0284abe" providerId="ADAL" clId="{ADB2E7D3-78A6-48C0-8947-BFB237B01853}" dt="2023-12-12T11:52:04.819" v="0" actId="2696"/>
        <pc:sldMkLst>
          <pc:docMk/>
          <pc:sldMk cId="1303659085" sldId="1028"/>
        </pc:sldMkLst>
      </pc:sldChg>
      <pc:sldChg chg="del">
        <pc:chgData name="Julie Crossman" userId="d902ac89-ff56-4e5d-982f-3384b0284abe" providerId="ADAL" clId="{ADB2E7D3-78A6-48C0-8947-BFB237B01853}" dt="2023-12-12T11:52:04.819" v="0" actId="2696"/>
        <pc:sldMkLst>
          <pc:docMk/>
          <pc:sldMk cId="2826973587" sldId="1036"/>
        </pc:sldMkLst>
      </pc:sldChg>
      <pc:sldMasterChg chg="delSldLayout">
        <pc:chgData name="Julie Crossman" userId="d902ac89-ff56-4e5d-982f-3384b0284abe" providerId="ADAL" clId="{ADB2E7D3-78A6-48C0-8947-BFB237B01853}" dt="2023-12-12T11:52:04.819" v="0" actId="2696"/>
        <pc:sldMasterMkLst>
          <pc:docMk/>
          <pc:sldMasterMk cId="399790235" sldId="2147483702"/>
        </pc:sldMasterMkLst>
        <pc:sldLayoutChg chg="del">
          <pc:chgData name="Julie Crossman" userId="d902ac89-ff56-4e5d-982f-3384b0284abe" providerId="ADAL" clId="{ADB2E7D3-78A6-48C0-8947-BFB237B01853}" dt="2023-12-12T11:52:04.819" v="0" actId="2696"/>
          <pc:sldLayoutMkLst>
            <pc:docMk/>
            <pc:sldMasterMk cId="399790235" sldId="2147483702"/>
            <pc:sldLayoutMk cId="141403818" sldId="2147483704"/>
          </pc:sldLayoutMkLst>
        </pc:sldLayoutChg>
        <pc:sldLayoutChg chg="del">
          <pc:chgData name="Julie Crossman" userId="d902ac89-ff56-4e5d-982f-3384b0284abe" providerId="ADAL" clId="{ADB2E7D3-78A6-48C0-8947-BFB237B01853}" dt="2023-12-12T11:52:04.819" v="0" actId="2696"/>
          <pc:sldLayoutMkLst>
            <pc:docMk/>
            <pc:sldMasterMk cId="399790235" sldId="2147483702"/>
            <pc:sldLayoutMk cId="1858917030" sldId="2147483705"/>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12/12/2023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BDE3265-6175-AE4D-AE66-EB8739FD8FC6}" type="datetimeFigureOut">
              <a:rPr lang="en-US" smtClean="0"/>
              <a:t>12/12/2023</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29C5E4A6-7B1B-B349-9119-F8C4EEFEB5C8}" type="slidenum">
              <a:rPr lang="en-US" smtClean="0"/>
              <a:t>‹#›</a:t>
            </a:fld>
            <a:endParaRPr lang="en-US"/>
          </a:p>
        </p:txBody>
      </p:sp>
    </p:spTree>
    <p:extLst>
      <p:ext uri="{BB962C8B-B14F-4D97-AF65-F5344CB8AC3E}">
        <p14:creationId xmlns:p14="http://schemas.microsoft.com/office/powerpoint/2010/main" val="51933018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Johari window</a:t>
            </a:r>
          </a:p>
          <a:p>
            <a:r>
              <a:rPr lang="en-GB" dirty="0"/>
              <a:t>Insights giving and receiving feedback</a:t>
            </a:r>
          </a:p>
        </p:txBody>
      </p:sp>
      <p:sp>
        <p:nvSpPr>
          <p:cNvPr id="4" name="Slide Number Placeholder 3"/>
          <p:cNvSpPr>
            <a:spLocks noGrp="1"/>
          </p:cNvSpPr>
          <p:nvPr>
            <p:ph type="sldNum" sz="quarter" idx="5"/>
          </p:nvPr>
        </p:nvSpPr>
        <p:spPr/>
        <p:txBody>
          <a:bodyPr/>
          <a:lstStyle/>
          <a:p>
            <a:fld id="{29C5E4A6-7B1B-B349-9119-F8C4EEFEB5C8}" type="slidenum">
              <a:rPr lang="en-US" smtClean="0"/>
              <a:t>1</a:t>
            </a:fld>
            <a:endParaRPr lang="en-US"/>
          </a:p>
        </p:txBody>
      </p:sp>
    </p:spTree>
    <p:extLst>
      <p:ext uri="{BB962C8B-B14F-4D97-AF65-F5344CB8AC3E}">
        <p14:creationId xmlns:p14="http://schemas.microsoft.com/office/powerpoint/2010/main" val="3541178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70159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661838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Issue GROW and OSCAR Handouts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72640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336307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Fixed</a:t>
            </a:r>
            <a:r>
              <a:rPr lang="en-GB" dirty="0"/>
              <a:t> – Believe you are only good at something if you have a natural disposition for it. High achievers in the Fixed Mindset will work hard and do well, however, they will not experience the joy of development. They feel they are merely verifying their high ability. More prone to ‘learned helplessness’. Learned helplessness typically manifests as a lack of self-esteem, low motivation, a lack of persistence, the conviction of being inept, and ultimately failure....</a:t>
            </a:r>
          </a:p>
          <a:p>
            <a:r>
              <a:rPr lang="en-GB" u="sng" dirty="0"/>
              <a:t>Growth</a:t>
            </a:r>
            <a:r>
              <a:rPr lang="en-GB" dirty="0"/>
              <a:t> – believe that talents and abilities can be developed through hard work, perseverance and mentoring. Achievement comes through effort and persistence and will involve experiences of failure. Enjoy developing new skills and learning. Will see their efforts as an inspirational reward.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0745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READ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4757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6680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6598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 Co-Active Coaching Handout</a:t>
            </a:r>
          </a:p>
        </p:txBody>
      </p:sp>
      <p:sp>
        <p:nvSpPr>
          <p:cNvPr id="4" name="Slide Number Placeholder 3"/>
          <p:cNvSpPr>
            <a:spLocks noGrp="1"/>
          </p:cNvSpPr>
          <p:nvPr>
            <p:ph type="sldNum" sz="quarter" idx="5"/>
          </p:nvPr>
        </p:nvSpPr>
        <p:spPr/>
        <p:txBody>
          <a:bodyPr/>
          <a:lstStyle/>
          <a:p>
            <a:fld id="{29C5E4A6-7B1B-B349-9119-F8C4EEFEB5C8}" type="slidenum">
              <a:rPr lang="en-US" smtClean="0"/>
              <a:t>14</a:t>
            </a:fld>
            <a:endParaRPr lang="en-US"/>
          </a:p>
        </p:txBody>
      </p:sp>
    </p:spTree>
    <p:extLst>
      <p:ext uri="{BB962C8B-B14F-4D97-AF65-F5344CB8AC3E}">
        <p14:creationId xmlns:p14="http://schemas.microsoft.com/office/powerpoint/2010/main" val="3720182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out the bed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6288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16</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305485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12/12/2023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12/12/2023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12/12/2023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12/12/2023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12/12/2023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12/12/2023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1043802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1655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6_Orange - Single Column">
    <p:bg>
      <p:bgPr>
        <a:solidFill>
          <a:srgbClr val="E20072"/>
        </a:solidFill>
        <a:effectLst/>
      </p:bgPr>
    </p:bg>
    <p:spTree>
      <p:nvGrpSpPr>
        <p:cNvPr id="1" name=""/>
        <p:cNvGrpSpPr/>
        <p:nvPr/>
      </p:nvGrpSpPr>
      <p:grpSpPr>
        <a:xfrm>
          <a:off x="0" y="0"/>
          <a:ext cx="0" cy="0"/>
          <a:chOff x="0" y="0"/>
          <a:chExt cx="0" cy="0"/>
        </a:xfrm>
      </p:grpSpPr>
      <p:sp>
        <p:nvSpPr>
          <p:cNvPr id="5" name="TextBox 4"/>
          <p:cNvSpPr txBox="1"/>
          <p:nvPr userDrawn="1"/>
        </p:nvSpPr>
        <p:spPr>
          <a:xfrm>
            <a:off x="169764" y="6609187"/>
            <a:ext cx="1766830" cy="83100"/>
          </a:xfrm>
          <a:prstGeom prst="rect">
            <a:avLst/>
          </a:prstGeom>
          <a:noFill/>
        </p:spPr>
        <p:txBody>
          <a:bodyPr wrap="none" tIns="0" bIns="0" rtlCol="0">
            <a:spAutoFit/>
          </a:bodyPr>
          <a:lstStyle/>
          <a:p>
            <a:r>
              <a:rPr lang="en-GB" sz="540" dirty="0">
                <a:solidFill>
                  <a:schemeClr val="bg1"/>
                </a:solidFill>
                <a:latin typeface="Arial" panose="020B0604020202020204" pitchFamily="34" charset="0"/>
                <a:cs typeface="Arial" panose="020B0604020202020204" pitchFamily="34" charset="0"/>
              </a:rPr>
              <a:t>© The Insights Group Ltd, 2015. All rights reserved.</a:t>
            </a:r>
          </a:p>
        </p:txBody>
      </p:sp>
    </p:spTree>
    <p:extLst>
      <p:ext uri="{BB962C8B-B14F-4D97-AF65-F5344CB8AC3E}">
        <p14:creationId xmlns:p14="http://schemas.microsoft.com/office/powerpoint/2010/main" val="3180295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ingle Placeholder">
    <p:bg>
      <p:bgPr>
        <a:solidFill>
          <a:schemeClr val="bg1"/>
        </a:solidFill>
        <a:effectLst/>
      </p:bgPr>
    </p:bg>
    <p:spTree>
      <p:nvGrpSpPr>
        <p:cNvPr id="1" name=""/>
        <p:cNvGrpSpPr/>
        <p:nvPr/>
      </p:nvGrpSpPr>
      <p:grpSpPr>
        <a:xfrm>
          <a:off x="0" y="0"/>
          <a:ext cx="0" cy="0"/>
          <a:chOff x="0" y="0"/>
          <a:chExt cx="0" cy="0"/>
        </a:xfrm>
      </p:grpSpPr>
      <p:sp>
        <p:nvSpPr>
          <p:cNvPr id="4" name="TextBox 3"/>
          <p:cNvSpPr txBox="1"/>
          <p:nvPr userDrawn="1"/>
        </p:nvSpPr>
        <p:spPr>
          <a:xfrm>
            <a:off x="241315" y="6492592"/>
            <a:ext cx="1766830" cy="83100"/>
          </a:xfrm>
          <a:prstGeom prst="rect">
            <a:avLst/>
          </a:prstGeom>
          <a:noFill/>
        </p:spPr>
        <p:txBody>
          <a:bodyPr wrap="none" tIns="0" bIns="0" rtlCol="0">
            <a:spAutoFit/>
          </a:bodyPr>
          <a:lstStyle/>
          <a:p>
            <a:r>
              <a:rPr lang="en-GB" sz="540" dirty="0">
                <a:solidFill>
                  <a:prstClr val="black">
                    <a:lumMod val="50000"/>
                    <a:lumOff val="50000"/>
                  </a:prstClr>
                </a:solidFill>
                <a:latin typeface="Arial" panose="020B0604020202020204" pitchFamily="34" charset="0"/>
                <a:cs typeface="Arial" panose="020B0604020202020204" pitchFamily="34" charset="0"/>
              </a:rPr>
              <a:t>© The Insights Group Ltd, 2015. All rights reserved.</a:t>
            </a:r>
          </a:p>
        </p:txBody>
      </p:sp>
    </p:spTree>
    <p:extLst>
      <p:ext uri="{BB962C8B-B14F-4D97-AF65-F5344CB8AC3E}">
        <p14:creationId xmlns:p14="http://schemas.microsoft.com/office/powerpoint/2010/main" val="17831412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0. Discover - Grey footer 1 column">
    <p:spTree>
      <p:nvGrpSpPr>
        <p:cNvPr id="1" name=""/>
        <p:cNvGrpSpPr/>
        <p:nvPr/>
      </p:nvGrpSpPr>
      <p:grpSpPr>
        <a:xfrm>
          <a:off x="0" y="0"/>
          <a:ext cx="0" cy="0"/>
          <a:chOff x="0" y="0"/>
          <a:chExt cx="0" cy="0"/>
        </a:xfrm>
      </p:grpSpPr>
      <p:pic>
        <p:nvPicPr>
          <p:cNvPr id="9" name="Picture 2" descr="X:\Insights Brand 2011\Graphics Team\Brand Evolution 2015\Brand Evolution - Doughnut\Brand Evolution - Doughnut - PPT templates\PPT master images v2\ILD_TB_09_Grey footer.png">
            <a:extLst>
              <a:ext uri="{FF2B5EF4-FFF2-40B4-BE49-F238E27FC236}">
                <a16:creationId xmlns:a16="http://schemas.microsoft.com/office/drawing/2014/main" id="{74385B8F-57D8-4B44-A020-76072429AF35}"/>
              </a:ext>
            </a:extLst>
          </p:cNvPr>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90908" b="2893"/>
          <a:stretch/>
        </p:blipFill>
        <p:spPr bwMode="auto">
          <a:xfrm>
            <a:off x="0" y="6432716"/>
            <a:ext cx="9144000" cy="4252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userDrawn="1">
            <p:ph idx="1"/>
          </p:nvPr>
        </p:nvSpPr>
        <p:spPr>
          <a:xfrm>
            <a:off x="503040" y="1484784"/>
            <a:ext cx="8101408" cy="4536504"/>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1"/>
          <p:cNvSpPr>
            <a:spLocks noGrp="1"/>
          </p:cNvSpPr>
          <p:nvPr>
            <p:ph type="title"/>
          </p:nvPr>
        </p:nvSpPr>
        <p:spPr>
          <a:xfrm>
            <a:off x="503040" y="188640"/>
            <a:ext cx="8101408" cy="1143000"/>
          </a:xfrm>
        </p:spPr>
        <p:txBody>
          <a:bodyPr>
            <a:normAutofit/>
          </a:bodyPr>
          <a:lstStyle>
            <a:lvl1pPr algn="l">
              <a:defRPr sz="3400">
                <a:solidFill>
                  <a:srgbClr val="58585A"/>
                </a:solidFill>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6" name="TextBox 5">
            <a:extLst>
              <a:ext uri="{FF2B5EF4-FFF2-40B4-BE49-F238E27FC236}">
                <a16:creationId xmlns:a16="http://schemas.microsoft.com/office/drawing/2014/main" id="{DBDACDE0-15D6-4E87-91E6-9F40A6A0ECCA}"/>
              </a:ext>
            </a:extLst>
          </p:cNvPr>
          <p:cNvSpPr txBox="1"/>
          <p:nvPr userDrawn="1"/>
        </p:nvSpPr>
        <p:spPr>
          <a:xfrm>
            <a:off x="6842339" y="6597354"/>
            <a:ext cx="211949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3696072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12/12/2023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968340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63723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647188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972915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8771956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303961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621950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546311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454797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78517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729960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151668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33839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theme" Target="../theme/theme3.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jpe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9.xml"/><Relationship Id="rId1" Type="http://schemas.openxmlformats.org/officeDocument/2006/relationships/slideLayout" Target="../slideLayouts/slideLayout28.xml"/><Relationship Id="rId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24916344"/>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3" y="365126"/>
            <a:ext cx="86679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3" y="1825625"/>
            <a:ext cx="86679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9790235"/>
      </p:ext>
    </p:extLst>
  </p:cSld>
  <p:clrMap bg1="lt1" tx1="dk1" bg2="lt2" tx2="dk2" accent1="accent1" accent2="accent2" accent3="accent3" accent4="accent4" accent5="accent5" accent6="accent6" hlink="hlink" folHlink="folHlink"/>
  <p:sldLayoutIdLst>
    <p:sldLayoutId id="2147483703" r:id="rId1"/>
    <p:sldLayoutId id="2147483706" r:id="rId2"/>
    <p:sldLayoutId id="2147483708" r:id="rId3"/>
    <p:sldLayoutId id="2147483709"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94816646"/>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619">
                <a:solidFill>
                  <a:schemeClr val="tx1">
                    <a:tint val="75000"/>
                  </a:schemeClr>
                </a:solidFill>
              </a:defRPr>
            </a:lvl1pPr>
          </a:lstStyle>
          <a:p>
            <a:fld id="{9C64F3F4-CE19-49F8-9EF4-FF4EE52031C2}" type="datetimeFigureOut">
              <a:rPr lang="en-GB" smtClean="0"/>
              <a:pPr/>
              <a:t>12/12/2023</a:t>
            </a:fld>
            <a:endParaRPr lang="en-GB"/>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675">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923728812"/>
      </p:ext>
    </p:extLst>
  </p:cSld>
  <p:clrMap bg1="lt1" tx1="dk1" bg2="lt2" tx2="dk2" accent1="accent1" accent2="accent2" accent3="accent3" accent4="accent4" accent5="accent5" accent6="accent6" hlink="hlink" folHlink="folHlink"/>
  <p:sldLayoutIdLst>
    <p:sldLayoutId id="2147483723" r:id="rId1"/>
    <p:sldLayoutId id="2147483724" r:id="rId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1780" y="1874077"/>
            <a:ext cx="4299009" cy="3109845"/>
          </a:xfrm>
        </p:spPr>
        <p:txBody>
          <a:bodyPr lIns="91440" tIns="45720" rIns="91440" bIns="45720" anchor="t"/>
          <a:lstStyle/>
          <a:p>
            <a:pPr algn="ctr"/>
            <a:r>
              <a:rPr lang="en-GB" sz="2600" b="1" dirty="0">
                <a:solidFill>
                  <a:srgbClr val="FFCC66"/>
                </a:solidFill>
                <a:latin typeface="Arial Black"/>
                <a:cs typeface="Arial"/>
              </a:rPr>
              <a:t>Module BMPF7061</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Coaching and Mentoring</a:t>
            </a:r>
            <a:br>
              <a:rPr lang="en-GB" sz="2600" b="1" dirty="0">
                <a:latin typeface="Arial Black"/>
                <a:cs typeface="Arial"/>
              </a:rPr>
            </a:br>
            <a:br>
              <a:rPr lang="en-GB" sz="2600" b="1" dirty="0">
                <a:latin typeface="Arial Black"/>
                <a:cs typeface="Arial"/>
              </a:rPr>
            </a:br>
            <a:r>
              <a:rPr lang="en-GB" sz="2600" b="1" dirty="0">
                <a:solidFill>
                  <a:srgbClr val="FF6600"/>
                </a:solidFill>
                <a:latin typeface="Arial Black"/>
                <a:cs typeface="Arial"/>
              </a:rPr>
              <a:t>Day 3</a:t>
            </a:r>
            <a:endParaRPr lang="en-GB" sz="2600" dirty="0">
              <a:solidFill>
                <a:srgbClr val="FF6600"/>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437050"/>
            <a:ext cx="8229600" cy="818176"/>
          </a:xfrm>
        </p:spPr>
        <p:txBody>
          <a:bodyPr vert="horz" lIns="91440" tIns="45720" rIns="91440" bIns="45720" rtlCol="0" anchor="t">
            <a:normAutofit/>
          </a:bodyPr>
          <a:lstStyle/>
          <a:p>
            <a:pPr marL="0" indent="0" algn="ctr">
              <a:buNone/>
            </a:pPr>
            <a:r>
              <a:rPr lang="en-US" sz="4200" dirty="0">
                <a:solidFill>
                  <a:srgbClr val="E0BC4C"/>
                </a:solidFill>
                <a:latin typeface="Arial Black"/>
              </a:rPr>
              <a:t>Agenda</a:t>
            </a:r>
            <a:endParaRPr lang="en-US" dirty="0">
              <a:solidFill>
                <a:srgbClr val="E0BC4C"/>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820152" y="1500616"/>
            <a:ext cx="7513076" cy="3970318"/>
          </a:xfrm>
          <a:prstGeom prst="rect">
            <a:avLst/>
          </a:prstGeom>
          <a:noFill/>
        </p:spPr>
        <p:txBody>
          <a:bodyPr wrap="square" lIns="91440" tIns="45720" rIns="91440" bIns="45720" rtlCol="0" anchor="t">
            <a:spAutoFit/>
          </a:bodyPr>
          <a:lstStyle/>
          <a:p>
            <a:pPr marL="457200" indent="-457200">
              <a:buFont typeface="Wingdings" panose="05000000000000000000" pitchFamily="2" charset="2"/>
              <a:buChar char="ü"/>
            </a:pPr>
            <a:r>
              <a:rPr lang="en-GB" sz="3600" b="1" dirty="0">
                <a:solidFill>
                  <a:srgbClr val="FFC000"/>
                </a:solidFill>
                <a:ea typeface="+mn-lt"/>
                <a:cs typeface="+mn-lt"/>
              </a:rPr>
              <a:t>Mindset, questioning and listening </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Introduction to coaching models</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1" i="0" u="none" strike="noStrike" kern="1200" cap="none" spc="0" normalizeH="0" baseline="0" noProof="0" dirty="0">
                <a:ln>
                  <a:noFill/>
                </a:ln>
                <a:solidFill>
                  <a:srgbClr val="24ABD0"/>
                </a:solidFill>
                <a:effectLst/>
                <a:uLnTx/>
                <a:uFillTx/>
                <a:latin typeface="Myriad Pro"/>
                <a:ea typeface="+mn-ea"/>
                <a:cs typeface="+mn-cs"/>
              </a:rPr>
              <a:t>Reflective practice and feedback</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b="1" dirty="0">
                <a:solidFill>
                  <a:srgbClr val="FF6600"/>
                </a:solidFill>
                <a:latin typeface="Myriad Pro"/>
              </a:rPr>
              <a:t>Coaching and mentoring tools</a:t>
            </a:r>
            <a:endParaRPr lang="en-GB" sz="3600" b="1" dirty="0">
              <a:solidFill>
                <a:srgbClr val="FFC000"/>
              </a:solidFill>
            </a:endParaRPr>
          </a:p>
        </p:txBody>
      </p:sp>
    </p:spTree>
    <p:extLst>
      <p:ext uri="{BB962C8B-B14F-4D97-AF65-F5344CB8AC3E}">
        <p14:creationId xmlns:p14="http://schemas.microsoft.com/office/powerpoint/2010/main" val="303837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32148" y="2724"/>
            <a:ext cx="9284667" cy="6908477"/>
          </a:xfrm>
          <a:prstGeom prst="rect">
            <a:avLst/>
          </a:prstGeom>
        </p:spPr>
      </p:pic>
      <p:sp>
        <p:nvSpPr>
          <p:cNvPr id="9" name="Content Placeholder 8"/>
          <p:cNvSpPr>
            <a:spLocks noGrp="1"/>
          </p:cNvSpPr>
          <p:nvPr>
            <p:ph idx="1"/>
          </p:nvPr>
        </p:nvSpPr>
        <p:spPr>
          <a:xfrm>
            <a:off x="457200" y="1052736"/>
            <a:ext cx="8229600" cy="818176"/>
          </a:xfrm>
        </p:spPr>
        <p:txBody>
          <a:bodyPr vert="horz" lIns="91440" tIns="45720" rIns="91440" bIns="45720" rtlCol="0" anchor="t">
            <a:normAutofit fontScale="85000" lnSpcReduction="10000"/>
          </a:bodyPr>
          <a:lstStyle/>
          <a:p>
            <a:pPr marL="0" indent="0" algn="ctr">
              <a:buNone/>
            </a:pPr>
            <a:r>
              <a:rPr lang="en-US" sz="4200" dirty="0">
                <a:solidFill>
                  <a:schemeClr val="bg1"/>
                </a:solidFill>
                <a:latin typeface="Arial Black"/>
              </a:rPr>
              <a:t>Recap: Coaching and mentoring</a:t>
            </a:r>
            <a:endParaRPr lang="en-US" dirty="0">
              <a:solidFill>
                <a:schemeClr val="bg1"/>
              </a:solidFill>
            </a:endParaRPr>
          </a:p>
        </p:txBody>
      </p:sp>
      <p:pic>
        <p:nvPicPr>
          <p:cNvPr id="10" name="Picture 9" descr="A picture containing wall, person, person, glasses&#10;&#10;Description automatically generated">
            <a:extLst>
              <a:ext uri="{FF2B5EF4-FFF2-40B4-BE49-F238E27FC236}">
                <a16:creationId xmlns:a16="http://schemas.microsoft.com/office/drawing/2014/main" id="{DFDE2F2C-F4EB-7864-40D5-F993A15361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9772" y="2060848"/>
            <a:ext cx="4104456" cy="4295361"/>
          </a:xfrm>
          <a:prstGeom prst="rect">
            <a:avLst/>
          </a:prstGeom>
        </p:spPr>
      </p:pic>
    </p:spTree>
    <p:extLst>
      <p:ext uri="{BB962C8B-B14F-4D97-AF65-F5344CB8AC3E}">
        <p14:creationId xmlns:p14="http://schemas.microsoft.com/office/powerpoint/2010/main" val="2959705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DAC61AC-A750-1098-FCEA-CBC1AB5987B9}"/>
              </a:ext>
            </a:extLst>
          </p:cNvPr>
          <p:cNvPicPr>
            <a:picLocks noGrp="1" noChangeAspect="1"/>
          </p:cNvPicPr>
          <p:nvPr>
            <p:ph idx="1"/>
          </p:nvPr>
        </p:nvPicPr>
        <p:blipFill>
          <a:blip r:embed="rId2"/>
          <a:stretch>
            <a:fillRect/>
          </a:stretch>
        </p:blipFill>
        <p:spPr>
          <a:xfrm>
            <a:off x="0" y="1"/>
            <a:ext cx="9316508" cy="6858000"/>
          </a:xfrm>
        </p:spPr>
      </p:pic>
    </p:spTree>
    <p:extLst>
      <p:ext uri="{BB962C8B-B14F-4D97-AF65-F5344CB8AC3E}">
        <p14:creationId xmlns:p14="http://schemas.microsoft.com/office/powerpoint/2010/main" val="3364658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D701D-D6E8-23D7-94D5-2CEB25D043B9}"/>
              </a:ext>
            </a:extLst>
          </p:cNvPr>
          <p:cNvSpPr>
            <a:spLocks noGrp="1"/>
          </p:cNvSpPr>
          <p:nvPr>
            <p:ph type="title"/>
          </p:nvPr>
        </p:nvSpPr>
        <p:spPr/>
        <p:txBody>
          <a:bodyPr/>
          <a:lstStyle/>
          <a:p>
            <a:r>
              <a:rPr lang="en-GB" b="1" dirty="0">
                <a:solidFill>
                  <a:schemeClr val="accent5">
                    <a:lumMod val="50000"/>
                  </a:schemeClr>
                </a:solidFill>
              </a:rPr>
              <a:t>Coaching</a:t>
            </a:r>
          </a:p>
        </p:txBody>
      </p:sp>
      <p:sp>
        <p:nvSpPr>
          <p:cNvPr id="3" name="Content Placeholder 2">
            <a:extLst>
              <a:ext uri="{FF2B5EF4-FFF2-40B4-BE49-F238E27FC236}">
                <a16:creationId xmlns:a16="http://schemas.microsoft.com/office/drawing/2014/main" id="{90F6DF0C-4FCF-68AE-8473-93529B161DCC}"/>
              </a:ext>
            </a:extLst>
          </p:cNvPr>
          <p:cNvSpPr>
            <a:spLocks noGrp="1"/>
          </p:cNvSpPr>
          <p:nvPr>
            <p:ph idx="1"/>
          </p:nvPr>
        </p:nvSpPr>
        <p:spPr/>
        <p:txBody>
          <a:bodyPr>
            <a:normAutofit/>
          </a:bodyPr>
          <a:lstStyle/>
          <a:p>
            <a:pPr marL="0" indent="0">
              <a:buNone/>
            </a:pPr>
            <a:r>
              <a:rPr lang="en-GB" sz="2800" dirty="0"/>
              <a:t>“…can be defined as an </a:t>
            </a:r>
            <a:r>
              <a:rPr lang="en-GB" sz="2800" b="1" dirty="0"/>
              <a:t>action-oriented</a:t>
            </a:r>
            <a:r>
              <a:rPr lang="en-GB" sz="2800" dirty="0"/>
              <a:t>, </a:t>
            </a:r>
            <a:r>
              <a:rPr lang="en-GB" sz="2800" b="1" dirty="0"/>
              <a:t>collaborative</a:t>
            </a:r>
            <a:r>
              <a:rPr lang="en-GB" sz="2800" dirty="0"/>
              <a:t> process that seeks to </a:t>
            </a:r>
            <a:r>
              <a:rPr lang="en-GB" sz="2800" b="1" dirty="0"/>
              <a:t>facilitate</a:t>
            </a:r>
            <a:r>
              <a:rPr lang="en-GB" sz="2800" dirty="0"/>
              <a:t> goal attainment, </a:t>
            </a:r>
            <a:r>
              <a:rPr lang="en-GB" sz="2800" b="1" dirty="0"/>
              <a:t>self-directed</a:t>
            </a:r>
            <a:r>
              <a:rPr lang="en-GB" sz="2800" dirty="0"/>
              <a:t> learning, and/or </a:t>
            </a:r>
            <a:r>
              <a:rPr lang="en-GB" sz="2800" b="1" dirty="0"/>
              <a:t>enhance</a:t>
            </a:r>
            <a:r>
              <a:rPr lang="en-GB" sz="2800" dirty="0"/>
              <a:t> performance in the </a:t>
            </a:r>
            <a:r>
              <a:rPr lang="en-GB" sz="2800" dirty="0" err="1"/>
              <a:t>coachee’s</a:t>
            </a:r>
            <a:r>
              <a:rPr lang="en-GB" sz="2800" dirty="0"/>
              <a:t> personal or professional life. It is </a:t>
            </a:r>
            <a:r>
              <a:rPr lang="en-GB" sz="2800" b="1" dirty="0"/>
              <a:t>a way of thinking</a:t>
            </a:r>
            <a:r>
              <a:rPr lang="en-GB" sz="2800" dirty="0"/>
              <a:t>, </a:t>
            </a:r>
            <a:r>
              <a:rPr lang="en-GB" sz="2800" b="1" dirty="0"/>
              <a:t>managing</a:t>
            </a:r>
            <a:r>
              <a:rPr lang="en-GB" sz="2800" dirty="0"/>
              <a:t>, </a:t>
            </a:r>
            <a:r>
              <a:rPr lang="en-GB" sz="2800" b="1" dirty="0"/>
              <a:t>treating</a:t>
            </a:r>
            <a:r>
              <a:rPr lang="en-GB" sz="2800" dirty="0"/>
              <a:t> people, and a way of being that can </a:t>
            </a:r>
            <a:r>
              <a:rPr lang="en-GB" sz="2800" b="1" dirty="0"/>
              <a:t>lead to transformation </a:t>
            </a:r>
            <a:r>
              <a:rPr lang="en-GB" sz="2800" dirty="0"/>
              <a:t>in people’s lives”, (Spence and Grant, 2007).</a:t>
            </a:r>
          </a:p>
          <a:p>
            <a:pPr marL="0" indent="0">
              <a:buNone/>
            </a:pPr>
            <a:endParaRPr lang="en-GB" sz="2800" dirty="0"/>
          </a:p>
        </p:txBody>
      </p:sp>
    </p:spTree>
    <p:extLst>
      <p:ext uri="{BB962C8B-B14F-4D97-AF65-F5344CB8AC3E}">
        <p14:creationId xmlns:p14="http://schemas.microsoft.com/office/powerpoint/2010/main" val="3121009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FFB49-9927-E02B-2306-3D0118BA48B5}"/>
              </a:ext>
            </a:extLst>
          </p:cNvPr>
          <p:cNvSpPr>
            <a:spLocks noGrp="1"/>
          </p:cNvSpPr>
          <p:nvPr>
            <p:ph type="title"/>
          </p:nvPr>
        </p:nvSpPr>
        <p:spPr/>
        <p:txBody>
          <a:bodyPr/>
          <a:lstStyle/>
          <a:p>
            <a:r>
              <a:rPr lang="en-GB" b="1" dirty="0">
                <a:solidFill>
                  <a:schemeClr val="accent5">
                    <a:lumMod val="50000"/>
                  </a:schemeClr>
                </a:solidFill>
              </a:rPr>
              <a:t>Mentoring</a:t>
            </a:r>
          </a:p>
        </p:txBody>
      </p:sp>
      <p:sp>
        <p:nvSpPr>
          <p:cNvPr id="3" name="Content Placeholder 2">
            <a:extLst>
              <a:ext uri="{FF2B5EF4-FFF2-40B4-BE49-F238E27FC236}">
                <a16:creationId xmlns:a16="http://schemas.microsoft.com/office/drawing/2014/main" id="{BB9C2784-6A9F-06A7-0BD4-D1546023A242}"/>
              </a:ext>
            </a:extLst>
          </p:cNvPr>
          <p:cNvSpPr>
            <a:spLocks noGrp="1"/>
          </p:cNvSpPr>
          <p:nvPr>
            <p:ph idx="1"/>
          </p:nvPr>
        </p:nvSpPr>
        <p:spPr/>
        <p:txBody>
          <a:bodyPr>
            <a:normAutofit/>
          </a:bodyPr>
          <a:lstStyle/>
          <a:p>
            <a:pPr marL="0" indent="0">
              <a:buNone/>
            </a:pPr>
            <a:r>
              <a:rPr lang="en-GB" sz="2400" dirty="0"/>
              <a:t>“…a process for the </a:t>
            </a:r>
            <a:r>
              <a:rPr lang="en-GB" sz="2400" b="1" dirty="0"/>
              <a:t>informal</a:t>
            </a:r>
            <a:r>
              <a:rPr lang="en-GB" sz="2400" dirty="0"/>
              <a:t> transmission of knowledge, social capital and the psychosocial support perceived by the recipient as </a:t>
            </a:r>
            <a:r>
              <a:rPr lang="en-GB" sz="2400" b="1" dirty="0"/>
              <a:t>relevant to work, career or professional development</a:t>
            </a:r>
            <a:r>
              <a:rPr lang="en-GB" sz="2400" dirty="0"/>
              <a:t>; mentoring entails </a:t>
            </a:r>
            <a:r>
              <a:rPr lang="en-GB" sz="2400" b="1" dirty="0"/>
              <a:t>informal communication</a:t>
            </a:r>
            <a:r>
              <a:rPr lang="en-GB" sz="2400" dirty="0"/>
              <a:t>, usually face-to-face and during a </a:t>
            </a:r>
            <a:r>
              <a:rPr lang="en-GB" sz="2400" b="1" dirty="0"/>
              <a:t>sustained period </a:t>
            </a:r>
            <a:r>
              <a:rPr lang="en-GB" sz="2400" dirty="0"/>
              <a:t>of time, between a person who is perceived to have </a:t>
            </a:r>
            <a:r>
              <a:rPr lang="en-GB" sz="2400" b="1" dirty="0"/>
              <a:t>greater relevant knowledge, wisdom or experience (the mentor) </a:t>
            </a:r>
            <a:r>
              <a:rPr lang="en-GB" sz="2400" dirty="0"/>
              <a:t>and a person who is perceived to have less (the protégé)”, (Bozeman and Feeney, 2007).</a:t>
            </a:r>
          </a:p>
        </p:txBody>
      </p:sp>
    </p:spTree>
    <p:extLst>
      <p:ext uri="{BB962C8B-B14F-4D97-AF65-F5344CB8AC3E}">
        <p14:creationId xmlns:p14="http://schemas.microsoft.com/office/powerpoint/2010/main" val="1509757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91682952-D248-7DD2-0BF2-236D8CF0D2A9}"/>
              </a:ext>
            </a:extLst>
          </p:cNvPr>
          <p:cNvPicPr>
            <a:picLocks noChangeAspect="1"/>
          </p:cNvPicPr>
          <p:nvPr/>
        </p:nvPicPr>
        <p:blipFill>
          <a:blip r:embed="rId3"/>
          <a:stretch>
            <a:fillRect/>
          </a:stretch>
        </p:blipFill>
        <p:spPr>
          <a:xfrm>
            <a:off x="1494693" y="474785"/>
            <a:ext cx="6321668" cy="4739053"/>
          </a:xfrm>
          <a:prstGeom prst="rect">
            <a:avLst/>
          </a:prstGeom>
        </p:spPr>
      </p:pic>
    </p:spTree>
    <p:extLst>
      <p:ext uri="{BB962C8B-B14F-4D97-AF65-F5344CB8AC3E}">
        <p14:creationId xmlns:p14="http://schemas.microsoft.com/office/powerpoint/2010/main" val="2052880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
            <a:ext cx="9144000" cy="5720880"/>
          </a:xfrm>
        </p:spPr>
      </p:pic>
    </p:spTree>
    <p:extLst>
      <p:ext uri="{BB962C8B-B14F-4D97-AF65-F5344CB8AC3E}">
        <p14:creationId xmlns:p14="http://schemas.microsoft.com/office/powerpoint/2010/main" val="1091014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437050"/>
            <a:ext cx="8229600" cy="818176"/>
          </a:xfrm>
        </p:spPr>
        <p:txBody>
          <a:bodyPr vert="horz" lIns="91440" tIns="45720" rIns="91440" bIns="45720" rtlCol="0" anchor="t">
            <a:noAutofit/>
          </a:bodyPr>
          <a:lstStyle/>
          <a:p>
            <a:pPr marL="0" indent="0" algn="ctr">
              <a:buNone/>
            </a:pPr>
            <a:r>
              <a:rPr lang="en-US" sz="4800" dirty="0">
                <a:solidFill>
                  <a:srgbClr val="E0BC4C"/>
                </a:solidFill>
                <a:latin typeface="Arial Black"/>
              </a:rPr>
              <a:t>Mindset models</a:t>
            </a:r>
            <a:endParaRPr lang="en-US" sz="4800" dirty="0">
              <a:solidFill>
                <a:srgbClr val="E0BC4C"/>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755576" y="1255226"/>
            <a:ext cx="7848872" cy="646331"/>
          </a:xfrm>
          <a:prstGeom prst="rect">
            <a:avLst/>
          </a:prstGeom>
          <a:noFill/>
        </p:spPr>
        <p:txBody>
          <a:bodyPr wrap="square" lIns="91440" tIns="45720" rIns="91440" bIns="45720" rtlCol="0" anchor="t">
            <a:spAutoFit/>
          </a:bodyPr>
          <a:lstStyle/>
          <a:p>
            <a:pPr marL="0" lvl="1"/>
            <a:endParaRPr lang="en-GB" sz="3600" b="1" dirty="0"/>
          </a:p>
        </p:txBody>
      </p:sp>
      <p:pic>
        <p:nvPicPr>
          <p:cNvPr id="4" name="Picture 4">
            <a:extLst>
              <a:ext uri="{FF2B5EF4-FFF2-40B4-BE49-F238E27FC236}">
                <a16:creationId xmlns:a16="http://schemas.microsoft.com/office/drawing/2014/main" id="{021315A3-29DB-2B1F-6E08-A7516FA3A5DA}"/>
              </a:ext>
            </a:extLst>
          </p:cNvPr>
          <p:cNvPicPr>
            <a:picLocks noChangeAspect="1"/>
          </p:cNvPicPr>
          <p:nvPr/>
        </p:nvPicPr>
        <p:blipFill>
          <a:blip r:embed="rId4"/>
          <a:stretch>
            <a:fillRect/>
          </a:stretch>
        </p:blipFill>
        <p:spPr>
          <a:xfrm>
            <a:off x="462367" y="1753408"/>
            <a:ext cx="8219267" cy="4668540"/>
          </a:xfrm>
          <a:prstGeom prst="rect">
            <a:avLst/>
          </a:prstGeom>
        </p:spPr>
      </p:pic>
    </p:spTree>
    <p:extLst>
      <p:ext uri="{BB962C8B-B14F-4D97-AF65-F5344CB8AC3E}">
        <p14:creationId xmlns:p14="http://schemas.microsoft.com/office/powerpoint/2010/main" val="422089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7805AF-BCA2-42A5-88B7-40A2F256BFCE}"/>
              </a:ext>
            </a:extLst>
          </p:cNvPr>
          <p:cNvSpPr txBox="1"/>
          <p:nvPr/>
        </p:nvSpPr>
        <p:spPr>
          <a:xfrm>
            <a:off x="778144" y="476672"/>
            <a:ext cx="3677056" cy="830997"/>
          </a:xfrm>
          <a:prstGeom prst="rect">
            <a:avLst/>
          </a:prstGeom>
          <a:noFill/>
        </p:spPr>
        <p:txBody>
          <a:bodyPr wrap="square" rtlCol="0">
            <a:spAutoFit/>
          </a:bodyPr>
          <a:lstStyle/>
          <a:p>
            <a:pPr defTabSz="685800"/>
            <a:r>
              <a:rPr lang="en-GB" sz="4800" b="1" dirty="0">
                <a:solidFill>
                  <a:srgbClr val="4BACC6">
                    <a:lumMod val="50000"/>
                  </a:srgbClr>
                </a:solidFill>
                <a:latin typeface="Myriad Pro"/>
              </a:rPr>
              <a:t>Mindset </a:t>
            </a:r>
          </a:p>
        </p:txBody>
      </p:sp>
      <p:sp>
        <p:nvSpPr>
          <p:cNvPr id="3" name="TextBox 2">
            <a:extLst>
              <a:ext uri="{FF2B5EF4-FFF2-40B4-BE49-F238E27FC236}">
                <a16:creationId xmlns:a16="http://schemas.microsoft.com/office/drawing/2014/main" id="{6248E140-2D33-462F-9DE1-56A9A8702551}"/>
              </a:ext>
            </a:extLst>
          </p:cNvPr>
          <p:cNvSpPr txBox="1"/>
          <p:nvPr/>
        </p:nvSpPr>
        <p:spPr>
          <a:xfrm>
            <a:off x="-108520" y="1484784"/>
            <a:ext cx="5076056" cy="6494085"/>
          </a:xfrm>
          <a:prstGeom prst="rect">
            <a:avLst/>
          </a:prstGeom>
          <a:solidFill>
            <a:schemeClr val="bg1"/>
          </a:solidFill>
        </p:spPr>
        <p:txBody>
          <a:bodyPr wrap="square" rtlCol="0">
            <a:spAutoFit/>
          </a:bodyPr>
          <a:lstStyle/>
          <a:p>
            <a:pPr defTabSz="685800"/>
            <a:r>
              <a:rPr lang="en-GB" sz="3200" dirty="0">
                <a:solidFill>
                  <a:prstClr val="black"/>
                </a:solidFill>
                <a:latin typeface="Myriad Pro"/>
              </a:rPr>
              <a:t>  	To develop 	resilience, Varey 	cites Dweck (2006) 	who suggested 	individuals have 	</a:t>
            </a:r>
          </a:p>
          <a:p>
            <a:pPr defTabSz="685800"/>
            <a:r>
              <a:rPr lang="en-GB" sz="3200" dirty="0">
                <a:solidFill>
                  <a:prstClr val="black"/>
                </a:solidFill>
                <a:latin typeface="Myriad Pro"/>
              </a:rPr>
              <a:t>	one of two 	</a:t>
            </a:r>
          </a:p>
          <a:p>
            <a:pPr defTabSz="685800"/>
            <a:r>
              <a:rPr lang="en-GB" sz="3200" dirty="0">
                <a:solidFill>
                  <a:prstClr val="black"/>
                </a:solidFill>
                <a:latin typeface="Myriad Pro"/>
              </a:rPr>
              <a:t>	mindsets:</a:t>
            </a:r>
          </a:p>
          <a:p>
            <a:pPr defTabSz="685800"/>
            <a:r>
              <a:rPr lang="en-GB" sz="3200" dirty="0">
                <a:solidFill>
                  <a:prstClr val="black"/>
                </a:solidFill>
                <a:latin typeface="Myriad Pro"/>
              </a:rPr>
              <a:t> 		- Fixed</a:t>
            </a:r>
          </a:p>
          <a:p>
            <a:pPr defTabSz="685800"/>
            <a:r>
              <a:rPr lang="en-GB" sz="3200" dirty="0">
                <a:solidFill>
                  <a:prstClr val="black"/>
                </a:solidFill>
                <a:latin typeface="Myriad Pro"/>
              </a:rPr>
              <a:t>		- Growth</a:t>
            </a: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p:txBody>
      </p:sp>
      <p:sp>
        <p:nvSpPr>
          <p:cNvPr id="5" name="TextBox 4">
            <a:extLst>
              <a:ext uri="{FF2B5EF4-FFF2-40B4-BE49-F238E27FC236}">
                <a16:creationId xmlns:a16="http://schemas.microsoft.com/office/drawing/2014/main" id="{07046060-10C6-44E7-A091-59D6A1A267E4}"/>
              </a:ext>
            </a:extLst>
          </p:cNvPr>
          <p:cNvSpPr txBox="1"/>
          <p:nvPr/>
        </p:nvSpPr>
        <p:spPr>
          <a:xfrm>
            <a:off x="4067944" y="892170"/>
            <a:ext cx="5076056" cy="6001643"/>
          </a:xfrm>
          <a:prstGeom prst="rect">
            <a:avLst/>
          </a:prstGeom>
          <a:solidFill>
            <a:schemeClr val="bg1"/>
          </a:solidFill>
        </p:spPr>
        <p:txBody>
          <a:bodyPr wrap="square" rtlCol="0">
            <a:spAutoFit/>
          </a:bodyPr>
          <a:lstStyle/>
          <a:p>
            <a:pPr defTabSz="685800"/>
            <a:r>
              <a:rPr lang="en-GB" sz="3200" dirty="0">
                <a:solidFill>
                  <a:prstClr val="black"/>
                </a:solidFill>
                <a:latin typeface="Myriad Pro"/>
              </a:rPr>
              <a:t>  	To develop 	resilience, Varey 	cites Dweck (2006) 	who suggested 	individuals have 	</a:t>
            </a:r>
          </a:p>
          <a:p>
            <a:pPr defTabSz="685800"/>
            <a:r>
              <a:rPr lang="en-GB" sz="3200" dirty="0">
                <a:solidFill>
                  <a:prstClr val="black"/>
                </a:solidFill>
                <a:latin typeface="Myriad Pro"/>
              </a:rPr>
              <a:t>	one of two 	mindsets:</a:t>
            </a:r>
          </a:p>
          <a:p>
            <a:pPr defTabSz="685800"/>
            <a:r>
              <a:rPr lang="en-GB" sz="3200" dirty="0">
                <a:solidFill>
                  <a:prstClr val="black"/>
                </a:solidFill>
                <a:latin typeface="Myriad Pro"/>
              </a:rPr>
              <a:t> 		- Fixed</a:t>
            </a:r>
          </a:p>
          <a:p>
            <a:pPr defTabSz="685800"/>
            <a:r>
              <a:rPr lang="en-GB" sz="3200" dirty="0">
                <a:solidFill>
                  <a:prstClr val="black"/>
                </a:solidFill>
                <a:latin typeface="Myriad Pro"/>
              </a:rPr>
              <a:t>		- Growth</a:t>
            </a: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p:txBody>
      </p:sp>
      <p:pic>
        <p:nvPicPr>
          <p:cNvPr id="4098" name="Picture 2" descr="See the source image">
            <a:extLst>
              <a:ext uri="{FF2B5EF4-FFF2-40B4-BE49-F238E27FC236}">
                <a16:creationId xmlns:a16="http://schemas.microsoft.com/office/drawing/2014/main" id="{30945732-F14B-4924-A4B4-198E0517E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8145" y="116632"/>
            <a:ext cx="4735981" cy="6624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8205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45D067-890A-4207-8E32-40610C9A1ADB}"/>
              </a:ext>
            </a:extLst>
          </p:cNvPr>
          <p:cNvSpPr txBox="1"/>
          <p:nvPr/>
        </p:nvSpPr>
        <p:spPr>
          <a:xfrm>
            <a:off x="1331640" y="722759"/>
            <a:ext cx="6858000" cy="600164"/>
          </a:xfrm>
          <a:prstGeom prst="rect">
            <a:avLst/>
          </a:prstGeom>
          <a:noFill/>
        </p:spPr>
        <p:txBody>
          <a:bodyPr wrap="square" rtlCol="0">
            <a:spAutoFit/>
          </a:bodyPr>
          <a:lstStyle/>
          <a:p>
            <a:pPr algn="ctr" defTabSz="685800"/>
            <a:r>
              <a:rPr lang="en-GB" sz="3300" b="1" dirty="0">
                <a:solidFill>
                  <a:srgbClr val="4BACC6">
                    <a:lumMod val="50000"/>
                  </a:srgbClr>
                </a:solidFill>
                <a:latin typeface="Myriad Pro"/>
              </a:rPr>
              <a:t>Learner/Judger Mindset Model </a:t>
            </a:r>
          </a:p>
        </p:txBody>
      </p:sp>
      <p:pic>
        <p:nvPicPr>
          <p:cNvPr id="4" name="Picture 3">
            <a:extLst>
              <a:ext uri="{FF2B5EF4-FFF2-40B4-BE49-F238E27FC236}">
                <a16:creationId xmlns:a16="http://schemas.microsoft.com/office/drawing/2014/main" id="{10B8D5BD-3633-40A7-885D-93B591E61F99}"/>
              </a:ext>
            </a:extLst>
          </p:cNvPr>
          <p:cNvPicPr>
            <a:picLocks noChangeAspect="1"/>
          </p:cNvPicPr>
          <p:nvPr/>
        </p:nvPicPr>
        <p:blipFill>
          <a:blip r:embed="rId3"/>
          <a:stretch>
            <a:fillRect/>
          </a:stretch>
        </p:blipFill>
        <p:spPr>
          <a:xfrm>
            <a:off x="374033" y="1679260"/>
            <a:ext cx="8395934" cy="3096848"/>
          </a:xfrm>
          <a:prstGeom prst="rect">
            <a:avLst/>
          </a:prstGeom>
        </p:spPr>
      </p:pic>
      <p:sp>
        <p:nvSpPr>
          <p:cNvPr id="5" name="TextBox 4">
            <a:extLst>
              <a:ext uri="{FF2B5EF4-FFF2-40B4-BE49-F238E27FC236}">
                <a16:creationId xmlns:a16="http://schemas.microsoft.com/office/drawing/2014/main" id="{3634122F-7226-4A1E-A291-DD9D9900C30E}"/>
              </a:ext>
            </a:extLst>
          </p:cNvPr>
          <p:cNvSpPr txBox="1"/>
          <p:nvPr/>
        </p:nvSpPr>
        <p:spPr>
          <a:xfrm>
            <a:off x="1632858" y="4857750"/>
            <a:ext cx="5682343" cy="300082"/>
          </a:xfrm>
          <a:prstGeom prst="rect">
            <a:avLst/>
          </a:prstGeom>
          <a:noFill/>
        </p:spPr>
        <p:txBody>
          <a:bodyPr wrap="square" rtlCol="0">
            <a:spAutoFit/>
          </a:bodyPr>
          <a:lstStyle/>
          <a:p>
            <a:pPr algn="ctr" defTabSz="685800"/>
            <a:r>
              <a:rPr lang="en-GB" sz="1350" i="1" dirty="0">
                <a:solidFill>
                  <a:prstClr val="black"/>
                </a:solidFill>
                <a:latin typeface="Myriad Pro"/>
              </a:rPr>
              <a:t>Adams, M. (2004)</a:t>
            </a:r>
          </a:p>
        </p:txBody>
      </p:sp>
    </p:spTree>
    <p:extLst>
      <p:ext uri="{BB962C8B-B14F-4D97-AF65-F5344CB8AC3E}">
        <p14:creationId xmlns:p14="http://schemas.microsoft.com/office/powerpoint/2010/main" val="1236343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72B5DE-4824-414B-B444-6B9850501A3F}"/>
              </a:ext>
            </a:extLst>
          </p:cNvPr>
          <p:cNvPicPr>
            <a:picLocks noChangeAspect="1"/>
          </p:cNvPicPr>
          <p:nvPr/>
        </p:nvPicPr>
        <p:blipFill>
          <a:blip r:embed="rId3"/>
          <a:stretch>
            <a:fillRect/>
          </a:stretch>
        </p:blipFill>
        <p:spPr>
          <a:xfrm>
            <a:off x="589504" y="1771651"/>
            <a:ext cx="7950338" cy="3308601"/>
          </a:xfrm>
          <a:prstGeom prst="rect">
            <a:avLst/>
          </a:prstGeom>
        </p:spPr>
      </p:pic>
      <p:sp>
        <p:nvSpPr>
          <p:cNvPr id="4" name="TextBox 3">
            <a:extLst>
              <a:ext uri="{FF2B5EF4-FFF2-40B4-BE49-F238E27FC236}">
                <a16:creationId xmlns:a16="http://schemas.microsoft.com/office/drawing/2014/main" id="{8941DE1F-4631-47E6-8E63-530268A1D2F4}"/>
              </a:ext>
            </a:extLst>
          </p:cNvPr>
          <p:cNvSpPr txBox="1"/>
          <p:nvPr/>
        </p:nvSpPr>
        <p:spPr>
          <a:xfrm>
            <a:off x="1331640" y="620688"/>
            <a:ext cx="6858000" cy="600164"/>
          </a:xfrm>
          <a:prstGeom prst="rect">
            <a:avLst/>
          </a:prstGeom>
          <a:noFill/>
        </p:spPr>
        <p:txBody>
          <a:bodyPr wrap="square" rtlCol="0">
            <a:spAutoFit/>
          </a:bodyPr>
          <a:lstStyle/>
          <a:p>
            <a:pPr algn="ctr" defTabSz="685800"/>
            <a:r>
              <a:rPr lang="en-GB" sz="3300" b="1" dirty="0">
                <a:solidFill>
                  <a:srgbClr val="4BACC6">
                    <a:lumMod val="50000"/>
                  </a:srgbClr>
                </a:solidFill>
                <a:latin typeface="Myriad Pro"/>
              </a:rPr>
              <a:t>Learner/Judger Mindset Model</a:t>
            </a:r>
          </a:p>
        </p:txBody>
      </p:sp>
    </p:spTree>
    <p:extLst>
      <p:ext uri="{BB962C8B-B14F-4D97-AF65-F5344CB8AC3E}">
        <p14:creationId xmlns:p14="http://schemas.microsoft.com/office/powerpoint/2010/main" val="4034778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9211D-19BE-423E-8EF6-E0D3E90E7B10}"/>
              </a:ext>
            </a:extLst>
          </p:cNvPr>
          <p:cNvSpPr txBox="1"/>
          <p:nvPr/>
        </p:nvSpPr>
        <p:spPr>
          <a:xfrm>
            <a:off x="1403648" y="692696"/>
            <a:ext cx="6858000" cy="600164"/>
          </a:xfrm>
          <a:prstGeom prst="rect">
            <a:avLst/>
          </a:prstGeom>
          <a:noFill/>
        </p:spPr>
        <p:txBody>
          <a:bodyPr wrap="square" rtlCol="0">
            <a:spAutoFit/>
          </a:bodyPr>
          <a:lstStyle/>
          <a:p>
            <a:pPr algn="ctr" defTabSz="685800"/>
            <a:r>
              <a:rPr lang="en-GB" sz="3300" b="1" dirty="0">
                <a:solidFill>
                  <a:srgbClr val="4BACC6">
                    <a:lumMod val="50000"/>
                  </a:srgbClr>
                </a:solidFill>
                <a:latin typeface="Myriad Pro"/>
              </a:rPr>
              <a:t>Learner/Judger Mindset Model</a:t>
            </a:r>
          </a:p>
        </p:txBody>
      </p:sp>
      <p:pic>
        <p:nvPicPr>
          <p:cNvPr id="4" name="Picture 3">
            <a:extLst>
              <a:ext uri="{FF2B5EF4-FFF2-40B4-BE49-F238E27FC236}">
                <a16:creationId xmlns:a16="http://schemas.microsoft.com/office/drawing/2014/main" id="{85C9CF9C-1F78-4A28-ABE1-8CB298891916}"/>
              </a:ext>
            </a:extLst>
          </p:cNvPr>
          <p:cNvPicPr>
            <a:picLocks noChangeAspect="1"/>
          </p:cNvPicPr>
          <p:nvPr/>
        </p:nvPicPr>
        <p:blipFill>
          <a:blip r:embed="rId3"/>
          <a:stretch>
            <a:fillRect/>
          </a:stretch>
        </p:blipFill>
        <p:spPr>
          <a:xfrm>
            <a:off x="200986" y="2065564"/>
            <a:ext cx="8846723" cy="2759528"/>
          </a:xfrm>
          <a:prstGeom prst="rect">
            <a:avLst/>
          </a:prstGeom>
        </p:spPr>
      </p:pic>
    </p:spTree>
    <p:extLst>
      <p:ext uri="{BB962C8B-B14F-4D97-AF65-F5344CB8AC3E}">
        <p14:creationId xmlns:p14="http://schemas.microsoft.com/office/powerpoint/2010/main" val="1930907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17ADE-B1F8-A3F7-1FA2-38A6478E6FFF}"/>
              </a:ext>
            </a:extLst>
          </p:cNvPr>
          <p:cNvSpPr>
            <a:spLocks noGrp="1"/>
          </p:cNvSpPr>
          <p:nvPr>
            <p:ph type="title"/>
          </p:nvPr>
        </p:nvSpPr>
        <p:spPr>
          <a:xfrm>
            <a:off x="483577" y="195507"/>
            <a:ext cx="8229600" cy="1143000"/>
          </a:xfrm>
        </p:spPr>
        <p:txBody>
          <a:bodyPr/>
          <a:lstStyle/>
          <a:p>
            <a:r>
              <a:rPr lang="en-GB" b="1" dirty="0">
                <a:solidFill>
                  <a:srgbClr val="205867"/>
                </a:solidFill>
              </a:rPr>
              <a:t>Re-cap on listening skills</a:t>
            </a:r>
          </a:p>
        </p:txBody>
      </p:sp>
      <p:pic>
        <p:nvPicPr>
          <p:cNvPr id="4" name="Picture 4" descr="Diagram&#10;&#10;Description automatically generated">
            <a:extLst>
              <a:ext uri="{FF2B5EF4-FFF2-40B4-BE49-F238E27FC236}">
                <a16:creationId xmlns:a16="http://schemas.microsoft.com/office/drawing/2014/main" id="{85395037-8FF8-3FF3-8A6A-06C809FF71E9}"/>
              </a:ext>
            </a:extLst>
          </p:cNvPr>
          <p:cNvPicPr>
            <a:picLocks noGrp="1" noChangeAspect="1"/>
          </p:cNvPicPr>
          <p:nvPr>
            <p:ph idx="1"/>
          </p:nvPr>
        </p:nvPicPr>
        <p:blipFill>
          <a:blip r:embed="rId3"/>
          <a:stretch>
            <a:fillRect/>
          </a:stretch>
        </p:blipFill>
        <p:spPr>
          <a:xfrm>
            <a:off x="1545274" y="1301263"/>
            <a:ext cx="6053453" cy="4180801"/>
          </a:xfrm>
        </p:spPr>
      </p:pic>
      <p:sp>
        <p:nvSpPr>
          <p:cNvPr id="5" name="Rectangle 4">
            <a:extLst>
              <a:ext uri="{FF2B5EF4-FFF2-40B4-BE49-F238E27FC236}">
                <a16:creationId xmlns:a16="http://schemas.microsoft.com/office/drawing/2014/main" id="{91D86B39-6D5F-01F5-707E-D6CDE8CD934D}"/>
              </a:ext>
            </a:extLst>
          </p:cNvPr>
          <p:cNvSpPr/>
          <p:nvPr/>
        </p:nvSpPr>
        <p:spPr>
          <a:xfrm>
            <a:off x="1547446" y="1336431"/>
            <a:ext cx="1855176"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8475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FB433-7588-4EF1-B877-DA29D68B9C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F14025-4765-4368-97E5-70E2CC1EE14A}"/>
              </a:ext>
            </a:extLst>
          </p:cNvPr>
          <p:cNvSpPr>
            <a:spLocks noGrp="1"/>
          </p:cNvSpPr>
          <p:nvPr>
            <p:ph idx="1"/>
          </p:nvPr>
        </p:nvSpPr>
        <p:spPr/>
        <p:txBody>
          <a:bodyPr/>
          <a:lstStyle/>
          <a:p>
            <a:endParaRPr lang="en-GB"/>
          </a:p>
        </p:txBody>
      </p:sp>
      <p:pic>
        <p:nvPicPr>
          <p:cNvPr id="2050" name="Picture 2" descr="See the source image">
            <a:extLst>
              <a:ext uri="{FF2B5EF4-FFF2-40B4-BE49-F238E27FC236}">
                <a16:creationId xmlns:a16="http://schemas.microsoft.com/office/drawing/2014/main" id="{50BC31D0-7222-4213-A75A-2849503A1D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494" y="0"/>
            <a:ext cx="10286988" cy="68579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9CD5969-794C-4418-ABD4-B8B4C9615B5E}"/>
              </a:ext>
            </a:extLst>
          </p:cNvPr>
          <p:cNvSpPr txBox="1"/>
          <p:nvPr/>
        </p:nvSpPr>
        <p:spPr>
          <a:xfrm>
            <a:off x="1115616" y="274638"/>
            <a:ext cx="6696744" cy="1754326"/>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Myriad Pro"/>
                <a:ea typeface="+mn-ea"/>
                <a:cs typeface="+mn-cs"/>
              </a:rPr>
              <a:t>Questioning and listening activity</a:t>
            </a:r>
          </a:p>
        </p:txBody>
      </p:sp>
    </p:spTree>
    <p:extLst>
      <p:ext uri="{BB962C8B-B14F-4D97-AF65-F5344CB8AC3E}">
        <p14:creationId xmlns:p14="http://schemas.microsoft.com/office/powerpoint/2010/main" val="2449642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pic>
        <p:nvPicPr>
          <p:cNvPr id="5" name="Content Placeholder 4">
            <a:extLst>
              <a:ext uri="{FF2B5EF4-FFF2-40B4-BE49-F238E27FC236}">
                <a16:creationId xmlns:a16="http://schemas.microsoft.com/office/drawing/2014/main" id="{9E2A61EF-4C06-41BC-BA52-4DABA16B4357}"/>
              </a:ext>
            </a:extLst>
          </p:cNvPr>
          <p:cNvPicPr>
            <a:picLocks noGrp="1" noChangeAspect="1"/>
          </p:cNvPicPr>
          <p:nvPr>
            <p:ph idx="1"/>
          </p:nvPr>
        </p:nvPicPr>
        <p:blipFill>
          <a:blip r:embed="rId4"/>
          <a:stretch>
            <a:fillRect/>
          </a:stretch>
        </p:blipFill>
        <p:spPr>
          <a:xfrm>
            <a:off x="2968613" y="2732302"/>
            <a:ext cx="3206774" cy="1652159"/>
          </a:xfrm>
          <a:prstGeom prst="rect">
            <a:avLst/>
          </a:prstGeom>
        </p:spPr>
      </p:pic>
      <p:sp>
        <p:nvSpPr>
          <p:cNvPr id="7" name="Rectangle 2">
            <a:extLst>
              <a:ext uri="{FF2B5EF4-FFF2-40B4-BE49-F238E27FC236}">
                <a16:creationId xmlns:a16="http://schemas.microsoft.com/office/drawing/2014/main" id="{C797DC88-72C9-4AA0-B772-7989F36778B0}"/>
              </a:ext>
            </a:extLst>
          </p:cNvPr>
          <p:cNvSpPr txBox="1">
            <a:spLocks noChangeArrowheads="1"/>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solidFill>
                  <a:schemeClr val="bg1"/>
                </a:solidFill>
                <a:latin typeface="Arial" charset="0"/>
              </a:rPr>
              <a:t>Gwerthusiad – Plws / Delta</a:t>
            </a:r>
            <a:br>
              <a:rPr lang="en-GB" b="1">
                <a:solidFill>
                  <a:schemeClr val="bg1"/>
                </a:solidFill>
                <a:latin typeface="Arial" charset="0"/>
              </a:rPr>
            </a:br>
            <a:r>
              <a:rPr lang="en-GB" b="1">
                <a:solidFill>
                  <a:schemeClr val="bg1"/>
                </a:solidFill>
                <a:latin typeface="Arial" charset="0"/>
              </a:rPr>
              <a:t>Evaluation – Plus / Delta</a:t>
            </a:r>
            <a:endParaRPr lang="en-GB" b="1" dirty="0">
              <a:solidFill>
                <a:schemeClr val="bg1"/>
              </a:solidFill>
              <a:latin typeface="Arial" charset="0"/>
            </a:endParaRPr>
          </a:p>
        </p:txBody>
      </p:sp>
    </p:spTree>
    <p:extLst>
      <p:ext uri="{BB962C8B-B14F-4D97-AF65-F5344CB8AC3E}">
        <p14:creationId xmlns:p14="http://schemas.microsoft.com/office/powerpoint/2010/main" val="621011142"/>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A07B7D5-1A42-4421-ADA5-A78683BD7103}">
  <we:reference id="wa104381637" version="1.0.0.0" store="en-US" storeType="OMEX"/>
  <we:alternateReferences>
    <we:reference id="wa104381637" version="1.0.0.0" store="WA104381637"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201500625PowerPointPresentationTemplate.potx</Template>
  <TotalTime>0</TotalTime>
  <Words>493</Words>
  <Application>Microsoft Office PowerPoint</Application>
  <PresentationFormat>On-screen Show (4:3)</PresentationFormat>
  <Paragraphs>59</Paragraphs>
  <Slides>16</Slides>
  <Notes>12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16</vt:i4>
      </vt:variant>
    </vt:vector>
  </HeadingPairs>
  <TitlesOfParts>
    <vt:vector size="28" baseType="lpstr">
      <vt:lpstr>Myriad Pro</vt:lpstr>
      <vt:lpstr>Arial</vt:lpstr>
      <vt:lpstr>Arial Black</vt:lpstr>
      <vt:lpstr>Calibri</vt:lpstr>
      <vt:lpstr>Calibri Light</vt:lpstr>
      <vt:lpstr>Times New Roman</vt:lpstr>
      <vt:lpstr>Wingdings</vt:lpstr>
      <vt:lpstr>201500625PowerPointPresentationTemplate</vt:lpstr>
      <vt:lpstr>Title Slide 1</vt:lpstr>
      <vt:lpstr>UWTSD 200_Text 2</vt:lpstr>
      <vt:lpstr>20140311PresentationUWTSDTemplate</vt:lpstr>
      <vt:lpstr>1_20140311PresentationUWTSDTemplate</vt:lpstr>
      <vt:lpstr>Module BMPF7061   Coaching and Mentoring  Day 3</vt:lpstr>
      <vt:lpstr>Our Vision</vt:lpstr>
      <vt:lpstr>Our Vision</vt:lpstr>
      <vt:lpstr>PowerPoint Presentation</vt:lpstr>
      <vt:lpstr>Coaching</vt:lpstr>
      <vt:lpstr>Mentoring</vt:lpstr>
      <vt:lpstr>PowerPoint Presentation</vt:lpstr>
      <vt:lpstr>PowerPoint Presentation</vt:lpstr>
      <vt:lpstr>Our Vision</vt:lpstr>
      <vt:lpstr>PowerPoint Presentation</vt:lpstr>
      <vt:lpstr>PowerPoint Presentation</vt:lpstr>
      <vt:lpstr>PowerPoint Presentation</vt:lpstr>
      <vt:lpstr>PowerPoint Presentation</vt:lpstr>
      <vt:lpstr>Re-cap on listening skills</vt:lpstr>
      <vt:lpstr>PowerPoint Presentation</vt:lpstr>
      <vt:lpstr>Our Vision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154</cp:revision>
  <cp:lastPrinted>2020-01-29T13:55:32Z</cp:lastPrinted>
  <dcterms:created xsi:type="dcterms:W3CDTF">2015-04-14T15:21:28Z</dcterms:created>
  <dcterms:modified xsi:type="dcterms:W3CDTF">2023-12-12T11:52:15Z</dcterms:modified>
</cp:coreProperties>
</file>