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9" r:id="rId4"/>
    <p:sldId id="268" r:id="rId5"/>
    <p:sldId id="269" r:id="rId6"/>
    <p:sldId id="274" r:id="rId7"/>
    <p:sldId id="273" r:id="rId8"/>
    <p:sldId id="266" r:id="rId9"/>
    <p:sldId id="265" r:id="rId10"/>
    <p:sldId id="260" r:id="rId11"/>
    <p:sldId id="262" r:id="rId12"/>
    <p:sldId id="263" r:id="rId13"/>
    <p:sldId id="275" r:id="rId14"/>
    <p:sldId id="27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EFA"/>
    <a:srgbClr val="F2F0F0"/>
    <a:srgbClr val="E3ED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7A1D27-FBB9-490F-B14F-E77C379495B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82AD8A-2D59-40A6-BCC2-9F4BA9E9ABC0}">
      <dgm:prSet/>
      <dgm:spPr/>
      <dgm:t>
        <a:bodyPr/>
        <a:lstStyle/>
        <a:p>
          <a:r>
            <a:rPr lang="en-US"/>
            <a:t>Key reasons why we chose word:-</a:t>
          </a:r>
        </a:p>
      </dgm:t>
    </dgm:pt>
    <dgm:pt modelId="{27E52E0F-39BC-4CE9-8B17-95A503A44481}" type="parTrans" cxnId="{959DC763-2CBB-40D9-AD0C-1BB2D1340B4C}">
      <dgm:prSet/>
      <dgm:spPr/>
      <dgm:t>
        <a:bodyPr/>
        <a:lstStyle/>
        <a:p>
          <a:endParaRPr lang="en-US"/>
        </a:p>
      </dgm:t>
    </dgm:pt>
    <dgm:pt modelId="{2D8954C9-A83D-4E72-9BF1-D5F29DD3D059}" type="sibTrans" cxnId="{959DC763-2CBB-40D9-AD0C-1BB2D1340B4C}">
      <dgm:prSet/>
      <dgm:spPr/>
      <dgm:t>
        <a:bodyPr/>
        <a:lstStyle/>
        <a:p>
          <a:endParaRPr lang="en-US"/>
        </a:p>
      </dgm:t>
    </dgm:pt>
    <dgm:pt modelId="{979928AA-5B37-4434-BEBB-3808EF3FC7EA}">
      <dgm:prSet/>
      <dgm:spPr/>
      <dgm:t>
        <a:bodyPr/>
        <a:lstStyle/>
        <a:p>
          <a:r>
            <a:rPr lang="en-US"/>
            <a:t>Ease and Familiarity -for example staff already know how to type in format  documents </a:t>
          </a:r>
        </a:p>
      </dgm:t>
    </dgm:pt>
    <dgm:pt modelId="{66F86EED-B0E6-4E2C-9B6B-484D9430F892}" type="parTrans" cxnId="{9BFD67DE-9479-4D73-9CDF-769C20DB4CBD}">
      <dgm:prSet/>
      <dgm:spPr/>
      <dgm:t>
        <a:bodyPr/>
        <a:lstStyle/>
        <a:p>
          <a:endParaRPr lang="en-US"/>
        </a:p>
      </dgm:t>
    </dgm:pt>
    <dgm:pt modelId="{7AF26BC8-1333-4CB8-9CFF-337A9848AB17}" type="sibTrans" cxnId="{9BFD67DE-9479-4D73-9CDF-769C20DB4CBD}">
      <dgm:prSet/>
      <dgm:spPr/>
      <dgm:t>
        <a:bodyPr/>
        <a:lstStyle/>
        <a:p>
          <a:endParaRPr lang="en-US"/>
        </a:p>
      </dgm:t>
    </dgm:pt>
    <dgm:pt modelId="{0083F509-94D5-4E0B-A2A4-99671C4A96FF}">
      <dgm:prSet/>
      <dgm:spPr/>
      <dgm:t>
        <a:bodyPr/>
        <a:lstStyle/>
        <a:p>
          <a:r>
            <a:rPr lang="en-US"/>
            <a:t>Advanced formatted tools- such as font styles, sizes, colors or margins</a:t>
          </a:r>
        </a:p>
      </dgm:t>
    </dgm:pt>
    <dgm:pt modelId="{C06F98ED-2A4B-4B04-AED8-4B08DF94D490}" type="parTrans" cxnId="{DD6BA24E-EC52-4EB4-91C4-F7749876C8D3}">
      <dgm:prSet/>
      <dgm:spPr/>
      <dgm:t>
        <a:bodyPr/>
        <a:lstStyle/>
        <a:p>
          <a:endParaRPr lang="en-US"/>
        </a:p>
      </dgm:t>
    </dgm:pt>
    <dgm:pt modelId="{9C5C8F18-B033-4757-BA2B-336A5D34BBDD}" type="sibTrans" cxnId="{DD6BA24E-EC52-4EB4-91C4-F7749876C8D3}">
      <dgm:prSet/>
      <dgm:spPr/>
      <dgm:t>
        <a:bodyPr/>
        <a:lstStyle/>
        <a:p>
          <a:endParaRPr lang="en-US"/>
        </a:p>
      </dgm:t>
    </dgm:pt>
    <dgm:pt modelId="{E5D5BAE6-06C7-4CDE-A9A0-A731E8B55252}">
      <dgm:prSet/>
      <dgm:spPr/>
      <dgm:t>
        <a:bodyPr/>
        <a:lstStyle/>
        <a:p>
          <a:r>
            <a:rPr lang="en-US"/>
            <a:t>Collaboration and review- staff can change or track. Leave any comments, can be used in academic settings</a:t>
          </a:r>
        </a:p>
      </dgm:t>
    </dgm:pt>
    <dgm:pt modelId="{2D8B9290-6C9E-4080-899E-405E1565787E}" type="parTrans" cxnId="{7E49E6FC-5C76-4EC2-BCB0-B766863938D3}">
      <dgm:prSet/>
      <dgm:spPr/>
      <dgm:t>
        <a:bodyPr/>
        <a:lstStyle/>
        <a:p>
          <a:endParaRPr lang="en-US"/>
        </a:p>
      </dgm:t>
    </dgm:pt>
    <dgm:pt modelId="{4F0A5EC7-46B1-47F1-93D9-593F1E724C41}" type="sibTrans" cxnId="{7E49E6FC-5C76-4EC2-BCB0-B766863938D3}">
      <dgm:prSet/>
      <dgm:spPr/>
      <dgm:t>
        <a:bodyPr/>
        <a:lstStyle/>
        <a:p>
          <a:endParaRPr lang="en-US"/>
        </a:p>
      </dgm:t>
    </dgm:pt>
    <dgm:pt modelId="{16F592A3-6728-498F-9E7A-CDDBD6BAAA1C}">
      <dgm:prSet/>
      <dgm:spPr/>
      <dgm:t>
        <a:bodyPr/>
        <a:lstStyle/>
        <a:p>
          <a:r>
            <a:rPr lang="en-US"/>
            <a:t>Publishing and sharing- sharing documents in various formats such as PDF</a:t>
          </a:r>
        </a:p>
      </dgm:t>
    </dgm:pt>
    <dgm:pt modelId="{074D8D15-A9C2-43AD-BE47-82905F4BC397}" type="parTrans" cxnId="{E9CED73D-6F14-4E36-B793-ACC952D2F788}">
      <dgm:prSet/>
      <dgm:spPr/>
      <dgm:t>
        <a:bodyPr/>
        <a:lstStyle/>
        <a:p>
          <a:endParaRPr lang="en-US"/>
        </a:p>
      </dgm:t>
    </dgm:pt>
    <dgm:pt modelId="{1E65D8F4-B9CA-4C8B-A2CD-757D1F3A2DEF}" type="sibTrans" cxnId="{E9CED73D-6F14-4E36-B793-ACC952D2F788}">
      <dgm:prSet/>
      <dgm:spPr/>
      <dgm:t>
        <a:bodyPr/>
        <a:lstStyle/>
        <a:p>
          <a:endParaRPr lang="en-US"/>
        </a:p>
      </dgm:t>
    </dgm:pt>
    <dgm:pt modelId="{331028FB-9A58-4A26-BFB6-ABC27F2A1FEB}" type="pres">
      <dgm:prSet presAssocID="{B17A1D27-FBB9-490F-B14F-E77C379495B2}" presName="linear" presStyleCnt="0">
        <dgm:presLayoutVars>
          <dgm:animLvl val="lvl"/>
          <dgm:resizeHandles val="exact"/>
        </dgm:presLayoutVars>
      </dgm:prSet>
      <dgm:spPr/>
    </dgm:pt>
    <dgm:pt modelId="{37A7E7B5-070F-41D0-8C8C-94BCCED2282C}" type="pres">
      <dgm:prSet presAssocID="{6C82AD8A-2D59-40A6-BCC2-9F4BA9E9ABC0}" presName="parentText" presStyleLbl="node1" presStyleIdx="0" presStyleCnt="1">
        <dgm:presLayoutVars>
          <dgm:chMax val="0"/>
          <dgm:bulletEnabled val="1"/>
        </dgm:presLayoutVars>
      </dgm:prSet>
      <dgm:spPr/>
    </dgm:pt>
    <dgm:pt modelId="{2455D946-D595-4C4B-8108-52AA93FDE749}" type="pres">
      <dgm:prSet presAssocID="{6C82AD8A-2D59-40A6-BCC2-9F4BA9E9ABC0}" presName="childText" presStyleLbl="revTx" presStyleIdx="0" presStyleCnt="1">
        <dgm:presLayoutVars>
          <dgm:bulletEnabled val="1"/>
        </dgm:presLayoutVars>
      </dgm:prSet>
      <dgm:spPr/>
    </dgm:pt>
  </dgm:ptLst>
  <dgm:cxnLst>
    <dgm:cxn modelId="{670AA20A-1994-44F7-91C0-B8E935DEC756}" type="presOf" srcId="{16F592A3-6728-498F-9E7A-CDDBD6BAAA1C}" destId="{2455D946-D595-4C4B-8108-52AA93FDE749}" srcOrd="0" destOrd="3" presId="urn:microsoft.com/office/officeart/2005/8/layout/vList2"/>
    <dgm:cxn modelId="{FD952B17-515E-4575-B1DC-7396B8E3AC30}" type="presOf" srcId="{B17A1D27-FBB9-490F-B14F-E77C379495B2}" destId="{331028FB-9A58-4A26-BFB6-ABC27F2A1FEB}" srcOrd="0" destOrd="0" presId="urn:microsoft.com/office/officeart/2005/8/layout/vList2"/>
    <dgm:cxn modelId="{B361352C-E872-42FF-B655-A4747F21EBA1}" type="presOf" srcId="{979928AA-5B37-4434-BEBB-3808EF3FC7EA}" destId="{2455D946-D595-4C4B-8108-52AA93FDE749}" srcOrd="0" destOrd="0" presId="urn:microsoft.com/office/officeart/2005/8/layout/vList2"/>
    <dgm:cxn modelId="{E9CED73D-6F14-4E36-B793-ACC952D2F788}" srcId="{6C82AD8A-2D59-40A6-BCC2-9F4BA9E9ABC0}" destId="{16F592A3-6728-498F-9E7A-CDDBD6BAAA1C}" srcOrd="3" destOrd="0" parTransId="{074D8D15-A9C2-43AD-BE47-82905F4BC397}" sibTransId="{1E65D8F4-B9CA-4C8B-A2CD-757D1F3A2DEF}"/>
    <dgm:cxn modelId="{DD6BA24E-EC52-4EB4-91C4-F7749876C8D3}" srcId="{6C82AD8A-2D59-40A6-BCC2-9F4BA9E9ABC0}" destId="{0083F509-94D5-4E0B-A2A4-99671C4A96FF}" srcOrd="1" destOrd="0" parTransId="{C06F98ED-2A4B-4B04-AED8-4B08DF94D490}" sibTransId="{9C5C8F18-B033-4757-BA2B-336A5D34BBDD}"/>
    <dgm:cxn modelId="{959DC763-2CBB-40D9-AD0C-1BB2D1340B4C}" srcId="{B17A1D27-FBB9-490F-B14F-E77C379495B2}" destId="{6C82AD8A-2D59-40A6-BCC2-9F4BA9E9ABC0}" srcOrd="0" destOrd="0" parTransId="{27E52E0F-39BC-4CE9-8B17-95A503A44481}" sibTransId="{2D8954C9-A83D-4E72-9BF1-D5F29DD3D059}"/>
    <dgm:cxn modelId="{DFFB7DCB-725D-4A86-A9C0-AA038311A815}" type="presOf" srcId="{E5D5BAE6-06C7-4CDE-A9A0-A731E8B55252}" destId="{2455D946-D595-4C4B-8108-52AA93FDE749}" srcOrd="0" destOrd="2" presId="urn:microsoft.com/office/officeart/2005/8/layout/vList2"/>
    <dgm:cxn modelId="{EF4196CE-79D9-48AD-AC5B-D4E852BBF7AF}" type="presOf" srcId="{6C82AD8A-2D59-40A6-BCC2-9F4BA9E9ABC0}" destId="{37A7E7B5-070F-41D0-8C8C-94BCCED2282C}" srcOrd="0" destOrd="0" presId="urn:microsoft.com/office/officeart/2005/8/layout/vList2"/>
    <dgm:cxn modelId="{9BFD67DE-9479-4D73-9CDF-769C20DB4CBD}" srcId="{6C82AD8A-2D59-40A6-BCC2-9F4BA9E9ABC0}" destId="{979928AA-5B37-4434-BEBB-3808EF3FC7EA}" srcOrd="0" destOrd="0" parTransId="{66F86EED-B0E6-4E2C-9B6B-484D9430F892}" sibTransId="{7AF26BC8-1333-4CB8-9CFF-337A9848AB17}"/>
    <dgm:cxn modelId="{7E49E6FC-5C76-4EC2-BCB0-B766863938D3}" srcId="{6C82AD8A-2D59-40A6-BCC2-9F4BA9E9ABC0}" destId="{E5D5BAE6-06C7-4CDE-A9A0-A731E8B55252}" srcOrd="2" destOrd="0" parTransId="{2D8B9290-6C9E-4080-899E-405E1565787E}" sibTransId="{4F0A5EC7-46B1-47F1-93D9-593F1E724C41}"/>
    <dgm:cxn modelId="{141E55FD-BC95-4451-A533-00401D0E6943}" type="presOf" srcId="{0083F509-94D5-4E0B-A2A4-99671C4A96FF}" destId="{2455D946-D595-4C4B-8108-52AA93FDE749}" srcOrd="0" destOrd="1" presId="urn:microsoft.com/office/officeart/2005/8/layout/vList2"/>
    <dgm:cxn modelId="{F8437577-EFFF-433B-A049-F364DD75320B}" type="presParOf" srcId="{331028FB-9A58-4A26-BFB6-ABC27F2A1FEB}" destId="{37A7E7B5-070F-41D0-8C8C-94BCCED2282C}" srcOrd="0" destOrd="0" presId="urn:microsoft.com/office/officeart/2005/8/layout/vList2"/>
    <dgm:cxn modelId="{3A02C279-2355-4613-84AB-9C85DF70B4B1}" type="presParOf" srcId="{331028FB-9A58-4A26-BFB6-ABC27F2A1FEB}" destId="{2455D946-D595-4C4B-8108-52AA93FDE749}"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935B86-6FAE-4A6E-B105-386DE813629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A523C13-3B29-4DA8-8A9F-EC2E53A426AF}">
      <dgm:prSet/>
      <dgm:spPr/>
      <dgm:t>
        <a:bodyPr/>
        <a:lstStyle/>
        <a:p>
          <a:pPr rtl="0">
            <a:lnSpc>
              <a:spcPct val="100000"/>
            </a:lnSpc>
          </a:pPr>
          <a:r>
            <a:rPr lang="en-GB">
              <a:latin typeface="Aptos Display" panose="02110004020202020204"/>
            </a:rPr>
            <a:t>Easy to set up standard templates for example reuseable care plan templates with headings for needs or preferences </a:t>
          </a:r>
          <a:endParaRPr lang="en-GB"/>
        </a:p>
      </dgm:t>
    </dgm:pt>
    <dgm:pt modelId="{15D77D7E-8D7A-44DE-ACAF-1FC6F8BAEB47}" type="parTrans" cxnId="{87BBF712-25E8-4C2E-B16A-9367F91FBF97}">
      <dgm:prSet/>
      <dgm:spPr/>
      <dgm:t>
        <a:bodyPr/>
        <a:lstStyle/>
        <a:p>
          <a:endParaRPr lang="en-US"/>
        </a:p>
      </dgm:t>
    </dgm:pt>
    <dgm:pt modelId="{62685D55-8C3A-4606-91E2-56A6548C6101}" type="sibTrans" cxnId="{87BBF712-25E8-4C2E-B16A-9367F91FBF97}">
      <dgm:prSet/>
      <dgm:spPr/>
      <dgm:t>
        <a:bodyPr/>
        <a:lstStyle/>
        <a:p>
          <a:pPr>
            <a:lnSpc>
              <a:spcPct val="100000"/>
            </a:lnSpc>
          </a:pPr>
          <a:endParaRPr lang="en-US"/>
        </a:p>
      </dgm:t>
    </dgm:pt>
    <dgm:pt modelId="{C9ABACFB-AB58-469B-9425-4AABFAB62A24}">
      <dgm:prSet/>
      <dgm:spPr/>
      <dgm:t>
        <a:bodyPr/>
        <a:lstStyle/>
        <a:p>
          <a:pPr rtl="0">
            <a:lnSpc>
              <a:spcPct val="100000"/>
            </a:lnSpc>
          </a:pPr>
          <a:r>
            <a:rPr lang="en-GB">
              <a:latin typeface="Aptos Display" panose="02110004020202020204"/>
            </a:rPr>
            <a:t>Simple to edit and update information such as residents needs change</a:t>
          </a:r>
          <a:endParaRPr lang="en-GB"/>
        </a:p>
      </dgm:t>
    </dgm:pt>
    <dgm:pt modelId="{4F47EEC0-1F1D-43B3-8ECA-5DF177F121D6}" type="parTrans" cxnId="{91F6739C-4EDC-45C1-B972-B71CC2800FAC}">
      <dgm:prSet/>
      <dgm:spPr/>
      <dgm:t>
        <a:bodyPr/>
        <a:lstStyle/>
        <a:p>
          <a:endParaRPr lang="en-US"/>
        </a:p>
      </dgm:t>
    </dgm:pt>
    <dgm:pt modelId="{BA86B00C-7C37-47FC-B763-5A42EC1928EE}" type="sibTrans" cxnId="{91F6739C-4EDC-45C1-B972-B71CC2800FAC}">
      <dgm:prSet/>
      <dgm:spPr/>
      <dgm:t>
        <a:bodyPr/>
        <a:lstStyle/>
        <a:p>
          <a:pPr>
            <a:lnSpc>
              <a:spcPct val="100000"/>
            </a:lnSpc>
          </a:pPr>
          <a:endParaRPr lang="en-US"/>
        </a:p>
      </dgm:t>
    </dgm:pt>
    <dgm:pt modelId="{77B420D4-AC46-46DF-A12E-129CAF5EDA43}">
      <dgm:prSet/>
      <dgm:spPr/>
      <dgm:t>
        <a:bodyPr/>
        <a:lstStyle/>
        <a:p>
          <a:pPr rtl="0">
            <a:lnSpc>
              <a:spcPct val="100000"/>
            </a:lnSpc>
          </a:pPr>
          <a:r>
            <a:rPr lang="en-GB">
              <a:latin typeface="Aptos Display" panose="02110004020202020204"/>
            </a:rPr>
            <a:t>Clear layout tools like tables, bullet-points, or bold text</a:t>
          </a:r>
          <a:endParaRPr lang="en-GB"/>
        </a:p>
      </dgm:t>
    </dgm:pt>
    <dgm:pt modelId="{D28BD32A-59D9-48A5-B919-027138496157}" type="parTrans" cxnId="{7E3810D7-6160-4731-BDF0-49AAD90EA9A4}">
      <dgm:prSet/>
      <dgm:spPr/>
      <dgm:t>
        <a:bodyPr/>
        <a:lstStyle/>
        <a:p>
          <a:endParaRPr lang="en-US"/>
        </a:p>
      </dgm:t>
    </dgm:pt>
    <dgm:pt modelId="{20949FCE-59EC-472F-9ECD-0462AC6388AC}" type="sibTrans" cxnId="{7E3810D7-6160-4731-BDF0-49AAD90EA9A4}">
      <dgm:prSet/>
      <dgm:spPr/>
      <dgm:t>
        <a:bodyPr/>
        <a:lstStyle/>
        <a:p>
          <a:pPr>
            <a:lnSpc>
              <a:spcPct val="100000"/>
            </a:lnSpc>
          </a:pPr>
          <a:endParaRPr lang="en-US"/>
        </a:p>
      </dgm:t>
    </dgm:pt>
    <dgm:pt modelId="{34194E79-9386-4B0E-ADC7-1B08C37F9247}">
      <dgm:prSet/>
      <dgm:spPr/>
      <dgm:t>
        <a:bodyPr/>
        <a:lstStyle/>
        <a:p>
          <a:pPr rtl="0">
            <a:lnSpc>
              <a:spcPct val="100000"/>
            </a:lnSpc>
          </a:pPr>
          <a:r>
            <a:rPr lang="en-GB">
              <a:latin typeface="Aptos Display" panose="02110004020202020204"/>
            </a:rPr>
            <a:t>Easy to save, store and share for example files can be saved digitally, or shared with care staff, GPS and family members </a:t>
          </a:r>
          <a:endParaRPr lang="en-GB"/>
        </a:p>
      </dgm:t>
    </dgm:pt>
    <dgm:pt modelId="{D2A0D2FF-9E0F-42EB-BDA2-418B15555057}" type="parTrans" cxnId="{5F658932-17CB-4DD5-ADCF-61C873494B48}">
      <dgm:prSet/>
      <dgm:spPr/>
      <dgm:t>
        <a:bodyPr/>
        <a:lstStyle/>
        <a:p>
          <a:endParaRPr lang="en-US"/>
        </a:p>
      </dgm:t>
    </dgm:pt>
    <dgm:pt modelId="{1B42F61A-4693-4BED-97BC-C88F66AEDCB3}" type="sibTrans" cxnId="{5F658932-17CB-4DD5-ADCF-61C873494B48}">
      <dgm:prSet/>
      <dgm:spPr/>
      <dgm:t>
        <a:bodyPr/>
        <a:lstStyle/>
        <a:p>
          <a:pPr>
            <a:lnSpc>
              <a:spcPct val="100000"/>
            </a:lnSpc>
          </a:pPr>
          <a:endParaRPr lang="en-US"/>
        </a:p>
      </dgm:t>
    </dgm:pt>
    <dgm:pt modelId="{B27A114F-48CD-4DE6-8FD4-F1BFF23CCF74}">
      <dgm:prSet phldrT="[Text]" phldr="0"/>
      <dgm:spPr/>
      <dgm:t>
        <a:bodyPr/>
        <a:lstStyle/>
        <a:p>
          <a:pPr rtl="0">
            <a:lnSpc>
              <a:spcPct val="100000"/>
            </a:lnSpc>
          </a:pPr>
          <a:r>
            <a:rPr lang="en-GB">
              <a:latin typeface="Aptos Display" panose="02110004020202020204"/>
            </a:rPr>
            <a:t>Helps keep records accurate such as spell check or grammer check</a:t>
          </a:r>
        </a:p>
      </dgm:t>
    </dgm:pt>
    <dgm:pt modelId="{501D2488-806A-46FC-8311-7C883193BC79}" type="parTrans" cxnId="{E1E32B7B-E7FC-8C4E-9E77-CF6F336D3A22}">
      <dgm:prSet/>
      <dgm:spPr/>
    </dgm:pt>
    <dgm:pt modelId="{0276BAD5-4394-4590-B4EE-E14D6779DB2D}" type="sibTrans" cxnId="{E1E32B7B-E7FC-8C4E-9E77-CF6F336D3A22}">
      <dgm:prSet/>
      <dgm:spPr/>
      <dgm:t>
        <a:bodyPr/>
        <a:lstStyle/>
        <a:p>
          <a:pPr>
            <a:lnSpc>
              <a:spcPct val="100000"/>
            </a:lnSpc>
          </a:pPr>
          <a:endParaRPr lang="en-GB"/>
        </a:p>
      </dgm:t>
    </dgm:pt>
    <dgm:pt modelId="{890F1DAD-D3FD-4330-B922-188C3451983B}" type="pres">
      <dgm:prSet presAssocID="{C5935B86-6FAE-4A6E-B105-386DE8136294}" presName="diagram" presStyleCnt="0">
        <dgm:presLayoutVars>
          <dgm:dir/>
          <dgm:resizeHandles val="exact"/>
        </dgm:presLayoutVars>
      </dgm:prSet>
      <dgm:spPr/>
    </dgm:pt>
    <dgm:pt modelId="{6F34EC35-1807-40FF-B3AC-A834838ECE47}" type="pres">
      <dgm:prSet presAssocID="{AA523C13-3B29-4DA8-8A9F-EC2E53A426AF}" presName="node" presStyleLbl="node1" presStyleIdx="0" presStyleCnt="5">
        <dgm:presLayoutVars>
          <dgm:bulletEnabled val="1"/>
        </dgm:presLayoutVars>
      </dgm:prSet>
      <dgm:spPr/>
    </dgm:pt>
    <dgm:pt modelId="{6A6D3EA0-7363-4DA6-9718-407618F0E9B9}" type="pres">
      <dgm:prSet presAssocID="{62685D55-8C3A-4606-91E2-56A6548C6101}" presName="sibTrans" presStyleCnt="0"/>
      <dgm:spPr/>
    </dgm:pt>
    <dgm:pt modelId="{444E9DCF-26A0-48D8-9279-99A0574E95F1}" type="pres">
      <dgm:prSet presAssocID="{C9ABACFB-AB58-469B-9425-4AABFAB62A24}" presName="node" presStyleLbl="node1" presStyleIdx="1" presStyleCnt="5">
        <dgm:presLayoutVars>
          <dgm:bulletEnabled val="1"/>
        </dgm:presLayoutVars>
      </dgm:prSet>
      <dgm:spPr/>
    </dgm:pt>
    <dgm:pt modelId="{F538DB87-11A9-467D-8F20-1E895AC976D0}" type="pres">
      <dgm:prSet presAssocID="{BA86B00C-7C37-47FC-B763-5A42EC1928EE}" presName="sibTrans" presStyleCnt="0"/>
      <dgm:spPr/>
    </dgm:pt>
    <dgm:pt modelId="{70E6E81B-1B6C-4513-91B1-436738A90041}" type="pres">
      <dgm:prSet presAssocID="{77B420D4-AC46-46DF-A12E-129CAF5EDA43}" presName="node" presStyleLbl="node1" presStyleIdx="2" presStyleCnt="5">
        <dgm:presLayoutVars>
          <dgm:bulletEnabled val="1"/>
        </dgm:presLayoutVars>
      </dgm:prSet>
      <dgm:spPr/>
    </dgm:pt>
    <dgm:pt modelId="{5D258F0C-CE33-467E-B5DB-19A16485C864}" type="pres">
      <dgm:prSet presAssocID="{20949FCE-59EC-472F-9ECD-0462AC6388AC}" presName="sibTrans" presStyleCnt="0"/>
      <dgm:spPr/>
    </dgm:pt>
    <dgm:pt modelId="{0E1F03B0-5C2F-4106-96A3-2B4B6067BC16}" type="pres">
      <dgm:prSet presAssocID="{B27A114F-48CD-4DE6-8FD4-F1BFF23CCF74}" presName="node" presStyleLbl="node1" presStyleIdx="3" presStyleCnt="5">
        <dgm:presLayoutVars>
          <dgm:bulletEnabled val="1"/>
        </dgm:presLayoutVars>
      </dgm:prSet>
      <dgm:spPr/>
    </dgm:pt>
    <dgm:pt modelId="{AC725AB3-D173-465A-AB16-AFB7FF84C32F}" type="pres">
      <dgm:prSet presAssocID="{0276BAD5-4394-4590-B4EE-E14D6779DB2D}" presName="sibTrans" presStyleCnt="0"/>
      <dgm:spPr/>
    </dgm:pt>
    <dgm:pt modelId="{E8F003B4-1307-424F-BC52-AF1A83F813FC}" type="pres">
      <dgm:prSet presAssocID="{34194E79-9386-4B0E-ADC7-1B08C37F9247}" presName="node" presStyleLbl="node1" presStyleIdx="4" presStyleCnt="5">
        <dgm:presLayoutVars>
          <dgm:bulletEnabled val="1"/>
        </dgm:presLayoutVars>
      </dgm:prSet>
      <dgm:spPr/>
    </dgm:pt>
  </dgm:ptLst>
  <dgm:cxnLst>
    <dgm:cxn modelId="{3AEB3200-58CD-674F-BF44-8A021B1BC2B4}" type="presOf" srcId="{C9ABACFB-AB58-469B-9425-4AABFAB62A24}" destId="{444E9DCF-26A0-48D8-9279-99A0574E95F1}" srcOrd="0" destOrd="0" presId="urn:microsoft.com/office/officeart/2005/8/layout/default"/>
    <dgm:cxn modelId="{87BBF712-25E8-4C2E-B16A-9367F91FBF97}" srcId="{C5935B86-6FAE-4A6E-B105-386DE8136294}" destId="{AA523C13-3B29-4DA8-8A9F-EC2E53A426AF}" srcOrd="0" destOrd="0" parTransId="{15D77D7E-8D7A-44DE-ACAF-1FC6F8BAEB47}" sibTransId="{62685D55-8C3A-4606-91E2-56A6548C6101}"/>
    <dgm:cxn modelId="{C478B022-B424-8E46-A4FF-C8159AB24B2A}" type="presOf" srcId="{AA523C13-3B29-4DA8-8A9F-EC2E53A426AF}" destId="{6F34EC35-1807-40FF-B3AC-A834838ECE47}" srcOrd="0" destOrd="0" presId="urn:microsoft.com/office/officeart/2005/8/layout/default"/>
    <dgm:cxn modelId="{5F658932-17CB-4DD5-ADCF-61C873494B48}" srcId="{C5935B86-6FAE-4A6E-B105-386DE8136294}" destId="{34194E79-9386-4B0E-ADC7-1B08C37F9247}" srcOrd="4" destOrd="0" parTransId="{D2A0D2FF-9E0F-42EB-BDA2-418B15555057}" sibTransId="{1B42F61A-4693-4BED-97BC-C88F66AEDCB3}"/>
    <dgm:cxn modelId="{8FC56050-EA63-724A-80AC-D59E0C4F1CCC}" type="presOf" srcId="{B27A114F-48CD-4DE6-8FD4-F1BFF23CCF74}" destId="{0E1F03B0-5C2F-4106-96A3-2B4B6067BC16}" srcOrd="0" destOrd="0" presId="urn:microsoft.com/office/officeart/2005/8/layout/default"/>
    <dgm:cxn modelId="{E1E32B7B-E7FC-8C4E-9E77-CF6F336D3A22}" srcId="{C5935B86-6FAE-4A6E-B105-386DE8136294}" destId="{B27A114F-48CD-4DE6-8FD4-F1BFF23CCF74}" srcOrd="3" destOrd="0" parTransId="{501D2488-806A-46FC-8311-7C883193BC79}" sibTransId="{0276BAD5-4394-4590-B4EE-E14D6779DB2D}"/>
    <dgm:cxn modelId="{91F6739C-4EDC-45C1-B972-B71CC2800FAC}" srcId="{C5935B86-6FAE-4A6E-B105-386DE8136294}" destId="{C9ABACFB-AB58-469B-9425-4AABFAB62A24}" srcOrd="1" destOrd="0" parTransId="{4F47EEC0-1F1D-43B3-8ECA-5DF177F121D6}" sibTransId="{BA86B00C-7C37-47FC-B763-5A42EC1928EE}"/>
    <dgm:cxn modelId="{2C5B88A7-7C48-0B41-87CE-BE0546B87B95}" type="presOf" srcId="{C5935B86-6FAE-4A6E-B105-386DE8136294}" destId="{890F1DAD-D3FD-4330-B922-188C3451983B}" srcOrd="0" destOrd="0" presId="urn:microsoft.com/office/officeart/2005/8/layout/default"/>
    <dgm:cxn modelId="{17521FBD-E505-E743-B575-93876801AE04}" type="presOf" srcId="{77B420D4-AC46-46DF-A12E-129CAF5EDA43}" destId="{70E6E81B-1B6C-4513-91B1-436738A90041}" srcOrd="0" destOrd="0" presId="urn:microsoft.com/office/officeart/2005/8/layout/default"/>
    <dgm:cxn modelId="{7E3810D7-6160-4731-BDF0-49AAD90EA9A4}" srcId="{C5935B86-6FAE-4A6E-B105-386DE8136294}" destId="{77B420D4-AC46-46DF-A12E-129CAF5EDA43}" srcOrd="2" destOrd="0" parTransId="{D28BD32A-59D9-48A5-B919-027138496157}" sibTransId="{20949FCE-59EC-472F-9ECD-0462AC6388AC}"/>
    <dgm:cxn modelId="{F266F7EF-20C8-7C45-A931-10DA447D856B}" type="presOf" srcId="{34194E79-9386-4B0E-ADC7-1B08C37F9247}" destId="{E8F003B4-1307-424F-BC52-AF1A83F813FC}" srcOrd="0" destOrd="0" presId="urn:microsoft.com/office/officeart/2005/8/layout/default"/>
    <dgm:cxn modelId="{30B9ACC8-A04C-E84F-8E5E-F9AB6463CD9C}" type="presParOf" srcId="{890F1DAD-D3FD-4330-B922-188C3451983B}" destId="{6F34EC35-1807-40FF-B3AC-A834838ECE47}" srcOrd="0" destOrd="0" presId="urn:microsoft.com/office/officeart/2005/8/layout/default"/>
    <dgm:cxn modelId="{9A4CF155-434D-F344-BD04-A12BA56D076A}" type="presParOf" srcId="{890F1DAD-D3FD-4330-B922-188C3451983B}" destId="{6A6D3EA0-7363-4DA6-9718-407618F0E9B9}" srcOrd="1" destOrd="0" presId="urn:microsoft.com/office/officeart/2005/8/layout/default"/>
    <dgm:cxn modelId="{F213C4CB-BBA5-D945-97DA-196500B7A562}" type="presParOf" srcId="{890F1DAD-D3FD-4330-B922-188C3451983B}" destId="{444E9DCF-26A0-48D8-9279-99A0574E95F1}" srcOrd="2" destOrd="0" presId="urn:microsoft.com/office/officeart/2005/8/layout/default"/>
    <dgm:cxn modelId="{6D13E298-DEA3-B741-92BE-EE582B412C79}" type="presParOf" srcId="{890F1DAD-D3FD-4330-B922-188C3451983B}" destId="{F538DB87-11A9-467D-8F20-1E895AC976D0}" srcOrd="3" destOrd="0" presId="urn:microsoft.com/office/officeart/2005/8/layout/default"/>
    <dgm:cxn modelId="{488CD0D4-316B-384D-A2E7-B129416E0F3A}" type="presParOf" srcId="{890F1DAD-D3FD-4330-B922-188C3451983B}" destId="{70E6E81B-1B6C-4513-91B1-436738A90041}" srcOrd="4" destOrd="0" presId="urn:microsoft.com/office/officeart/2005/8/layout/default"/>
    <dgm:cxn modelId="{D74D325F-7529-714F-B3E0-46A962001BA7}" type="presParOf" srcId="{890F1DAD-D3FD-4330-B922-188C3451983B}" destId="{5D258F0C-CE33-467E-B5DB-19A16485C864}" srcOrd="5" destOrd="0" presId="urn:microsoft.com/office/officeart/2005/8/layout/default"/>
    <dgm:cxn modelId="{B5F16B7B-5A25-6A4A-9E37-74738D092836}" type="presParOf" srcId="{890F1DAD-D3FD-4330-B922-188C3451983B}" destId="{0E1F03B0-5C2F-4106-96A3-2B4B6067BC16}" srcOrd="6" destOrd="0" presId="urn:microsoft.com/office/officeart/2005/8/layout/default"/>
    <dgm:cxn modelId="{35816803-CB34-774B-B1CF-4FCD4414E859}" type="presParOf" srcId="{890F1DAD-D3FD-4330-B922-188C3451983B}" destId="{AC725AB3-D173-465A-AB16-AFB7FF84C32F}" srcOrd="7" destOrd="0" presId="urn:microsoft.com/office/officeart/2005/8/layout/default"/>
    <dgm:cxn modelId="{C60CE700-E69E-A940-A784-DA90266A4ADC}" type="presParOf" srcId="{890F1DAD-D3FD-4330-B922-188C3451983B}" destId="{E8F003B4-1307-424F-BC52-AF1A83F813F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7E7B5-070F-41D0-8C8C-94BCCED2282C}">
      <dsp:nvSpPr>
        <dsp:cNvPr id="0" name=""/>
        <dsp:cNvSpPr/>
      </dsp:nvSpPr>
      <dsp:spPr>
        <a:xfrm>
          <a:off x="0" y="209190"/>
          <a:ext cx="4802249"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Key reasons why we chose word:-</a:t>
          </a:r>
        </a:p>
      </dsp:txBody>
      <dsp:txXfrm>
        <a:off x="27586" y="236776"/>
        <a:ext cx="4747077" cy="509938"/>
      </dsp:txXfrm>
    </dsp:sp>
    <dsp:sp modelId="{2455D946-D595-4C4B-8108-52AA93FDE749}">
      <dsp:nvSpPr>
        <dsp:cNvPr id="0" name=""/>
        <dsp:cNvSpPr/>
      </dsp:nvSpPr>
      <dsp:spPr>
        <a:xfrm>
          <a:off x="0" y="774300"/>
          <a:ext cx="4802249" cy="2761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71"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Ease and Familiarity -for example staff already know how to type in format  documents </a:t>
          </a:r>
        </a:p>
        <a:p>
          <a:pPr marL="171450" lvl="1" indent="-171450" algn="l" defTabSz="800100">
            <a:lnSpc>
              <a:spcPct val="90000"/>
            </a:lnSpc>
            <a:spcBef>
              <a:spcPct val="0"/>
            </a:spcBef>
            <a:spcAft>
              <a:spcPct val="20000"/>
            </a:spcAft>
            <a:buChar char="•"/>
          </a:pPr>
          <a:r>
            <a:rPr lang="en-US" sz="1800" kern="1200"/>
            <a:t>Advanced formatted tools- such as font styles, sizes, colors or margins</a:t>
          </a:r>
        </a:p>
        <a:p>
          <a:pPr marL="171450" lvl="1" indent="-171450" algn="l" defTabSz="800100">
            <a:lnSpc>
              <a:spcPct val="90000"/>
            </a:lnSpc>
            <a:spcBef>
              <a:spcPct val="0"/>
            </a:spcBef>
            <a:spcAft>
              <a:spcPct val="20000"/>
            </a:spcAft>
            <a:buChar char="•"/>
          </a:pPr>
          <a:r>
            <a:rPr lang="en-US" sz="1800" kern="1200"/>
            <a:t>Collaboration and review- staff can change or track. Leave any comments, can be used in academic settings</a:t>
          </a:r>
        </a:p>
        <a:p>
          <a:pPr marL="171450" lvl="1" indent="-171450" algn="l" defTabSz="800100">
            <a:lnSpc>
              <a:spcPct val="90000"/>
            </a:lnSpc>
            <a:spcBef>
              <a:spcPct val="0"/>
            </a:spcBef>
            <a:spcAft>
              <a:spcPct val="20000"/>
            </a:spcAft>
            <a:buChar char="•"/>
          </a:pPr>
          <a:r>
            <a:rPr lang="en-US" sz="1800" kern="1200"/>
            <a:t>Publishing and sharing- sharing documents in various formats such as PDF</a:t>
          </a:r>
        </a:p>
      </dsp:txBody>
      <dsp:txXfrm>
        <a:off x="0" y="774300"/>
        <a:ext cx="4802249" cy="2761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4EC35-1807-40FF-B3AC-A834838ECE47}">
      <dsp:nvSpPr>
        <dsp:cNvPr id="0" name=""/>
        <dsp:cNvSpPr/>
      </dsp:nvSpPr>
      <dsp:spPr>
        <a:xfrm>
          <a:off x="30450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set up standard templates for example reuseable care plan templates with headings for needs or preferences </a:t>
          </a:r>
          <a:endParaRPr lang="en-GB" sz="1500" kern="1200"/>
        </a:p>
      </dsp:txBody>
      <dsp:txXfrm>
        <a:off x="304503" y="1844"/>
        <a:ext cx="2229836" cy="1337901"/>
      </dsp:txXfrm>
    </dsp:sp>
    <dsp:sp modelId="{444E9DCF-26A0-48D8-9279-99A0574E95F1}">
      <dsp:nvSpPr>
        <dsp:cNvPr id="0" name=""/>
        <dsp:cNvSpPr/>
      </dsp:nvSpPr>
      <dsp:spPr>
        <a:xfrm>
          <a:off x="275732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Simple to edit and update information such as residents needs change</a:t>
          </a:r>
          <a:endParaRPr lang="en-GB" sz="1500" kern="1200"/>
        </a:p>
      </dsp:txBody>
      <dsp:txXfrm>
        <a:off x="2757323" y="1844"/>
        <a:ext cx="2229836" cy="1337901"/>
      </dsp:txXfrm>
    </dsp:sp>
    <dsp:sp modelId="{70E6E81B-1B6C-4513-91B1-436738A90041}">
      <dsp:nvSpPr>
        <dsp:cNvPr id="0" name=""/>
        <dsp:cNvSpPr/>
      </dsp:nvSpPr>
      <dsp:spPr>
        <a:xfrm>
          <a:off x="30450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Clear layout tools like tables, bullet-points, or bold text</a:t>
          </a:r>
          <a:endParaRPr lang="en-GB" sz="1500" kern="1200"/>
        </a:p>
      </dsp:txBody>
      <dsp:txXfrm>
        <a:off x="304503" y="1562730"/>
        <a:ext cx="2229836" cy="1337901"/>
      </dsp:txXfrm>
    </dsp:sp>
    <dsp:sp modelId="{0E1F03B0-5C2F-4106-96A3-2B4B6067BC16}">
      <dsp:nvSpPr>
        <dsp:cNvPr id="0" name=""/>
        <dsp:cNvSpPr/>
      </dsp:nvSpPr>
      <dsp:spPr>
        <a:xfrm>
          <a:off x="275732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Helps keep records accurate such as spell check or grammer check</a:t>
          </a:r>
        </a:p>
      </dsp:txBody>
      <dsp:txXfrm>
        <a:off x="2757323" y="1562730"/>
        <a:ext cx="2229836" cy="1337901"/>
      </dsp:txXfrm>
    </dsp:sp>
    <dsp:sp modelId="{E8F003B4-1307-424F-BC52-AF1A83F813FC}">
      <dsp:nvSpPr>
        <dsp:cNvPr id="0" name=""/>
        <dsp:cNvSpPr/>
      </dsp:nvSpPr>
      <dsp:spPr>
        <a:xfrm>
          <a:off x="1530913" y="3123615"/>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save, store and share for example files can be saved digitally, or shared with care staff, GPS and family members </a:t>
          </a:r>
          <a:endParaRPr lang="en-GB" sz="1500" kern="1200"/>
        </a:p>
      </dsp:txBody>
      <dsp:txXfrm>
        <a:off x="1530913" y="3123615"/>
        <a:ext cx="2229836" cy="13379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14.jpeg"/><Relationship Id="rId7" Type="http://schemas.openxmlformats.org/officeDocument/2006/relationships/image" Target="../media/image18.jpeg"/><Relationship Id="rId12"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diagramColors" Target="../diagrams/colors1.xml"/><Relationship Id="rId5" Type="http://schemas.openxmlformats.org/officeDocument/2006/relationships/image" Target="../media/image16.jpeg"/><Relationship Id="rId10" Type="http://schemas.openxmlformats.org/officeDocument/2006/relationships/diagramQuickStyle" Target="../diagrams/quickStyle1.xml"/><Relationship Id="rId4" Type="http://schemas.openxmlformats.org/officeDocument/2006/relationships/image" Target="../media/image15.jpeg"/><Relationship Id="rId9"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pressbooks.bccampus.ca/accessibilityhandbook/chapter/word-accessibility-quick-guide/" TargetMode="External"/><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qc.org.uk/guidance-regulation/adult-social-care/digital-record-systems-adult-social-care" TargetMode="External"/><Relationship Id="rId2" Type="http://schemas.openxmlformats.org/officeDocument/2006/relationships/hyperlink" Target="https://www.microsoft.com/en-gb/microsoft-365/word/word-processor" TargetMode="External"/><Relationship Id="rId1" Type="http://schemas.openxmlformats.org/officeDocument/2006/relationships/slideLayout" Target="../slideLayouts/slideLayout1.xml"/><Relationship Id="rId4" Type="http://schemas.openxmlformats.org/officeDocument/2006/relationships/hyperlink" Target="https://www.england.nhs.uk/long-read/towards-a-unified-vision-of-nursing-and-midwifery-docum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29260" y="1147313"/>
            <a:ext cx="9007442" cy="1585823"/>
          </a:xfrm>
        </p:spPr>
        <p:txBody>
          <a:bodyPr>
            <a:normAutofit fontScale="90000"/>
          </a:bodyPr>
          <a:lstStyle/>
          <a:p>
            <a:pPr>
              <a:lnSpc>
                <a:spcPct val="100000"/>
              </a:lnSpc>
            </a:pPr>
            <a:r>
              <a:rPr lang="en-GB" sz="3600" b="1">
                <a:solidFill>
                  <a:schemeClr val="accent1">
                    <a:lumMod val="76000"/>
                  </a:schemeClr>
                </a:solidFill>
                <a:latin typeface="Lucida Bright"/>
                <a:cs typeface="Times New Roman"/>
              </a:rPr>
              <a:t>Improving Care Documentation </a:t>
            </a:r>
            <a:br>
              <a:rPr lang="en-GB" sz="3600" b="1">
                <a:latin typeface="Lucida Bright"/>
                <a:cs typeface="Times New Roman"/>
              </a:rPr>
            </a:br>
            <a:r>
              <a:rPr lang="en-GB" sz="3600" b="1">
                <a:solidFill>
                  <a:schemeClr val="accent1">
                    <a:lumMod val="76000"/>
                  </a:schemeClr>
                </a:solidFill>
                <a:latin typeface="Lucida Bright"/>
                <a:cs typeface="Times New Roman"/>
              </a:rPr>
              <a:t>Through Microsoft 365</a:t>
            </a:r>
            <a:br>
              <a:rPr lang="en-GB" sz="2800" b="1">
                <a:latin typeface="Lucida Bright"/>
                <a:cs typeface="Times New Roman"/>
              </a:rPr>
            </a:br>
            <a:br>
              <a:rPr lang="en-GB" b="1">
                <a:latin typeface="Lucida Bright"/>
                <a:cs typeface="Times New Roman"/>
              </a:rPr>
            </a:br>
            <a:endParaRPr lang="en-GB" sz="2000">
              <a:solidFill>
                <a:schemeClr val="tx2">
                  <a:lumMod val="90000"/>
                  <a:lumOff val="10000"/>
                </a:schemeClr>
              </a:solidFill>
              <a:latin typeface="Aptos Display"/>
              <a:cs typeface="Times New Roman"/>
            </a:endParaRPr>
          </a:p>
        </p:txBody>
      </p:sp>
      <p:sp>
        <p:nvSpPr>
          <p:cNvPr id="4" name="Text Placeholder 3">
            <a:extLst>
              <a:ext uri="{FF2B5EF4-FFF2-40B4-BE49-F238E27FC236}">
                <a16:creationId xmlns:a16="http://schemas.microsoft.com/office/drawing/2014/main" id="{53DFAA33-61B0-7F1D-3CC5-B779FA183882}"/>
              </a:ext>
            </a:extLst>
          </p:cNvPr>
          <p:cNvSpPr>
            <a:spLocks noGrp="1"/>
          </p:cNvSpPr>
          <p:nvPr>
            <p:ph type="body" sz="half" idx="2"/>
          </p:nvPr>
        </p:nvSpPr>
        <p:spPr>
          <a:xfrm>
            <a:off x="1299863" y="1712344"/>
            <a:ext cx="7598461" cy="4674227"/>
          </a:xfrm>
          <a:noFill/>
        </p:spPr>
        <p:txBody>
          <a:bodyPr vert="horz" lIns="91440" tIns="45720" rIns="91440" bIns="45720" rtlCol="0" anchor="t">
            <a:normAutofit/>
          </a:bodyPr>
          <a:lstStyle/>
          <a:p>
            <a:pPr>
              <a:lnSpc>
                <a:spcPct val="120000"/>
              </a:lnSpc>
            </a:pPr>
            <a:endParaRPr lang="en-GB" b="1">
              <a:solidFill>
                <a:srgbClr val="4D4427"/>
              </a:solidFill>
              <a:latin typeface="Aptos Display"/>
            </a:endParaRPr>
          </a:p>
          <a:p>
            <a:endParaRPr lang="en-GB" sz="1700" b="1">
              <a:solidFill>
                <a:schemeClr val="tx2">
                  <a:lumMod val="90000"/>
                  <a:lumOff val="10000"/>
                </a:schemeClr>
              </a:solidFill>
              <a:latin typeface="Aptos Display"/>
            </a:endParaRPr>
          </a:p>
          <a:p>
            <a:r>
              <a:rPr lang="en-GB" sz="1700" b="1">
                <a:solidFill>
                  <a:schemeClr val="tx2">
                    <a:lumMod val="90000"/>
                    <a:lumOff val="10000"/>
                  </a:schemeClr>
                </a:solidFill>
                <a:latin typeface="Aptos Display"/>
              </a:rPr>
              <a:t>  </a:t>
            </a:r>
            <a:endParaRPr lang="en-GB" sz="1800">
              <a:solidFill>
                <a:schemeClr val="tx2">
                  <a:lumMod val="90000"/>
                  <a:lumOff val="10000"/>
                </a:schemeClr>
              </a:solidFill>
              <a:latin typeface="Aptos" panose="02110004020202020204"/>
            </a:endParaRPr>
          </a:p>
          <a:p>
            <a:r>
              <a:rPr lang="en-GB" sz="1800" b="1">
                <a:solidFill>
                  <a:schemeClr val="tx2">
                    <a:lumMod val="90000"/>
                    <a:lumOff val="10000"/>
                  </a:schemeClr>
                </a:solidFill>
                <a:latin typeface="Aptos Display"/>
              </a:rPr>
              <a:t>    Assessment Component 1:</a:t>
            </a:r>
            <a:endParaRPr lang="en-GB" sz="1800">
              <a:solidFill>
                <a:schemeClr val="tx2">
                  <a:lumMod val="90000"/>
                  <a:lumOff val="10000"/>
                </a:schemeClr>
              </a:solidFill>
              <a:latin typeface="Aptos" panose="02110004020202020204"/>
            </a:endParaRPr>
          </a:p>
          <a:p>
            <a:r>
              <a:rPr lang="en-GB" sz="1700">
                <a:solidFill>
                  <a:schemeClr val="tx2">
                    <a:lumMod val="90000"/>
                    <a:lumOff val="10000"/>
                  </a:schemeClr>
                </a:solidFill>
                <a:latin typeface="Aptos Display"/>
              </a:rPr>
              <a:t> </a:t>
            </a:r>
            <a:r>
              <a:rPr lang="en-GB" sz="1800">
                <a:solidFill>
                  <a:schemeClr val="tx2">
                    <a:lumMod val="90000"/>
                    <a:lumOff val="10000"/>
                  </a:schemeClr>
                </a:solidFill>
                <a:latin typeface="Aptos Display"/>
              </a:rPr>
              <a:t>   </a:t>
            </a:r>
            <a:r>
              <a:rPr lang="en-GB">
                <a:solidFill>
                  <a:schemeClr val="tx2">
                    <a:lumMod val="90000"/>
                    <a:lumOff val="10000"/>
                  </a:schemeClr>
                </a:solidFill>
                <a:latin typeface="Aptos Display"/>
              </a:rPr>
              <a:t>Group PowerPoint  Presentation</a:t>
            </a:r>
          </a:p>
          <a:p>
            <a:pPr>
              <a:lnSpc>
                <a:spcPct val="120000"/>
              </a:lnSpc>
            </a:pPr>
            <a:endParaRPr lang="en-GB">
              <a:solidFill>
                <a:srgbClr val="4D4427"/>
              </a:solidFill>
              <a:latin typeface="Aptos Display"/>
            </a:endParaRPr>
          </a:p>
          <a:p>
            <a:r>
              <a:rPr lang="en-GB" sz="1700" b="1">
                <a:solidFill>
                  <a:schemeClr val="accent1">
                    <a:lumMod val="76000"/>
                  </a:schemeClr>
                </a:solidFill>
                <a:latin typeface="Aptos Display"/>
              </a:rPr>
              <a:t>  </a:t>
            </a:r>
            <a:r>
              <a:rPr lang="en-GB" sz="1900" b="1">
                <a:solidFill>
                  <a:schemeClr val="accent1">
                    <a:lumMod val="76000"/>
                  </a:schemeClr>
                </a:solidFill>
                <a:latin typeface="Aptos Display"/>
              </a:rPr>
              <a:t> </a:t>
            </a:r>
            <a:r>
              <a:rPr lang="en-GB" sz="1800" b="1">
                <a:solidFill>
                  <a:schemeClr val="accent1">
                    <a:lumMod val="76000"/>
                  </a:schemeClr>
                </a:solidFill>
                <a:latin typeface="Aptos Display"/>
              </a:rPr>
              <a:t>Group Members:</a:t>
            </a:r>
            <a:endParaRPr lang="en-GB" sz="1800">
              <a:solidFill>
                <a:schemeClr val="accent1">
                  <a:lumMod val="76000"/>
                </a:schemeClr>
              </a:solidFill>
              <a:latin typeface="Aptos" panose="02110004020202020204"/>
            </a:endParaRPr>
          </a:p>
          <a:p>
            <a:r>
              <a:rPr lang="en-GB" sz="1800">
                <a:solidFill>
                  <a:schemeClr val="accent1">
                    <a:lumMod val="76000"/>
                  </a:schemeClr>
                </a:solidFill>
                <a:latin typeface="Aptos Display"/>
              </a:rPr>
              <a:t>  </a:t>
            </a:r>
            <a:r>
              <a:rPr lang="en-GB">
                <a:solidFill>
                  <a:schemeClr val="accent1">
                    <a:lumMod val="76000"/>
                  </a:schemeClr>
                </a:solidFill>
                <a:latin typeface="Aptos Display"/>
              </a:rPr>
              <a:t> Daniela </a:t>
            </a:r>
            <a:r>
              <a:rPr lang="en-GB" err="1">
                <a:solidFill>
                  <a:schemeClr val="accent1">
                    <a:lumMod val="76000"/>
                  </a:schemeClr>
                </a:solidFill>
                <a:latin typeface="Aptos Display"/>
              </a:rPr>
              <a:t>Lameirao</a:t>
            </a:r>
            <a:r>
              <a:rPr lang="en-GB">
                <a:solidFill>
                  <a:schemeClr val="accent1">
                    <a:lumMod val="76000"/>
                  </a:schemeClr>
                </a:solidFill>
                <a:latin typeface="Aptos Display"/>
              </a:rPr>
              <a:t>      Safiyyah Shaheen      Maria Mbugoniwia      Inalda de Almeida Lima</a:t>
            </a:r>
            <a:endParaRPr lang="en-GB">
              <a:solidFill>
                <a:schemeClr val="accent1">
                  <a:lumMod val="76000"/>
                </a:schemeClr>
              </a:solidFill>
              <a:latin typeface="Aptos" panose="02110004020202020204"/>
            </a:endParaRPr>
          </a:p>
          <a:p>
            <a:r>
              <a:rPr lang="en-GB">
                <a:solidFill>
                  <a:schemeClr val="accent1">
                    <a:lumMod val="76000"/>
                  </a:schemeClr>
                </a:solidFill>
                <a:latin typeface="Aptos Display"/>
              </a:rPr>
              <a:t>             2022355                       2606337                            2236687                           2613960</a:t>
            </a:r>
            <a:endParaRPr lang="en-GB">
              <a:solidFill>
                <a:schemeClr val="accent1">
                  <a:lumMod val="76000"/>
                </a:schemeClr>
              </a:solidFill>
            </a:endParaRPr>
          </a:p>
          <a:p>
            <a:pPr algn="ctr">
              <a:lnSpc>
                <a:spcPct val="120000"/>
              </a:lnSpc>
            </a:pPr>
            <a:r>
              <a:rPr lang="en-GB" sz="1400" b="1">
                <a:solidFill>
                  <a:schemeClr val="accent1">
                    <a:lumMod val="76000"/>
                  </a:schemeClr>
                </a:solidFill>
                <a:latin typeface="Aptos Display"/>
              </a:rPr>
              <a:t>   </a:t>
            </a:r>
            <a:endParaRPr lang="en-GB" sz="1400">
              <a:solidFill>
                <a:schemeClr val="accent1">
                  <a:lumMod val="76000"/>
                </a:schemeClr>
              </a:solidFill>
              <a:latin typeface="Aptos Display"/>
            </a:endParaRPr>
          </a:p>
          <a:p>
            <a:pPr>
              <a:lnSpc>
                <a:spcPct val="120000"/>
              </a:lnSpc>
            </a:pPr>
            <a:r>
              <a:rPr lang="en-GB" b="1">
                <a:solidFill>
                  <a:schemeClr val="accent1">
                    <a:lumMod val="76000"/>
                  </a:schemeClr>
                </a:solidFill>
                <a:latin typeface="Aptos Display"/>
              </a:rPr>
              <a:t>   Lecturer: </a:t>
            </a:r>
            <a:r>
              <a:rPr lang="pt" b="1">
                <a:solidFill>
                  <a:schemeClr val="accent1">
                    <a:lumMod val="76000"/>
                  </a:schemeClr>
                </a:solidFill>
                <a:latin typeface="Aptos Display"/>
                <a:ea typeface="+mn-lt"/>
                <a:cs typeface="+mn-lt"/>
              </a:rPr>
              <a:t>Aliyuda Ali              Presentation Date: 17/10/2026</a:t>
            </a:r>
            <a:endParaRPr lang="en-GB">
              <a:solidFill>
                <a:schemeClr val="accent1">
                  <a:lumMod val="76000"/>
                </a:schemeClr>
              </a:solidFill>
              <a:latin typeface="Aptos Display"/>
              <a:ea typeface="+mn-lt"/>
              <a:cs typeface="+mn-lt"/>
            </a:endParaRPr>
          </a:p>
        </p:txBody>
      </p:sp>
      <p:pic>
        <p:nvPicPr>
          <p:cNvPr id="3" name="Picture 2">
            <a:extLst>
              <a:ext uri="{FF2B5EF4-FFF2-40B4-BE49-F238E27FC236}">
                <a16:creationId xmlns:a16="http://schemas.microsoft.com/office/drawing/2014/main" id="{55CD5C51-0400-F688-F96E-C857768FE798}"/>
              </a:ext>
            </a:extLst>
          </p:cNvPr>
          <p:cNvPicPr>
            <a:picLocks noChangeAspect="1"/>
          </p:cNvPicPr>
          <p:nvPr/>
        </p:nvPicPr>
        <p:blipFill>
          <a:blip r:embed="rId2"/>
          <a:stretch>
            <a:fillRect/>
          </a:stretch>
        </p:blipFill>
        <p:spPr>
          <a:xfrm>
            <a:off x="7187" y="-488828"/>
            <a:ext cx="1887844" cy="1770738"/>
          </a:xfrm>
          <a:prstGeom prst="rect">
            <a:avLst/>
          </a:prstGeom>
        </p:spPr>
      </p:pic>
      <p:sp>
        <p:nvSpPr>
          <p:cNvPr id="5" name="TextBox 4">
            <a:extLst>
              <a:ext uri="{FF2B5EF4-FFF2-40B4-BE49-F238E27FC236}">
                <a16:creationId xmlns:a16="http://schemas.microsoft.com/office/drawing/2014/main" id="{1B001525-2937-D0DE-7A39-13A199523523}"/>
              </a:ext>
            </a:extLst>
          </p:cNvPr>
          <p:cNvSpPr txBox="1"/>
          <p:nvPr/>
        </p:nvSpPr>
        <p:spPr>
          <a:xfrm>
            <a:off x="1467663" y="2315340"/>
            <a:ext cx="50907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tx2">
                    <a:lumMod val="90000"/>
                    <a:lumOff val="10000"/>
                  </a:schemeClr>
                </a:solidFill>
                <a:latin typeface="Aptos Display"/>
                <a:ea typeface="Calibri"/>
                <a:cs typeface="Calibri"/>
              </a:rPr>
              <a:t>Ashford Community Care Service</a:t>
            </a:r>
            <a:endParaRPr lang="en-US" sz="2400">
              <a:solidFill>
                <a:schemeClr val="tx2">
                  <a:lumMod val="90000"/>
                  <a:lumOff val="10000"/>
                </a:schemeClr>
              </a:solidFill>
            </a:endParaRPr>
          </a:p>
        </p:txBody>
      </p:sp>
      <p:cxnSp>
        <p:nvCxnSpPr>
          <p:cNvPr id="6" name="Straight Arrow Connector 5">
            <a:extLst>
              <a:ext uri="{FF2B5EF4-FFF2-40B4-BE49-F238E27FC236}">
                <a16:creationId xmlns:a16="http://schemas.microsoft.com/office/drawing/2014/main" id="{A7B09090-E862-8E31-A369-6FDB4832494D}"/>
              </a:ext>
            </a:extLst>
          </p:cNvPr>
          <p:cNvCxnSpPr/>
          <p:nvPr/>
        </p:nvCxnSpPr>
        <p:spPr>
          <a:xfrm>
            <a:off x="1558288" y="3760367"/>
            <a:ext cx="2978600" cy="1174"/>
          </a:xfrm>
          <a:prstGeom prst="straightConnector1">
            <a:avLst/>
          </a:prstGeom>
          <a:ln w="28575"/>
        </p:spPr>
        <p:style>
          <a:lnRef idx="3">
            <a:schemeClr val="accent4"/>
          </a:lnRef>
          <a:fillRef idx="0">
            <a:schemeClr val="accent4"/>
          </a:fillRef>
          <a:effectRef idx="2">
            <a:schemeClr val="accent4"/>
          </a:effectRef>
          <a:fontRef idx="minor">
            <a:schemeClr val="tx1"/>
          </a:fontRef>
        </p:style>
      </p:cxnSp>
      <p:sp>
        <p:nvSpPr>
          <p:cNvPr id="7" name="TextBox 6">
            <a:extLst>
              <a:ext uri="{FF2B5EF4-FFF2-40B4-BE49-F238E27FC236}">
                <a16:creationId xmlns:a16="http://schemas.microsoft.com/office/drawing/2014/main" id="{864E49AE-C6D9-94E8-E78D-F61764CD99AA}"/>
              </a:ext>
            </a:extLst>
          </p:cNvPr>
          <p:cNvSpPr txBox="1"/>
          <p:nvPr/>
        </p:nvSpPr>
        <p:spPr>
          <a:xfrm>
            <a:off x="7061771" y="131607"/>
            <a:ext cx="5008294"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solidFill>
                  <a:schemeClr val="accent1">
                    <a:lumMod val="76000"/>
                  </a:schemeClr>
                </a:solidFill>
              </a:rPr>
              <a:t>LCHS4007 | Digital Skills and Research Methods</a:t>
            </a:r>
            <a:endParaRPr lang="en-US">
              <a:solidFill>
                <a:schemeClr val="accent1">
                  <a:lumMod val="76000"/>
                </a:schemeClr>
              </a:solidFill>
            </a:endParaRPr>
          </a:p>
          <a:p>
            <a:endParaRPr lang="en-GB"/>
          </a:p>
        </p:txBody>
      </p:sp>
      <p:sp>
        <p:nvSpPr>
          <p:cNvPr id="8" name="TextBox 7">
            <a:extLst>
              <a:ext uri="{FF2B5EF4-FFF2-40B4-BE49-F238E27FC236}">
                <a16:creationId xmlns:a16="http://schemas.microsoft.com/office/drawing/2014/main" id="{55464F89-8EC3-9D63-549B-7C905D90BD3E}"/>
              </a:ext>
            </a:extLst>
          </p:cNvPr>
          <p:cNvSpPr txBox="1"/>
          <p:nvPr/>
        </p:nvSpPr>
        <p:spPr>
          <a:xfrm rot="20580000">
            <a:off x="10078420" y="5252898"/>
            <a:ext cx="361894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solidFill>
                  <a:schemeClr val="accent1">
                    <a:lumMod val="76000"/>
                  </a:schemeClr>
                </a:solidFill>
                <a:latin typeface="Segoe Print"/>
              </a:rPr>
              <a:t>Accessible records.</a:t>
            </a:r>
          </a:p>
          <a:p>
            <a:r>
              <a:rPr lang="en-GB" sz="1400" b="1" i="1">
                <a:solidFill>
                  <a:schemeClr val="accent1">
                    <a:lumMod val="76000"/>
                  </a:schemeClr>
                </a:solidFill>
                <a:latin typeface="Segoe Print"/>
              </a:rPr>
              <a:t>   Better outcomes.</a:t>
            </a:r>
          </a:p>
          <a:p>
            <a:endParaRPr lang="en-GB" sz="1400"/>
          </a:p>
        </p:txBody>
      </p:sp>
      <p:pic>
        <p:nvPicPr>
          <p:cNvPr id="9" name="Picture 8" descr="A blue and white background&#10;&#10;AI-generated content may be incorrect.">
            <a:extLst>
              <a:ext uri="{FF2B5EF4-FFF2-40B4-BE49-F238E27FC236}">
                <a16:creationId xmlns:a16="http://schemas.microsoft.com/office/drawing/2014/main" id="{3F4A73A6-7F9D-6E4F-943F-181A6D90FEE3}"/>
              </a:ext>
            </a:extLst>
          </p:cNvPr>
          <p:cNvPicPr>
            <a:picLocks noChangeAspect="1"/>
          </p:cNvPicPr>
          <p:nvPr/>
        </p:nvPicPr>
        <p:blipFill>
          <a:blip r:embed="rId3"/>
          <a:stretch>
            <a:fillRect/>
          </a:stretch>
        </p:blipFill>
        <p:spPr>
          <a:xfrm>
            <a:off x="996" y="4789338"/>
            <a:ext cx="12185522" cy="2070339"/>
          </a:xfrm>
          <a:prstGeom prst="rect">
            <a:avLst/>
          </a:prstGeom>
        </p:spPr>
      </p:pic>
      <p:cxnSp>
        <p:nvCxnSpPr>
          <p:cNvPr id="15" name="Straight Arrow Connector 14">
            <a:extLst>
              <a:ext uri="{FF2B5EF4-FFF2-40B4-BE49-F238E27FC236}">
                <a16:creationId xmlns:a16="http://schemas.microsoft.com/office/drawing/2014/main" id="{768518DE-302F-C8FB-B273-8901DE02D0A5}"/>
              </a:ext>
            </a:extLst>
          </p:cNvPr>
          <p:cNvCxnSpPr/>
          <p:nvPr/>
        </p:nvCxnSpPr>
        <p:spPr>
          <a:xfrm flipV="1">
            <a:off x="10750920" y="5937549"/>
            <a:ext cx="1013868" cy="282847"/>
          </a:xfrm>
          <a:prstGeom prst="straightConnector1">
            <a:avLst/>
          </a:prstGeom>
          <a:ln w="28575"/>
        </p:spPr>
        <p:style>
          <a:lnRef idx="3">
            <a:schemeClr val="accent4"/>
          </a:lnRef>
          <a:fillRef idx="0">
            <a:schemeClr val="accent4"/>
          </a:fillRef>
          <a:effectRef idx="2">
            <a:schemeClr val="accent4"/>
          </a:effectRef>
          <a:fontRef idx="minor">
            <a:schemeClr val="tx1"/>
          </a:fontRef>
        </p:style>
      </p:cxnSp>
      <p:pic>
        <p:nvPicPr>
          <p:cNvPr id="12" name="Content Placeholder 11">
            <a:extLst>
              <a:ext uri="{FF2B5EF4-FFF2-40B4-BE49-F238E27FC236}">
                <a16:creationId xmlns:a16="http://schemas.microsoft.com/office/drawing/2014/main" id="{F29E7B54-5256-EC71-DDA6-79C1CA75D482}"/>
              </a:ext>
            </a:extLst>
          </p:cNvPr>
          <p:cNvPicPr>
            <a:picLocks noGrp="1" noChangeAspect="1"/>
          </p:cNvPicPr>
          <p:nvPr>
            <p:ph idx="1"/>
          </p:nvPr>
        </p:nvPicPr>
        <p:blipFill>
          <a:blip r:embed="rId4"/>
          <a:stretch>
            <a:fillRect/>
          </a:stretch>
        </p:blipFill>
        <p:spPr>
          <a:xfrm>
            <a:off x="8910254" y="576082"/>
            <a:ext cx="3922675" cy="48768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7F2BE2-0B27-EE10-9C3A-89EF63606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B6AFB9-016B-0C90-18C4-92B41152CEDE}"/>
              </a:ext>
            </a:extLst>
          </p:cNvPr>
          <p:cNvSpPr>
            <a:spLocks noGrp="1"/>
          </p:cNvSpPr>
          <p:nvPr>
            <p:ph type="ctrTitle"/>
          </p:nvPr>
        </p:nvSpPr>
        <p:spPr>
          <a:xfrm>
            <a:off x="1092911" y="1021024"/>
            <a:ext cx="9217510" cy="604346"/>
          </a:xfrm>
        </p:spPr>
        <p:txBody>
          <a:bodyPr>
            <a:normAutofit/>
          </a:bodyPr>
          <a:lstStyle/>
          <a:p>
            <a:pPr algn="l"/>
            <a:r>
              <a:rPr lang="en-US" sz="3200" b="1">
                <a:solidFill>
                  <a:schemeClr val="accent1">
                    <a:lumMod val="76000"/>
                  </a:schemeClr>
                </a:solidFill>
                <a:latin typeface="Lucida Bright"/>
              </a:rPr>
              <a:t>T</a:t>
            </a:r>
            <a:r>
              <a:rPr lang="en-US" sz="2800" b="1">
                <a:solidFill>
                  <a:schemeClr val="accent1">
                    <a:lumMod val="76000"/>
                  </a:schemeClr>
                </a:solidFill>
                <a:latin typeface="Lucida Bright"/>
              </a:rPr>
              <a:t>he Workplace Task: Care Documentation</a:t>
            </a:r>
          </a:p>
        </p:txBody>
      </p:sp>
      <p:sp>
        <p:nvSpPr>
          <p:cNvPr id="3" name="Content Placeholder 2">
            <a:extLst>
              <a:ext uri="{FF2B5EF4-FFF2-40B4-BE49-F238E27FC236}">
                <a16:creationId xmlns:a16="http://schemas.microsoft.com/office/drawing/2014/main" id="{5049DB17-DB05-84D3-BF5E-82F61EC18B5F}"/>
              </a:ext>
            </a:extLst>
          </p:cNvPr>
          <p:cNvSpPr>
            <a:spLocks noGrp="1"/>
          </p:cNvSpPr>
          <p:nvPr>
            <p:ph type="subTitle" idx="1"/>
          </p:nvPr>
        </p:nvSpPr>
        <p:spPr>
          <a:xfrm>
            <a:off x="634316" y="2056671"/>
            <a:ext cx="10933178" cy="1532538"/>
          </a:xfrm>
          <a:prstGeom prst="roundRect">
            <a:avLst/>
          </a:prstGeom>
          <a:ln w="28575">
            <a:solidFill>
              <a:schemeClr val="tx2">
                <a:lumMod val="25000"/>
                <a:lumOff val="75000"/>
              </a:schemeClr>
            </a:solidFill>
          </a:ln>
        </p:spPr>
        <p:txBody>
          <a:bodyPr vert="horz" lIns="91440" tIns="45720" rIns="91440" bIns="45720" rtlCol="0" anchor="ctr">
            <a:noAutofit/>
          </a:bodyPr>
          <a:lstStyle/>
          <a:p>
            <a:pPr algn="l"/>
            <a:r>
              <a:rPr lang="en-US" sz="1600" b="1">
                <a:solidFill>
                  <a:schemeClr val="tx2">
                    <a:lumMod val="76000"/>
                    <a:lumOff val="24000"/>
                  </a:schemeClr>
                </a:solidFill>
                <a:latin typeface="Aptos Display"/>
              </a:rPr>
              <a:t>Care Documentation</a:t>
            </a:r>
            <a:r>
              <a:rPr lang="en-US" sz="1600">
                <a:solidFill>
                  <a:schemeClr val="tx2">
                    <a:lumMod val="76000"/>
                    <a:lumOff val="24000"/>
                  </a:schemeClr>
                </a:solidFill>
                <a:latin typeface="Aptos Display"/>
              </a:rPr>
              <a:t> is the ongoing process of recording observations, actions and decisions while providing care. They help staff understand the person's needs and maintain </a:t>
            </a:r>
            <a:r>
              <a:rPr lang="en-US" sz="1600" b="1">
                <a:solidFill>
                  <a:schemeClr val="tx2">
                    <a:lumMod val="76000"/>
                    <a:lumOff val="24000"/>
                  </a:schemeClr>
                </a:solidFill>
                <a:latin typeface="Aptos Display"/>
              </a:rPr>
              <a:t>continuity of care </a:t>
            </a:r>
            <a:r>
              <a:rPr lang="en-US" sz="1600">
                <a:solidFill>
                  <a:schemeClr val="tx2">
                    <a:lumMod val="76000"/>
                    <a:lumOff val="24000"/>
                  </a:schemeClr>
                </a:solidFill>
                <a:latin typeface="Aptos Display"/>
              </a:rPr>
              <a:t>(NHS England, 2023).</a:t>
            </a:r>
          </a:p>
          <a:p>
            <a:pPr algn="l"/>
            <a:r>
              <a:rPr lang="en-US" sz="1600" b="1">
                <a:solidFill>
                  <a:schemeClr val="tx2">
                    <a:lumMod val="76000"/>
                    <a:lumOff val="24000"/>
                  </a:schemeClr>
                </a:solidFill>
                <a:latin typeface="Aptos Display"/>
              </a:rPr>
              <a:t>Care Records</a:t>
            </a:r>
            <a:r>
              <a:rPr lang="en-US" sz="1600">
                <a:solidFill>
                  <a:schemeClr val="tx2">
                    <a:lumMod val="76000"/>
                    <a:lumOff val="24000"/>
                  </a:schemeClr>
                </a:solidFill>
                <a:latin typeface="Aptos Display"/>
              </a:rPr>
              <a:t> are documents that contain important information regarding a service user's health, care and support needs. These can be stored electronically on secure care systems or as paper records. Access should be limited to </a:t>
            </a:r>
            <a:r>
              <a:rPr lang="en-US" sz="1600" err="1">
                <a:solidFill>
                  <a:schemeClr val="tx2">
                    <a:lumMod val="76000"/>
                    <a:lumOff val="24000"/>
                  </a:schemeClr>
                </a:solidFill>
                <a:latin typeface="Aptos Display"/>
              </a:rPr>
              <a:t>authorised</a:t>
            </a:r>
            <a:r>
              <a:rPr lang="en-US" sz="1600">
                <a:solidFill>
                  <a:schemeClr val="tx2">
                    <a:lumMod val="76000"/>
                    <a:lumOff val="24000"/>
                  </a:schemeClr>
                </a:solidFill>
                <a:latin typeface="Aptos Display"/>
              </a:rPr>
              <a:t> staff. </a:t>
            </a:r>
            <a:endParaRPr lang="en-US" sz="1600">
              <a:solidFill>
                <a:schemeClr val="tx2">
                  <a:lumMod val="76000"/>
                  <a:lumOff val="24000"/>
                </a:schemeClr>
              </a:solidFill>
              <a:latin typeface="Aptos" panose="02110004020202020204"/>
            </a:endParaRPr>
          </a:p>
        </p:txBody>
      </p:sp>
      <p:pic>
        <p:nvPicPr>
          <p:cNvPr id="11" name="Picture 10" descr="A blue and white background&#10;&#10;AI-generated content may be incorrect.">
            <a:extLst>
              <a:ext uri="{FF2B5EF4-FFF2-40B4-BE49-F238E27FC236}">
                <a16:creationId xmlns:a16="http://schemas.microsoft.com/office/drawing/2014/main" id="{384EA09E-26FD-E8CC-99BC-5E6D7318245D}"/>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03463BE6-CC1D-F3AA-DD9C-8DB3921C031F}"/>
              </a:ext>
            </a:extLst>
          </p:cNvPr>
          <p:cNvPicPr>
            <a:picLocks noChangeAspect="1"/>
          </p:cNvPicPr>
          <p:nvPr/>
        </p:nvPicPr>
        <p:blipFill>
          <a:blip r:embed="rId3"/>
          <a:stretch>
            <a:fillRect/>
          </a:stretch>
        </p:blipFill>
        <p:spPr>
          <a:xfrm>
            <a:off x="7187" y="-488828"/>
            <a:ext cx="1863263" cy="1696996"/>
          </a:xfrm>
          <a:prstGeom prst="rect">
            <a:avLst/>
          </a:prstGeom>
        </p:spPr>
      </p:pic>
      <p:pic>
        <p:nvPicPr>
          <p:cNvPr id="4" name="Graphic 3">
            <a:extLst>
              <a:ext uri="{FF2B5EF4-FFF2-40B4-BE49-F238E27FC236}">
                <a16:creationId xmlns:a16="http://schemas.microsoft.com/office/drawing/2014/main" id="{E2DB13E2-3C28-F87B-B6F3-75B4147C29F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91380" y="4176254"/>
            <a:ext cx="914400" cy="914400"/>
          </a:xfrm>
          <a:prstGeom prst="rect">
            <a:avLst/>
          </a:prstGeom>
        </p:spPr>
      </p:pic>
      <p:pic>
        <p:nvPicPr>
          <p:cNvPr id="6" name="Graphic 5">
            <a:extLst>
              <a:ext uri="{FF2B5EF4-FFF2-40B4-BE49-F238E27FC236}">
                <a16:creationId xmlns:a16="http://schemas.microsoft.com/office/drawing/2014/main" id="{57FB43C0-88D8-3D98-18E6-6B5FC0EFAC7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59810" y="4179035"/>
            <a:ext cx="914400" cy="914400"/>
          </a:xfrm>
          <a:prstGeom prst="rect">
            <a:avLst/>
          </a:prstGeom>
        </p:spPr>
      </p:pic>
      <p:pic>
        <p:nvPicPr>
          <p:cNvPr id="12" name="Graphic 11">
            <a:extLst>
              <a:ext uri="{FF2B5EF4-FFF2-40B4-BE49-F238E27FC236}">
                <a16:creationId xmlns:a16="http://schemas.microsoft.com/office/drawing/2014/main" id="{2127B1B7-32A3-1DD2-8808-96171215C98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432415" y="4190629"/>
            <a:ext cx="914400" cy="914400"/>
          </a:xfrm>
          <a:prstGeom prst="rect">
            <a:avLst/>
          </a:prstGeom>
        </p:spPr>
      </p:pic>
      <p:pic>
        <p:nvPicPr>
          <p:cNvPr id="16" name="Graphic 15">
            <a:extLst>
              <a:ext uri="{FF2B5EF4-FFF2-40B4-BE49-F238E27FC236}">
                <a16:creationId xmlns:a16="http://schemas.microsoft.com/office/drawing/2014/main" id="{0618B0EF-1FAB-E046-0863-810D5A03D63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74001" y="4192355"/>
            <a:ext cx="914400" cy="914400"/>
          </a:xfrm>
          <a:prstGeom prst="rect">
            <a:avLst/>
          </a:prstGeom>
        </p:spPr>
      </p:pic>
      <p:sp>
        <p:nvSpPr>
          <p:cNvPr id="22" name="Flowchart: Connector 21">
            <a:extLst>
              <a:ext uri="{FF2B5EF4-FFF2-40B4-BE49-F238E27FC236}">
                <a16:creationId xmlns:a16="http://schemas.microsoft.com/office/drawing/2014/main" id="{73149D80-9F68-3430-9F3E-164028FFA450}"/>
              </a:ext>
            </a:extLst>
          </p:cNvPr>
          <p:cNvSpPr/>
          <p:nvPr/>
        </p:nvSpPr>
        <p:spPr>
          <a:xfrm>
            <a:off x="485846" y="1026162"/>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bg1"/>
                </a:solidFill>
              </a:rPr>
              <a:t>1</a:t>
            </a:r>
          </a:p>
        </p:txBody>
      </p:sp>
      <p:sp>
        <p:nvSpPr>
          <p:cNvPr id="23" name="TextBox 22">
            <a:extLst>
              <a:ext uri="{FF2B5EF4-FFF2-40B4-BE49-F238E27FC236}">
                <a16:creationId xmlns:a16="http://schemas.microsoft.com/office/drawing/2014/main" id="{F8454549-2C1C-F03E-9385-AB57BF1BAA99}"/>
              </a:ext>
            </a:extLst>
          </p:cNvPr>
          <p:cNvSpPr txBox="1"/>
          <p:nvPr/>
        </p:nvSpPr>
        <p:spPr>
          <a:xfrm>
            <a:off x="786579" y="3812132"/>
            <a:ext cx="26802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does it involve?</a:t>
            </a:r>
          </a:p>
        </p:txBody>
      </p:sp>
      <p:sp>
        <p:nvSpPr>
          <p:cNvPr id="24" name="TextBox 23">
            <a:extLst>
              <a:ext uri="{FF2B5EF4-FFF2-40B4-BE49-F238E27FC236}">
                <a16:creationId xmlns:a16="http://schemas.microsoft.com/office/drawing/2014/main" id="{297E3A9A-16BC-8644-9B86-E4097335B7D0}"/>
              </a:ext>
            </a:extLst>
          </p:cNvPr>
          <p:cNvSpPr txBox="1"/>
          <p:nvPr/>
        </p:nvSpPr>
        <p:spPr>
          <a:xfrm>
            <a:off x="940947" y="1719498"/>
            <a:ext cx="15020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is it?</a:t>
            </a:r>
          </a:p>
        </p:txBody>
      </p:sp>
      <p:sp>
        <p:nvSpPr>
          <p:cNvPr id="25" name="TextBox 24">
            <a:extLst>
              <a:ext uri="{FF2B5EF4-FFF2-40B4-BE49-F238E27FC236}">
                <a16:creationId xmlns:a16="http://schemas.microsoft.com/office/drawing/2014/main" id="{D6DB7066-E03E-DDA0-15CF-5056DEAC4A85}"/>
              </a:ext>
            </a:extLst>
          </p:cNvPr>
          <p:cNvSpPr txBox="1"/>
          <p:nvPr/>
        </p:nvSpPr>
        <p:spPr>
          <a:xfrm>
            <a:off x="638604" y="4178710"/>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Daily Support &amp; Care</a:t>
            </a:r>
          </a:p>
        </p:txBody>
      </p:sp>
      <p:sp>
        <p:nvSpPr>
          <p:cNvPr id="26" name="TextBox 25">
            <a:extLst>
              <a:ext uri="{FF2B5EF4-FFF2-40B4-BE49-F238E27FC236}">
                <a16:creationId xmlns:a16="http://schemas.microsoft.com/office/drawing/2014/main" id="{940CE340-5767-56C9-7567-1699E1C0CD56}"/>
              </a:ext>
            </a:extLst>
          </p:cNvPr>
          <p:cNvSpPr txBox="1"/>
          <p:nvPr/>
        </p:nvSpPr>
        <p:spPr>
          <a:xfrm>
            <a:off x="2804322" y="415838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Medication</a:t>
            </a:r>
          </a:p>
          <a:p>
            <a:pPr algn="ctr"/>
            <a:r>
              <a:rPr lang="en-US" b="1">
                <a:solidFill>
                  <a:schemeClr val="accent1">
                    <a:lumMod val="76000"/>
                  </a:schemeClr>
                </a:solidFill>
                <a:latin typeface="Aptos Display"/>
              </a:rPr>
              <a:t>Records</a:t>
            </a:r>
          </a:p>
        </p:txBody>
      </p:sp>
      <p:sp>
        <p:nvSpPr>
          <p:cNvPr id="27" name="TextBox 26">
            <a:extLst>
              <a:ext uri="{FF2B5EF4-FFF2-40B4-BE49-F238E27FC236}">
                <a16:creationId xmlns:a16="http://schemas.microsoft.com/office/drawing/2014/main" id="{68857CE9-4D95-555A-126D-049D9ECD2A80}"/>
              </a:ext>
            </a:extLst>
          </p:cNvPr>
          <p:cNvSpPr txBox="1"/>
          <p:nvPr/>
        </p:nvSpPr>
        <p:spPr>
          <a:xfrm>
            <a:off x="4976839" y="4190911"/>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Wellbeing</a:t>
            </a:r>
          </a:p>
          <a:p>
            <a:pPr algn="ctr"/>
            <a:r>
              <a:rPr lang="en-US" b="1">
                <a:solidFill>
                  <a:schemeClr val="accent1">
                    <a:lumMod val="76000"/>
                  </a:schemeClr>
                </a:solidFill>
                <a:latin typeface="Aptos Display"/>
              </a:rPr>
              <a:t>Checks</a:t>
            </a:r>
          </a:p>
        </p:txBody>
      </p:sp>
      <p:sp>
        <p:nvSpPr>
          <p:cNvPr id="28" name="TextBox 27">
            <a:extLst>
              <a:ext uri="{FF2B5EF4-FFF2-40B4-BE49-F238E27FC236}">
                <a16:creationId xmlns:a16="http://schemas.microsoft.com/office/drawing/2014/main" id="{B555D34F-25FD-40C3-E026-C4F2F6A2DDD2}"/>
              </a:ext>
            </a:extLst>
          </p:cNvPr>
          <p:cNvSpPr txBox="1"/>
          <p:nvPr/>
        </p:nvSpPr>
        <p:spPr>
          <a:xfrm>
            <a:off x="7121716" y="419099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Incident reports </a:t>
            </a:r>
          </a:p>
        </p:txBody>
      </p:sp>
    </p:spTree>
    <p:extLst>
      <p:ext uri="{BB962C8B-B14F-4D97-AF65-F5344CB8AC3E}">
        <p14:creationId xmlns:p14="http://schemas.microsoft.com/office/powerpoint/2010/main" val="2770332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B6C1-9174-B596-B748-0392E3E7DEEB}"/>
              </a:ext>
            </a:extLst>
          </p:cNvPr>
          <p:cNvSpPr>
            <a:spLocks noGrp="1"/>
          </p:cNvSpPr>
          <p:nvPr>
            <p:ph type="ctrTitle"/>
          </p:nvPr>
        </p:nvSpPr>
        <p:spPr>
          <a:xfrm>
            <a:off x="2518587" y="504832"/>
            <a:ext cx="2629899" cy="702668"/>
          </a:xfrm>
        </p:spPr>
        <p:txBody>
          <a:bodyPr>
            <a:normAutofit/>
          </a:bodyPr>
          <a:lstStyle/>
          <a:p>
            <a:pPr algn="l"/>
            <a:r>
              <a:rPr lang="en-US" sz="3200" b="1">
                <a:solidFill>
                  <a:schemeClr val="accent1">
                    <a:lumMod val="76000"/>
                  </a:schemeClr>
                </a:solidFill>
                <a:latin typeface="Lucida Bright"/>
              </a:rPr>
              <a:t>Overview</a:t>
            </a:r>
            <a:endParaRPr lang="en-US" sz="3200">
              <a:solidFill>
                <a:schemeClr val="accent1">
                  <a:lumMod val="76000"/>
                </a:schemeClr>
              </a:solidFill>
              <a:latin typeface="Lucida Bright"/>
            </a:endParaRPr>
          </a:p>
        </p:txBody>
      </p:sp>
      <p:sp>
        <p:nvSpPr>
          <p:cNvPr id="3" name="Content Placeholder 2">
            <a:extLst>
              <a:ext uri="{FF2B5EF4-FFF2-40B4-BE49-F238E27FC236}">
                <a16:creationId xmlns:a16="http://schemas.microsoft.com/office/drawing/2014/main" id="{8312FDCB-EB1A-54CA-B621-125CB87FAF51}"/>
              </a:ext>
            </a:extLst>
          </p:cNvPr>
          <p:cNvSpPr>
            <a:spLocks noGrp="1"/>
          </p:cNvSpPr>
          <p:nvPr>
            <p:ph type="subTitle" idx="1"/>
          </p:nvPr>
        </p:nvSpPr>
        <p:spPr>
          <a:xfrm>
            <a:off x="3616602" y="1448218"/>
            <a:ext cx="6317920" cy="4636743"/>
          </a:xfrm>
        </p:spPr>
        <p:txBody>
          <a:bodyPr vert="horz" lIns="91440" tIns="45720" rIns="91440" bIns="45720" rtlCol="0" anchor="t">
            <a:noAutofit/>
          </a:bodyPr>
          <a:lstStyle/>
          <a:p>
            <a:pPr algn="l">
              <a:lnSpc>
                <a:spcPct val="150000"/>
              </a:lnSpc>
            </a:pPr>
            <a:r>
              <a:rPr lang="en-US" sz="2200">
                <a:solidFill>
                  <a:schemeClr val="tx2">
                    <a:lumMod val="90000"/>
                    <a:lumOff val="10000"/>
                  </a:schemeClr>
                </a:solidFill>
              </a:rPr>
              <a:t>The Chosen workplace task</a:t>
            </a:r>
            <a:endParaRPr lang="en-US"/>
          </a:p>
          <a:p>
            <a:pPr algn="l">
              <a:lnSpc>
                <a:spcPct val="150000"/>
              </a:lnSpc>
            </a:pPr>
            <a:r>
              <a:rPr lang="en-US" sz="2200">
                <a:solidFill>
                  <a:schemeClr val="tx2">
                    <a:lumMod val="90000"/>
                    <a:lumOff val="10000"/>
                  </a:schemeClr>
                </a:solidFill>
              </a:rPr>
              <a:t>Case Study: Ashford Community Care Service</a:t>
            </a:r>
          </a:p>
          <a:p>
            <a:pPr algn="l">
              <a:lnSpc>
                <a:spcPct val="150000"/>
              </a:lnSpc>
            </a:pPr>
            <a:r>
              <a:rPr lang="en-US" sz="2200">
                <a:solidFill>
                  <a:schemeClr val="tx2">
                    <a:lumMod val="90000"/>
                    <a:lumOff val="10000"/>
                  </a:schemeClr>
                </a:solidFill>
              </a:rPr>
              <a:t>Selected Microsoft 365 tool </a:t>
            </a:r>
          </a:p>
          <a:p>
            <a:pPr algn="l">
              <a:lnSpc>
                <a:spcPct val="150000"/>
              </a:lnSpc>
            </a:pPr>
            <a:r>
              <a:rPr lang="en-US" sz="2200">
                <a:solidFill>
                  <a:schemeClr val="tx2">
                    <a:lumMod val="90000"/>
                    <a:lumOff val="10000"/>
                  </a:schemeClr>
                </a:solidFill>
              </a:rPr>
              <a:t>Why is Suitable?</a:t>
            </a:r>
            <a:endParaRPr lang="en-US">
              <a:solidFill>
                <a:schemeClr val="tx2">
                  <a:lumMod val="90000"/>
                  <a:lumOff val="10000"/>
                </a:schemeClr>
              </a:solidFill>
            </a:endParaRPr>
          </a:p>
          <a:p>
            <a:pPr algn="l">
              <a:lnSpc>
                <a:spcPct val="150000"/>
              </a:lnSpc>
            </a:pPr>
            <a:r>
              <a:rPr lang="en-US" sz="2200">
                <a:solidFill>
                  <a:schemeClr val="tx2">
                    <a:lumMod val="90000"/>
                    <a:lumOff val="10000"/>
                  </a:schemeClr>
                </a:solidFill>
              </a:rPr>
              <a:t>Improvement Efficiency &amp; Communication</a:t>
            </a:r>
          </a:p>
          <a:p>
            <a:pPr algn="l">
              <a:lnSpc>
                <a:spcPct val="150000"/>
              </a:lnSpc>
            </a:pPr>
            <a:r>
              <a:rPr lang="en-US" sz="2200">
                <a:solidFill>
                  <a:schemeClr val="tx2">
                    <a:lumMod val="90000"/>
                    <a:lumOff val="10000"/>
                  </a:schemeClr>
                </a:solidFill>
              </a:rPr>
              <a:t>Advantages &amp; Limitations</a:t>
            </a:r>
          </a:p>
          <a:p>
            <a:pPr algn="l">
              <a:lnSpc>
                <a:spcPct val="150000"/>
              </a:lnSpc>
            </a:pPr>
            <a:r>
              <a:rPr lang="en-US" sz="2200">
                <a:solidFill>
                  <a:schemeClr val="tx2">
                    <a:lumMod val="90000"/>
                    <a:lumOff val="10000"/>
                  </a:schemeClr>
                </a:solidFill>
              </a:rPr>
              <a:t>Implementation - Recommendations</a:t>
            </a:r>
          </a:p>
          <a:p>
            <a:endParaRPr lang="en-US" sz="2200"/>
          </a:p>
        </p:txBody>
      </p:sp>
      <p:sp>
        <p:nvSpPr>
          <p:cNvPr id="7" name="Flowchart: Connector 6">
            <a:extLst>
              <a:ext uri="{FF2B5EF4-FFF2-40B4-BE49-F238E27FC236}">
                <a16:creationId xmlns:a16="http://schemas.microsoft.com/office/drawing/2014/main" id="{B8FF35E5-AC76-9F54-3E74-AF08AB144025}"/>
              </a:ext>
            </a:extLst>
          </p:cNvPr>
          <p:cNvSpPr/>
          <p:nvPr/>
        </p:nvSpPr>
        <p:spPr>
          <a:xfrm>
            <a:off x="3177425" y="157922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1</a:t>
            </a:r>
          </a:p>
        </p:txBody>
      </p:sp>
      <p:sp>
        <p:nvSpPr>
          <p:cNvPr id="9" name="Flowchart: Connector 8">
            <a:extLst>
              <a:ext uri="{FF2B5EF4-FFF2-40B4-BE49-F238E27FC236}">
                <a16:creationId xmlns:a16="http://schemas.microsoft.com/office/drawing/2014/main" id="{29F2FDB4-7DAB-E51C-37C8-7AF210751E31}"/>
              </a:ext>
            </a:extLst>
          </p:cNvPr>
          <p:cNvSpPr/>
          <p:nvPr/>
        </p:nvSpPr>
        <p:spPr>
          <a:xfrm>
            <a:off x="3177425" y="2234555"/>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2</a:t>
            </a:r>
          </a:p>
        </p:txBody>
      </p:sp>
      <p:pic>
        <p:nvPicPr>
          <p:cNvPr id="11" name="Picture 10" descr="A blue and white background&#10;&#10;AI-generated content may be incorrect.">
            <a:extLst>
              <a:ext uri="{FF2B5EF4-FFF2-40B4-BE49-F238E27FC236}">
                <a16:creationId xmlns:a16="http://schemas.microsoft.com/office/drawing/2014/main" id="{CFCFDB68-104A-0FD4-19AF-551DA270E772}"/>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D463B3DB-C81E-9344-F6F8-6CD3550E15F2}"/>
              </a:ext>
            </a:extLst>
          </p:cNvPr>
          <p:cNvPicPr>
            <a:picLocks noChangeAspect="1"/>
          </p:cNvPicPr>
          <p:nvPr/>
        </p:nvPicPr>
        <p:blipFill>
          <a:blip r:embed="rId3"/>
          <a:stretch>
            <a:fillRect/>
          </a:stretch>
        </p:blipFill>
        <p:spPr>
          <a:xfrm>
            <a:off x="7187" y="-488828"/>
            <a:ext cx="1863263" cy="1696996"/>
          </a:xfrm>
          <a:prstGeom prst="rect">
            <a:avLst/>
          </a:prstGeom>
        </p:spPr>
      </p:pic>
      <p:sp>
        <p:nvSpPr>
          <p:cNvPr id="15" name="Flowchart: Connector 14">
            <a:extLst>
              <a:ext uri="{FF2B5EF4-FFF2-40B4-BE49-F238E27FC236}">
                <a16:creationId xmlns:a16="http://schemas.microsoft.com/office/drawing/2014/main" id="{30FCEE49-954E-3C42-2685-23B63CE4B0D9}"/>
              </a:ext>
            </a:extLst>
          </p:cNvPr>
          <p:cNvSpPr/>
          <p:nvPr/>
        </p:nvSpPr>
        <p:spPr>
          <a:xfrm>
            <a:off x="3177424" y="2843043"/>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3</a:t>
            </a:r>
          </a:p>
        </p:txBody>
      </p:sp>
      <p:sp>
        <p:nvSpPr>
          <p:cNvPr id="17" name="Flowchart: Connector 16">
            <a:extLst>
              <a:ext uri="{FF2B5EF4-FFF2-40B4-BE49-F238E27FC236}">
                <a16:creationId xmlns:a16="http://schemas.microsoft.com/office/drawing/2014/main" id="{63BD758F-19DA-2A2C-6F4E-B7F4AA0E7D53}"/>
              </a:ext>
            </a:extLst>
          </p:cNvPr>
          <p:cNvSpPr/>
          <p:nvPr/>
        </p:nvSpPr>
        <p:spPr>
          <a:xfrm>
            <a:off x="3177426" y="4126106"/>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5</a:t>
            </a:r>
          </a:p>
        </p:txBody>
      </p:sp>
      <p:sp>
        <p:nvSpPr>
          <p:cNvPr id="19" name="Flowchart: Connector 18">
            <a:extLst>
              <a:ext uri="{FF2B5EF4-FFF2-40B4-BE49-F238E27FC236}">
                <a16:creationId xmlns:a16="http://schemas.microsoft.com/office/drawing/2014/main" id="{664F719C-9E7C-5CA1-1D0A-C8547B6A4B7D}"/>
              </a:ext>
            </a:extLst>
          </p:cNvPr>
          <p:cNvSpPr/>
          <p:nvPr/>
        </p:nvSpPr>
        <p:spPr>
          <a:xfrm>
            <a:off x="3177425" y="3423238"/>
            <a:ext cx="448573" cy="412150"/>
          </a:xfrm>
          <a:prstGeom prst="flowChartConnector">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4</a:t>
            </a:r>
          </a:p>
        </p:txBody>
      </p:sp>
      <p:sp>
        <p:nvSpPr>
          <p:cNvPr id="21" name="Flowchart: Connector 20">
            <a:extLst>
              <a:ext uri="{FF2B5EF4-FFF2-40B4-BE49-F238E27FC236}">
                <a16:creationId xmlns:a16="http://schemas.microsoft.com/office/drawing/2014/main" id="{39745678-6BFB-A832-D214-FF9F9E236115}"/>
              </a:ext>
            </a:extLst>
          </p:cNvPr>
          <p:cNvSpPr/>
          <p:nvPr/>
        </p:nvSpPr>
        <p:spPr>
          <a:xfrm>
            <a:off x="3181832" y="4745724"/>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6</a:t>
            </a:r>
          </a:p>
        </p:txBody>
      </p:sp>
      <p:sp>
        <p:nvSpPr>
          <p:cNvPr id="4" name="Flowchart: Connector 3">
            <a:extLst>
              <a:ext uri="{FF2B5EF4-FFF2-40B4-BE49-F238E27FC236}">
                <a16:creationId xmlns:a16="http://schemas.microsoft.com/office/drawing/2014/main" id="{496F35F9-7D4B-8C04-3D50-F1231FF99FE7}"/>
              </a:ext>
            </a:extLst>
          </p:cNvPr>
          <p:cNvSpPr/>
          <p:nvPr/>
        </p:nvSpPr>
        <p:spPr>
          <a:xfrm>
            <a:off x="3177425" y="533055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7</a:t>
            </a:r>
          </a:p>
        </p:txBody>
      </p:sp>
    </p:spTree>
    <p:extLst>
      <p:ext uri="{BB962C8B-B14F-4D97-AF65-F5344CB8AC3E}">
        <p14:creationId xmlns:p14="http://schemas.microsoft.com/office/powerpoint/2010/main" val="2987443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ifferent coloured organisers">
            <a:extLst>
              <a:ext uri="{FF2B5EF4-FFF2-40B4-BE49-F238E27FC236}">
                <a16:creationId xmlns:a16="http://schemas.microsoft.com/office/drawing/2014/main" id="{1B36837C-4699-A259-D7BA-6A42EDCDB6A3}"/>
              </a:ext>
            </a:extLst>
          </p:cNvPr>
          <p:cNvPicPr>
            <a:picLocks noChangeAspect="1"/>
          </p:cNvPicPr>
          <p:nvPr/>
        </p:nvPicPr>
        <p:blipFill>
          <a:blip r:embed="rId2"/>
          <a:srcRect r="-2" b="7020"/>
          <a:stretch>
            <a:fillRect/>
          </a:stretch>
        </p:blipFill>
        <p:spPr>
          <a:xfrm>
            <a:off x="20" y="10"/>
            <a:ext cx="12191980" cy="6857990"/>
          </a:xfrm>
          <a:prstGeom prst="rect">
            <a:avLst/>
          </a:prstGeom>
        </p:spPr>
      </p:pic>
      <p:sp useBgFill="1">
        <p:nvSpPr>
          <p:cNvPr id="5" name="Rectangle 4">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A984D-281C-98DC-3484-02E1B042A88B}"/>
              </a:ext>
            </a:extLst>
          </p:cNvPr>
          <p:cNvSpPr>
            <a:spLocks noGrp="1"/>
          </p:cNvSpPr>
          <p:nvPr>
            <p:ph type="title"/>
          </p:nvPr>
        </p:nvSpPr>
        <p:spPr>
          <a:xfrm>
            <a:off x="2090528" y="2299176"/>
            <a:ext cx="4131368" cy="1571164"/>
          </a:xfrm>
        </p:spPr>
        <p:txBody>
          <a:bodyPr vert="horz" lIns="91440" tIns="45720" rIns="91440" bIns="45720" rtlCol="0" anchor="ctr">
            <a:normAutofit/>
          </a:bodyPr>
          <a:lstStyle/>
          <a:p>
            <a:r>
              <a:rPr lang="en-US" sz="3600" b="1">
                <a:solidFill>
                  <a:schemeClr val="tx2">
                    <a:lumMod val="76000"/>
                    <a:lumOff val="24000"/>
                  </a:schemeClr>
                </a:solidFill>
              </a:rPr>
              <a:t>Examples of Care Documentation</a:t>
            </a:r>
          </a:p>
        </p:txBody>
      </p:sp>
      <p:cxnSp>
        <p:nvCxnSpPr>
          <p:cNvPr id="6" name="Straight Connector 5">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570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CEAEF8C-224A-651B-24E3-7E92D021EA41}"/>
              </a:ext>
            </a:extLst>
          </p:cNvPr>
          <p:cNvSpPr>
            <a:spLocks noGrp="1"/>
          </p:cNvSpPr>
          <p:nvPr>
            <p:ph type="body" idx="1"/>
          </p:nvPr>
        </p:nvSpPr>
        <p:spPr>
          <a:xfrm>
            <a:off x="888949" y="575034"/>
            <a:ext cx="5157787" cy="455203"/>
          </a:xfrm>
        </p:spPr>
        <p:txBody>
          <a:bodyPr>
            <a:normAutofit/>
          </a:bodyPr>
          <a:lstStyle/>
          <a:p>
            <a:r>
              <a:rPr lang="en-GB" sz="2000">
                <a:solidFill>
                  <a:schemeClr val="tx2">
                    <a:lumMod val="76000"/>
                    <a:lumOff val="24000"/>
                  </a:schemeClr>
                </a:solidFill>
              </a:rPr>
              <a:t>Care &amp; Support Plan</a:t>
            </a:r>
          </a:p>
        </p:txBody>
      </p:sp>
      <p:pic>
        <p:nvPicPr>
          <p:cNvPr id="11" name="Content Placeholder 10">
            <a:extLst>
              <a:ext uri="{FF2B5EF4-FFF2-40B4-BE49-F238E27FC236}">
                <a16:creationId xmlns:a16="http://schemas.microsoft.com/office/drawing/2014/main" id="{C468748C-4C78-D8A4-568B-448DAB75CBEA}"/>
              </a:ext>
            </a:extLst>
          </p:cNvPr>
          <p:cNvPicPr>
            <a:picLocks noGrp="1" noChangeAspect="1"/>
          </p:cNvPicPr>
          <p:nvPr>
            <p:ph sz="half" idx="4"/>
          </p:nvPr>
        </p:nvPicPr>
        <p:blipFill>
          <a:blip r:embed="rId2"/>
          <a:stretch>
            <a:fillRect/>
          </a:stretch>
        </p:blipFill>
        <p:spPr>
          <a:xfrm>
            <a:off x="4955459" y="1144802"/>
            <a:ext cx="7063607" cy="4696781"/>
          </a:xfrm>
          <a:prstGeom prst="rect">
            <a:avLst/>
          </a:prstGeom>
        </p:spPr>
      </p:pic>
      <p:sp>
        <p:nvSpPr>
          <p:cNvPr id="6" name="Text Placeholder 5">
            <a:extLst>
              <a:ext uri="{FF2B5EF4-FFF2-40B4-BE49-F238E27FC236}">
                <a16:creationId xmlns:a16="http://schemas.microsoft.com/office/drawing/2014/main" id="{491536ED-D5B6-88DB-B482-9B95C58C5D01}"/>
              </a:ext>
            </a:extLst>
          </p:cNvPr>
          <p:cNvSpPr>
            <a:spLocks noGrp="1"/>
          </p:cNvSpPr>
          <p:nvPr>
            <p:ph type="body" idx="3"/>
          </p:nvPr>
        </p:nvSpPr>
        <p:spPr>
          <a:xfrm>
            <a:off x="4955458" y="575033"/>
            <a:ext cx="5183188" cy="455202"/>
          </a:xfrm>
        </p:spPr>
        <p:txBody>
          <a:bodyPr>
            <a:normAutofit/>
          </a:bodyPr>
          <a:lstStyle/>
          <a:p>
            <a:r>
              <a:rPr lang="en-GB" sz="2000">
                <a:solidFill>
                  <a:schemeClr val="tx2">
                    <a:lumMod val="76000"/>
                    <a:lumOff val="24000"/>
                  </a:schemeClr>
                </a:solidFill>
              </a:rPr>
              <a:t>Incident Report</a:t>
            </a:r>
          </a:p>
        </p:txBody>
      </p:sp>
      <p:pic>
        <p:nvPicPr>
          <p:cNvPr id="3" name="Picture 2" descr="A black and yellow logo&#10;&#10;AI-generated content may be incorrect.">
            <a:extLst>
              <a:ext uri="{FF2B5EF4-FFF2-40B4-BE49-F238E27FC236}">
                <a16:creationId xmlns:a16="http://schemas.microsoft.com/office/drawing/2014/main" id="{99882928-5203-7C71-BA65-2762AD5B2E6D}"/>
              </a:ext>
            </a:extLst>
          </p:cNvPr>
          <p:cNvPicPr>
            <a:picLocks noChangeAspect="1"/>
          </p:cNvPicPr>
          <p:nvPr/>
        </p:nvPicPr>
        <p:blipFill>
          <a:blip r:embed="rId3"/>
          <a:stretch>
            <a:fillRect/>
          </a:stretch>
        </p:blipFill>
        <p:spPr>
          <a:xfrm>
            <a:off x="-2973" y="-488828"/>
            <a:ext cx="1802303" cy="1625876"/>
          </a:xfrm>
          <a:prstGeom prst="rect">
            <a:avLst/>
          </a:prstGeom>
        </p:spPr>
      </p:pic>
      <p:sp>
        <p:nvSpPr>
          <p:cNvPr id="2" name="TextBox 1">
            <a:extLst>
              <a:ext uri="{FF2B5EF4-FFF2-40B4-BE49-F238E27FC236}">
                <a16:creationId xmlns:a16="http://schemas.microsoft.com/office/drawing/2014/main" id="{6B9532F5-0171-34BB-D2B4-D856B358B24D}"/>
              </a:ext>
            </a:extLst>
          </p:cNvPr>
          <p:cNvSpPr txBox="1"/>
          <p:nvPr/>
        </p:nvSpPr>
        <p:spPr>
          <a:xfrm>
            <a:off x="4602448" y="6527192"/>
            <a:ext cx="20938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Bef>
                <a:spcPct val="0"/>
              </a:spcBef>
            </a:pPr>
            <a:r>
              <a:rPr lang="en-GB" sz="1400" i="1">
                <a:solidFill>
                  <a:schemeClr val="accent1">
                    <a:lumMod val="76000"/>
                  </a:schemeClr>
                </a:solidFill>
              </a:rPr>
              <a:t>Illustrative examples</a:t>
            </a:r>
            <a:endParaRPr lang="en-US">
              <a:solidFill>
                <a:schemeClr val="accent1">
                  <a:lumMod val="76000"/>
                </a:schemeClr>
              </a:solidFill>
            </a:endParaRPr>
          </a:p>
        </p:txBody>
      </p:sp>
      <p:pic>
        <p:nvPicPr>
          <p:cNvPr id="22" name="Content Placeholder 21">
            <a:extLst>
              <a:ext uri="{FF2B5EF4-FFF2-40B4-BE49-F238E27FC236}">
                <a16:creationId xmlns:a16="http://schemas.microsoft.com/office/drawing/2014/main" id="{973D636C-9B7F-EBAD-1909-857508641147}"/>
              </a:ext>
            </a:extLst>
          </p:cNvPr>
          <p:cNvPicPr>
            <a:picLocks noGrp="1" noChangeAspect="1"/>
          </p:cNvPicPr>
          <p:nvPr>
            <p:ph sz="quarter" idx="2"/>
          </p:nvPr>
        </p:nvPicPr>
        <p:blipFill>
          <a:blip r:embed="rId4"/>
          <a:stretch>
            <a:fillRect/>
          </a:stretch>
        </p:blipFill>
        <p:spPr>
          <a:xfrm>
            <a:off x="332754" y="1030236"/>
            <a:ext cx="3984177" cy="5798524"/>
          </a:xfrm>
          <a:prstGeom prst="rect">
            <a:avLst/>
          </a:prstGeom>
        </p:spPr>
      </p:pic>
    </p:spTree>
    <p:extLst>
      <p:ext uri="{BB962C8B-B14F-4D97-AF65-F5344CB8AC3E}">
        <p14:creationId xmlns:p14="http://schemas.microsoft.com/office/powerpoint/2010/main" val="271857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6DBC-C6F0-8959-846E-61D19F7A413C}"/>
              </a:ext>
            </a:extLst>
          </p:cNvPr>
          <p:cNvSpPr>
            <a:spLocks noGrp="1"/>
          </p:cNvSpPr>
          <p:nvPr>
            <p:ph type="ctrTitle"/>
          </p:nvPr>
        </p:nvSpPr>
        <p:spPr>
          <a:xfrm>
            <a:off x="1827492" y="531824"/>
            <a:ext cx="3515033" cy="716117"/>
          </a:xfrm>
        </p:spPr>
        <p:txBody>
          <a:bodyPr/>
          <a:lstStyle/>
          <a:p>
            <a:pPr algn="l"/>
            <a:r>
              <a:rPr lang="en-GB" sz="3200" b="1">
                <a:solidFill>
                  <a:schemeClr val="accent1">
                    <a:lumMod val="76000"/>
                  </a:schemeClr>
                </a:solidFill>
              </a:rPr>
              <a:t>The Case Study</a:t>
            </a:r>
            <a:r>
              <a:rPr lang="en-GB" sz="3600" b="1">
                <a:solidFill>
                  <a:schemeClr val="accent1">
                    <a:lumMod val="76000"/>
                  </a:schemeClr>
                </a:solidFill>
              </a:rPr>
              <a:t> </a:t>
            </a:r>
          </a:p>
        </p:txBody>
      </p:sp>
      <p:sp>
        <p:nvSpPr>
          <p:cNvPr id="3" name="Text Placeholder 2">
            <a:extLst>
              <a:ext uri="{FF2B5EF4-FFF2-40B4-BE49-F238E27FC236}">
                <a16:creationId xmlns:a16="http://schemas.microsoft.com/office/drawing/2014/main" id="{703BA77C-02CB-1256-52B9-DEF04356058F}"/>
              </a:ext>
            </a:extLst>
          </p:cNvPr>
          <p:cNvSpPr>
            <a:spLocks noGrp="1"/>
          </p:cNvSpPr>
          <p:nvPr>
            <p:ph type="subTitle" idx="1"/>
          </p:nvPr>
        </p:nvSpPr>
        <p:spPr>
          <a:xfrm>
            <a:off x="1215759" y="1430584"/>
            <a:ext cx="9130863" cy="1252691"/>
          </a:xfrm>
        </p:spPr>
        <p:txBody>
          <a:bodyPr vert="horz" lIns="91440" tIns="45720" rIns="91440" bIns="45720" rtlCol="0" anchor="t">
            <a:normAutofit/>
          </a:bodyPr>
          <a:lstStyle/>
          <a:p>
            <a:pPr algn="l"/>
            <a:r>
              <a:rPr lang="en-GB" sz="2000" b="1">
                <a:solidFill>
                  <a:schemeClr val="tx2">
                    <a:lumMod val="76000"/>
                    <a:lumOff val="24000"/>
                  </a:schemeClr>
                </a:solidFill>
              </a:rPr>
              <a:t>Ashford Community Care Service</a:t>
            </a:r>
            <a:endParaRPr lang="en-US" sz="2000">
              <a:solidFill>
                <a:srgbClr val="104963"/>
              </a:solidFill>
            </a:endParaRPr>
          </a:p>
          <a:p>
            <a:pPr algn="l"/>
            <a:r>
              <a:rPr lang="en-GB" sz="1800">
                <a:solidFill>
                  <a:schemeClr val="accent1">
                    <a:lumMod val="76000"/>
                  </a:schemeClr>
                </a:solidFill>
              </a:rPr>
              <a:t>This service supports adults with physical disabilities and long-term care needs. Staff must maintain accurate records of care, medication reminders, appointments and wellbeing checks.</a:t>
            </a:r>
            <a:endParaRPr lang="en-US" sz="1800">
              <a:solidFill>
                <a:schemeClr val="accent1">
                  <a:lumMod val="76000"/>
                </a:schemeClr>
              </a:solidFill>
            </a:endParaRPr>
          </a:p>
        </p:txBody>
      </p:sp>
      <p:sp>
        <p:nvSpPr>
          <p:cNvPr id="8" name="Flowchart: Connector 7">
            <a:extLst>
              <a:ext uri="{FF2B5EF4-FFF2-40B4-BE49-F238E27FC236}">
                <a16:creationId xmlns:a16="http://schemas.microsoft.com/office/drawing/2014/main" id="{7E4B9566-8CA5-E811-2015-5C497E61400C}"/>
              </a:ext>
            </a:extLst>
          </p:cNvPr>
          <p:cNvSpPr/>
          <p:nvPr/>
        </p:nvSpPr>
        <p:spPr>
          <a:xfrm>
            <a:off x="1222050" y="658748"/>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2</a:t>
            </a:r>
          </a:p>
        </p:txBody>
      </p:sp>
      <p:pic>
        <p:nvPicPr>
          <p:cNvPr id="5" name="Picture 4" descr="A blue and white background&#10;&#10;AI-generated content may be incorrect.">
            <a:extLst>
              <a:ext uri="{FF2B5EF4-FFF2-40B4-BE49-F238E27FC236}">
                <a16:creationId xmlns:a16="http://schemas.microsoft.com/office/drawing/2014/main" id="{E33FAD95-0CFC-2F3C-C050-58AD8C335941}"/>
              </a:ext>
            </a:extLst>
          </p:cNvPr>
          <p:cNvPicPr>
            <a:picLocks noChangeAspect="1"/>
          </p:cNvPicPr>
          <p:nvPr/>
        </p:nvPicPr>
        <p:blipFill>
          <a:blip r:embed="rId2"/>
          <a:stretch>
            <a:fillRect/>
          </a:stretch>
        </p:blipFill>
        <p:spPr>
          <a:xfrm>
            <a:off x="3239" y="4787659"/>
            <a:ext cx="12185522" cy="2070339"/>
          </a:xfrm>
          <a:prstGeom prst="rect">
            <a:avLst/>
          </a:prstGeom>
        </p:spPr>
      </p:pic>
      <p:sp>
        <p:nvSpPr>
          <p:cNvPr id="6" name="TextBox 5">
            <a:extLst>
              <a:ext uri="{FF2B5EF4-FFF2-40B4-BE49-F238E27FC236}">
                <a16:creationId xmlns:a16="http://schemas.microsoft.com/office/drawing/2014/main" id="{0812094D-27AB-089F-1D48-7807F03CCB9F}"/>
              </a:ext>
            </a:extLst>
          </p:cNvPr>
          <p:cNvSpPr txBox="1"/>
          <p:nvPr/>
        </p:nvSpPr>
        <p:spPr>
          <a:xfrm>
            <a:off x="1225628" y="2837877"/>
            <a:ext cx="379444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Current Challenges</a:t>
            </a:r>
          </a:p>
        </p:txBody>
      </p:sp>
      <p:sp>
        <p:nvSpPr>
          <p:cNvPr id="9" name="TextBox 8">
            <a:extLst>
              <a:ext uri="{FF2B5EF4-FFF2-40B4-BE49-F238E27FC236}">
                <a16:creationId xmlns:a16="http://schemas.microsoft.com/office/drawing/2014/main" id="{77DCD8A3-4A4B-B3CC-EA24-73C7953BEDF7}"/>
              </a:ext>
            </a:extLst>
          </p:cNvPr>
          <p:cNvSpPr txBox="1"/>
          <p:nvPr/>
        </p:nvSpPr>
        <p:spPr>
          <a:xfrm>
            <a:off x="1720565" y="3343257"/>
            <a:ext cx="863081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Inconsistent records and missed updates</a:t>
            </a:r>
          </a:p>
          <a:p>
            <a:endParaRPr lang="en-US">
              <a:solidFill>
                <a:schemeClr val="accent1">
                  <a:lumMod val="76000"/>
                </a:schemeClr>
              </a:solidFill>
            </a:endParaRPr>
          </a:p>
          <a:p>
            <a:r>
              <a:rPr lang="en-US">
                <a:solidFill>
                  <a:schemeClr val="accent1">
                    <a:lumMod val="76000"/>
                  </a:schemeClr>
                </a:solidFill>
              </a:rPr>
              <a:t>Duplicated work and unclear responsibilities</a:t>
            </a:r>
          </a:p>
        </p:txBody>
      </p:sp>
      <p:pic>
        <p:nvPicPr>
          <p:cNvPr id="10" name="Graphic 9">
            <a:extLst>
              <a:ext uri="{FF2B5EF4-FFF2-40B4-BE49-F238E27FC236}">
                <a16:creationId xmlns:a16="http://schemas.microsoft.com/office/drawing/2014/main" id="{0A993D3D-9544-20EB-3E98-71A84B22C7E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29360" y="3346736"/>
            <a:ext cx="487680" cy="416560"/>
          </a:xfrm>
          <a:prstGeom prst="rect">
            <a:avLst/>
          </a:prstGeom>
        </p:spPr>
      </p:pic>
      <p:sp>
        <p:nvSpPr>
          <p:cNvPr id="11" name="Flowchart: Multidocument 10">
            <a:extLst>
              <a:ext uri="{FF2B5EF4-FFF2-40B4-BE49-F238E27FC236}">
                <a16:creationId xmlns:a16="http://schemas.microsoft.com/office/drawing/2014/main" id="{0874CAFA-80B2-86A0-000A-5E287577DFD4}"/>
              </a:ext>
            </a:extLst>
          </p:cNvPr>
          <p:cNvSpPr/>
          <p:nvPr/>
        </p:nvSpPr>
        <p:spPr>
          <a:xfrm>
            <a:off x="1344644" y="3932725"/>
            <a:ext cx="264367" cy="264367"/>
          </a:xfrm>
          <a:prstGeom prst="flowChartMultidocument">
            <a:avLst/>
          </a:prstGeom>
          <a:noFill/>
          <a:ln w="28575">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EC85BF1-A18B-3703-517B-18D13A8463D9}"/>
              </a:ext>
            </a:extLst>
          </p:cNvPr>
          <p:cNvSpPr txBox="1"/>
          <p:nvPr/>
        </p:nvSpPr>
        <p:spPr>
          <a:xfrm>
            <a:off x="1226249" y="4591410"/>
            <a:ext cx="47884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The Importance of Care Documentation </a:t>
            </a:r>
          </a:p>
        </p:txBody>
      </p:sp>
      <p:sp>
        <p:nvSpPr>
          <p:cNvPr id="15" name="TextBox 14">
            <a:extLst>
              <a:ext uri="{FF2B5EF4-FFF2-40B4-BE49-F238E27FC236}">
                <a16:creationId xmlns:a16="http://schemas.microsoft.com/office/drawing/2014/main" id="{0D7982CE-9E61-C42D-2F28-06A3332F552B}"/>
              </a:ext>
            </a:extLst>
          </p:cNvPr>
          <p:cNvSpPr txBox="1"/>
          <p:nvPr/>
        </p:nvSpPr>
        <p:spPr>
          <a:xfrm>
            <a:off x="1229031" y="5075902"/>
            <a:ext cx="85049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Accurate, clear and up-to-date records help staff communicate effectively, maintain continuity of care and support service users' individual needs.</a:t>
            </a:r>
          </a:p>
        </p:txBody>
      </p:sp>
    </p:spTree>
    <p:extLst>
      <p:ext uri="{BB962C8B-B14F-4D97-AF65-F5344CB8AC3E}">
        <p14:creationId xmlns:p14="http://schemas.microsoft.com/office/powerpoint/2010/main" val="2016244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5325E-AD0D-F0C0-2345-978546C5314F}"/>
              </a:ext>
            </a:extLst>
          </p:cNvPr>
          <p:cNvSpPr>
            <a:spLocks noGrp="1"/>
          </p:cNvSpPr>
          <p:nvPr>
            <p:ph type="ctrTitle"/>
          </p:nvPr>
        </p:nvSpPr>
        <p:spPr>
          <a:xfrm>
            <a:off x="1308339" y="806061"/>
            <a:ext cx="9819735" cy="906733"/>
          </a:xfrm>
        </p:spPr>
        <p:txBody>
          <a:bodyPr/>
          <a:lstStyle/>
          <a:p>
            <a:pPr algn="l"/>
            <a:r>
              <a:rPr lang="en-US" sz="3200" b="1">
                <a:solidFill>
                  <a:schemeClr val="accent1">
                    <a:lumMod val="76000"/>
                  </a:schemeClr>
                </a:solidFill>
              </a:rPr>
              <a:t>Selected Microsoft 365 Tool: Microsoft Word</a:t>
            </a:r>
          </a:p>
        </p:txBody>
      </p:sp>
      <p:sp>
        <p:nvSpPr>
          <p:cNvPr id="3" name="Subtitle 2">
            <a:extLst>
              <a:ext uri="{FF2B5EF4-FFF2-40B4-BE49-F238E27FC236}">
                <a16:creationId xmlns:a16="http://schemas.microsoft.com/office/drawing/2014/main" id="{957F95E7-9F84-B046-0E1D-B8E2E2BDDA64}"/>
              </a:ext>
            </a:extLst>
          </p:cNvPr>
          <p:cNvSpPr>
            <a:spLocks noGrp="1"/>
          </p:cNvSpPr>
          <p:nvPr>
            <p:ph type="subTitle" idx="1"/>
          </p:nvPr>
        </p:nvSpPr>
        <p:spPr>
          <a:xfrm>
            <a:off x="4098707" y="2367904"/>
            <a:ext cx="8425133" cy="1928931"/>
          </a:xfrm>
        </p:spPr>
        <p:txBody>
          <a:bodyPr vert="horz" lIns="91440" tIns="45720" rIns="91440" bIns="45720" rtlCol="0">
            <a:normAutofit/>
          </a:bodyPr>
          <a:lstStyle/>
          <a:p>
            <a:pPr algn="l">
              <a:lnSpc>
                <a:spcPct val="150000"/>
              </a:lnSpc>
            </a:pPr>
            <a:r>
              <a:rPr lang="en-GB" b="1">
                <a:solidFill>
                  <a:schemeClr val="tx2">
                    <a:lumMod val="76000"/>
                    <a:lumOff val="24000"/>
                  </a:schemeClr>
                </a:solidFill>
              </a:rPr>
              <a:t>Microsoft Word</a:t>
            </a:r>
            <a:endParaRPr lang="en-US">
              <a:solidFill>
                <a:schemeClr val="tx2">
                  <a:lumMod val="76000"/>
                  <a:lumOff val="24000"/>
                </a:schemeClr>
              </a:solidFill>
            </a:endParaRPr>
          </a:p>
          <a:p>
            <a:pPr algn="l">
              <a:lnSpc>
                <a:spcPct val="150000"/>
              </a:lnSpc>
            </a:pPr>
            <a:r>
              <a:rPr lang="en-GB" sz="2000">
                <a:solidFill>
                  <a:schemeClr val="accent1">
                    <a:lumMod val="76000"/>
                  </a:schemeClr>
                </a:solidFill>
              </a:rPr>
              <a:t>A digital tool designed for creating, editing and formatting written documents for personal and professional use.</a:t>
            </a:r>
            <a:endParaRPr lang="en-US" sz="2000">
              <a:solidFill>
                <a:schemeClr val="accent1">
                  <a:lumMod val="76000"/>
                </a:schemeClr>
              </a:solidFill>
            </a:endParaRPr>
          </a:p>
          <a:p>
            <a:endParaRPr lang="en-US"/>
          </a:p>
        </p:txBody>
      </p:sp>
      <p:sp>
        <p:nvSpPr>
          <p:cNvPr id="5" name="Flowchart: Connector 4">
            <a:extLst>
              <a:ext uri="{FF2B5EF4-FFF2-40B4-BE49-F238E27FC236}">
                <a16:creationId xmlns:a16="http://schemas.microsoft.com/office/drawing/2014/main" id="{8BE6BCD6-1E5A-7D56-9E6F-5FF5AC216DFE}"/>
              </a:ext>
            </a:extLst>
          </p:cNvPr>
          <p:cNvSpPr/>
          <p:nvPr/>
        </p:nvSpPr>
        <p:spPr>
          <a:xfrm>
            <a:off x="694549" y="1113817"/>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3</a:t>
            </a:r>
          </a:p>
        </p:txBody>
      </p:sp>
      <p:pic>
        <p:nvPicPr>
          <p:cNvPr id="7" name="Picture 6" descr="A blue and white logo&#10;&#10;AI-generated content may be incorrect.">
            <a:extLst>
              <a:ext uri="{FF2B5EF4-FFF2-40B4-BE49-F238E27FC236}">
                <a16:creationId xmlns:a16="http://schemas.microsoft.com/office/drawing/2014/main" id="{ADA586EB-37C1-5F2E-5891-40DA7163BA3A}"/>
              </a:ext>
            </a:extLst>
          </p:cNvPr>
          <p:cNvPicPr>
            <a:picLocks noChangeAspect="1"/>
          </p:cNvPicPr>
          <p:nvPr/>
        </p:nvPicPr>
        <p:blipFill>
          <a:blip r:embed="rId2"/>
          <a:srcRect t="2592" b="7626"/>
          <a:stretch>
            <a:fillRect/>
          </a:stretch>
        </p:blipFill>
        <p:spPr>
          <a:xfrm>
            <a:off x="185017" y="2023461"/>
            <a:ext cx="3572820" cy="3190620"/>
          </a:xfrm>
          <a:custGeom>
            <a:avLst/>
            <a:gdLst/>
            <a:ahLst/>
            <a:cxnLst/>
            <a:rect l="l" t="t" r="r" b="b"/>
            <a:pathLst>
              <a:path w="4001589" h="3592721">
                <a:moveTo>
                  <a:pt x="470166" y="82"/>
                </a:moveTo>
                <a:cubicBezTo>
                  <a:pt x="518288" y="-605"/>
                  <a:pt x="566386" y="3023"/>
                  <a:pt x="614238" y="13021"/>
                </a:cubicBezTo>
                <a:cubicBezTo>
                  <a:pt x="720229" y="34420"/>
                  <a:pt x="827897" y="40027"/>
                  <a:pt x="934955" y="29726"/>
                </a:cubicBezTo>
                <a:cubicBezTo>
                  <a:pt x="1040555" y="20702"/>
                  <a:pt x="1146350" y="20093"/>
                  <a:pt x="1252244" y="22653"/>
                </a:cubicBezTo>
                <a:cubicBezTo>
                  <a:pt x="1347753" y="24970"/>
                  <a:pt x="1443361" y="24604"/>
                  <a:pt x="1538871" y="18020"/>
                </a:cubicBezTo>
                <a:cubicBezTo>
                  <a:pt x="1646135" y="10461"/>
                  <a:pt x="1753400" y="3998"/>
                  <a:pt x="1860568" y="18996"/>
                </a:cubicBezTo>
                <a:cubicBezTo>
                  <a:pt x="1953834" y="33431"/>
                  <a:pt x="2047727" y="40637"/>
                  <a:pt x="2141708" y="40575"/>
                </a:cubicBezTo>
                <a:cubicBezTo>
                  <a:pt x="2266312" y="38870"/>
                  <a:pt x="2390622" y="26800"/>
                  <a:pt x="2515030" y="19849"/>
                </a:cubicBezTo>
                <a:cubicBezTo>
                  <a:pt x="2685674" y="10339"/>
                  <a:pt x="2856416" y="2169"/>
                  <a:pt x="3027158" y="16801"/>
                </a:cubicBezTo>
                <a:cubicBezTo>
                  <a:pt x="3145198" y="27409"/>
                  <a:pt x="3263238" y="37163"/>
                  <a:pt x="3381769" y="28994"/>
                </a:cubicBezTo>
                <a:cubicBezTo>
                  <a:pt x="3465425" y="23262"/>
                  <a:pt x="3549180" y="14972"/>
                  <a:pt x="3633033" y="20460"/>
                </a:cubicBezTo>
                <a:lnTo>
                  <a:pt x="3738744" y="24700"/>
                </a:lnTo>
                <a:lnTo>
                  <a:pt x="3738744" y="24830"/>
                </a:lnTo>
                <a:lnTo>
                  <a:pt x="3750661" y="25178"/>
                </a:lnTo>
                <a:lnTo>
                  <a:pt x="3795264" y="26968"/>
                </a:lnTo>
                <a:lnTo>
                  <a:pt x="3814191" y="26606"/>
                </a:lnTo>
                <a:lnTo>
                  <a:pt x="3814191" y="25296"/>
                </a:lnTo>
                <a:lnTo>
                  <a:pt x="3941656" y="20351"/>
                </a:lnTo>
                <a:lnTo>
                  <a:pt x="3996286" y="20544"/>
                </a:lnTo>
                <a:lnTo>
                  <a:pt x="3999704" y="184279"/>
                </a:lnTo>
                <a:cubicBezTo>
                  <a:pt x="4007337" y="352273"/>
                  <a:pt x="3989916" y="519048"/>
                  <a:pt x="3980912" y="686066"/>
                </a:cubicBezTo>
                <a:cubicBezTo>
                  <a:pt x="3974530" y="824285"/>
                  <a:pt x="3975254" y="962883"/>
                  <a:pt x="3983065" y="1100993"/>
                </a:cubicBezTo>
                <a:cubicBezTo>
                  <a:pt x="3994418" y="1329775"/>
                  <a:pt x="3995984" y="1558558"/>
                  <a:pt x="3989623" y="1787585"/>
                </a:cubicBezTo>
                <a:cubicBezTo>
                  <a:pt x="3986490" y="1901610"/>
                  <a:pt x="3987763" y="2015515"/>
                  <a:pt x="3991678" y="2129418"/>
                </a:cubicBezTo>
                <a:cubicBezTo>
                  <a:pt x="4000780" y="2390605"/>
                  <a:pt x="3990600" y="2651550"/>
                  <a:pt x="3987568" y="2912616"/>
                </a:cubicBezTo>
                <a:cubicBezTo>
                  <a:pt x="3986393" y="3012022"/>
                  <a:pt x="3986588" y="3111430"/>
                  <a:pt x="3990992" y="3210716"/>
                </a:cubicBezTo>
                <a:cubicBezTo>
                  <a:pt x="3995886" y="3323219"/>
                  <a:pt x="3997281" y="3435722"/>
                  <a:pt x="3996754" y="3548225"/>
                </a:cubicBezTo>
                <a:lnTo>
                  <a:pt x="3996203" y="3580527"/>
                </a:lnTo>
                <a:lnTo>
                  <a:pt x="3817494" y="3567893"/>
                </a:lnTo>
                <a:cubicBezTo>
                  <a:pt x="3755892" y="3566024"/>
                  <a:pt x="3694230" y="3566635"/>
                  <a:pt x="3632626" y="3569729"/>
                </a:cubicBezTo>
                <a:cubicBezTo>
                  <a:pt x="3508559" y="3576065"/>
                  <a:pt x="3384601" y="3593362"/>
                  <a:pt x="3260317" y="3578866"/>
                </a:cubicBezTo>
                <a:cubicBezTo>
                  <a:pt x="3046403" y="3553649"/>
                  <a:pt x="2833252" y="3579963"/>
                  <a:pt x="2619882" y="3588368"/>
                </a:cubicBezTo>
                <a:cubicBezTo>
                  <a:pt x="2454934" y="3596047"/>
                  <a:pt x="2289690" y="3590429"/>
                  <a:pt x="2125460" y="3571557"/>
                </a:cubicBezTo>
                <a:cubicBezTo>
                  <a:pt x="1964487" y="3553014"/>
                  <a:pt x="1802168" y="3554895"/>
                  <a:pt x="1641577" y="3577161"/>
                </a:cubicBezTo>
                <a:cubicBezTo>
                  <a:pt x="1569765" y="3584855"/>
                  <a:pt x="1497464" y="3585179"/>
                  <a:pt x="1425600" y="3578135"/>
                </a:cubicBezTo>
                <a:cubicBezTo>
                  <a:pt x="1311136" y="3569647"/>
                  <a:pt x="1196249" y="3571642"/>
                  <a:pt x="1082079" y="3584104"/>
                </a:cubicBezTo>
                <a:cubicBezTo>
                  <a:pt x="932047" y="3601037"/>
                  <a:pt x="781581" y="3588856"/>
                  <a:pt x="631439" y="3582643"/>
                </a:cubicBezTo>
                <a:cubicBezTo>
                  <a:pt x="518453" y="3578013"/>
                  <a:pt x="405576" y="3575211"/>
                  <a:pt x="292590" y="3579597"/>
                </a:cubicBezTo>
                <a:lnTo>
                  <a:pt x="24062" y="3578027"/>
                </a:lnTo>
                <a:lnTo>
                  <a:pt x="26037" y="3426039"/>
                </a:lnTo>
                <a:cubicBezTo>
                  <a:pt x="28388" y="3239733"/>
                  <a:pt x="28388" y="3053550"/>
                  <a:pt x="10461" y="2867977"/>
                </a:cubicBezTo>
                <a:cubicBezTo>
                  <a:pt x="-1195" y="2748609"/>
                  <a:pt x="-5604" y="2628267"/>
                  <a:pt x="10461" y="2509144"/>
                </a:cubicBezTo>
                <a:cubicBezTo>
                  <a:pt x="27654" y="2377219"/>
                  <a:pt x="32159" y="2243207"/>
                  <a:pt x="23883" y="2109954"/>
                </a:cubicBezTo>
                <a:cubicBezTo>
                  <a:pt x="16633" y="1978516"/>
                  <a:pt x="16143" y="1846835"/>
                  <a:pt x="18200" y="1715031"/>
                </a:cubicBezTo>
                <a:cubicBezTo>
                  <a:pt x="20062" y="1596151"/>
                  <a:pt x="19768" y="1477150"/>
                  <a:pt x="14477" y="1358271"/>
                </a:cubicBezTo>
                <a:cubicBezTo>
                  <a:pt x="8405" y="1224761"/>
                  <a:pt x="3212" y="1091250"/>
                  <a:pt x="15262" y="957861"/>
                </a:cubicBezTo>
                <a:cubicBezTo>
                  <a:pt x="26859" y="841775"/>
                  <a:pt x="32649" y="724907"/>
                  <a:pt x="32599" y="607930"/>
                </a:cubicBezTo>
                <a:cubicBezTo>
                  <a:pt x="31229" y="452838"/>
                  <a:pt x="21531" y="298112"/>
                  <a:pt x="15947" y="143264"/>
                </a:cubicBezTo>
                <a:lnTo>
                  <a:pt x="13308" y="44257"/>
                </a:lnTo>
                <a:lnTo>
                  <a:pt x="17662" y="44403"/>
                </a:lnTo>
                <a:lnTo>
                  <a:pt x="92850" y="32188"/>
                </a:lnTo>
                <a:lnTo>
                  <a:pt x="101988" y="32179"/>
                </a:lnTo>
                <a:cubicBezTo>
                  <a:pt x="176730" y="29756"/>
                  <a:pt x="251399" y="24177"/>
                  <a:pt x="325945" y="13021"/>
                </a:cubicBezTo>
                <a:cubicBezTo>
                  <a:pt x="373897" y="5767"/>
                  <a:pt x="422044" y="768"/>
                  <a:pt x="470166" y="82"/>
                </a:cubicBezTo>
                <a:close/>
              </a:path>
            </a:pathLst>
          </a:custGeom>
        </p:spPr>
      </p:pic>
      <p:pic>
        <p:nvPicPr>
          <p:cNvPr id="11" name="Picture 10" descr="A blue and white background&#10;&#10;AI-generated content may be incorrect.">
            <a:extLst>
              <a:ext uri="{FF2B5EF4-FFF2-40B4-BE49-F238E27FC236}">
                <a16:creationId xmlns:a16="http://schemas.microsoft.com/office/drawing/2014/main" id="{1D895D4F-33C6-E17F-0F27-93395D0F4586}"/>
              </a:ext>
            </a:extLst>
          </p:cNvPr>
          <p:cNvPicPr>
            <a:picLocks noChangeAspect="1"/>
          </p:cNvPicPr>
          <p:nvPr/>
        </p:nvPicPr>
        <p:blipFill>
          <a:blip r:embed="rId3"/>
          <a:stretch>
            <a:fillRect/>
          </a:stretch>
        </p:blipFill>
        <p:spPr>
          <a:xfrm>
            <a:off x="3239" y="4787659"/>
            <a:ext cx="12185522" cy="2070339"/>
          </a:xfrm>
          <a:prstGeom prst="rect">
            <a:avLst/>
          </a:prstGeom>
        </p:spPr>
      </p:pic>
      <p:cxnSp>
        <p:nvCxnSpPr>
          <p:cNvPr id="12" name="Straight Arrow Connector 11">
            <a:extLst>
              <a:ext uri="{FF2B5EF4-FFF2-40B4-BE49-F238E27FC236}">
                <a16:creationId xmlns:a16="http://schemas.microsoft.com/office/drawing/2014/main" id="{ED6E1963-3454-E6E3-D023-E10DAE511936}"/>
              </a:ext>
            </a:extLst>
          </p:cNvPr>
          <p:cNvCxnSpPr/>
          <p:nvPr/>
        </p:nvCxnSpPr>
        <p:spPr>
          <a:xfrm>
            <a:off x="4596580" y="4498258"/>
            <a:ext cx="5346291" cy="0"/>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679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 name="Rectangle 410">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B4B7C-284E-CB5F-CA76-B6B627435615}"/>
              </a:ext>
            </a:extLst>
          </p:cNvPr>
          <p:cNvSpPr>
            <a:spLocks noGrp="1"/>
          </p:cNvSpPr>
          <p:nvPr>
            <p:ph type="title"/>
          </p:nvPr>
        </p:nvSpPr>
        <p:spPr>
          <a:xfrm>
            <a:off x="838201" y="549249"/>
            <a:ext cx="4802249" cy="1671570"/>
          </a:xfrm>
        </p:spPr>
        <p:txBody>
          <a:bodyPr vert="horz" lIns="91440" tIns="45720" rIns="91440" bIns="45720" rtlCol="0" anchor="ctr">
            <a:normAutofit/>
          </a:bodyPr>
          <a:lstStyle/>
          <a:p>
            <a:r>
              <a:rPr lang="en-US" sz="3700" b="1" kern="1200">
                <a:solidFill>
                  <a:schemeClr val="tx2">
                    <a:lumMod val="76000"/>
                    <a:lumOff val="24000"/>
                  </a:schemeClr>
                </a:solidFill>
                <a:latin typeface="+mj-lt"/>
                <a:ea typeface="+mj-ea"/>
                <a:cs typeface="+mj-cs"/>
              </a:rPr>
              <a:t>Microsoft 365 tool that we have selected is word</a:t>
            </a:r>
            <a:endParaRPr lang="en-US" sz="3700" b="1" kern="1200">
              <a:solidFill>
                <a:schemeClr val="tx2">
                  <a:lumMod val="76000"/>
                  <a:lumOff val="24000"/>
                </a:schemeClr>
              </a:solidFill>
              <a:latin typeface="+mj-lt"/>
            </a:endParaRPr>
          </a:p>
        </p:txBody>
      </p:sp>
      <p:pic>
        <p:nvPicPr>
          <p:cNvPr id="10" name="Picture 9" descr="A person in blue scrubs shaking hands with a patient&#10;&#10;AI-generated content may be incorrect." title="Doctor friendly shaking hands with a patient">
            <a:extLst>
              <a:ext uri="{FF2B5EF4-FFF2-40B4-BE49-F238E27FC236}">
                <a16:creationId xmlns:a16="http://schemas.microsoft.com/office/drawing/2014/main" id="{37EFDFC6-8514-927D-808C-D9A8266DD3BE}"/>
              </a:ext>
            </a:extLst>
          </p:cNvPr>
          <p:cNvPicPr>
            <a:picLocks noChangeAspect="1"/>
          </p:cNvPicPr>
          <p:nvPr/>
        </p:nvPicPr>
        <p:blipFill>
          <a:blip r:embed="rId2"/>
          <a:srcRect l="9443" r="-1" b="-1"/>
          <a:stretch>
            <a:fillRect/>
          </a:stretch>
        </p:blipFill>
        <p:spPr>
          <a:xfrm>
            <a:off x="5995436" y="1"/>
            <a:ext cx="3016307" cy="2223338"/>
          </a:xfrm>
          <a:prstGeom prst="rect">
            <a:avLst/>
          </a:prstGeom>
        </p:spPr>
      </p:pic>
      <p:pic>
        <p:nvPicPr>
          <p:cNvPr id="9" name="Picture 8" descr="A blood pressure device on a table&#10;&#10;AI-generated content may be incorrect.">
            <a:extLst>
              <a:ext uri="{FF2B5EF4-FFF2-40B4-BE49-F238E27FC236}">
                <a16:creationId xmlns:a16="http://schemas.microsoft.com/office/drawing/2014/main" id="{B8E068CC-94B3-A344-6E53-A5CC084BFAD1}"/>
              </a:ext>
            </a:extLst>
          </p:cNvPr>
          <p:cNvPicPr>
            <a:picLocks noChangeAspect="1"/>
          </p:cNvPicPr>
          <p:nvPr/>
        </p:nvPicPr>
        <p:blipFill>
          <a:blip r:embed="rId3"/>
          <a:srcRect t="8195" r="3" b="501"/>
          <a:stretch>
            <a:fillRect/>
          </a:stretch>
        </p:blipFill>
        <p:spPr>
          <a:xfrm>
            <a:off x="9188878" y="10"/>
            <a:ext cx="3003123" cy="1679499"/>
          </a:xfrm>
          <a:prstGeom prst="rect">
            <a:avLst/>
          </a:prstGeom>
        </p:spPr>
      </p:pic>
      <p:pic>
        <p:nvPicPr>
          <p:cNvPr id="8" name="Picture 7" descr="A person in a white coat holding a tablet&#10;&#10;AI-generated content may be incorrect.">
            <a:extLst>
              <a:ext uri="{FF2B5EF4-FFF2-40B4-BE49-F238E27FC236}">
                <a16:creationId xmlns:a16="http://schemas.microsoft.com/office/drawing/2014/main" id="{99E783AF-5585-8429-9231-860323DF5E79}"/>
              </a:ext>
            </a:extLst>
          </p:cNvPr>
          <p:cNvPicPr>
            <a:picLocks noChangeAspect="1"/>
          </p:cNvPicPr>
          <p:nvPr/>
        </p:nvPicPr>
        <p:blipFill>
          <a:blip r:embed="rId4"/>
          <a:srcRect l="15283" r="-1" b="-1"/>
          <a:stretch>
            <a:fillRect/>
          </a:stretch>
        </p:blipFill>
        <p:spPr>
          <a:xfrm>
            <a:off x="5995437" y="2384215"/>
            <a:ext cx="3016307" cy="2234180"/>
          </a:xfrm>
          <a:prstGeom prst="rect">
            <a:avLst/>
          </a:prstGeom>
        </p:spPr>
      </p:pic>
      <p:pic>
        <p:nvPicPr>
          <p:cNvPr id="7" name="Picture 6" descr="A close-up of a doctor&amp;#39;s coat&#10;&#10;AI-generated content may be incorrect.">
            <a:extLst>
              <a:ext uri="{FF2B5EF4-FFF2-40B4-BE49-F238E27FC236}">
                <a16:creationId xmlns:a16="http://schemas.microsoft.com/office/drawing/2014/main" id="{CFA5386F-3D30-52E2-4378-B9ACEE22314A}"/>
              </a:ext>
            </a:extLst>
          </p:cNvPr>
          <p:cNvPicPr>
            <a:picLocks noChangeAspect="1"/>
          </p:cNvPicPr>
          <p:nvPr/>
        </p:nvPicPr>
        <p:blipFill>
          <a:blip r:embed="rId5"/>
          <a:srcRect t="2782" r="3" b="1386"/>
          <a:stretch>
            <a:fillRect/>
          </a:stretch>
        </p:blipFill>
        <p:spPr>
          <a:xfrm>
            <a:off x="9188877" y="1843285"/>
            <a:ext cx="3003123" cy="2064985"/>
          </a:xfrm>
          <a:prstGeom prst="rect">
            <a:avLst/>
          </a:prstGeom>
        </p:spPr>
      </p:pic>
      <p:pic>
        <p:nvPicPr>
          <p:cNvPr id="6" name="Picture 5" descr="A calculator and pen on a paper&#10;&#10;AI-generated content may be incorrect.">
            <a:extLst>
              <a:ext uri="{FF2B5EF4-FFF2-40B4-BE49-F238E27FC236}">
                <a16:creationId xmlns:a16="http://schemas.microsoft.com/office/drawing/2014/main" id="{E74455A3-17A7-7041-F5DF-B9809DEC831F}"/>
              </a:ext>
            </a:extLst>
          </p:cNvPr>
          <p:cNvPicPr>
            <a:picLocks noChangeAspect="1"/>
          </p:cNvPicPr>
          <p:nvPr/>
        </p:nvPicPr>
        <p:blipFill>
          <a:blip r:embed="rId6"/>
          <a:srcRect r="6279" b="-3"/>
          <a:stretch>
            <a:fillRect/>
          </a:stretch>
        </p:blipFill>
        <p:spPr>
          <a:xfrm>
            <a:off x="5995436" y="4790113"/>
            <a:ext cx="3016307" cy="2067887"/>
          </a:xfrm>
          <a:prstGeom prst="rect">
            <a:avLst/>
          </a:prstGeom>
        </p:spPr>
      </p:pic>
      <p:pic>
        <p:nvPicPr>
          <p:cNvPr id="5" name="Picture 4" descr="A person in a white coat talking to a patient&#10;&#10;AI-generated content may be incorrect." title="Doctor and patient">
            <a:extLst>
              <a:ext uri="{FF2B5EF4-FFF2-40B4-BE49-F238E27FC236}">
                <a16:creationId xmlns:a16="http://schemas.microsoft.com/office/drawing/2014/main" id="{BB349226-CC90-2749-7112-BE7CFB6844C4}"/>
              </a:ext>
            </a:extLst>
          </p:cNvPr>
          <p:cNvPicPr>
            <a:picLocks noChangeAspect="1"/>
          </p:cNvPicPr>
          <p:nvPr/>
        </p:nvPicPr>
        <p:blipFill>
          <a:blip r:embed="rId7"/>
          <a:srcRect l="21045" r="6800" b="4"/>
          <a:stretch>
            <a:fillRect/>
          </a:stretch>
        </p:blipFill>
        <p:spPr>
          <a:xfrm>
            <a:off x="9188878" y="4079988"/>
            <a:ext cx="3003123" cy="2778013"/>
          </a:xfrm>
          <a:prstGeom prst="rect">
            <a:avLst/>
          </a:prstGeom>
        </p:spPr>
      </p:pic>
      <p:graphicFrame>
        <p:nvGraphicFramePr>
          <p:cNvPr id="412" name="TextBox 3">
            <a:extLst>
              <a:ext uri="{FF2B5EF4-FFF2-40B4-BE49-F238E27FC236}">
                <a16:creationId xmlns:a16="http://schemas.microsoft.com/office/drawing/2014/main" id="{3A342BCA-7F39-D04F-7B16-CD1E8EECF066}"/>
              </a:ext>
            </a:extLst>
          </p:cNvPr>
          <p:cNvGraphicFramePr/>
          <p:nvPr>
            <p:extLst>
              <p:ext uri="{D42A27DB-BD31-4B8C-83A1-F6EECF244321}">
                <p14:modId xmlns:p14="http://schemas.microsoft.com/office/powerpoint/2010/main" val="998730266"/>
              </p:ext>
            </p:extLst>
          </p:nvPr>
        </p:nvGraphicFramePr>
        <p:xfrm>
          <a:off x="838201" y="2225877"/>
          <a:ext cx="4802249" cy="37448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721485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E3B6-DE84-B381-6E46-75A7F1433F80}"/>
              </a:ext>
            </a:extLst>
          </p:cNvPr>
          <p:cNvSpPr>
            <a:spLocks noGrp="1"/>
          </p:cNvSpPr>
          <p:nvPr>
            <p:ph type="title"/>
          </p:nvPr>
        </p:nvSpPr>
        <p:spPr>
          <a:xfrm>
            <a:off x="6417733" y="-3733"/>
            <a:ext cx="5291663" cy="1628775"/>
          </a:xfrm>
        </p:spPr>
        <p:txBody>
          <a:bodyPr anchor="b">
            <a:normAutofit/>
          </a:bodyPr>
          <a:lstStyle/>
          <a:p>
            <a:r>
              <a:rPr lang="en-GB" sz="4000" b="1">
                <a:solidFill>
                  <a:schemeClr val="tx2">
                    <a:lumMod val="76000"/>
                    <a:lumOff val="24000"/>
                  </a:schemeClr>
                </a:solidFill>
              </a:rPr>
              <a:t>Why is Microsoft word suitable?</a:t>
            </a:r>
          </a:p>
        </p:txBody>
      </p:sp>
      <p:graphicFrame>
        <p:nvGraphicFramePr>
          <p:cNvPr id="44" name="Content Placeholder 2">
            <a:extLst>
              <a:ext uri="{FF2B5EF4-FFF2-40B4-BE49-F238E27FC236}">
                <a16:creationId xmlns:a16="http://schemas.microsoft.com/office/drawing/2014/main" id="{5F763BCB-7669-47BE-72A0-CCFD90448BBF}"/>
              </a:ext>
            </a:extLst>
          </p:cNvPr>
          <p:cNvGraphicFramePr>
            <a:graphicFrameLocks noGrp="1"/>
          </p:cNvGraphicFramePr>
          <p:nvPr>
            <p:ph idx="1"/>
            <p:extLst>
              <p:ext uri="{D42A27DB-BD31-4B8C-83A1-F6EECF244321}">
                <p14:modId xmlns:p14="http://schemas.microsoft.com/office/powerpoint/2010/main" val="780792100"/>
              </p:ext>
            </p:extLst>
          </p:nvPr>
        </p:nvGraphicFramePr>
        <p:xfrm>
          <a:off x="6098518" y="1718747"/>
          <a:ext cx="5291663" cy="4463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blue square with white letter on it&#10;&#10;AI-generated content may be incorrect.">
            <a:extLst>
              <a:ext uri="{FF2B5EF4-FFF2-40B4-BE49-F238E27FC236}">
                <a16:creationId xmlns:a16="http://schemas.microsoft.com/office/drawing/2014/main" id="{BDDB361D-3E16-83CC-E770-1B16DE0B374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451" y="466467"/>
            <a:ext cx="5789981" cy="5369011"/>
          </a:xfrm>
          <a:prstGeom prst="rect">
            <a:avLst/>
          </a:prstGeom>
        </p:spPr>
      </p:pic>
    </p:spTree>
    <p:extLst>
      <p:ext uri="{BB962C8B-B14F-4D97-AF65-F5344CB8AC3E}">
        <p14:creationId xmlns:p14="http://schemas.microsoft.com/office/powerpoint/2010/main" val="3962479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2" name="Rectangle 16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3" name="Arc 16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2305BA-C4C5-94CE-47DE-14943523E3D2}"/>
              </a:ext>
            </a:extLst>
          </p:cNvPr>
          <p:cNvSpPr>
            <a:spLocks noGrp="1"/>
          </p:cNvSpPr>
          <p:nvPr>
            <p:ph type="title"/>
          </p:nvPr>
        </p:nvSpPr>
        <p:spPr>
          <a:xfrm>
            <a:off x="5894962" y="479493"/>
            <a:ext cx="5458838" cy="1325563"/>
          </a:xfrm>
        </p:spPr>
        <p:txBody>
          <a:bodyPr>
            <a:normAutofit/>
          </a:bodyPr>
          <a:lstStyle/>
          <a:p>
            <a:r>
              <a:rPr lang="en-US" b="1"/>
              <a:t>Improvement Efficiency </a:t>
            </a:r>
          </a:p>
        </p:txBody>
      </p:sp>
      <p:sp>
        <p:nvSpPr>
          <p:cNvPr id="164" name="Freeform: Shape 14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6" name="Graphic 35" descr="Stopwatch">
            <a:extLst>
              <a:ext uri="{FF2B5EF4-FFF2-40B4-BE49-F238E27FC236}">
                <a16:creationId xmlns:a16="http://schemas.microsoft.com/office/drawing/2014/main" id="{55E74810-2D21-547C-6A13-9E23C0EE62F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5" name="Content Placeholder 2">
            <a:extLst>
              <a:ext uri="{FF2B5EF4-FFF2-40B4-BE49-F238E27FC236}">
                <a16:creationId xmlns:a16="http://schemas.microsoft.com/office/drawing/2014/main" id="{67F3FC18-7883-62BE-1F88-08BA9CC7A8DF}"/>
              </a:ext>
            </a:extLst>
          </p:cNvPr>
          <p:cNvSpPr>
            <a:spLocks noGrp="1"/>
          </p:cNvSpPr>
          <p:nvPr>
            <p:ph idx="1"/>
          </p:nvPr>
        </p:nvSpPr>
        <p:spPr>
          <a:xfrm>
            <a:off x="5894962" y="1984443"/>
            <a:ext cx="5458838" cy="4192520"/>
          </a:xfrm>
        </p:spPr>
        <p:txBody>
          <a:bodyPr vert="horz" lIns="91440" tIns="45720" rIns="91440" bIns="45720" rtlCol="0">
            <a:normAutofit/>
          </a:bodyPr>
          <a:lstStyle/>
          <a:p>
            <a:pPr marL="0" indent="0">
              <a:buNone/>
            </a:pPr>
            <a:r>
              <a:rPr lang="en-US" sz="1500"/>
              <a:t>Microsoft word can help Ashford Community Care Service complete their work more quickly and effectively.</a:t>
            </a:r>
          </a:p>
          <a:p>
            <a:pPr marL="0" indent="0">
              <a:buNone/>
            </a:pPr>
            <a:r>
              <a:rPr lang="en-US" sz="1500"/>
              <a:t>How can it help Ashford?</a:t>
            </a:r>
          </a:p>
          <a:p>
            <a:pPr marL="0" indent="0">
              <a:buNone/>
            </a:pPr>
            <a:r>
              <a:rPr lang="en-US" sz="1500" b="1"/>
              <a:t>Saves time:</a:t>
            </a:r>
          </a:p>
          <a:p>
            <a:pPr marL="0" indent="0">
              <a:buNone/>
            </a:pPr>
            <a:r>
              <a:rPr lang="en-US" sz="1500"/>
              <a:t>Staff can use templates for care plans, to complete daily reports and create professional documents.</a:t>
            </a:r>
          </a:p>
          <a:p>
            <a:pPr marL="0" indent="0">
              <a:buNone/>
            </a:pPr>
            <a:r>
              <a:rPr lang="en-US" sz="1500" b="1"/>
              <a:t>Easier to update: </a:t>
            </a:r>
            <a:r>
              <a:rPr lang="en-US" sz="1500"/>
              <a:t> </a:t>
            </a:r>
          </a:p>
          <a:p>
            <a:pPr marL="0" indent="0">
              <a:buNone/>
            </a:pPr>
            <a:r>
              <a:rPr lang="en-US" sz="1500"/>
              <a:t>Staff can quickly edit correct information when it needs to change.</a:t>
            </a:r>
          </a:p>
          <a:p>
            <a:pPr marL="0" indent="0">
              <a:buNone/>
            </a:pPr>
            <a:r>
              <a:rPr lang="en-US" sz="1500" b="1"/>
              <a:t>Reduces  mistakes:</a:t>
            </a:r>
          </a:p>
          <a:p>
            <a:pPr marL="0" indent="0">
              <a:buNone/>
            </a:pPr>
            <a:r>
              <a:rPr lang="en-US" sz="1500"/>
              <a:t>Spelling and grammar tools help improve sentence accuracy</a:t>
            </a:r>
          </a:p>
          <a:p>
            <a:pPr marL="0" indent="0">
              <a:buNone/>
            </a:pPr>
            <a:r>
              <a:rPr lang="en-US" sz="1500" b="1"/>
              <a:t>Improves organization:</a:t>
            </a:r>
          </a:p>
          <a:p>
            <a:pPr marL="0" indent="0">
              <a:buNone/>
            </a:pPr>
            <a:r>
              <a:rPr lang="en-US" sz="1500"/>
              <a:t>Information can be structured, clear, easier to find and understand.</a:t>
            </a:r>
          </a:p>
          <a:p>
            <a:pPr>
              <a:buFont typeface="Calibri" panose="020B0604020202020204" pitchFamily="34" charset="0"/>
              <a:buChar char="-"/>
            </a:pPr>
            <a:endParaRPr lang="en-US" sz="1500"/>
          </a:p>
          <a:p>
            <a:pPr>
              <a:buFont typeface="Calibri" panose="020B0604020202020204" pitchFamily="34" charset="0"/>
              <a:buChar char="-"/>
            </a:pPr>
            <a:endParaRPr lang="en-US" sz="1500"/>
          </a:p>
        </p:txBody>
      </p:sp>
    </p:spTree>
    <p:extLst>
      <p:ext uri="{BB962C8B-B14F-4D97-AF65-F5344CB8AC3E}">
        <p14:creationId xmlns:p14="http://schemas.microsoft.com/office/powerpoint/2010/main" val="356937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F5156-86FD-C681-2A0B-CB0F6B64F29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Improvement Communication</a:t>
            </a:r>
          </a:p>
        </p:txBody>
      </p:sp>
      <p:sp>
        <p:nvSpPr>
          <p:cNvPr id="3" name="Content Placeholder 2">
            <a:extLst>
              <a:ext uri="{FF2B5EF4-FFF2-40B4-BE49-F238E27FC236}">
                <a16:creationId xmlns:a16="http://schemas.microsoft.com/office/drawing/2014/main" id="{432DA446-B81C-9842-D764-50E3CEDAEE83}"/>
              </a:ext>
            </a:extLst>
          </p:cNvPr>
          <p:cNvSpPr>
            <a:spLocks noGrp="1"/>
          </p:cNvSpPr>
          <p:nvPr>
            <p:ph idx="1"/>
          </p:nvPr>
        </p:nvSpPr>
        <p:spPr>
          <a:xfrm>
            <a:off x="1046479" y="2023557"/>
            <a:ext cx="9724031" cy="4089758"/>
          </a:xfrm>
        </p:spPr>
        <p:txBody>
          <a:bodyPr vert="horz" lIns="91440" tIns="45720" rIns="91440" bIns="45720" rtlCol="0" anchor="ctr">
            <a:normAutofit/>
          </a:bodyPr>
          <a:lstStyle/>
          <a:p>
            <a:pPr marL="0" indent="0">
              <a:buNone/>
            </a:pPr>
            <a:r>
              <a:rPr lang="en-GB" sz="1800" dirty="0"/>
              <a:t>How </a:t>
            </a:r>
            <a:r>
              <a:rPr lang="en-GB" sz="1800"/>
              <a:t>Microsoft Word </a:t>
            </a:r>
            <a:r>
              <a:rPr lang="en-GB" sz="1800" dirty="0"/>
              <a:t>does </a:t>
            </a:r>
            <a:r>
              <a:rPr lang="en-GB" sz="1800"/>
              <a:t>can  </a:t>
            </a:r>
            <a:r>
              <a:rPr lang="en-GB" sz="1800" dirty="0"/>
              <a:t>improve communication</a:t>
            </a:r>
            <a:r>
              <a:rPr lang="en-GB" sz="1800"/>
              <a:t> at Ashford Community  Care Service</a:t>
            </a:r>
            <a:r>
              <a:rPr lang="en-GB" sz="1800" dirty="0"/>
              <a:t>?</a:t>
            </a:r>
            <a:endParaRPr lang="en-GB"/>
          </a:p>
          <a:p>
            <a:r>
              <a:rPr lang="en-GB" sz="1800"/>
              <a:t>Supports communication between staff and different departments.</a:t>
            </a:r>
            <a:endParaRPr lang="en-GB"/>
          </a:p>
          <a:p>
            <a:r>
              <a:rPr lang="en-GB" sz="1800"/>
              <a:t>Help staff write clear and professional care records.</a:t>
            </a:r>
          </a:p>
          <a:p>
            <a:r>
              <a:rPr lang="en-GB" sz="1800" dirty="0"/>
              <a:t>Shere important  information about patient to authorised </a:t>
            </a:r>
            <a:r>
              <a:rPr lang="en-GB" sz="1800"/>
              <a:t>colleagues or department.</a:t>
            </a:r>
          </a:p>
          <a:p>
            <a:r>
              <a:rPr lang="en-GB" sz="1800" dirty="0"/>
              <a:t>Help </a:t>
            </a:r>
            <a:r>
              <a:rPr lang="en-GB" sz="1800"/>
              <a:t>colleagues </a:t>
            </a:r>
            <a:r>
              <a:rPr lang="en-GB" sz="1800" dirty="0"/>
              <a:t>understand the care patient needs and provide </a:t>
            </a:r>
            <a:r>
              <a:rPr lang="en-GB" sz="1800"/>
              <a:t>proper care.</a:t>
            </a:r>
          </a:p>
          <a:p>
            <a:r>
              <a:rPr lang="en-GB" sz="1800"/>
              <a:t>So</a:t>
            </a:r>
            <a:r>
              <a:rPr lang="en-GB" sz="1800" dirty="0"/>
              <a:t>,  It is very good for Ashford community because </a:t>
            </a:r>
            <a:r>
              <a:rPr lang="en-GB" sz="1800"/>
              <a:t>they</a:t>
            </a:r>
            <a:r>
              <a:rPr lang="en-GB" sz="1800" dirty="0"/>
              <a:t> need to work together to </a:t>
            </a:r>
            <a:r>
              <a:rPr lang="en-GB" sz="1800"/>
              <a:t>provid</a:t>
            </a:r>
            <a:r>
              <a:rPr lang="en-GB" sz="1800" dirty="0"/>
              <a:t>e safe and </a:t>
            </a:r>
            <a:r>
              <a:rPr lang="en-GB" sz="1800"/>
              <a:t>effective</a:t>
            </a:r>
            <a:r>
              <a:rPr lang="en-GB" sz="1800" dirty="0"/>
              <a:t> care.</a:t>
            </a:r>
            <a:endParaRPr lang="en-GB" sz="1800"/>
          </a:p>
        </p:txBody>
      </p:sp>
    </p:spTree>
    <p:extLst>
      <p:ext uri="{BB962C8B-B14F-4D97-AF65-F5344CB8AC3E}">
        <p14:creationId xmlns:p14="http://schemas.microsoft.com/office/powerpoint/2010/main" val="405476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5E6D9-EC54-9103-8EB7-D74D41D58AA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Advantages on using Microsoft365 Word</a:t>
            </a:r>
            <a:br>
              <a:rPr lang="en-GB" sz="4000">
                <a:solidFill>
                  <a:srgbClr val="FFFFFF"/>
                </a:solidFill>
              </a:rPr>
            </a:br>
            <a:r>
              <a:rPr lang="en-GB" sz="4000">
                <a:solidFill>
                  <a:srgbClr val="FFFFFF"/>
                </a:solidFill>
              </a:rPr>
              <a:t>(Ashford)</a:t>
            </a:r>
          </a:p>
        </p:txBody>
      </p:sp>
      <p:sp>
        <p:nvSpPr>
          <p:cNvPr id="3" name="Content Placeholder 2">
            <a:extLst>
              <a:ext uri="{FF2B5EF4-FFF2-40B4-BE49-F238E27FC236}">
                <a16:creationId xmlns:a16="http://schemas.microsoft.com/office/drawing/2014/main" id="{36938A76-DA57-F67D-BE35-15BE0AE83203}"/>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700"/>
              <a:t>Easy to use and accessible </a:t>
            </a:r>
            <a:endParaRPr lang="en-US"/>
          </a:p>
          <a:p>
            <a:pPr marL="0" indent="0">
              <a:buNone/>
            </a:pPr>
            <a:r>
              <a:rPr lang="en-GB" sz="1700"/>
              <a:t>It has simple  tools that help staff can access create </a:t>
            </a:r>
            <a:r>
              <a:rPr lang="en-GB" sz="1700" dirty="0"/>
              <a:t>documents.</a:t>
            </a:r>
          </a:p>
          <a:p>
            <a:r>
              <a:rPr lang="en-GB" sz="1700"/>
              <a:t>Save time with templates</a:t>
            </a:r>
          </a:p>
          <a:p>
            <a:pPr marL="0" indent="0">
              <a:buNone/>
            </a:pPr>
            <a:r>
              <a:rPr lang="en-GB" sz="1700" dirty="0"/>
              <a:t>Microsoft Word provides templates that staff can prepare </a:t>
            </a:r>
            <a:r>
              <a:rPr lang="en-GB" sz="1700"/>
              <a:t>documents </a:t>
            </a:r>
            <a:r>
              <a:rPr lang="en-GB" sz="1700" dirty="0"/>
              <a:t>more quickly</a:t>
            </a:r>
          </a:p>
          <a:p>
            <a:r>
              <a:rPr lang="en-GB" sz="1700" dirty="0"/>
              <a:t>Helps </a:t>
            </a:r>
            <a:r>
              <a:rPr lang="en-GB" sz="1700"/>
              <a:t>teamwork</a:t>
            </a:r>
            <a:r>
              <a:rPr lang="en-GB" sz="1700" dirty="0"/>
              <a:t> create clear and professional documents</a:t>
            </a:r>
          </a:p>
          <a:p>
            <a:pPr marL="0" indent="0">
              <a:buNone/>
            </a:pPr>
            <a:r>
              <a:rPr lang="en-GB" sz="1700"/>
              <a:t>    Let's staff to organise information using many features for example     </a:t>
            </a:r>
          </a:p>
          <a:p>
            <a:pPr marL="0" indent="0">
              <a:buNone/>
            </a:pPr>
            <a:r>
              <a:rPr lang="en-GB" sz="1700"/>
              <a:t>they </a:t>
            </a:r>
            <a:r>
              <a:rPr lang="en-GB" sz="1700" dirty="0"/>
              <a:t>can go back </a:t>
            </a:r>
            <a:r>
              <a:rPr lang="en-GB" sz="1700"/>
              <a:t>correct </a:t>
            </a:r>
            <a:r>
              <a:rPr lang="en-GB" sz="1700" dirty="0"/>
              <a:t>or update</a:t>
            </a:r>
            <a:r>
              <a:rPr lang="en-GB" sz="1700"/>
              <a:t>, when necessary</a:t>
            </a:r>
            <a:endParaRPr lang="en-GB"/>
          </a:p>
          <a:p>
            <a:pPr>
              <a:buFont typeface="Arial"/>
              <a:buChar char="•"/>
            </a:pPr>
            <a:r>
              <a:rPr lang="en-US" sz="1800"/>
              <a:t>In conclusion Microsoft word is a useful tool for improving efficiency and communication to Ashford because care records can contain important and confidential information, so it must be stored correctly ,securely and only shared with authorized staff</a:t>
            </a:r>
            <a:endParaRPr lang="en-GB" sz="1800"/>
          </a:p>
          <a:p>
            <a:pPr marL="0" indent="0">
              <a:buNone/>
            </a:pPr>
            <a:endParaRPr lang="en-GB" sz="1700"/>
          </a:p>
        </p:txBody>
      </p:sp>
    </p:spTree>
    <p:extLst>
      <p:ext uri="{BB962C8B-B14F-4D97-AF65-F5344CB8AC3E}">
        <p14:creationId xmlns:p14="http://schemas.microsoft.com/office/powerpoint/2010/main" val="1258425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07C93-6665-D697-2D94-0F369E0DDDB1}"/>
              </a:ext>
            </a:extLst>
          </p:cNvPr>
          <p:cNvSpPr>
            <a:spLocks noGrp="1"/>
          </p:cNvSpPr>
          <p:nvPr>
            <p:ph type="title"/>
          </p:nvPr>
        </p:nvSpPr>
        <p:spPr/>
        <p:txBody>
          <a:bodyPr/>
          <a:lstStyle/>
          <a:p>
            <a:r>
              <a:rPr lang="en-US" b="1">
                <a:solidFill>
                  <a:schemeClr val="accent1">
                    <a:lumMod val="76000"/>
                  </a:schemeClr>
                </a:solidFill>
              </a:rPr>
              <a:t>Limitations</a:t>
            </a:r>
          </a:p>
        </p:txBody>
      </p:sp>
      <p:sp>
        <p:nvSpPr>
          <p:cNvPr id="3" name="Content Placeholder 2">
            <a:extLst>
              <a:ext uri="{FF2B5EF4-FFF2-40B4-BE49-F238E27FC236}">
                <a16:creationId xmlns:a16="http://schemas.microsoft.com/office/drawing/2014/main" id="{4056F083-F1A8-608E-C21B-44D468E62497}"/>
              </a:ext>
            </a:extLst>
          </p:cNvPr>
          <p:cNvSpPr>
            <a:spLocks noGrp="1"/>
          </p:cNvSpPr>
          <p:nvPr>
            <p:ph idx="1"/>
          </p:nvPr>
        </p:nvSpPr>
        <p:spPr>
          <a:xfrm>
            <a:off x="733097" y="1602280"/>
            <a:ext cx="10515600" cy="4889993"/>
          </a:xfrm>
        </p:spPr>
        <p:txBody>
          <a:bodyPr vert="horz" lIns="91440" tIns="45720" rIns="91440" bIns="45720" rtlCol="0" anchor="t">
            <a:normAutofit/>
          </a:bodyPr>
          <a:lstStyle/>
          <a:p>
            <a:r>
              <a:rPr lang="en-US" sz="2400"/>
              <a:t>In conclusion Microsoft word is a useful tool for improving efficiency and communication to Ashford because care records can contain important and confidential information, so it must be stored correctly , securely and only shared with </a:t>
            </a:r>
            <a:r>
              <a:rPr lang="en-US" sz="2400" err="1"/>
              <a:t>authorised</a:t>
            </a:r>
            <a:r>
              <a:rPr lang="en-US" sz="2400"/>
              <a:t> staff.</a:t>
            </a:r>
            <a:endParaRPr lang="en-GB" sz="2400"/>
          </a:p>
          <a:p>
            <a:r>
              <a:rPr lang="en-GB" sz="2400"/>
              <a:t>Due to staff training this may also cause distraction within the work shift as there may be times when staff have to leave the floor  making it difficult to provide adequate personal care.</a:t>
            </a:r>
          </a:p>
          <a:p>
            <a:r>
              <a:rPr lang="en-GB" sz="2400"/>
              <a:t>There may also be a possibility that staff members who may be working in different locations could potentially run into technology difficulties due to the location they may be in as well as the speed of the internet. Poor </a:t>
            </a:r>
            <a:r>
              <a:rPr lang="en-GB" sz="2400" err="1"/>
              <a:t>WiFi</a:t>
            </a:r>
            <a:r>
              <a:rPr lang="en-GB" sz="2400"/>
              <a:t> can play a huge role as it is usually the main source needed to access the care records outside of the different locations.</a:t>
            </a:r>
            <a:endParaRPr lang="en-US" sz="2400"/>
          </a:p>
        </p:txBody>
      </p:sp>
    </p:spTree>
    <p:extLst>
      <p:ext uri="{BB962C8B-B14F-4D97-AF65-F5344CB8AC3E}">
        <p14:creationId xmlns:p14="http://schemas.microsoft.com/office/powerpoint/2010/main" val="496114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F232-B3CD-BF0B-319D-D8724961D62B}"/>
              </a:ext>
            </a:extLst>
          </p:cNvPr>
          <p:cNvSpPr>
            <a:spLocks noGrp="1"/>
          </p:cNvSpPr>
          <p:nvPr>
            <p:ph type="ctrTitle"/>
          </p:nvPr>
        </p:nvSpPr>
        <p:spPr>
          <a:xfrm>
            <a:off x="1155290" y="397233"/>
            <a:ext cx="3441291" cy="642375"/>
          </a:xfrm>
        </p:spPr>
        <p:txBody>
          <a:bodyPr>
            <a:normAutofit/>
          </a:bodyPr>
          <a:lstStyle/>
          <a:p>
            <a:pPr algn="l"/>
            <a:r>
              <a:rPr lang="en-GB" sz="3200" b="1">
                <a:solidFill>
                  <a:schemeClr val="accent1">
                    <a:lumMod val="76000"/>
                  </a:schemeClr>
                </a:solidFill>
              </a:rPr>
              <a:t>References:</a:t>
            </a:r>
            <a:endParaRPr lang="en-US"/>
          </a:p>
        </p:txBody>
      </p:sp>
      <p:sp>
        <p:nvSpPr>
          <p:cNvPr id="3" name="Content Placeholder 2">
            <a:extLst>
              <a:ext uri="{FF2B5EF4-FFF2-40B4-BE49-F238E27FC236}">
                <a16:creationId xmlns:a16="http://schemas.microsoft.com/office/drawing/2014/main" id="{BE48FAAB-5F22-5DEA-5A26-1BFC0B684C1C}"/>
              </a:ext>
            </a:extLst>
          </p:cNvPr>
          <p:cNvSpPr>
            <a:spLocks noGrp="1"/>
          </p:cNvSpPr>
          <p:nvPr>
            <p:ph type="subTitle" idx="1"/>
          </p:nvPr>
        </p:nvSpPr>
        <p:spPr>
          <a:xfrm>
            <a:off x="884904" y="1193134"/>
            <a:ext cx="9180871" cy="3929471"/>
          </a:xfrm>
        </p:spPr>
        <p:txBody>
          <a:bodyPr vert="horz" lIns="91440" tIns="45720" rIns="91440" bIns="45720" rtlCol="0" anchor="t">
            <a:normAutofit/>
          </a:bodyPr>
          <a:lstStyle/>
          <a:p>
            <a:pPr marL="342900" indent="-342900" algn="l">
              <a:buChar char="•"/>
            </a:pPr>
            <a:r>
              <a:rPr lang="en-GB" sz="1600">
                <a:solidFill>
                  <a:schemeClr val="accent1">
                    <a:lumMod val="76000"/>
                  </a:schemeClr>
                </a:solidFill>
              </a:rPr>
              <a:t>Microsoft (n.d.) </a:t>
            </a:r>
            <a:r>
              <a:rPr lang="en-GB" sz="1600" i="1">
                <a:solidFill>
                  <a:schemeClr val="accent1">
                    <a:lumMod val="76000"/>
                  </a:schemeClr>
                </a:solidFill>
              </a:rPr>
              <a:t>What is a word processor?</a:t>
            </a:r>
            <a:r>
              <a:rPr lang="en-GB" sz="1600">
                <a:solidFill>
                  <a:schemeClr val="accent1">
                    <a:lumMod val="76000"/>
                  </a:schemeClr>
                </a:solidFill>
              </a:rPr>
              <a:t> Available at: </a:t>
            </a:r>
            <a:r>
              <a:rPr lang="en-GB" sz="1600">
                <a:solidFill>
                  <a:schemeClr val="tx2">
                    <a:lumMod val="76000"/>
                    <a:lumOff val="24000"/>
                  </a:schemeClr>
                </a:solidFill>
                <a:hlinkClick r:id="rId2">
                  <a:extLst>
                    <a:ext uri="{A12FA001-AC4F-418D-AE19-62706E023703}">
                      <ahyp:hlinkClr xmlns:ahyp="http://schemas.microsoft.com/office/drawing/2018/hyperlinkcolor" val="tx"/>
                    </a:ext>
                  </a:extLst>
                </a:hlinkClick>
              </a:rPr>
              <a:t>https://www.microsoft.com/en-gb/microsoft-365/word/word-processor</a:t>
            </a:r>
            <a:r>
              <a:rPr lang="en-GB" sz="1600">
                <a:solidFill>
                  <a:schemeClr val="accent1">
                    <a:lumMod val="76000"/>
                  </a:schemeClr>
                </a:solidFill>
              </a:rPr>
              <a:t> (Accessed: 9 October 2026).</a:t>
            </a:r>
          </a:p>
          <a:p>
            <a:pPr marL="342900" indent="-342900" algn="l">
              <a:buChar char="•"/>
            </a:pPr>
            <a:r>
              <a:rPr lang="en-GB" sz="1600">
                <a:solidFill>
                  <a:schemeClr val="accent1">
                    <a:lumMod val="76000"/>
                  </a:schemeClr>
                </a:solidFill>
              </a:rPr>
              <a:t>Care Quality Commission (2024) </a:t>
            </a:r>
            <a:r>
              <a:rPr lang="en-GB" sz="1600" i="1">
                <a:solidFill>
                  <a:schemeClr val="accent1">
                    <a:lumMod val="76000"/>
                  </a:schemeClr>
                </a:solidFill>
              </a:rPr>
              <a:t>Digital record systems: achieving good outcomes for people using adult social care services. </a:t>
            </a:r>
            <a:r>
              <a:rPr lang="en-GB" sz="1600">
                <a:solidFill>
                  <a:schemeClr val="accent1">
                    <a:lumMod val="76000"/>
                  </a:schemeClr>
                </a:solidFill>
              </a:rPr>
              <a:t>Available at:</a:t>
            </a:r>
            <a:r>
              <a:rPr lang="en-GB" sz="1600">
                <a:solidFill>
                  <a:schemeClr val="tx2">
                    <a:lumMod val="76000"/>
                    <a:lumOff val="24000"/>
                  </a:schemeClr>
                </a:solidFill>
              </a:rPr>
              <a:t> </a:t>
            </a:r>
            <a:r>
              <a:rPr lang="en-GB" sz="1600">
                <a:solidFill>
                  <a:schemeClr val="tx2">
                    <a:lumMod val="76000"/>
                    <a:lumOff val="24000"/>
                  </a:schemeClr>
                </a:solidFill>
                <a:hlinkClick r:id="rId3">
                  <a:extLst>
                    <a:ext uri="{A12FA001-AC4F-418D-AE19-62706E023703}">
                      <ahyp:hlinkClr xmlns:ahyp="http://schemas.microsoft.com/office/drawing/2018/hyperlinkcolor" val="tx"/>
                    </a:ext>
                  </a:extLst>
                </a:hlinkClick>
              </a:rPr>
              <a:t>https://www.cqc.org.uk/guidance-regulation/adult-social-care/digital-record-systems-adult-social-care</a:t>
            </a:r>
            <a:r>
              <a:rPr lang="en-GB" sz="1600">
                <a:solidFill>
                  <a:schemeClr val="tx2">
                    <a:lumMod val="76000"/>
                    <a:lumOff val="24000"/>
                  </a:schemeClr>
                </a:solidFill>
              </a:rPr>
              <a:t> </a:t>
            </a:r>
            <a:r>
              <a:rPr lang="en-GB" sz="1600">
                <a:solidFill>
                  <a:schemeClr val="accent1">
                    <a:lumMod val="76000"/>
                  </a:schemeClr>
                </a:solidFill>
              </a:rPr>
              <a:t>(Accessed: 2 October 2026).</a:t>
            </a:r>
          </a:p>
          <a:p>
            <a:pPr marL="342900" indent="-342900" algn="l">
              <a:buChar char="•"/>
            </a:pPr>
            <a:r>
              <a:rPr lang="en-GB" sz="1600">
                <a:solidFill>
                  <a:schemeClr val="accent1">
                    <a:lumMod val="76000"/>
                  </a:schemeClr>
                </a:solidFill>
              </a:rPr>
              <a:t>NHS England (2023) </a:t>
            </a:r>
            <a:r>
              <a:rPr lang="en-GB" sz="1600" i="1">
                <a:solidFill>
                  <a:schemeClr val="accent1">
                    <a:lumMod val="76000"/>
                  </a:schemeClr>
                </a:solidFill>
              </a:rPr>
              <a:t>Towards a unified vision of nursing and midwifery documentation.</a:t>
            </a:r>
            <a:r>
              <a:rPr lang="en-GB" sz="1600">
                <a:solidFill>
                  <a:schemeClr val="accent1">
                    <a:lumMod val="76000"/>
                  </a:schemeClr>
                </a:solidFill>
              </a:rPr>
              <a:t> Available at: </a:t>
            </a:r>
            <a:r>
              <a:rPr lang="en-GB" sz="1600">
                <a:solidFill>
                  <a:schemeClr val="tx2">
                    <a:lumMod val="76000"/>
                    <a:lumOff val="24000"/>
                  </a:schemeClr>
                </a:solidFill>
                <a:hlinkClick r:id="rId4">
                  <a:extLst>
                    <a:ext uri="{A12FA001-AC4F-418D-AE19-62706E023703}">
                      <ahyp:hlinkClr xmlns:ahyp="http://schemas.microsoft.com/office/drawing/2018/hyperlinkcolor" val="tx"/>
                    </a:ext>
                  </a:extLst>
                </a:hlinkClick>
              </a:rPr>
              <a:t>https://www.england.nhs.uk/long-read/towards-a-unified-vision-of-nursing-and-midwifery-documentation/</a:t>
            </a:r>
            <a:r>
              <a:rPr lang="en-GB" sz="1600">
                <a:solidFill>
                  <a:schemeClr val="tx2">
                    <a:lumMod val="76000"/>
                    <a:lumOff val="24000"/>
                  </a:schemeClr>
                </a:solidFill>
              </a:rPr>
              <a:t> </a:t>
            </a:r>
          </a:p>
          <a:p>
            <a:pPr marL="342900" indent="-342900" algn="l">
              <a:buChar char="•"/>
            </a:pPr>
            <a:endParaRPr lang="en-GB" sz="1600">
              <a:solidFill>
                <a:schemeClr val="accent1">
                  <a:lumMod val="76000"/>
                </a:schemeClr>
              </a:solidFill>
            </a:endParaRPr>
          </a:p>
          <a:p>
            <a:pPr marL="342900" indent="-342900" algn="l">
              <a:buChar char="•"/>
            </a:pPr>
            <a:endParaRPr lang="en-GB" sz="1800">
              <a:solidFill>
                <a:schemeClr val="accent1">
                  <a:lumMod val="76000"/>
                </a:schemeClr>
              </a:solidFill>
            </a:endParaRPr>
          </a:p>
        </p:txBody>
      </p:sp>
    </p:spTree>
    <p:extLst>
      <p:ext uri="{BB962C8B-B14F-4D97-AF65-F5344CB8AC3E}">
        <p14:creationId xmlns:p14="http://schemas.microsoft.com/office/powerpoint/2010/main" val="20148457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Improving Care Documentation  Through Microsoft 365  </vt:lpstr>
      <vt:lpstr>The Workplace Task: Care Documentation</vt:lpstr>
      <vt:lpstr>Overview</vt:lpstr>
      <vt:lpstr>Examples of Care Documentation</vt:lpstr>
      <vt:lpstr>PowerPoint Presentation</vt:lpstr>
      <vt:lpstr>The Case Study </vt:lpstr>
      <vt:lpstr>Selected Microsoft 365 Tool: Microsoft Word</vt:lpstr>
      <vt:lpstr>Microsoft 365 tool that we have selected is word</vt:lpstr>
      <vt:lpstr>Why is Microsoft word suitable?</vt:lpstr>
      <vt:lpstr>Improvement Efficiency </vt:lpstr>
      <vt:lpstr>Improvement Communication</vt:lpstr>
      <vt:lpstr>Advantages on using Microsoft365 Word (Ashford)</vt:lpstr>
      <vt:lpstr>Limitations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Care Documentation  Through Microsoft 365  </dc:title>
  <dc:creator/>
  <cp:lastModifiedBy>maria clement</cp:lastModifiedBy>
  <cp:revision>3</cp:revision>
  <dcterms:created xsi:type="dcterms:W3CDTF">2026-09-28T22:06:24Z</dcterms:created>
  <dcterms:modified xsi:type="dcterms:W3CDTF">2026-10-11T19:12:37Z</dcterms:modified>
</cp:coreProperties>
</file>