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2"/>
  </p:notesMasterIdLst>
  <p:sldIdLst>
    <p:sldId id="262" r:id="rId5"/>
    <p:sldId id="257" r:id="rId6"/>
    <p:sldId id="258" r:id="rId7"/>
    <p:sldId id="259" r:id="rId8"/>
    <p:sldId id="263" r:id="rId9"/>
    <p:sldId id="260"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C1E378-10C5-7E1E-36D3-4C96001D8211}" v="85" dt="2024-03-01T09:22:37.308"/>
    <p1510:client id="{55D8AA7D-49F8-8A24-6AFC-185724313789}" v="57" dt="2024-03-01T17:35:48.5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3145AB-AA78-4FB2-A64C-22682D781BF1}" type="datetimeFigureOut">
              <a:rPr lang="en-GB" smtClean="0"/>
              <a:t>04/03/2026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C46751-8C6F-4ED6-A298-73039024EACF}" type="slidenum">
              <a:rPr lang="en-GB" smtClean="0"/>
              <a:t>‹#›</a:t>
            </a:fld>
            <a:endParaRPr lang="en-GB"/>
          </a:p>
        </p:txBody>
      </p:sp>
    </p:spTree>
    <p:extLst>
      <p:ext uri="{BB962C8B-B14F-4D97-AF65-F5344CB8AC3E}">
        <p14:creationId xmlns:p14="http://schemas.microsoft.com/office/powerpoint/2010/main" val="2170306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amazon.co.uk/joinstudent"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mailto:amazon-student-uk@amazon.co.uk" TargetMode="External"/><Relationship Id="rId4" Type="http://schemas.openxmlformats.org/officeDocument/2006/relationships/hyperlink" Target="https://www.amazon.co.uk/gp/student/signup"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BC46751-8C6F-4ED6-A298-73039024EACF}" type="slidenum">
              <a:rPr lang="en-GB" smtClean="0"/>
              <a:t>2</a:t>
            </a:fld>
            <a:endParaRPr lang="en-GB"/>
          </a:p>
        </p:txBody>
      </p:sp>
    </p:spTree>
    <p:extLst>
      <p:ext uri="{BB962C8B-B14F-4D97-AF65-F5344CB8AC3E}">
        <p14:creationId xmlns:p14="http://schemas.microsoft.com/office/powerpoint/2010/main" val="30150692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45 minutes to research</a:t>
            </a:r>
          </a:p>
          <a:p>
            <a:r>
              <a:rPr lang="en-GB"/>
              <a:t>15 minutes to present</a:t>
            </a:r>
          </a:p>
          <a:p>
            <a:endParaRPr lang="en-GB"/>
          </a:p>
          <a:p>
            <a:r>
              <a:rPr lang="en-GB"/>
              <a:t>Present how you like either poster, slide or SWAY</a:t>
            </a:r>
          </a:p>
        </p:txBody>
      </p:sp>
      <p:sp>
        <p:nvSpPr>
          <p:cNvPr id="4" name="Slide Number Placeholder 3"/>
          <p:cNvSpPr>
            <a:spLocks noGrp="1"/>
          </p:cNvSpPr>
          <p:nvPr>
            <p:ph type="sldNum" sz="quarter" idx="5"/>
          </p:nvPr>
        </p:nvSpPr>
        <p:spPr/>
        <p:txBody>
          <a:bodyPr/>
          <a:lstStyle/>
          <a:p>
            <a:fld id="{EBC46751-8C6F-4ED6-A298-73039024EACF}" type="slidenum">
              <a:rPr lang="en-GB" smtClean="0"/>
              <a:t>6</a:t>
            </a:fld>
            <a:endParaRPr lang="en-GB"/>
          </a:p>
        </p:txBody>
      </p:sp>
    </p:spTree>
    <p:extLst>
      <p:ext uri="{BB962C8B-B14F-4D97-AF65-F5344CB8AC3E}">
        <p14:creationId xmlns:p14="http://schemas.microsoft.com/office/powerpoint/2010/main" val="2189132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a:t>As a Prime Student member, you receive a six-month free trial*</a:t>
            </a:r>
            <a:endParaRPr lang="en-US" dirty="0">
              <a:cs typeface="Calibri" panose="020F0502020204030204"/>
            </a:endParaRPr>
          </a:p>
          <a:p>
            <a:endParaRPr lang="en-US" dirty="0">
              <a:cs typeface="Calibri" panose="020F0502020204030204"/>
            </a:endParaRPr>
          </a:p>
          <a:p>
            <a:r>
              <a:rPr lang="en-US" dirty="0"/>
              <a:t>To join Prime Student:</a:t>
            </a:r>
          </a:p>
          <a:p>
            <a:pPr marL="285750" indent="-285750">
              <a:buFont typeface="Arial"/>
              <a:buChar char="•"/>
            </a:pPr>
            <a:r>
              <a:rPr lang="en-US" dirty="0"/>
              <a:t>Go to </a:t>
            </a:r>
            <a:r>
              <a:rPr lang="en-US" dirty="0">
                <a:hlinkClick r:id="rId3"/>
              </a:rPr>
              <a:t>Prime Student sign-up</a:t>
            </a:r>
            <a:r>
              <a:rPr lang="en-US" dirty="0"/>
              <a:t>.</a:t>
            </a:r>
            <a:endParaRPr lang="en-GB" dirty="0"/>
          </a:p>
          <a:p>
            <a:pPr marL="285750" indent="-285750">
              <a:buFont typeface="Arial"/>
              <a:buChar char="•"/>
            </a:pPr>
            <a:r>
              <a:rPr lang="en-US" dirty="0"/>
              <a:t>Complete and submit the sign-up form.</a:t>
            </a:r>
            <a:endParaRPr lang="en-GB" dirty="0"/>
          </a:p>
          <a:p>
            <a:pPr marL="285750" indent="-285750">
              <a:buFont typeface="Arial"/>
              <a:buChar char="•"/>
            </a:pPr>
            <a:r>
              <a:rPr lang="en-US" dirty="0"/>
              <a:t>Select the verification link in the email we send to confirm your email address and complete the sign-up process.</a:t>
            </a:r>
            <a:endParaRPr lang="en-GB" dirty="0"/>
          </a:p>
          <a:p>
            <a:r>
              <a:rPr lang="en-US" b="1" dirty="0"/>
              <a:t>Note:</a:t>
            </a:r>
            <a:endParaRPr lang="en-GB" dirty="0"/>
          </a:p>
          <a:p>
            <a:pPr marL="285750" indent="-285750">
              <a:buFont typeface="Arial"/>
              <a:buChar char="•"/>
            </a:pPr>
            <a:r>
              <a:rPr lang="en-US" dirty="0"/>
              <a:t>If your .ac.uk email address isn't listed on your Amazon.co.uk account, that's OK. The only email we'll send to your .ac.uk email address is the verification email. If you don't have an academic institution email address, we may need to verify your student status as part of the sign-up process. If this is the case, you'll be redirected during the sign-up process.</a:t>
            </a:r>
            <a:endParaRPr lang="en-GB" dirty="0"/>
          </a:p>
          <a:p>
            <a:pPr marL="285750" indent="-285750">
              <a:buFont typeface="Arial"/>
              <a:buChar char="•"/>
            </a:pPr>
            <a:r>
              <a:rPr lang="en-US" dirty="0"/>
              <a:t>If you don't receive the verification email, go to </a:t>
            </a:r>
            <a:r>
              <a:rPr lang="en-US" dirty="0">
                <a:hlinkClick r:id="rId4"/>
              </a:rPr>
              <a:t>Join Prime Student</a:t>
            </a:r>
            <a:r>
              <a:rPr lang="en-US" dirty="0"/>
              <a:t> and follow the steps to resend the confirmation email. To prevent our email from going to your spam or junk folder, add </a:t>
            </a:r>
            <a:r>
              <a:rPr lang="en-US" dirty="0">
                <a:hlinkClick r:id="rId5"/>
              </a:rPr>
              <a:t>amazon-student-uk@amazon.co.uk</a:t>
            </a:r>
            <a:r>
              <a:rPr lang="en-US" dirty="0"/>
              <a:t> to your contacts or safe list.</a:t>
            </a:r>
            <a:endParaRPr lang="en-GB" dirty="0"/>
          </a:p>
          <a:p>
            <a:pPr marL="285750" indent="-285750">
              <a:buFont typeface="Arial"/>
              <a:buChar char="•"/>
            </a:pPr>
            <a:r>
              <a:rPr lang="en-US" dirty="0"/>
              <a:t>Current Amazon Prime members who sign-up for Prime Student receive a refund for the remaining months of their current Amazon Prime Membership. You'll no longer have access to certain Amazon Prime benefits, such as Kindle Owners' Lending Library, unless you enroll in a Prime Student membership for just £47.49 per year or £4.49 per month (50% off the regular price of Amazon Prime).</a:t>
            </a:r>
            <a:endParaRPr lang="en-GB" dirty="0"/>
          </a:p>
          <a:p>
            <a:pPr marL="285750" indent="-285750">
              <a:buFont typeface="Arial"/>
              <a:buChar char="•"/>
            </a:pPr>
            <a:r>
              <a:rPr lang="en-US" dirty="0"/>
              <a:t>During the no-cost trial period, Prime Student members only receive a single Twitch channel subscription for one month with their membership.</a:t>
            </a:r>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EBC46751-8C6F-4ED6-A298-73039024EACF}" type="slidenum">
              <a:rPr lang="en-GB" smtClean="0"/>
              <a:t>7</a:t>
            </a:fld>
            <a:endParaRPr lang="en-GB"/>
          </a:p>
        </p:txBody>
      </p:sp>
    </p:spTree>
    <p:extLst>
      <p:ext uri="{BB962C8B-B14F-4D97-AF65-F5344CB8AC3E}">
        <p14:creationId xmlns:p14="http://schemas.microsoft.com/office/powerpoint/2010/main" val="2686194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6812585-5BD6-44EB-857E-E0CCE1242560}" type="datetimeFigureOut">
              <a:rPr lang="en-GB" smtClean="0"/>
              <a:t>04/03/2026</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A46313F7-D26B-48F2-8413-37F8CDB011F2}"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75109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6812585-5BD6-44EB-857E-E0CCE1242560}" type="datetimeFigureOut">
              <a:rPr lang="en-GB" smtClean="0"/>
              <a:t>04/03/2026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13F7-D26B-48F2-8413-37F8CDB011F2}"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7049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6812585-5BD6-44EB-857E-E0CCE1242560}" type="datetimeFigureOut">
              <a:rPr lang="en-GB" smtClean="0"/>
              <a:t>04/03/2026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13F7-D26B-48F2-8413-37F8CDB011F2}"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7583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6812585-5BD6-44EB-857E-E0CCE1242560}" type="datetimeFigureOut">
              <a:rPr lang="en-GB" smtClean="0"/>
              <a:t>04/03/2026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313F7-D26B-48F2-8413-37F8CDB011F2}"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6984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6812585-5BD6-44EB-857E-E0CCE1242560}" type="datetimeFigureOut">
              <a:rPr lang="en-GB" smtClean="0"/>
              <a:t>04/03/2026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6313F7-D26B-48F2-8413-37F8CDB011F2}"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57670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6812585-5BD6-44EB-857E-E0CCE1242560}" type="datetimeFigureOut">
              <a:rPr lang="en-GB" smtClean="0"/>
              <a:t>04/03/2026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6313F7-D26B-48F2-8413-37F8CDB011F2}"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0459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812585-5BD6-44EB-857E-E0CCE1242560}" type="datetimeFigureOut">
              <a:rPr lang="en-GB" smtClean="0"/>
              <a:t>04/03/2026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6313F7-D26B-48F2-8413-37F8CDB011F2}" type="slidenum">
              <a:rPr lang="en-GB" smtClean="0"/>
              <a:t>‹#›</a:t>
            </a:fld>
            <a:endParaRPr lang="en-GB"/>
          </a:p>
        </p:txBody>
      </p:sp>
    </p:spTree>
    <p:extLst>
      <p:ext uri="{BB962C8B-B14F-4D97-AF65-F5344CB8AC3E}">
        <p14:creationId xmlns:p14="http://schemas.microsoft.com/office/powerpoint/2010/main" val="1124538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6812585-5BD6-44EB-857E-E0CCE1242560}" type="datetimeFigureOut">
              <a:rPr lang="en-GB" smtClean="0"/>
              <a:t>04/03/2026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313F7-D26B-48F2-8413-37F8CDB011F2}"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73694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D6812585-5BD6-44EB-857E-E0CCE1242560}" type="datetimeFigureOut">
              <a:rPr lang="en-GB" smtClean="0"/>
              <a:t>04/03/2026</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A46313F7-D26B-48F2-8413-37F8CDB011F2}"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9183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6812585-5BD6-44EB-857E-E0CCE1242560}" type="datetimeFigureOut">
              <a:rPr lang="en-GB" smtClean="0"/>
              <a:t>04/03/2026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13F7-D26B-48F2-8413-37F8CDB011F2}"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815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6812585-5BD6-44EB-857E-E0CCE1242560}" type="datetimeFigureOut">
              <a:rPr lang="en-GB" smtClean="0"/>
              <a:t>04/03/2026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13F7-D26B-48F2-8413-37F8CDB011F2}"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06599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D6812585-5BD6-44EB-857E-E0CCE1242560}" type="datetimeFigureOut">
              <a:rPr lang="en-GB" smtClean="0"/>
              <a:t>04/03/2026</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A46313F7-D26B-48F2-8413-37F8CDB011F2}"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15764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hyperlink" Target="https://www.google.co.uk/url?sa=t&amp;rct=j&amp;q=&amp;esrc=s&amp;source=web&amp;cd=&amp;ved=2ahUKEwjGhdvxqMGEAxUhUkEAHcg2CQsQFnoECBUQAQ&amp;url=https%3A%2F%2Ffiles.ofsted.gov.uk%2Fv1%2Ffile%2F758971&amp;usg=AOvVaw2XNmeTbguMr8XecuzpcYpV&amp;opi=89978449" TargetMode="Externa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18AB4-E748-DF92-4146-8E97FCC5C321}"/>
              </a:ext>
            </a:extLst>
          </p:cNvPr>
          <p:cNvSpPr>
            <a:spLocks noGrp="1"/>
          </p:cNvSpPr>
          <p:nvPr>
            <p:ph type="ctrTitle"/>
          </p:nvPr>
        </p:nvSpPr>
        <p:spPr/>
        <p:txBody>
          <a:bodyPr>
            <a:normAutofit fontScale="90000"/>
          </a:bodyPr>
          <a:lstStyle/>
          <a:p>
            <a:r>
              <a:rPr lang="en-GB" dirty="0">
                <a:ea typeface="+mj-lt"/>
                <a:cs typeface="+mj-lt"/>
              </a:rPr>
              <a:t>YSGOLION DEMOCRATAIDD.</a:t>
            </a:r>
            <a:br>
              <a:rPr lang="en-GB" dirty="0"/>
            </a:br>
            <a:r>
              <a:rPr lang="en-GB" dirty="0"/>
              <a:t>Democratic Schools.</a:t>
            </a:r>
            <a:endParaRPr lang="en-US" dirty="0"/>
          </a:p>
        </p:txBody>
      </p:sp>
      <p:sp>
        <p:nvSpPr>
          <p:cNvPr id="3" name="Subtitle 2">
            <a:extLst>
              <a:ext uri="{FF2B5EF4-FFF2-40B4-BE49-F238E27FC236}">
                <a16:creationId xmlns:a16="http://schemas.microsoft.com/office/drawing/2014/main" id="{57F434E6-D4B5-C17F-AD2F-388B66B69FC5}"/>
              </a:ext>
            </a:extLst>
          </p:cNvPr>
          <p:cNvSpPr>
            <a:spLocks noGrp="1"/>
          </p:cNvSpPr>
          <p:nvPr>
            <p:ph type="subTitle" idx="1"/>
          </p:nvPr>
        </p:nvSpPr>
        <p:spPr/>
        <p:txBody>
          <a:bodyPr/>
          <a:lstStyle/>
          <a:p>
            <a:endParaRPr lang="en-GB"/>
          </a:p>
        </p:txBody>
      </p:sp>
      <p:pic>
        <p:nvPicPr>
          <p:cNvPr id="5" name="Democratic schools ">
            <a:hlinkClick r:id="" action="ppaction://media"/>
            <a:extLst>
              <a:ext uri="{FF2B5EF4-FFF2-40B4-BE49-F238E27FC236}">
                <a16:creationId xmlns:a16="http://schemas.microsoft.com/office/drawing/2014/main" id="{87A77688-CD6C-8F2F-8E8C-B5B4D95E7A4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53061" y="920015"/>
            <a:ext cx="609600" cy="609600"/>
          </a:xfrm>
          <a:prstGeom prst="rect">
            <a:avLst/>
          </a:prstGeom>
        </p:spPr>
      </p:pic>
    </p:spTree>
    <p:extLst>
      <p:ext uri="{BB962C8B-B14F-4D97-AF65-F5344CB8AC3E}">
        <p14:creationId xmlns:p14="http://schemas.microsoft.com/office/powerpoint/2010/main" val="1379091973"/>
      </p:ext>
    </p:extLst>
  </p:cSld>
  <p:clrMapOvr>
    <a:masterClrMapping/>
  </p:clrMapOvr>
  <mc:AlternateContent xmlns:mc="http://schemas.openxmlformats.org/markup-compatibility/2006">
    <mc:Choice xmlns:p14="http://schemas.microsoft.com/office/powerpoint/2010/main" Requires="p14">
      <p:transition spd="slow" p14:dur="2000" advTm="11817"/>
    </mc:Choice>
    <mc:Fallback>
      <p:transition spd="slow" advTm="118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81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4DA7C01-D278-996C-2DC6-3B5BAE8C44A1}"/>
              </a:ext>
            </a:extLst>
          </p:cNvPr>
          <p:cNvSpPr>
            <a:spLocks noGrp="1"/>
          </p:cNvSpPr>
          <p:nvPr>
            <p:ph type="title"/>
          </p:nvPr>
        </p:nvSpPr>
        <p:spPr/>
        <p:txBody>
          <a:bodyPr/>
          <a:lstStyle/>
          <a:p>
            <a:r>
              <a:rPr lang="en-GB" dirty="0" err="1">
                <a:solidFill>
                  <a:srgbClr val="000000"/>
                </a:solidFill>
                <a:latin typeface="Gill Sans MT"/>
              </a:rPr>
              <a:t>Nodau'r</a:t>
            </a:r>
            <a:r>
              <a:rPr lang="en-GB" dirty="0">
                <a:solidFill>
                  <a:srgbClr val="000000"/>
                </a:solidFill>
                <a:latin typeface="Gill Sans MT"/>
              </a:rPr>
              <a:t> </a:t>
            </a:r>
            <a:r>
              <a:rPr lang="en-GB" dirty="0" err="1">
                <a:solidFill>
                  <a:srgbClr val="000000"/>
                </a:solidFill>
                <a:latin typeface="Gill Sans MT"/>
              </a:rPr>
              <a:t>Sesiwn</a:t>
            </a:r>
            <a:r>
              <a:rPr lang="en-GB" dirty="0">
                <a:solidFill>
                  <a:srgbClr val="000000"/>
                </a:solidFill>
                <a:latin typeface="Gill Sans MT"/>
              </a:rPr>
              <a:t> / Session</a:t>
            </a:r>
            <a:r>
              <a:rPr lang="en-GB" dirty="0"/>
              <a:t> Aims</a:t>
            </a:r>
            <a:endParaRPr lang="en-US" dirty="0"/>
          </a:p>
        </p:txBody>
      </p:sp>
      <p:sp>
        <p:nvSpPr>
          <p:cNvPr id="5" name="Content Placeholder 4">
            <a:extLst>
              <a:ext uri="{FF2B5EF4-FFF2-40B4-BE49-F238E27FC236}">
                <a16:creationId xmlns:a16="http://schemas.microsoft.com/office/drawing/2014/main" id="{0FEA6959-7DF8-1BFE-797E-AAFF3CE41FD6}"/>
              </a:ext>
            </a:extLst>
          </p:cNvPr>
          <p:cNvSpPr>
            <a:spLocks noGrp="1"/>
          </p:cNvSpPr>
          <p:nvPr>
            <p:ph sz="half" idx="1"/>
          </p:nvPr>
        </p:nvSpPr>
        <p:spPr/>
        <p:txBody>
          <a:bodyPr vert="horz" lIns="91440" tIns="45720" rIns="91440" bIns="45720" rtlCol="0" anchor="t">
            <a:normAutofit fontScale="85000" lnSpcReduction="20000"/>
          </a:bodyPr>
          <a:lstStyle/>
          <a:p>
            <a:r>
              <a:rPr lang="en-GB" dirty="0" err="1">
                <a:ea typeface="+mn-lt"/>
                <a:cs typeface="+mn-lt"/>
              </a:rPr>
              <a:t>Erbyn</a:t>
            </a:r>
            <a:r>
              <a:rPr lang="en-GB" dirty="0">
                <a:ea typeface="+mn-lt"/>
                <a:cs typeface="+mn-lt"/>
              </a:rPr>
              <a:t> </a:t>
            </a:r>
            <a:r>
              <a:rPr lang="en-GB" dirty="0" err="1">
                <a:ea typeface="+mn-lt"/>
                <a:cs typeface="+mn-lt"/>
              </a:rPr>
              <a:t>diwedd</a:t>
            </a:r>
            <a:r>
              <a:rPr lang="en-GB" dirty="0">
                <a:ea typeface="+mn-lt"/>
                <a:cs typeface="+mn-lt"/>
              </a:rPr>
              <a:t> y </a:t>
            </a:r>
            <a:r>
              <a:rPr lang="en-GB" dirty="0" err="1">
                <a:ea typeface="+mn-lt"/>
                <a:cs typeface="+mn-lt"/>
              </a:rPr>
              <a:t>sesiwn</a:t>
            </a:r>
            <a:r>
              <a:rPr lang="en-GB" dirty="0">
                <a:ea typeface="+mn-lt"/>
                <a:cs typeface="+mn-lt"/>
              </a:rPr>
              <a:t> hon </a:t>
            </a:r>
            <a:r>
              <a:rPr lang="en-GB" dirty="0" err="1">
                <a:ea typeface="+mn-lt"/>
                <a:cs typeface="+mn-lt"/>
              </a:rPr>
              <a:t>byddwch</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gallu</a:t>
            </a:r>
            <a:endParaRPr lang="en-GB" dirty="0" err="1"/>
          </a:p>
          <a:p>
            <a:endParaRPr lang="en-GB"/>
          </a:p>
          <a:p>
            <a:r>
              <a:rPr lang="en-GB" dirty="0">
                <a:ea typeface="+mn-lt"/>
                <a:cs typeface="+mn-lt"/>
              </a:rPr>
              <a:t>Dwyn </a:t>
            </a:r>
            <a:r>
              <a:rPr lang="en-GB" dirty="0" err="1">
                <a:ea typeface="+mn-lt"/>
                <a:cs typeface="+mn-lt"/>
              </a:rPr>
              <a:t>i</a:t>
            </a:r>
            <a:r>
              <a:rPr lang="en-GB" dirty="0">
                <a:ea typeface="+mn-lt"/>
                <a:cs typeface="+mn-lt"/>
              </a:rPr>
              <a:t> </a:t>
            </a:r>
            <a:r>
              <a:rPr lang="en-GB" dirty="0" err="1">
                <a:ea typeface="+mn-lt"/>
                <a:cs typeface="+mn-lt"/>
              </a:rPr>
              <a:t>gof</a:t>
            </a:r>
            <a:r>
              <a:rPr lang="en-GB" dirty="0">
                <a:ea typeface="+mn-lt"/>
                <a:cs typeface="+mn-lt"/>
              </a:rPr>
              <a:t> </a:t>
            </a:r>
            <a:r>
              <a:rPr lang="en-GB" dirty="0" err="1">
                <a:ea typeface="+mn-lt"/>
                <a:cs typeface="+mn-lt"/>
              </a:rPr>
              <a:t>nodweddion</a:t>
            </a:r>
            <a:r>
              <a:rPr lang="en-GB" dirty="0">
                <a:ea typeface="+mn-lt"/>
                <a:cs typeface="+mn-lt"/>
              </a:rPr>
              <a:t> </a:t>
            </a:r>
            <a:r>
              <a:rPr lang="en-GB" dirty="0" err="1">
                <a:ea typeface="+mn-lt"/>
                <a:cs typeface="+mn-lt"/>
              </a:rPr>
              <a:t>allweddol</a:t>
            </a:r>
            <a:r>
              <a:rPr lang="en-GB" dirty="0">
                <a:ea typeface="+mn-lt"/>
                <a:cs typeface="+mn-lt"/>
              </a:rPr>
              <a:t> </a:t>
            </a:r>
            <a:r>
              <a:rPr lang="en-GB" dirty="0" err="1">
                <a:ea typeface="+mn-lt"/>
                <a:cs typeface="+mn-lt"/>
              </a:rPr>
              <a:t>ysgolion</a:t>
            </a:r>
            <a:r>
              <a:rPr lang="en-GB" dirty="0">
                <a:ea typeface="+mn-lt"/>
                <a:cs typeface="+mn-lt"/>
              </a:rPr>
              <a:t> </a:t>
            </a:r>
            <a:r>
              <a:rPr lang="en-GB" dirty="0" err="1">
                <a:ea typeface="+mn-lt"/>
                <a:cs typeface="+mn-lt"/>
              </a:rPr>
              <a:t>democrataidd</a:t>
            </a:r>
            <a:endParaRPr lang="en-GB" dirty="0" err="1"/>
          </a:p>
          <a:p>
            <a:endParaRPr lang="en-GB"/>
          </a:p>
          <a:p>
            <a:r>
              <a:rPr lang="en-GB" dirty="0" err="1">
                <a:ea typeface="+mn-lt"/>
                <a:cs typeface="+mn-lt"/>
              </a:rPr>
              <a:t>Disgrifio</a:t>
            </a:r>
            <a:r>
              <a:rPr lang="en-GB" dirty="0">
                <a:ea typeface="+mn-lt"/>
                <a:cs typeface="+mn-lt"/>
              </a:rPr>
              <a:t> </a:t>
            </a:r>
            <a:r>
              <a:rPr lang="en-GB" dirty="0" err="1">
                <a:ea typeface="+mn-lt"/>
                <a:cs typeface="+mn-lt"/>
              </a:rPr>
              <a:t>hanes</a:t>
            </a:r>
            <a:r>
              <a:rPr lang="en-GB" dirty="0">
                <a:ea typeface="+mn-lt"/>
                <a:cs typeface="+mn-lt"/>
              </a:rPr>
              <a:t> y </a:t>
            </a:r>
            <a:r>
              <a:rPr lang="en-GB" dirty="0" err="1">
                <a:ea typeface="+mn-lt"/>
                <a:cs typeface="+mn-lt"/>
              </a:rPr>
              <a:t>mudiad</a:t>
            </a:r>
            <a:r>
              <a:rPr lang="en-GB" dirty="0">
                <a:ea typeface="+mn-lt"/>
                <a:cs typeface="+mn-lt"/>
              </a:rPr>
              <a:t> </a:t>
            </a:r>
            <a:r>
              <a:rPr lang="en-GB" dirty="0" err="1">
                <a:ea typeface="+mn-lt"/>
                <a:cs typeface="+mn-lt"/>
              </a:rPr>
              <a:t>ysgolion</a:t>
            </a:r>
            <a:r>
              <a:rPr lang="en-GB" dirty="0">
                <a:ea typeface="+mn-lt"/>
                <a:cs typeface="+mn-lt"/>
              </a:rPr>
              <a:t> </a:t>
            </a:r>
            <a:r>
              <a:rPr lang="en-GB" dirty="0" err="1">
                <a:ea typeface="+mn-lt"/>
                <a:cs typeface="+mn-lt"/>
              </a:rPr>
              <a:t>democrataidd</a:t>
            </a:r>
            <a:r>
              <a:rPr lang="en-GB" dirty="0">
                <a:ea typeface="+mn-lt"/>
                <a:cs typeface="+mn-lt"/>
              </a:rPr>
              <a:t>. </a:t>
            </a:r>
            <a:endParaRPr lang="en-GB">
              <a:ea typeface="+mn-lt"/>
              <a:cs typeface="+mn-lt"/>
            </a:endParaRPr>
          </a:p>
          <a:p>
            <a:endParaRPr lang="en-GB"/>
          </a:p>
          <a:p>
            <a:r>
              <a:rPr lang="en-GB" dirty="0" err="1">
                <a:ea typeface="+mn-lt"/>
                <a:cs typeface="+mn-lt"/>
              </a:rPr>
              <a:t>Cymhwyso</a:t>
            </a:r>
            <a:r>
              <a:rPr lang="en-GB" dirty="0">
                <a:ea typeface="+mn-lt"/>
                <a:cs typeface="+mn-lt"/>
              </a:rPr>
              <a:t> </a:t>
            </a:r>
            <a:r>
              <a:rPr lang="en-GB" dirty="0" err="1">
                <a:ea typeface="+mn-lt"/>
                <a:cs typeface="+mn-lt"/>
              </a:rPr>
              <a:t>egwyddorion</a:t>
            </a:r>
            <a:r>
              <a:rPr lang="en-GB" dirty="0">
                <a:ea typeface="+mn-lt"/>
                <a:cs typeface="+mn-lt"/>
              </a:rPr>
              <a:t> </a:t>
            </a:r>
            <a:r>
              <a:rPr lang="en-GB" dirty="0" err="1">
                <a:ea typeface="+mn-lt"/>
                <a:cs typeface="+mn-lt"/>
              </a:rPr>
              <a:t>ysgol</a:t>
            </a:r>
            <a:r>
              <a:rPr lang="en-GB" dirty="0">
                <a:ea typeface="+mn-lt"/>
                <a:cs typeface="+mn-lt"/>
              </a:rPr>
              <a:t> </a:t>
            </a:r>
            <a:r>
              <a:rPr lang="en-GB" dirty="0" err="1">
                <a:ea typeface="+mn-lt"/>
                <a:cs typeface="+mn-lt"/>
              </a:rPr>
              <a:t>ddemocrataidd</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addysg</a:t>
            </a:r>
            <a:r>
              <a:rPr lang="en-GB" dirty="0">
                <a:ea typeface="+mn-lt"/>
                <a:cs typeface="+mn-lt"/>
              </a:rPr>
              <a:t> </a:t>
            </a:r>
            <a:r>
              <a:rPr lang="en-GB" dirty="0" err="1">
                <a:ea typeface="+mn-lt"/>
                <a:cs typeface="+mn-lt"/>
              </a:rPr>
              <a:t>brif</a:t>
            </a:r>
            <a:r>
              <a:rPr lang="en-GB" dirty="0">
                <a:ea typeface="+mn-lt"/>
                <a:cs typeface="+mn-lt"/>
              </a:rPr>
              <a:t> </a:t>
            </a:r>
            <a:r>
              <a:rPr lang="en-GB" dirty="0" err="1">
                <a:ea typeface="+mn-lt"/>
                <a:cs typeface="+mn-lt"/>
              </a:rPr>
              <a:t>ffrwd</a:t>
            </a:r>
            <a:r>
              <a:rPr lang="en-GB" dirty="0">
                <a:ea typeface="+mn-lt"/>
                <a:cs typeface="+mn-lt"/>
              </a:rPr>
              <a:t>. </a:t>
            </a:r>
            <a:endParaRPr lang="en-GB" dirty="0"/>
          </a:p>
        </p:txBody>
      </p:sp>
      <p:sp>
        <p:nvSpPr>
          <p:cNvPr id="6" name="Content Placeholder 5">
            <a:extLst>
              <a:ext uri="{FF2B5EF4-FFF2-40B4-BE49-F238E27FC236}">
                <a16:creationId xmlns:a16="http://schemas.microsoft.com/office/drawing/2014/main" id="{8C3B897A-D6D4-105E-2C63-9002619E9120}"/>
              </a:ext>
            </a:extLst>
          </p:cNvPr>
          <p:cNvSpPr>
            <a:spLocks noGrp="1"/>
          </p:cNvSpPr>
          <p:nvPr>
            <p:ph sz="half" idx="2"/>
          </p:nvPr>
        </p:nvSpPr>
        <p:spPr/>
        <p:txBody>
          <a:bodyPr>
            <a:normAutofit fontScale="85000" lnSpcReduction="20000"/>
          </a:bodyPr>
          <a:lstStyle/>
          <a:p>
            <a:r>
              <a:rPr lang="en-GB"/>
              <a:t>By the end of this session you will be able to </a:t>
            </a:r>
          </a:p>
          <a:p>
            <a:pPr lvl="1"/>
            <a:r>
              <a:rPr lang="en-GB"/>
              <a:t>Recall the key features of democratic schools.</a:t>
            </a:r>
          </a:p>
          <a:p>
            <a:pPr lvl="1"/>
            <a:r>
              <a:rPr lang="en-GB"/>
              <a:t>Describe the history of the democratic school movement.</a:t>
            </a:r>
          </a:p>
          <a:p>
            <a:pPr lvl="1"/>
            <a:r>
              <a:rPr lang="en-GB"/>
              <a:t>Apply democratic school principles to mainstream education.</a:t>
            </a:r>
          </a:p>
        </p:txBody>
      </p:sp>
    </p:spTree>
    <p:extLst>
      <p:ext uri="{BB962C8B-B14F-4D97-AF65-F5344CB8AC3E}">
        <p14:creationId xmlns:p14="http://schemas.microsoft.com/office/powerpoint/2010/main" val="3946551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DFB01-23AA-62E1-4D3A-F86108C3CAC6}"/>
              </a:ext>
            </a:extLst>
          </p:cNvPr>
          <p:cNvSpPr>
            <a:spLocks noGrp="1"/>
          </p:cNvSpPr>
          <p:nvPr>
            <p:ph type="title"/>
          </p:nvPr>
        </p:nvSpPr>
        <p:spPr/>
        <p:txBody>
          <a:bodyPr/>
          <a:lstStyle/>
          <a:p>
            <a:r>
              <a:rPr lang="en-GB" dirty="0"/>
              <a:t>BETH YW YSGOLION DEMOCRATAIDD? </a:t>
            </a:r>
            <a:br>
              <a:rPr lang="en-GB" dirty="0"/>
            </a:br>
            <a:r>
              <a:rPr lang="en-GB" dirty="0"/>
              <a:t>What are Democratic Schools?</a:t>
            </a:r>
            <a:endParaRPr lang="en-US" dirty="0"/>
          </a:p>
        </p:txBody>
      </p:sp>
      <p:sp>
        <p:nvSpPr>
          <p:cNvPr id="3" name="Content Placeholder 2">
            <a:extLst>
              <a:ext uri="{FF2B5EF4-FFF2-40B4-BE49-F238E27FC236}">
                <a16:creationId xmlns:a16="http://schemas.microsoft.com/office/drawing/2014/main" id="{5904A498-3458-7876-5C49-30DA70F487E2}"/>
              </a:ext>
            </a:extLst>
          </p:cNvPr>
          <p:cNvSpPr>
            <a:spLocks noGrp="1"/>
          </p:cNvSpPr>
          <p:nvPr>
            <p:ph sz="half" idx="1"/>
          </p:nvPr>
        </p:nvSpPr>
        <p:spPr/>
        <p:txBody>
          <a:bodyPr vert="horz" lIns="91440" tIns="45720" rIns="91440" bIns="45720" rtlCol="0" anchor="t">
            <a:normAutofit fontScale="85000" lnSpcReduction="10000"/>
          </a:bodyPr>
          <a:lstStyle/>
          <a:p>
            <a:r>
              <a:rPr lang="en-GB" err="1">
                <a:ea typeface="+mn-lt"/>
                <a:cs typeface="+mn-lt"/>
              </a:rPr>
              <a:t>Myfyrwyr</a:t>
            </a:r>
            <a:r>
              <a:rPr lang="en-GB">
                <a:ea typeface="+mn-lt"/>
                <a:cs typeface="+mn-lt"/>
              </a:rPr>
              <a:t> </a:t>
            </a:r>
            <a:r>
              <a:rPr lang="en-GB" err="1">
                <a:ea typeface="+mn-lt"/>
                <a:cs typeface="+mn-lt"/>
              </a:rPr>
              <a:t>yn</a:t>
            </a:r>
            <a:r>
              <a:rPr lang="en-GB">
                <a:ea typeface="+mn-lt"/>
                <a:cs typeface="+mn-lt"/>
              </a:rPr>
              <a:t> </a:t>
            </a:r>
            <a:r>
              <a:rPr lang="en-GB" err="1">
                <a:ea typeface="+mn-lt"/>
                <a:cs typeface="+mn-lt"/>
              </a:rPr>
              <a:t>cymryd</a:t>
            </a:r>
            <a:r>
              <a:rPr lang="en-GB">
                <a:ea typeface="+mn-lt"/>
                <a:cs typeface="+mn-lt"/>
              </a:rPr>
              <a:t> </a:t>
            </a:r>
            <a:r>
              <a:rPr lang="en-GB" err="1">
                <a:ea typeface="+mn-lt"/>
                <a:cs typeface="+mn-lt"/>
              </a:rPr>
              <a:t>rhan</a:t>
            </a:r>
            <a:r>
              <a:rPr lang="en-GB">
                <a:ea typeface="+mn-lt"/>
                <a:cs typeface="+mn-lt"/>
              </a:rPr>
              <a:t> </a:t>
            </a:r>
            <a:r>
              <a:rPr lang="en-GB" err="1">
                <a:ea typeface="+mn-lt"/>
                <a:cs typeface="+mn-lt"/>
              </a:rPr>
              <a:t>mewn</a:t>
            </a:r>
            <a:r>
              <a:rPr lang="en-GB">
                <a:ea typeface="+mn-lt"/>
                <a:cs typeface="+mn-lt"/>
              </a:rPr>
              <a:t> </a:t>
            </a:r>
            <a:r>
              <a:rPr lang="en-GB" err="1">
                <a:ea typeface="+mn-lt"/>
                <a:cs typeface="+mn-lt"/>
              </a:rPr>
              <a:t>penderfyniadau</a:t>
            </a:r>
            <a:r>
              <a:rPr lang="en-GB">
                <a:ea typeface="+mn-lt"/>
                <a:cs typeface="+mn-lt"/>
              </a:rPr>
              <a:t> am </a:t>
            </a:r>
            <a:r>
              <a:rPr lang="en-GB" err="1">
                <a:ea typeface="+mn-lt"/>
                <a:cs typeface="+mn-lt"/>
              </a:rPr>
              <a:t>beth</a:t>
            </a:r>
            <a:r>
              <a:rPr lang="en-GB">
                <a:ea typeface="+mn-lt"/>
                <a:cs typeface="+mn-lt"/>
              </a:rPr>
              <a:t> a </a:t>
            </a:r>
            <a:r>
              <a:rPr lang="en-GB" err="1">
                <a:ea typeface="+mn-lt"/>
                <a:cs typeface="+mn-lt"/>
              </a:rPr>
              <a:t>sut</a:t>
            </a:r>
            <a:r>
              <a:rPr lang="en-GB">
                <a:ea typeface="+mn-lt"/>
                <a:cs typeface="+mn-lt"/>
              </a:rPr>
              <a:t> </a:t>
            </a:r>
            <a:r>
              <a:rPr lang="en-GB" err="1">
                <a:ea typeface="+mn-lt"/>
                <a:cs typeface="+mn-lt"/>
              </a:rPr>
              <a:t>maent</a:t>
            </a:r>
            <a:r>
              <a:rPr lang="en-GB">
                <a:ea typeface="+mn-lt"/>
                <a:cs typeface="+mn-lt"/>
              </a:rPr>
              <a:t> </a:t>
            </a:r>
            <a:r>
              <a:rPr lang="en-GB" err="1">
                <a:ea typeface="+mn-lt"/>
                <a:cs typeface="+mn-lt"/>
              </a:rPr>
              <a:t>yn</a:t>
            </a:r>
            <a:r>
              <a:rPr lang="en-GB">
                <a:ea typeface="+mn-lt"/>
                <a:cs typeface="+mn-lt"/>
              </a:rPr>
              <a:t> </a:t>
            </a:r>
            <a:r>
              <a:rPr lang="en-GB" err="1">
                <a:ea typeface="+mn-lt"/>
                <a:cs typeface="+mn-lt"/>
              </a:rPr>
              <a:t>dysgu</a:t>
            </a:r>
            <a:endParaRPr lang="en-GB" err="1"/>
          </a:p>
          <a:p>
            <a:r>
              <a:rPr lang="en-GB" dirty="0" err="1">
                <a:ea typeface="+mn-lt"/>
                <a:cs typeface="+mn-lt"/>
              </a:rPr>
              <a:t>Gwelir</a:t>
            </a:r>
            <a:r>
              <a:rPr lang="en-GB" dirty="0">
                <a:ea typeface="+mn-lt"/>
                <a:cs typeface="+mn-lt"/>
              </a:rPr>
              <a:t> </a:t>
            </a:r>
            <a:r>
              <a:rPr lang="en-GB" dirty="0" err="1">
                <a:ea typeface="+mn-lt"/>
                <a:cs typeface="+mn-lt"/>
              </a:rPr>
              <a:t>myfyrwyr</a:t>
            </a:r>
            <a:r>
              <a:rPr lang="en-GB" dirty="0">
                <a:ea typeface="+mn-lt"/>
                <a:cs typeface="+mn-lt"/>
              </a:rPr>
              <a:t> a staff </a:t>
            </a:r>
            <a:r>
              <a:rPr lang="en-GB" dirty="0" err="1">
                <a:ea typeface="+mn-lt"/>
                <a:cs typeface="+mn-lt"/>
              </a:rPr>
              <a:t>yn</a:t>
            </a:r>
            <a:r>
              <a:rPr lang="en-GB" dirty="0">
                <a:ea typeface="+mn-lt"/>
                <a:cs typeface="+mn-lt"/>
              </a:rPr>
              <a:t> </a:t>
            </a:r>
            <a:r>
              <a:rPr lang="en-GB" dirty="0" err="1">
                <a:ea typeface="+mn-lt"/>
                <a:cs typeface="+mn-lt"/>
              </a:rPr>
              <a:t>gyfartal</a:t>
            </a:r>
            <a:endParaRPr lang="en-GB" dirty="0" err="1"/>
          </a:p>
          <a:p>
            <a:r>
              <a:rPr lang="en-GB" dirty="0" err="1">
                <a:ea typeface="+mn-lt"/>
                <a:cs typeface="+mn-lt"/>
              </a:rPr>
              <a:t>Rhyddid</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wneud</a:t>
            </a:r>
            <a:r>
              <a:rPr lang="en-GB" dirty="0">
                <a:ea typeface="+mn-lt"/>
                <a:cs typeface="+mn-lt"/>
              </a:rPr>
              <a:t> </a:t>
            </a:r>
            <a:r>
              <a:rPr lang="en-GB" dirty="0" err="1">
                <a:ea typeface="+mn-lt"/>
                <a:cs typeface="+mn-lt"/>
              </a:rPr>
              <a:t>dewisiadau</a:t>
            </a:r>
            <a:endParaRPr lang="en-GB" dirty="0" err="1"/>
          </a:p>
          <a:p>
            <a:r>
              <a:rPr lang="en-GB" dirty="0">
                <a:ea typeface="+mn-lt"/>
                <a:cs typeface="+mn-lt"/>
              </a:rPr>
              <a:t>Gall </a:t>
            </a:r>
            <a:r>
              <a:rPr lang="en-GB" err="1">
                <a:ea typeface="+mn-lt"/>
                <a:cs typeface="+mn-lt"/>
              </a:rPr>
              <a:t>myfyrwyr</a:t>
            </a:r>
            <a:r>
              <a:rPr lang="en-GB" dirty="0">
                <a:ea typeface="+mn-lt"/>
                <a:cs typeface="+mn-lt"/>
              </a:rPr>
              <a:t> </a:t>
            </a:r>
            <a:r>
              <a:rPr lang="en-GB" err="1">
                <a:ea typeface="+mn-lt"/>
                <a:cs typeface="+mn-lt"/>
              </a:rPr>
              <a:t>gymryd</a:t>
            </a:r>
            <a:r>
              <a:rPr lang="en-GB" dirty="0">
                <a:ea typeface="+mn-lt"/>
                <a:cs typeface="+mn-lt"/>
              </a:rPr>
              <a:t> </a:t>
            </a:r>
            <a:r>
              <a:rPr lang="en-GB" err="1">
                <a:ea typeface="+mn-lt"/>
                <a:cs typeface="+mn-lt"/>
              </a:rPr>
              <a:t>rhan</a:t>
            </a:r>
            <a:r>
              <a:rPr lang="en-GB" dirty="0">
                <a:ea typeface="+mn-lt"/>
                <a:cs typeface="+mn-lt"/>
              </a:rPr>
              <a:t> </a:t>
            </a:r>
            <a:r>
              <a:rPr lang="en-GB" err="1">
                <a:ea typeface="+mn-lt"/>
                <a:cs typeface="+mn-lt"/>
              </a:rPr>
              <a:t>mewn</a:t>
            </a:r>
            <a:r>
              <a:rPr lang="en-GB" dirty="0">
                <a:ea typeface="+mn-lt"/>
                <a:cs typeface="+mn-lt"/>
              </a:rPr>
              <a:t> </a:t>
            </a:r>
            <a:r>
              <a:rPr lang="en-GB" err="1">
                <a:ea typeface="+mn-lt"/>
                <a:cs typeface="+mn-lt"/>
              </a:rPr>
              <a:t>llywodraethu</a:t>
            </a:r>
            <a:r>
              <a:rPr lang="en-GB" dirty="0">
                <a:ea typeface="+mn-lt"/>
                <a:cs typeface="+mn-lt"/>
              </a:rPr>
              <a:t> </a:t>
            </a:r>
            <a:r>
              <a:rPr lang="en-GB" err="1">
                <a:ea typeface="+mn-lt"/>
                <a:cs typeface="+mn-lt"/>
              </a:rPr>
              <a:t>ysgol</a:t>
            </a:r>
            <a:endParaRPr lang="en-GB" err="1"/>
          </a:p>
          <a:p>
            <a:r>
              <a:rPr lang="en-GB" dirty="0">
                <a:ea typeface="+mn-lt"/>
                <a:cs typeface="+mn-lt"/>
              </a:rPr>
              <a:t>Mae plant </a:t>
            </a:r>
            <a:r>
              <a:rPr lang="en-GB" dirty="0" err="1">
                <a:ea typeface="+mn-lt"/>
                <a:cs typeface="+mn-lt"/>
              </a:rPr>
              <a:t>yn</a:t>
            </a:r>
            <a:r>
              <a:rPr lang="en-GB" dirty="0">
                <a:ea typeface="+mn-lt"/>
                <a:cs typeface="+mn-lt"/>
              </a:rPr>
              <a:t> </a:t>
            </a:r>
            <a:r>
              <a:rPr lang="en-GB" dirty="0" err="1">
                <a:ea typeface="+mn-lt"/>
                <a:cs typeface="+mn-lt"/>
              </a:rPr>
              <a:t>rhydd</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chwarae</a:t>
            </a:r>
            <a:endParaRPr lang="en-GB" dirty="0" err="1"/>
          </a:p>
          <a:p>
            <a:r>
              <a:rPr lang="en-GB" dirty="0" err="1">
                <a:ea typeface="+mn-lt"/>
                <a:cs typeface="+mn-lt"/>
              </a:rPr>
              <a:t>Cymuned</a:t>
            </a:r>
            <a:r>
              <a:rPr lang="en-GB" dirty="0">
                <a:ea typeface="+mn-lt"/>
                <a:cs typeface="+mn-lt"/>
              </a:rPr>
              <a:t> </a:t>
            </a:r>
            <a:r>
              <a:rPr lang="en-GB" dirty="0" err="1">
                <a:ea typeface="+mn-lt"/>
                <a:cs typeface="+mn-lt"/>
              </a:rPr>
              <a:t>oedran</a:t>
            </a:r>
            <a:r>
              <a:rPr lang="en-GB" dirty="0">
                <a:ea typeface="+mn-lt"/>
                <a:cs typeface="+mn-lt"/>
              </a:rPr>
              <a:t> </a:t>
            </a:r>
            <a:r>
              <a:rPr lang="en-GB" dirty="0" err="1">
                <a:ea typeface="+mn-lt"/>
                <a:cs typeface="+mn-lt"/>
              </a:rPr>
              <a:t>cymysg</a:t>
            </a:r>
            <a:endParaRPr lang="en-GB" dirty="0" err="1"/>
          </a:p>
          <a:p>
            <a:r>
              <a:rPr lang="en-GB" dirty="0">
                <a:ea typeface="+mn-lt"/>
                <a:cs typeface="+mn-lt"/>
              </a:rPr>
              <a:t>Dim </a:t>
            </a:r>
            <a:r>
              <a:rPr lang="en-GB" dirty="0" err="1">
                <a:ea typeface="+mn-lt"/>
                <a:cs typeface="+mn-lt"/>
              </a:rPr>
              <a:t>cwricwlwm</a:t>
            </a:r>
            <a:r>
              <a:rPr lang="en-GB" dirty="0">
                <a:ea typeface="+mn-lt"/>
                <a:cs typeface="+mn-lt"/>
              </a:rPr>
              <a:t> </a:t>
            </a:r>
            <a:r>
              <a:rPr lang="en-GB" dirty="0" err="1">
                <a:ea typeface="+mn-lt"/>
                <a:cs typeface="+mn-lt"/>
              </a:rPr>
              <a:t>nac</a:t>
            </a:r>
            <a:r>
              <a:rPr lang="en-GB" dirty="0">
                <a:ea typeface="+mn-lt"/>
                <a:cs typeface="+mn-lt"/>
              </a:rPr>
              <a:t> </a:t>
            </a:r>
            <a:r>
              <a:rPr lang="en-GB" dirty="0" err="1">
                <a:ea typeface="+mn-lt"/>
                <a:cs typeface="+mn-lt"/>
              </a:rPr>
              <a:t>asesiadau</a:t>
            </a:r>
            <a:r>
              <a:rPr lang="en-GB" dirty="0">
                <a:ea typeface="+mn-lt"/>
                <a:cs typeface="+mn-lt"/>
              </a:rPr>
              <a:t> </a:t>
            </a:r>
            <a:r>
              <a:rPr lang="en-GB" dirty="0" err="1">
                <a:ea typeface="+mn-lt"/>
                <a:cs typeface="+mn-lt"/>
              </a:rPr>
              <a:t>gosod</a:t>
            </a:r>
            <a:endParaRPr lang="en-GB" dirty="0" err="1"/>
          </a:p>
        </p:txBody>
      </p:sp>
      <p:sp>
        <p:nvSpPr>
          <p:cNvPr id="4" name="Content Placeholder 3">
            <a:extLst>
              <a:ext uri="{FF2B5EF4-FFF2-40B4-BE49-F238E27FC236}">
                <a16:creationId xmlns:a16="http://schemas.microsoft.com/office/drawing/2014/main" id="{88427E76-B331-0C05-3124-897C2EF46DDF}"/>
              </a:ext>
            </a:extLst>
          </p:cNvPr>
          <p:cNvSpPr>
            <a:spLocks noGrp="1"/>
          </p:cNvSpPr>
          <p:nvPr>
            <p:ph sz="half" idx="2"/>
          </p:nvPr>
        </p:nvSpPr>
        <p:spPr/>
        <p:txBody>
          <a:bodyPr vert="horz" lIns="91440" tIns="45720" rIns="91440" bIns="45720" rtlCol="0" anchor="t">
            <a:normAutofit fontScale="85000" lnSpcReduction="10000"/>
          </a:bodyPr>
          <a:lstStyle/>
          <a:p>
            <a:r>
              <a:rPr lang="en-GB" dirty="0"/>
              <a:t>Students involved in decisions about what and how they learn</a:t>
            </a:r>
          </a:p>
          <a:p>
            <a:r>
              <a:rPr lang="en-GB" dirty="0"/>
              <a:t>Students and staff are seen as equals</a:t>
            </a:r>
          </a:p>
          <a:p>
            <a:r>
              <a:rPr lang="en-GB" dirty="0"/>
              <a:t>Freedom to make choices </a:t>
            </a:r>
          </a:p>
          <a:p>
            <a:r>
              <a:rPr lang="en-GB" dirty="0"/>
              <a:t>Students can be involved in governance of school</a:t>
            </a:r>
          </a:p>
          <a:p>
            <a:r>
              <a:rPr lang="en-GB" dirty="0"/>
              <a:t>Children are free to play</a:t>
            </a:r>
          </a:p>
          <a:p>
            <a:r>
              <a:rPr lang="en-GB" dirty="0"/>
              <a:t>Mixed-age community </a:t>
            </a:r>
          </a:p>
          <a:p>
            <a:r>
              <a:rPr lang="en-GB" dirty="0"/>
              <a:t>No set curriculum or assessments</a:t>
            </a:r>
          </a:p>
        </p:txBody>
      </p:sp>
      <p:pic>
        <p:nvPicPr>
          <p:cNvPr id="5" name="Recorded Sound">
            <a:hlinkClick r:id="" action="ppaction://media"/>
            <a:extLst>
              <a:ext uri="{FF2B5EF4-FFF2-40B4-BE49-F238E27FC236}">
                <a16:creationId xmlns:a16="http://schemas.microsoft.com/office/drawing/2014/main" id="{0B38AFC0-9404-8D48-4A19-E96393CC85D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44912" y="697726"/>
            <a:ext cx="609600" cy="609600"/>
          </a:xfrm>
          <a:prstGeom prst="rect">
            <a:avLst/>
          </a:prstGeom>
        </p:spPr>
      </p:pic>
    </p:spTree>
    <p:extLst>
      <p:ext uri="{BB962C8B-B14F-4D97-AF65-F5344CB8AC3E}">
        <p14:creationId xmlns:p14="http://schemas.microsoft.com/office/powerpoint/2010/main" val="2933953611"/>
      </p:ext>
    </p:extLst>
  </p:cSld>
  <p:clrMapOvr>
    <a:masterClrMapping/>
  </p:clrMapOvr>
  <mc:AlternateContent xmlns:mc="http://schemas.openxmlformats.org/markup-compatibility/2006">
    <mc:Choice xmlns:p14="http://schemas.microsoft.com/office/powerpoint/2010/main" Requires="p14">
      <p:transition spd="slow" p14:dur="2000" advTm="105532"/>
    </mc:Choice>
    <mc:Fallback>
      <p:transition spd="slow" advTm="105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5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CD81A-6FA1-FA24-DDB5-3B0F09D53D60}"/>
              </a:ext>
            </a:extLst>
          </p:cNvPr>
          <p:cNvSpPr>
            <a:spLocks noGrp="1"/>
          </p:cNvSpPr>
          <p:nvPr>
            <p:ph type="title"/>
          </p:nvPr>
        </p:nvSpPr>
        <p:spPr/>
        <p:txBody>
          <a:bodyPr/>
          <a:lstStyle/>
          <a:p>
            <a:r>
              <a:rPr lang="en-GB" dirty="0"/>
              <a:t>HANES YSGOLION DEMOCRATAIDD? </a:t>
            </a:r>
            <a:br>
              <a:rPr lang="en-GB" dirty="0"/>
            </a:br>
            <a:r>
              <a:rPr lang="en-GB" dirty="0"/>
              <a:t>History of Democratic schools?</a:t>
            </a:r>
            <a:endParaRPr lang="en-US" dirty="0"/>
          </a:p>
        </p:txBody>
      </p:sp>
      <p:sp>
        <p:nvSpPr>
          <p:cNvPr id="3" name="Content Placeholder 2">
            <a:extLst>
              <a:ext uri="{FF2B5EF4-FFF2-40B4-BE49-F238E27FC236}">
                <a16:creationId xmlns:a16="http://schemas.microsoft.com/office/drawing/2014/main" id="{22BC0D9E-311C-0779-31F2-74ADE2820F9E}"/>
              </a:ext>
            </a:extLst>
          </p:cNvPr>
          <p:cNvSpPr>
            <a:spLocks noGrp="1"/>
          </p:cNvSpPr>
          <p:nvPr>
            <p:ph sz="half" idx="1"/>
          </p:nvPr>
        </p:nvSpPr>
        <p:spPr/>
        <p:txBody>
          <a:bodyPr vert="horz" lIns="91440" tIns="45720" rIns="91440" bIns="45720" rtlCol="0" anchor="t">
            <a:normAutofit fontScale="85000" lnSpcReduction="10000"/>
          </a:bodyPr>
          <a:lstStyle/>
          <a:p>
            <a:r>
              <a:rPr lang="en-GB" err="1">
                <a:ea typeface="+mn-lt"/>
                <a:cs typeface="+mn-lt"/>
              </a:rPr>
              <a:t>Wedi’i</a:t>
            </a:r>
            <a:r>
              <a:rPr lang="en-GB">
                <a:ea typeface="+mn-lt"/>
                <a:cs typeface="+mn-lt"/>
              </a:rPr>
              <a:t> </a:t>
            </a:r>
            <a:r>
              <a:rPr lang="en-GB" err="1">
                <a:ea typeface="+mn-lt"/>
                <a:cs typeface="+mn-lt"/>
              </a:rPr>
              <a:t>seilio</a:t>
            </a:r>
            <a:r>
              <a:rPr lang="en-GB">
                <a:ea typeface="+mn-lt"/>
                <a:cs typeface="+mn-lt"/>
              </a:rPr>
              <a:t> </a:t>
            </a:r>
            <a:r>
              <a:rPr lang="en-GB" err="1">
                <a:ea typeface="+mn-lt"/>
                <a:cs typeface="+mn-lt"/>
              </a:rPr>
              <a:t>ar</a:t>
            </a:r>
            <a:r>
              <a:rPr lang="en-GB">
                <a:ea typeface="+mn-lt"/>
                <a:cs typeface="+mn-lt"/>
              </a:rPr>
              <a:t> y </a:t>
            </a:r>
            <a:r>
              <a:rPr lang="en-GB" err="1">
                <a:ea typeface="+mn-lt"/>
                <a:cs typeface="+mn-lt"/>
              </a:rPr>
              <a:t>syniad</a:t>
            </a:r>
            <a:r>
              <a:rPr lang="en-GB">
                <a:ea typeface="+mn-lt"/>
                <a:cs typeface="+mn-lt"/>
              </a:rPr>
              <a:t> bod </a:t>
            </a:r>
            <a:r>
              <a:rPr lang="en-GB" err="1">
                <a:ea typeface="+mn-lt"/>
                <a:cs typeface="+mn-lt"/>
              </a:rPr>
              <a:t>Dinasyddiaeth</a:t>
            </a:r>
            <a:r>
              <a:rPr lang="en-GB">
                <a:ea typeface="+mn-lt"/>
                <a:cs typeface="+mn-lt"/>
              </a:rPr>
              <a:t> a </a:t>
            </a:r>
            <a:r>
              <a:rPr lang="en-GB" err="1">
                <a:ea typeface="+mn-lt"/>
                <a:cs typeface="+mn-lt"/>
              </a:rPr>
              <a:t>Democratiaeth</a:t>
            </a:r>
            <a:r>
              <a:rPr lang="en-GB">
                <a:ea typeface="+mn-lt"/>
                <a:cs typeface="+mn-lt"/>
              </a:rPr>
              <a:t> </a:t>
            </a:r>
            <a:r>
              <a:rPr lang="en-GB" err="1">
                <a:ea typeface="+mn-lt"/>
                <a:cs typeface="+mn-lt"/>
              </a:rPr>
              <a:t>yn</a:t>
            </a:r>
            <a:r>
              <a:rPr lang="en-GB">
                <a:ea typeface="+mn-lt"/>
                <a:cs typeface="+mn-lt"/>
              </a:rPr>
              <a:t> </a:t>
            </a:r>
            <a:r>
              <a:rPr lang="en-GB" err="1">
                <a:ea typeface="+mn-lt"/>
                <a:cs typeface="+mn-lt"/>
              </a:rPr>
              <a:t>sgiliau</a:t>
            </a:r>
            <a:r>
              <a:rPr lang="en-GB">
                <a:ea typeface="+mn-lt"/>
                <a:cs typeface="+mn-lt"/>
              </a:rPr>
              <a:t> y </a:t>
            </a:r>
            <a:r>
              <a:rPr lang="en-GB" err="1">
                <a:ea typeface="+mn-lt"/>
                <a:cs typeface="+mn-lt"/>
              </a:rPr>
              <a:t>mae’n</a:t>
            </a:r>
            <a:r>
              <a:rPr lang="en-GB">
                <a:ea typeface="+mn-lt"/>
                <a:cs typeface="+mn-lt"/>
              </a:rPr>
              <a:t> well </a:t>
            </a:r>
            <a:r>
              <a:rPr lang="en-GB" err="1">
                <a:ea typeface="+mn-lt"/>
                <a:cs typeface="+mn-lt"/>
              </a:rPr>
              <a:t>eu</a:t>
            </a:r>
            <a:r>
              <a:rPr lang="en-GB">
                <a:ea typeface="+mn-lt"/>
                <a:cs typeface="+mn-lt"/>
              </a:rPr>
              <a:t> </a:t>
            </a:r>
            <a:r>
              <a:rPr lang="en-GB" err="1">
                <a:ea typeface="+mn-lt"/>
                <a:cs typeface="+mn-lt"/>
              </a:rPr>
              <a:t>meithrin</a:t>
            </a:r>
            <a:r>
              <a:rPr lang="en-GB">
                <a:ea typeface="+mn-lt"/>
                <a:cs typeface="+mn-lt"/>
              </a:rPr>
              <a:t> </a:t>
            </a:r>
            <a:r>
              <a:rPr lang="en-GB" err="1">
                <a:ea typeface="+mn-lt"/>
                <a:cs typeface="+mn-lt"/>
              </a:rPr>
              <a:t>yn</a:t>
            </a:r>
            <a:r>
              <a:rPr lang="en-GB">
                <a:ea typeface="+mn-lt"/>
                <a:cs typeface="+mn-lt"/>
              </a:rPr>
              <a:t> </a:t>
            </a:r>
            <a:r>
              <a:rPr lang="en-GB" err="1">
                <a:ea typeface="+mn-lt"/>
                <a:cs typeface="+mn-lt"/>
              </a:rPr>
              <a:t>ymarferol</a:t>
            </a:r>
            <a:endParaRPr lang="en-GB" err="1"/>
          </a:p>
          <a:p>
            <a:r>
              <a:rPr lang="en-GB" err="1">
                <a:ea typeface="+mn-lt"/>
                <a:cs typeface="+mn-lt"/>
              </a:rPr>
              <a:t>Egwyddorion</a:t>
            </a:r>
            <a:r>
              <a:rPr lang="en-GB" dirty="0">
                <a:ea typeface="+mn-lt"/>
                <a:cs typeface="+mn-lt"/>
              </a:rPr>
              <a:t> a </a:t>
            </a:r>
            <a:r>
              <a:rPr lang="en-GB" err="1">
                <a:ea typeface="+mn-lt"/>
                <a:cs typeface="+mn-lt"/>
              </a:rPr>
              <a:t>ddylanwadwyd</a:t>
            </a:r>
            <a:r>
              <a:rPr lang="en-GB" dirty="0">
                <a:ea typeface="+mn-lt"/>
                <a:cs typeface="+mn-lt"/>
              </a:rPr>
              <a:t> </a:t>
            </a:r>
            <a:r>
              <a:rPr lang="en-GB" err="1">
                <a:ea typeface="+mn-lt"/>
                <a:cs typeface="+mn-lt"/>
              </a:rPr>
              <a:t>gan</a:t>
            </a:r>
            <a:r>
              <a:rPr lang="en-GB" dirty="0">
                <a:ea typeface="+mn-lt"/>
                <a:cs typeface="+mn-lt"/>
              </a:rPr>
              <a:t> John Dewey: </a:t>
            </a:r>
            <a:r>
              <a:rPr lang="en-GB" err="1">
                <a:ea typeface="+mn-lt"/>
                <a:cs typeface="+mn-lt"/>
              </a:rPr>
              <a:t>rhyddid</a:t>
            </a:r>
            <a:r>
              <a:rPr lang="en-GB" dirty="0">
                <a:ea typeface="+mn-lt"/>
                <a:cs typeface="+mn-lt"/>
              </a:rPr>
              <a:t>, </a:t>
            </a:r>
            <a:r>
              <a:rPr lang="en-GB" err="1">
                <a:ea typeface="+mn-lt"/>
                <a:cs typeface="+mn-lt"/>
              </a:rPr>
              <a:t>annibyniaeth</a:t>
            </a:r>
            <a:r>
              <a:rPr lang="en-GB" dirty="0">
                <a:ea typeface="+mn-lt"/>
                <a:cs typeface="+mn-lt"/>
              </a:rPr>
              <a:t> a </a:t>
            </a:r>
            <a:r>
              <a:rPr lang="en-GB" err="1">
                <a:ea typeface="+mn-lt"/>
                <a:cs typeface="+mn-lt"/>
              </a:rPr>
              <a:t>gwahaniaethu</a:t>
            </a:r>
            <a:endParaRPr lang="en-GB" err="1"/>
          </a:p>
          <a:p>
            <a:r>
              <a:rPr lang="en-GB" dirty="0">
                <a:ea typeface="+mn-lt"/>
                <a:cs typeface="+mn-lt"/>
              </a:rPr>
              <a:t>Summerhill, </a:t>
            </a:r>
            <a:r>
              <a:rPr lang="en-GB" dirty="0" err="1">
                <a:ea typeface="+mn-lt"/>
                <a:cs typeface="+mn-lt"/>
              </a:rPr>
              <a:t>Lloegr</a:t>
            </a:r>
            <a:r>
              <a:rPr lang="en-GB" dirty="0">
                <a:ea typeface="+mn-lt"/>
                <a:cs typeface="+mn-lt"/>
              </a:rPr>
              <a:t> - </a:t>
            </a:r>
            <a:r>
              <a:rPr lang="en-GB" dirty="0" err="1">
                <a:ea typeface="+mn-lt"/>
                <a:cs typeface="+mn-lt"/>
              </a:rPr>
              <a:t>sefydlwyd</a:t>
            </a:r>
            <a:r>
              <a:rPr lang="en-GB" dirty="0">
                <a:ea typeface="+mn-lt"/>
                <a:cs typeface="+mn-lt"/>
              </a:rPr>
              <a:t> </a:t>
            </a:r>
            <a:r>
              <a:rPr lang="en-GB" dirty="0" err="1">
                <a:ea typeface="+mn-lt"/>
                <a:cs typeface="+mn-lt"/>
              </a:rPr>
              <a:t>ym</a:t>
            </a:r>
            <a:r>
              <a:rPr lang="en-GB" dirty="0">
                <a:ea typeface="+mn-lt"/>
                <a:cs typeface="+mn-lt"/>
              </a:rPr>
              <a:t> 1921</a:t>
            </a:r>
            <a:endParaRPr lang="en-GB" dirty="0"/>
          </a:p>
          <a:p>
            <a:r>
              <a:rPr lang="en-GB" dirty="0" err="1">
                <a:ea typeface="+mn-lt"/>
                <a:cs typeface="+mn-lt"/>
              </a:rPr>
              <a:t>Culni</a:t>
            </a:r>
            <a:r>
              <a:rPr lang="en-GB" dirty="0">
                <a:ea typeface="+mn-lt"/>
                <a:cs typeface="+mn-lt"/>
              </a:rPr>
              <a:t> </a:t>
            </a:r>
            <a:r>
              <a:rPr lang="en-GB" dirty="0" err="1">
                <a:ea typeface="+mn-lt"/>
                <a:cs typeface="+mn-lt"/>
              </a:rPr>
              <a:t>canfyddedig</a:t>
            </a:r>
            <a:r>
              <a:rPr lang="en-GB" dirty="0">
                <a:ea typeface="+mn-lt"/>
                <a:cs typeface="+mn-lt"/>
              </a:rPr>
              <a:t> y </a:t>
            </a:r>
            <a:r>
              <a:rPr lang="en-GB" dirty="0" err="1">
                <a:ea typeface="+mn-lt"/>
                <a:cs typeface="+mn-lt"/>
              </a:rPr>
              <a:t>Cwricwlwm</a:t>
            </a:r>
            <a:r>
              <a:rPr lang="en-GB" dirty="0">
                <a:ea typeface="+mn-lt"/>
                <a:cs typeface="+mn-lt"/>
              </a:rPr>
              <a:t> </a:t>
            </a:r>
            <a:r>
              <a:rPr lang="en-GB" dirty="0" err="1">
                <a:ea typeface="+mn-lt"/>
                <a:cs typeface="+mn-lt"/>
              </a:rPr>
              <a:t>Cenedlaethol</a:t>
            </a:r>
            <a:endParaRPr lang="en-GB" dirty="0" err="1"/>
          </a:p>
          <a:p>
            <a:r>
              <a:rPr lang="en-GB" dirty="0">
                <a:ea typeface="+mn-lt"/>
                <a:cs typeface="+mn-lt"/>
              </a:rPr>
              <a:t>Ysgol </a:t>
            </a:r>
            <a:r>
              <a:rPr lang="en-GB" dirty="0" err="1">
                <a:ea typeface="+mn-lt"/>
                <a:cs typeface="+mn-lt"/>
              </a:rPr>
              <a:t>i</a:t>
            </a:r>
            <a:r>
              <a:rPr lang="en-GB" dirty="0">
                <a:ea typeface="+mn-lt"/>
                <a:cs typeface="+mn-lt"/>
              </a:rPr>
              <a:t> </a:t>
            </a:r>
            <a:r>
              <a:rPr lang="en-GB" dirty="0" err="1">
                <a:ea typeface="+mn-lt"/>
                <a:cs typeface="+mn-lt"/>
              </a:rPr>
              <a:t>ffitio'r</a:t>
            </a:r>
            <a:r>
              <a:rPr lang="en-GB" dirty="0">
                <a:ea typeface="+mn-lt"/>
                <a:cs typeface="+mn-lt"/>
              </a:rPr>
              <a:t> </a:t>
            </a:r>
            <a:r>
              <a:rPr lang="en-GB" dirty="0" err="1">
                <a:ea typeface="+mn-lt"/>
                <a:cs typeface="+mn-lt"/>
              </a:rPr>
              <a:t>plentyn</a:t>
            </a:r>
            <a:endParaRPr lang="en-GB" dirty="0" err="1"/>
          </a:p>
        </p:txBody>
      </p:sp>
      <p:sp>
        <p:nvSpPr>
          <p:cNvPr id="4" name="Content Placeholder 3">
            <a:extLst>
              <a:ext uri="{FF2B5EF4-FFF2-40B4-BE49-F238E27FC236}">
                <a16:creationId xmlns:a16="http://schemas.microsoft.com/office/drawing/2014/main" id="{E3F10A6E-6A3D-D316-54EA-7AA6E31EBF08}"/>
              </a:ext>
            </a:extLst>
          </p:cNvPr>
          <p:cNvSpPr>
            <a:spLocks noGrp="1"/>
          </p:cNvSpPr>
          <p:nvPr>
            <p:ph sz="half" idx="2"/>
          </p:nvPr>
        </p:nvSpPr>
        <p:spPr/>
        <p:txBody>
          <a:bodyPr vert="horz" lIns="91440" tIns="45720" rIns="91440" bIns="45720" rtlCol="0" anchor="t">
            <a:normAutofit fontScale="85000" lnSpcReduction="10000"/>
          </a:bodyPr>
          <a:lstStyle/>
          <a:p>
            <a:r>
              <a:rPr lang="en-GB" dirty="0"/>
              <a:t>Founded upon the idea that Citizenship and Democracy are skills </a:t>
            </a:r>
            <a:r>
              <a:rPr lang="en-GB"/>
              <a:t>better acquired in practice</a:t>
            </a:r>
          </a:p>
          <a:p>
            <a:r>
              <a:rPr lang="en-GB" dirty="0"/>
              <a:t>Principles influenced by John Dewey: freedom, independence and differentiation </a:t>
            </a:r>
          </a:p>
          <a:p>
            <a:r>
              <a:rPr lang="en-GB">
                <a:ea typeface="+mn-lt"/>
                <a:cs typeface="+mn-lt"/>
              </a:rPr>
              <a:t>Summerhill, England – founded in 1921 </a:t>
            </a:r>
            <a:endParaRPr lang="en-GB" dirty="0">
              <a:ea typeface="+mn-lt"/>
              <a:cs typeface="+mn-lt"/>
            </a:endParaRPr>
          </a:p>
          <a:p>
            <a:r>
              <a:rPr lang="en-GB"/>
              <a:t>Perceived narrowness of the National Curriculum </a:t>
            </a:r>
          </a:p>
          <a:p>
            <a:r>
              <a:rPr lang="en-GB" dirty="0"/>
              <a:t>A school to fit the child</a:t>
            </a:r>
            <a:r>
              <a:rPr lang="en-GB" sz="1400" dirty="0"/>
              <a:t> </a:t>
            </a:r>
          </a:p>
          <a:p>
            <a:endParaRPr lang="en-GB" dirty="0"/>
          </a:p>
        </p:txBody>
      </p:sp>
      <p:pic>
        <p:nvPicPr>
          <p:cNvPr id="5" name="Recorded Sound">
            <a:hlinkClick r:id="" action="ppaction://media"/>
            <a:extLst>
              <a:ext uri="{FF2B5EF4-FFF2-40B4-BE49-F238E27FC236}">
                <a16:creationId xmlns:a16="http://schemas.microsoft.com/office/drawing/2014/main" id="{B09D8ECA-FB9E-B133-ECD7-3D29A198627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165336" y="777457"/>
            <a:ext cx="609600" cy="609600"/>
          </a:xfrm>
          <a:prstGeom prst="rect">
            <a:avLst/>
          </a:prstGeom>
        </p:spPr>
      </p:pic>
    </p:spTree>
    <p:extLst>
      <p:ext uri="{BB962C8B-B14F-4D97-AF65-F5344CB8AC3E}">
        <p14:creationId xmlns:p14="http://schemas.microsoft.com/office/powerpoint/2010/main" val="2872237407"/>
      </p:ext>
    </p:extLst>
  </p:cSld>
  <p:clrMapOvr>
    <a:masterClrMapping/>
  </p:clrMapOvr>
  <mc:AlternateContent xmlns:mc="http://schemas.openxmlformats.org/markup-compatibility/2006">
    <mc:Choice xmlns:p14="http://schemas.microsoft.com/office/powerpoint/2010/main" Requires="p14">
      <p:transition spd="slow" p14:dur="2000" advTm="124555"/>
    </mc:Choice>
    <mc:Fallback>
      <p:transition spd="slow" advTm="1245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455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27A70-8B7B-6DEF-C1DD-F70294454716}"/>
              </a:ext>
            </a:extLst>
          </p:cNvPr>
          <p:cNvSpPr>
            <a:spLocks noGrp="1"/>
          </p:cNvSpPr>
          <p:nvPr>
            <p:ph type="title"/>
          </p:nvPr>
        </p:nvSpPr>
        <p:spPr/>
        <p:txBody>
          <a:bodyPr/>
          <a:lstStyle/>
          <a:p>
            <a:r>
              <a:rPr lang="en-GB"/>
              <a:t>Summerhill V. OFSTED</a:t>
            </a:r>
          </a:p>
        </p:txBody>
      </p:sp>
      <p:sp>
        <p:nvSpPr>
          <p:cNvPr id="3" name="Content Placeholder 2">
            <a:extLst>
              <a:ext uri="{FF2B5EF4-FFF2-40B4-BE49-F238E27FC236}">
                <a16:creationId xmlns:a16="http://schemas.microsoft.com/office/drawing/2014/main" id="{C44C5859-2A5B-7870-69D1-99BB3CC1F33C}"/>
              </a:ext>
            </a:extLst>
          </p:cNvPr>
          <p:cNvSpPr>
            <a:spLocks noGrp="1"/>
          </p:cNvSpPr>
          <p:nvPr>
            <p:ph sz="half" idx="1"/>
          </p:nvPr>
        </p:nvSpPr>
        <p:spPr>
          <a:xfrm>
            <a:off x="1447331" y="2017281"/>
            <a:ext cx="4645152" cy="2225554"/>
          </a:xfrm>
        </p:spPr>
        <p:txBody>
          <a:bodyPr vert="horz" lIns="91440" tIns="45720" rIns="91440" bIns="45720" rtlCol="0" anchor="t">
            <a:normAutofit fontScale="70000" lnSpcReduction="20000"/>
          </a:bodyPr>
          <a:lstStyle/>
          <a:p>
            <a:r>
              <a:rPr lang="en-GB" dirty="0">
                <a:ea typeface="+mn-lt"/>
                <a:cs typeface="+mn-lt"/>
              </a:rPr>
              <a:t>1999, </a:t>
            </a:r>
            <a:r>
              <a:rPr lang="en-GB" dirty="0" err="1">
                <a:ea typeface="+mn-lt"/>
                <a:cs typeface="+mn-lt"/>
              </a:rPr>
              <a:t>rhoddwyd</a:t>
            </a:r>
            <a:r>
              <a:rPr lang="en-GB" dirty="0">
                <a:ea typeface="+mn-lt"/>
                <a:cs typeface="+mn-lt"/>
              </a:rPr>
              <a:t> '</a:t>
            </a:r>
            <a:r>
              <a:rPr lang="en-GB" dirty="0" err="1">
                <a:ea typeface="+mn-lt"/>
                <a:cs typeface="+mn-lt"/>
              </a:rPr>
              <a:t>Hysbysiad</a:t>
            </a:r>
            <a:r>
              <a:rPr lang="en-GB" dirty="0">
                <a:ea typeface="+mn-lt"/>
                <a:cs typeface="+mn-lt"/>
              </a:rPr>
              <a:t> o Gwyn' </a:t>
            </a:r>
            <a:r>
              <a:rPr lang="en-GB" dirty="0" err="1">
                <a:ea typeface="+mn-lt"/>
                <a:cs typeface="+mn-lt"/>
              </a:rPr>
              <a:t>i</a:t>
            </a:r>
            <a:r>
              <a:rPr lang="en-GB" dirty="0">
                <a:ea typeface="+mn-lt"/>
                <a:cs typeface="+mn-lt"/>
              </a:rPr>
              <a:t> Summerhill</a:t>
            </a:r>
            <a:endParaRPr lang="en-GB" dirty="0"/>
          </a:p>
          <a:p>
            <a:r>
              <a:rPr lang="en-GB" dirty="0" err="1">
                <a:ea typeface="+mn-lt"/>
                <a:cs typeface="+mn-lt"/>
              </a:rPr>
              <a:t>Gwnaeth</a:t>
            </a:r>
            <a:r>
              <a:rPr lang="en-GB" dirty="0">
                <a:ea typeface="+mn-lt"/>
                <a:cs typeface="+mn-lt"/>
              </a:rPr>
              <a:t> Summerhill rai </a:t>
            </a:r>
            <a:r>
              <a:rPr lang="en-GB" dirty="0" err="1">
                <a:ea typeface="+mn-lt"/>
                <a:cs typeface="+mn-lt"/>
              </a:rPr>
              <a:t>newidiadau</a:t>
            </a:r>
            <a:r>
              <a:rPr lang="en-GB" dirty="0">
                <a:ea typeface="+mn-lt"/>
                <a:cs typeface="+mn-lt"/>
              </a:rPr>
              <a:t> </a:t>
            </a:r>
            <a:r>
              <a:rPr lang="en-GB" dirty="0" err="1">
                <a:ea typeface="+mn-lt"/>
                <a:cs typeface="+mn-lt"/>
              </a:rPr>
              <a:t>ond</a:t>
            </a:r>
            <a:r>
              <a:rPr lang="en-GB" dirty="0">
                <a:ea typeface="+mn-lt"/>
                <a:cs typeface="+mn-lt"/>
              </a:rPr>
              <a:t> </a:t>
            </a:r>
            <a:r>
              <a:rPr lang="en-GB" dirty="0" err="1">
                <a:ea typeface="+mn-lt"/>
                <a:cs typeface="+mn-lt"/>
              </a:rPr>
              <a:t>apeliwyd</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erbyn</a:t>
            </a:r>
            <a:r>
              <a:rPr lang="en-GB" dirty="0">
                <a:ea typeface="+mn-lt"/>
                <a:cs typeface="+mn-lt"/>
              </a:rPr>
              <a:t> </a:t>
            </a:r>
            <a:r>
              <a:rPr lang="en-GB" dirty="0" err="1">
                <a:ea typeface="+mn-lt"/>
                <a:cs typeface="+mn-lt"/>
              </a:rPr>
              <a:t>eraill</a:t>
            </a:r>
            <a:endParaRPr lang="en-GB" dirty="0" err="1"/>
          </a:p>
          <a:p>
            <a:r>
              <a:rPr lang="en-GB" dirty="0" err="1">
                <a:ea typeface="+mn-lt"/>
                <a:cs typeface="+mn-lt"/>
              </a:rPr>
              <a:t>Apeliodd</a:t>
            </a:r>
            <a:r>
              <a:rPr lang="en-GB" dirty="0">
                <a:ea typeface="+mn-lt"/>
                <a:cs typeface="+mn-lt"/>
              </a:rPr>
              <a:t> Summerhill ac </a:t>
            </a:r>
            <a:r>
              <a:rPr lang="en-GB" dirty="0" err="1">
                <a:ea typeface="+mn-lt"/>
                <a:cs typeface="+mn-lt"/>
              </a:rPr>
              <a:t>enillodd</a:t>
            </a:r>
            <a:endParaRPr lang="en-GB" dirty="0" err="1"/>
          </a:p>
          <a:p>
            <a:r>
              <a:rPr lang="en-GB" dirty="0">
                <a:ea typeface="+mn-lt"/>
                <a:cs typeface="+mn-lt"/>
              </a:rPr>
              <a:t>O 2016 </a:t>
            </a:r>
            <a:r>
              <a:rPr lang="en-GB" dirty="0" err="1">
                <a:ea typeface="+mn-lt"/>
                <a:cs typeface="+mn-lt"/>
              </a:rPr>
              <a:t>Arolygiaeth</a:t>
            </a:r>
            <a:r>
              <a:rPr lang="en-GB" dirty="0">
                <a:ea typeface="+mn-lt"/>
                <a:cs typeface="+mn-lt"/>
              </a:rPr>
              <a:t> </a:t>
            </a:r>
            <a:r>
              <a:rPr lang="en-GB" dirty="0" err="1">
                <a:ea typeface="+mn-lt"/>
                <a:cs typeface="+mn-lt"/>
              </a:rPr>
              <a:t>Ysgolion</a:t>
            </a:r>
            <a:r>
              <a:rPr lang="en-GB" dirty="0">
                <a:ea typeface="+mn-lt"/>
                <a:cs typeface="+mn-lt"/>
              </a:rPr>
              <a:t> </a:t>
            </a:r>
            <a:r>
              <a:rPr lang="en-GB" dirty="0" err="1">
                <a:ea typeface="+mn-lt"/>
                <a:cs typeface="+mn-lt"/>
              </a:rPr>
              <a:t>Annibynnol</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disodli</a:t>
            </a:r>
            <a:r>
              <a:rPr lang="en-GB" dirty="0">
                <a:ea typeface="+mn-lt"/>
                <a:cs typeface="+mn-lt"/>
              </a:rPr>
              <a:t> </a:t>
            </a:r>
            <a:r>
              <a:rPr lang="en-GB" dirty="0" err="1">
                <a:ea typeface="+mn-lt"/>
                <a:cs typeface="+mn-lt"/>
              </a:rPr>
              <a:t>arolygiadau</a:t>
            </a:r>
            <a:r>
              <a:rPr lang="en-GB" dirty="0">
                <a:ea typeface="+mn-lt"/>
                <a:cs typeface="+mn-lt"/>
              </a:rPr>
              <a:t> Ofsted </a:t>
            </a:r>
            <a:endParaRPr lang="en-GB" dirty="0"/>
          </a:p>
          <a:p>
            <a:r>
              <a:rPr lang="en-GB" dirty="0" err="1">
                <a:ea typeface="+mn-lt"/>
                <a:cs typeface="+mn-lt"/>
              </a:rPr>
              <a:t>Adroddiad</a:t>
            </a:r>
            <a:r>
              <a:rPr lang="en-GB" dirty="0">
                <a:ea typeface="+mn-lt"/>
                <a:cs typeface="+mn-lt"/>
              </a:rPr>
              <a:t> </a:t>
            </a:r>
            <a:r>
              <a:rPr lang="en-GB" dirty="0" err="1">
                <a:ea typeface="+mn-lt"/>
                <a:cs typeface="+mn-lt"/>
              </a:rPr>
              <a:t>arolygiad</a:t>
            </a:r>
            <a:r>
              <a:rPr lang="en-GB" dirty="0">
                <a:ea typeface="+mn-lt"/>
                <a:cs typeface="+mn-lt"/>
              </a:rPr>
              <a:t> </a:t>
            </a:r>
            <a:r>
              <a:rPr lang="en-GB" dirty="0" err="1">
                <a:ea typeface="+mn-lt"/>
                <a:cs typeface="+mn-lt"/>
              </a:rPr>
              <a:t>ysgol</a:t>
            </a:r>
            <a:r>
              <a:rPr lang="en-GB" dirty="0">
                <a:ea typeface="+mn-lt"/>
                <a:cs typeface="+mn-lt"/>
              </a:rPr>
              <a:t> 2023 </a:t>
            </a:r>
            <a:r>
              <a:rPr lang="en-GB" dirty="0" err="1">
                <a:ea typeface="+mn-lt"/>
                <a:cs typeface="+mn-lt"/>
              </a:rPr>
              <a:t>yn</a:t>
            </a:r>
            <a:r>
              <a:rPr lang="en-GB" dirty="0">
                <a:ea typeface="+mn-lt"/>
                <a:cs typeface="+mn-lt"/>
              </a:rPr>
              <a:t> </a:t>
            </a:r>
            <a:r>
              <a:rPr lang="en-GB" dirty="0" err="1">
                <a:ea typeface="+mn-lt"/>
                <a:cs typeface="+mn-lt"/>
              </a:rPr>
              <a:t>bodlonir</a:t>
            </a:r>
            <a:r>
              <a:rPr lang="en-GB" dirty="0">
                <a:ea typeface="+mn-lt"/>
                <a:cs typeface="+mn-lt"/>
              </a:rPr>
              <a:t> </a:t>
            </a:r>
            <a:r>
              <a:rPr lang="en-GB" dirty="0" err="1">
                <a:ea typeface="+mn-lt"/>
                <a:cs typeface="+mn-lt"/>
              </a:rPr>
              <a:t>safonau</a:t>
            </a:r>
            <a:endParaRPr lang="en-GB" dirty="0" err="1"/>
          </a:p>
        </p:txBody>
      </p:sp>
      <p:sp>
        <p:nvSpPr>
          <p:cNvPr id="4" name="Content Placeholder 3">
            <a:extLst>
              <a:ext uri="{FF2B5EF4-FFF2-40B4-BE49-F238E27FC236}">
                <a16:creationId xmlns:a16="http://schemas.microsoft.com/office/drawing/2014/main" id="{B12A6C93-26B5-76E1-4F15-D81E749D3475}"/>
              </a:ext>
            </a:extLst>
          </p:cNvPr>
          <p:cNvSpPr>
            <a:spLocks noGrp="1"/>
          </p:cNvSpPr>
          <p:nvPr>
            <p:ph sz="half" idx="2"/>
          </p:nvPr>
        </p:nvSpPr>
        <p:spPr>
          <a:xfrm>
            <a:off x="6413771" y="2017343"/>
            <a:ext cx="4645152" cy="2340142"/>
          </a:xfrm>
        </p:spPr>
        <p:txBody>
          <a:bodyPr vert="horz" lIns="91440" tIns="45720" rIns="91440" bIns="45720" rtlCol="0" anchor="t">
            <a:normAutofit fontScale="70000" lnSpcReduction="20000"/>
          </a:bodyPr>
          <a:lstStyle/>
          <a:p>
            <a:r>
              <a:rPr lang="en-GB" dirty="0"/>
              <a:t>1999, Summerhill was issued with 'Notice of Complaint'</a:t>
            </a:r>
          </a:p>
          <a:p>
            <a:r>
              <a:rPr lang="en-GB" dirty="0"/>
              <a:t>Summerhill made some changes but appealed against others</a:t>
            </a:r>
          </a:p>
          <a:p>
            <a:r>
              <a:rPr lang="en-GB" dirty="0"/>
              <a:t>Summerhill appealed and won</a:t>
            </a:r>
          </a:p>
          <a:p>
            <a:r>
              <a:rPr lang="en-GB" dirty="0"/>
              <a:t>From 2016 Independent Schools Inspectorate replace Ofsted inspections </a:t>
            </a:r>
          </a:p>
          <a:p>
            <a:r>
              <a:rPr lang="en-GB" dirty="0"/>
              <a:t>School inspection report 2023 – Standards are met</a:t>
            </a:r>
            <a:endParaRPr lang="en-GB" dirty="0">
              <a:ea typeface="+mn-lt"/>
              <a:cs typeface="+mn-lt"/>
            </a:endParaRPr>
          </a:p>
        </p:txBody>
      </p:sp>
      <p:sp>
        <p:nvSpPr>
          <p:cNvPr id="5" name="TextBox 4">
            <a:extLst>
              <a:ext uri="{FF2B5EF4-FFF2-40B4-BE49-F238E27FC236}">
                <a16:creationId xmlns:a16="http://schemas.microsoft.com/office/drawing/2014/main" id="{65A996D1-4503-BD26-FBFC-89AF9A5E6C72}"/>
              </a:ext>
            </a:extLst>
          </p:cNvPr>
          <p:cNvSpPr txBox="1"/>
          <p:nvPr/>
        </p:nvSpPr>
        <p:spPr>
          <a:xfrm>
            <a:off x="1703293" y="4700067"/>
            <a:ext cx="937452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hlinkClick r:id="rId4"/>
              </a:rPr>
              <a:t>https://www.google.co.uk/url?sa=t&amp;rct=j&amp;q=&amp;esrc=s&amp;source=web&amp;cd=&amp;ved=2ahUKEwjGhdvxqMGEAxUhUkEAHcg2CQsQFnoECBUQAQ&amp;url=https%3A%2F%2Ffiles.ofsted.gov.uk%2Fv1%2Ffile%2F758971&amp;usg=AOvVaw2XNmeTbguMr8XecuzpcYpV&amp;opi=89978449</a:t>
            </a:r>
            <a:r>
              <a:rPr lang="en-GB" sz="1400" dirty="0"/>
              <a:t> </a:t>
            </a:r>
          </a:p>
          <a:p>
            <a:pPr algn="l"/>
            <a:endParaRPr lang="en-GB" dirty="0"/>
          </a:p>
        </p:txBody>
      </p:sp>
      <p:pic>
        <p:nvPicPr>
          <p:cNvPr id="6" name="Picture 5" descr="A qr code on a white background&#10;&#10;Description automatically generated">
            <a:extLst>
              <a:ext uri="{FF2B5EF4-FFF2-40B4-BE49-F238E27FC236}">
                <a16:creationId xmlns:a16="http://schemas.microsoft.com/office/drawing/2014/main" id="{D71F6327-5DFD-3E35-39B6-B03C6F60459C}"/>
              </a:ext>
            </a:extLst>
          </p:cNvPr>
          <p:cNvPicPr>
            <a:picLocks noChangeAspect="1"/>
          </p:cNvPicPr>
          <p:nvPr/>
        </p:nvPicPr>
        <p:blipFill>
          <a:blip r:embed="rId5"/>
          <a:stretch>
            <a:fillRect/>
          </a:stretch>
        </p:blipFill>
        <p:spPr>
          <a:xfrm>
            <a:off x="9303284" y="72838"/>
            <a:ext cx="1704895" cy="1704895"/>
          </a:xfrm>
          <a:prstGeom prst="rect">
            <a:avLst/>
          </a:prstGeom>
        </p:spPr>
      </p:pic>
      <p:pic>
        <p:nvPicPr>
          <p:cNvPr id="8" name="Recorded Sound">
            <a:hlinkClick r:id="" action="ppaction://media"/>
            <a:extLst>
              <a:ext uri="{FF2B5EF4-FFF2-40B4-BE49-F238E27FC236}">
                <a16:creationId xmlns:a16="http://schemas.microsoft.com/office/drawing/2014/main" id="{674F2C8D-B53E-7464-DF02-4F590F6802E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55408" y="804889"/>
            <a:ext cx="609600" cy="609600"/>
          </a:xfrm>
          <a:prstGeom prst="rect">
            <a:avLst/>
          </a:prstGeom>
        </p:spPr>
      </p:pic>
    </p:spTree>
    <p:extLst>
      <p:ext uri="{BB962C8B-B14F-4D97-AF65-F5344CB8AC3E}">
        <p14:creationId xmlns:p14="http://schemas.microsoft.com/office/powerpoint/2010/main" val="2151261247"/>
      </p:ext>
    </p:extLst>
  </p:cSld>
  <p:clrMapOvr>
    <a:masterClrMapping/>
  </p:clrMapOvr>
  <mc:AlternateContent xmlns:mc="http://schemas.openxmlformats.org/markup-compatibility/2006">
    <mc:Choice xmlns:p14="http://schemas.microsoft.com/office/powerpoint/2010/main" Requires="p14">
      <p:transition spd="slow" p14:dur="2000" advTm="40435"/>
    </mc:Choice>
    <mc:Fallback>
      <p:transition spd="slow" advTm="404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39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8C770-CA53-C161-049D-EFD5A6EE0D77}"/>
              </a:ext>
            </a:extLst>
          </p:cNvPr>
          <p:cNvSpPr>
            <a:spLocks noGrp="1"/>
          </p:cNvSpPr>
          <p:nvPr>
            <p:ph type="title"/>
          </p:nvPr>
        </p:nvSpPr>
        <p:spPr/>
        <p:txBody>
          <a:bodyPr/>
          <a:lstStyle/>
          <a:p>
            <a:r>
              <a:rPr lang="en-GB" dirty="0" err="1">
                <a:ea typeface="+mj-lt"/>
                <a:cs typeface="+mj-lt"/>
              </a:rPr>
              <a:t>Tasg</a:t>
            </a:r>
            <a:r>
              <a:rPr lang="en-GB" dirty="0">
                <a:ea typeface="+mj-lt"/>
                <a:cs typeface="+mj-lt"/>
              </a:rPr>
              <a:t> / </a:t>
            </a:r>
            <a:r>
              <a:rPr lang="en-GB" dirty="0"/>
              <a:t>Task</a:t>
            </a:r>
            <a:endParaRPr lang="en-US" dirty="0"/>
          </a:p>
        </p:txBody>
      </p:sp>
      <p:sp>
        <p:nvSpPr>
          <p:cNvPr id="3" name="Content Placeholder 2">
            <a:extLst>
              <a:ext uri="{FF2B5EF4-FFF2-40B4-BE49-F238E27FC236}">
                <a16:creationId xmlns:a16="http://schemas.microsoft.com/office/drawing/2014/main" id="{A78396BA-41F6-0981-9454-3528B9E6CF21}"/>
              </a:ext>
            </a:extLst>
          </p:cNvPr>
          <p:cNvSpPr>
            <a:spLocks noGrp="1"/>
          </p:cNvSpPr>
          <p:nvPr>
            <p:ph sz="half" idx="1"/>
          </p:nvPr>
        </p:nvSpPr>
        <p:spPr/>
        <p:txBody>
          <a:bodyPr vert="horz" lIns="91440" tIns="45720" rIns="91440" bIns="45720" rtlCol="0" anchor="t">
            <a:normAutofit/>
          </a:bodyPr>
          <a:lstStyle/>
          <a:p>
            <a:r>
              <a:rPr lang="en-GB" dirty="0" err="1">
                <a:ea typeface="+mn-lt"/>
                <a:cs typeface="+mn-lt"/>
              </a:rPr>
              <a:t>Ymchwiliwch</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sut</a:t>
            </a:r>
            <a:r>
              <a:rPr lang="en-GB" dirty="0">
                <a:ea typeface="+mn-lt"/>
                <a:cs typeface="+mn-lt"/>
              </a:rPr>
              <a:t> </a:t>
            </a:r>
            <a:r>
              <a:rPr lang="en-GB" dirty="0" err="1">
                <a:ea typeface="+mn-lt"/>
                <a:cs typeface="+mn-lt"/>
              </a:rPr>
              <a:t>mae</a:t>
            </a:r>
            <a:r>
              <a:rPr lang="en-GB" dirty="0">
                <a:ea typeface="+mn-lt"/>
                <a:cs typeface="+mn-lt"/>
              </a:rPr>
              <a:t> </a:t>
            </a:r>
            <a:r>
              <a:rPr lang="en-GB" dirty="0" err="1">
                <a:ea typeface="+mn-lt"/>
                <a:cs typeface="+mn-lt"/>
              </a:rPr>
              <a:t>ysgol</a:t>
            </a:r>
            <a:r>
              <a:rPr lang="en-GB" dirty="0">
                <a:ea typeface="+mn-lt"/>
                <a:cs typeface="+mn-lt"/>
              </a:rPr>
              <a:t> </a:t>
            </a:r>
            <a:r>
              <a:rPr lang="en-GB" dirty="0" err="1">
                <a:ea typeface="+mn-lt"/>
                <a:cs typeface="+mn-lt"/>
              </a:rPr>
              <a:t>ddemocrataidd</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gweithredu</a:t>
            </a:r>
            <a:r>
              <a:rPr lang="en-GB" dirty="0">
                <a:ea typeface="+mn-lt"/>
                <a:cs typeface="+mn-lt"/>
              </a:rPr>
              <a:t>. </a:t>
            </a:r>
            <a:endParaRPr lang="en-GB"/>
          </a:p>
          <a:p>
            <a:pPr lvl="1">
              <a:buFont typeface="Courier New" panose="020B0604020202020204" pitchFamily="34" charset="0"/>
              <a:buChar char="o"/>
            </a:pPr>
            <a:r>
              <a:rPr lang="en-GB" err="1">
                <a:ea typeface="+mn-lt"/>
                <a:cs typeface="+mn-lt"/>
              </a:rPr>
              <a:t>Nodwch</a:t>
            </a:r>
            <a:r>
              <a:rPr lang="en-GB" dirty="0">
                <a:ea typeface="+mn-lt"/>
                <a:cs typeface="+mn-lt"/>
              </a:rPr>
              <a:t> y </a:t>
            </a:r>
            <a:r>
              <a:rPr lang="en-GB" err="1">
                <a:ea typeface="+mn-lt"/>
                <a:cs typeface="+mn-lt"/>
              </a:rPr>
              <a:t>seiliau</a:t>
            </a:r>
            <a:r>
              <a:rPr lang="en-GB" dirty="0">
                <a:ea typeface="+mn-lt"/>
                <a:cs typeface="+mn-lt"/>
              </a:rPr>
              <a:t> </a:t>
            </a:r>
            <a:r>
              <a:rPr lang="en-GB" err="1">
                <a:ea typeface="+mn-lt"/>
                <a:cs typeface="+mn-lt"/>
              </a:rPr>
              <a:t>damcaniaethol</a:t>
            </a:r>
            <a:endParaRPr lang="en-GB"/>
          </a:p>
          <a:p>
            <a:pPr lvl="1">
              <a:buFont typeface="Courier New" panose="020B0604020202020204" pitchFamily="34" charset="0"/>
              <a:buChar char="o"/>
            </a:pPr>
            <a:r>
              <a:rPr lang="en-GB" err="1">
                <a:ea typeface="+mn-lt"/>
                <a:cs typeface="+mn-lt"/>
              </a:rPr>
              <a:t>Nodwch</a:t>
            </a:r>
            <a:r>
              <a:rPr lang="en-GB" dirty="0">
                <a:ea typeface="+mn-lt"/>
                <a:cs typeface="+mn-lt"/>
              </a:rPr>
              <a:t> y </a:t>
            </a:r>
            <a:r>
              <a:rPr lang="en-GB" err="1">
                <a:ea typeface="+mn-lt"/>
                <a:cs typeface="+mn-lt"/>
              </a:rPr>
              <a:t>manteision</a:t>
            </a:r>
            <a:r>
              <a:rPr lang="en-GB" dirty="0">
                <a:ea typeface="+mn-lt"/>
                <a:cs typeface="+mn-lt"/>
              </a:rPr>
              <a:t> </a:t>
            </a:r>
            <a:r>
              <a:rPr lang="en-GB" err="1">
                <a:ea typeface="+mn-lt"/>
                <a:cs typeface="+mn-lt"/>
              </a:rPr>
              <a:t>a’r</a:t>
            </a:r>
            <a:r>
              <a:rPr lang="en-GB" dirty="0">
                <a:ea typeface="+mn-lt"/>
                <a:cs typeface="+mn-lt"/>
              </a:rPr>
              <a:t> </a:t>
            </a:r>
            <a:r>
              <a:rPr lang="en-GB" err="1">
                <a:ea typeface="+mn-lt"/>
                <a:cs typeface="+mn-lt"/>
              </a:rPr>
              <a:t>heriau</a:t>
            </a:r>
            <a:endParaRPr lang="en-GB"/>
          </a:p>
          <a:p>
            <a:pPr lvl="1">
              <a:buFont typeface="Courier New" panose="020B0604020202020204" pitchFamily="34" charset="0"/>
              <a:buChar char="o"/>
            </a:pPr>
            <a:r>
              <a:rPr lang="en-GB" err="1">
                <a:ea typeface="+mn-lt"/>
                <a:cs typeface="+mn-lt"/>
              </a:rPr>
              <a:t>Cymhwyswch</a:t>
            </a:r>
            <a:r>
              <a:rPr lang="en-GB" dirty="0">
                <a:ea typeface="+mn-lt"/>
                <a:cs typeface="+mn-lt"/>
              </a:rPr>
              <a:t> </a:t>
            </a:r>
            <a:r>
              <a:rPr lang="en-GB" err="1">
                <a:ea typeface="+mn-lt"/>
                <a:cs typeface="+mn-lt"/>
              </a:rPr>
              <a:t>yr</a:t>
            </a:r>
            <a:r>
              <a:rPr lang="en-GB" dirty="0">
                <a:ea typeface="+mn-lt"/>
                <a:cs typeface="+mn-lt"/>
              </a:rPr>
              <a:t> </a:t>
            </a:r>
            <a:r>
              <a:rPr lang="en-GB" err="1">
                <a:ea typeface="+mn-lt"/>
                <a:cs typeface="+mn-lt"/>
              </a:rPr>
              <a:t>egwyddorion</a:t>
            </a:r>
            <a:r>
              <a:rPr lang="en-GB" dirty="0">
                <a:ea typeface="+mn-lt"/>
                <a:cs typeface="+mn-lt"/>
              </a:rPr>
              <a:t> </a:t>
            </a:r>
            <a:r>
              <a:rPr lang="en-GB" err="1">
                <a:ea typeface="+mn-lt"/>
                <a:cs typeface="+mn-lt"/>
              </a:rPr>
              <a:t>hyn</a:t>
            </a:r>
            <a:r>
              <a:rPr lang="en-GB" dirty="0">
                <a:ea typeface="+mn-lt"/>
                <a:cs typeface="+mn-lt"/>
              </a:rPr>
              <a:t> </a:t>
            </a:r>
            <a:r>
              <a:rPr lang="en-GB" err="1">
                <a:ea typeface="+mn-lt"/>
                <a:cs typeface="+mn-lt"/>
              </a:rPr>
              <a:t>i</a:t>
            </a:r>
            <a:r>
              <a:rPr lang="en-GB" dirty="0">
                <a:ea typeface="+mn-lt"/>
                <a:cs typeface="+mn-lt"/>
              </a:rPr>
              <a:t> </a:t>
            </a:r>
            <a:r>
              <a:rPr lang="en-GB" err="1">
                <a:ea typeface="+mn-lt"/>
                <a:cs typeface="+mn-lt"/>
              </a:rPr>
              <a:t>addysg</a:t>
            </a:r>
            <a:r>
              <a:rPr lang="en-GB" dirty="0">
                <a:ea typeface="+mn-lt"/>
                <a:cs typeface="+mn-lt"/>
              </a:rPr>
              <a:t> </a:t>
            </a:r>
            <a:r>
              <a:rPr lang="en-GB" err="1">
                <a:ea typeface="+mn-lt"/>
                <a:cs typeface="+mn-lt"/>
              </a:rPr>
              <a:t>brif</a:t>
            </a:r>
            <a:r>
              <a:rPr lang="en-GB" dirty="0">
                <a:ea typeface="+mn-lt"/>
                <a:cs typeface="+mn-lt"/>
              </a:rPr>
              <a:t> </a:t>
            </a:r>
            <a:r>
              <a:rPr lang="en-GB" err="1">
                <a:ea typeface="+mn-lt"/>
                <a:cs typeface="+mn-lt"/>
              </a:rPr>
              <a:t>ffrwd</a:t>
            </a:r>
            <a:endParaRPr lang="en-GB"/>
          </a:p>
          <a:p>
            <a:r>
              <a:rPr lang="en-GB" dirty="0" err="1">
                <a:ea typeface="+mn-lt"/>
                <a:cs typeface="+mn-lt"/>
              </a:rPr>
              <a:t>Byddwch</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cyflwyno</a:t>
            </a:r>
            <a:r>
              <a:rPr lang="en-GB" dirty="0">
                <a:ea typeface="+mn-lt"/>
                <a:cs typeface="+mn-lt"/>
              </a:rPr>
              <a:t> </a:t>
            </a:r>
            <a:r>
              <a:rPr lang="en-GB" dirty="0" err="1">
                <a:ea typeface="+mn-lt"/>
                <a:cs typeface="+mn-lt"/>
              </a:rPr>
              <a:t>hwn</a:t>
            </a:r>
            <a:r>
              <a:rPr lang="en-GB" dirty="0">
                <a:ea typeface="+mn-lt"/>
                <a:cs typeface="+mn-lt"/>
              </a:rPr>
              <a:t> </a:t>
            </a:r>
            <a:r>
              <a:rPr lang="en-GB" dirty="0" err="1">
                <a:ea typeface="+mn-lt"/>
                <a:cs typeface="+mn-lt"/>
              </a:rPr>
              <a:t>yn</a:t>
            </a:r>
            <a:r>
              <a:rPr lang="en-GB" dirty="0">
                <a:ea typeface="+mn-lt"/>
                <a:cs typeface="+mn-lt"/>
              </a:rPr>
              <a:t> </a:t>
            </a:r>
            <a:r>
              <a:rPr lang="en-GB" dirty="0" err="1">
                <a:ea typeface="+mn-lt"/>
                <a:cs typeface="+mn-lt"/>
              </a:rPr>
              <a:t>ôl</a:t>
            </a:r>
            <a:r>
              <a:rPr lang="en-GB" dirty="0">
                <a:ea typeface="+mn-lt"/>
                <a:cs typeface="+mn-lt"/>
              </a:rPr>
              <a:t> </a:t>
            </a:r>
            <a:r>
              <a:rPr lang="en-GB" dirty="0" err="1">
                <a:ea typeface="+mn-lt"/>
                <a:cs typeface="+mn-lt"/>
              </a:rPr>
              <a:t>i'r</a:t>
            </a:r>
            <a:r>
              <a:rPr lang="en-GB" dirty="0">
                <a:ea typeface="+mn-lt"/>
                <a:cs typeface="+mn-lt"/>
              </a:rPr>
              <a:t> </a:t>
            </a:r>
            <a:r>
              <a:rPr lang="en-GB" dirty="0" err="1">
                <a:ea typeface="+mn-lt"/>
                <a:cs typeface="+mn-lt"/>
              </a:rPr>
              <a:t>grŵp</a:t>
            </a:r>
            <a:endParaRPr lang="en-GB" dirty="0" err="1"/>
          </a:p>
        </p:txBody>
      </p:sp>
      <p:sp>
        <p:nvSpPr>
          <p:cNvPr id="4" name="Content Placeholder 3">
            <a:extLst>
              <a:ext uri="{FF2B5EF4-FFF2-40B4-BE49-F238E27FC236}">
                <a16:creationId xmlns:a16="http://schemas.microsoft.com/office/drawing/2014/main" id="{F91B4DD0-5B17-1639-404A-1705E5739C03}"/>
              </a:ext>
            </a:extLst>
          </p:cNvPr>
          <p:cNvSpPr>
            <a:spLocks noGrp="1"/>
          </p:cNvSpPr>
          <p:nvPr>
            <p:ph sz="half" idx="2"/>
          </p:nvPr>
        </p:nvSpPr>
        <p:spPr/>
        <p:txBody>
          <a:bodyPr>
            <a:normAutofit/>
          </a:bodyPr>
          <a:lstStyle/>
          <a:p>
            <a:r>
              <a:rPr lang="en-GB" dirty="0"/>
              <a:t>Research how a democratic school functions. </a:t>
            </a:r>
          </a:p>
          <a:p>
            <a:pPr lvl="1"/>
            <a:r>
              <a:rPr lang="en-GB" dirty="0"/>
              <a:t>Identify the theoretical underpinnings.</a:t>
            </a:r>
          </a:p>
          <a:p>
            <a:pPr lvl="1"/>
            <a:r>
              <a:rPr lang="en-GB" dirty="0"/>
              <a:t>Identify the benefits and challenges.</a:t>
            </a:r>
          </a:p>
          <a:p>
            <a:pPr lvl="1"/>
            <a:r>
              <a:rPr lang="en-GB" dirty="0"/>
              <a:t>Apply these principles to a mainstream education.</a:t>
            </a:r>
          </a:p>
          <a:p>
            <a:r>
              <a:rPr lang="en-GB" dirty="0"/>
              <a:t>The responses will need to be put in the forum on Week 2. </a:t>
            </a:r>
          </a:p>
        </p:txBody>
      </p:sp>
      <p:pic>
        <p:nvPicPr>
          <p:cNvPr id="5" name="Recorded Sound">
            <a:hlinkClick r:id="" action="ppaction://media"/>
            <a:extLst>
              <a:ext uri="{FF2B5EF4-FFF2-40B4-BE49-F238E27FC236}">
                <a16:creationId xmlns:a16="http://schemas.microsoft.com/office/drawing/2014/main" id="{E9D9F2AA-6BB2-0576-C8B1-E9EB115627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413771" y="804889"/>
            <a:ext cx="609600" cy="609600"/>
          </a:xfrm>
          <a:prstGeom prst="rect">
            <a:avLst/>
          </a:prstGeom>
        </p:spPr>
      </p:pic>
    </p:spTree>
    <p:extLst>
      <p:ext uri="{BB962C8B-B14F-4D97-AF65-F5344CB8AC3E}">
        <p14:creationId xmlns:p14="http://schemas.microsoft.com/office/powerpoint/2010/main" val="2545765455"/>
      </p:ext>
    </p:extLst>
  </p:cSld>
  <p:clrMapOvr>
    <a:masterClrMapping/>
  </p:clrMapOvr>
  <mc:AlternateContent xmlns:mc="http://schemas.openxmlformats.org/markup-compatibility/2006">
    <mc:Choice xmlns:p14="http://schemas.microsoft.com/office/powerpoint/2010/main" Requires="p14">
      <p:transition spd="slow" p14:dur="2000" advTm="75282"/>
    </mc:Choice>
    <mc:Fallback>
      <p:transition spd="slow" advTm="752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28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97DE3-5BF1-4335-3F1F-29FC22B75309}"/>
              </a:ext>
            </a:extLst>
          </p:cNvPr>
          <p:cNvSpPr>
            <a:spLocks noGrp="1"/>
          </p:cNvSpPr>
          <p:nvPr>
            <p:ph type="title"/>
          </p:nvPr>
        </p:nvSpPr>
        <p:spPr/>
        <p:txBody>
          <a:bodyPr/>
          <a:lstStyle/>
          <a:p>
            <a:r>
              <a:rPr lang="en-GB" dirty="0"/>
              <a:t>    </a:t>
            </a:r>
            <a:r>
              <a:rPr lang="en-GB" dirty="0" err="1"/>
              <a:t>Diddordeb</a:t>
            </a:r>
            <a:r>
              <a:rPr lang="en-GB" dirty="0"/>
              <a:t> </a:t>
            </a:r>
            <a:r>
              <a:rPr lang="en-GB" dirty="0" err="1"/>
              <a:t>pellach</a:t>
            </a:r>
            <a:r>
              <a:rPr lang="en-GB" dirty="0"/>
              <a:t> /</a:t>
            </a:r>
            <a:br>
              <a:rPr lang="en-US" dirty="0"/>
            </a:br>
            <a:r>
              <a:rPr lang="en-GB" dirty="0"/>
              <a:t>               Further interest</a:t>
            </a:r>
          </a:p>
        </p:txBody>
      </p:sp>
      <p:sp>
        <p:nvSpPr>
          <p:cNvPr id="3" name="Content Placeholder 2">
            <a:extLst>
              <a:ext uri="{FF2B5EF4-FFF2-40B4-BE49-F238E27FC236}">
                <a16:creationId xmlns:a16="http://schemas.microsoft.com/office/drawing/2014/main" id="{672E07DC-9960-DDA6-7691-65540E4DD2D5}"/>
              </a:ext>
            </a:extLst>
          </p:cNvPr>
          <p:cNvSpPr>
            <a:spLocks noGrp="1"/>
          </p:cNvSpPr>
          <p:nvPr>
            <p:ph sz="half" idx="1"/>
          </p:nvPr>
        </p:nvSpPr>
        <p:spPr>
          <a:xfrm>
            <a:off x="317031" y="4933586"/>
            <a:ext cx="5140452" cy="1264195"/>
          </a:xfrm>
        </p:spPr>
        <p:txBody>
          <a:bodyPr vert="horz" lIns="91440" tIns="45720" rIns="91440" bIns="45720" rtlCol="0" anchor="t">
            <a:normAutofit/>
          </a:bodyPr>
          <a:lstStyle/>
          <a:p>
            <a:r>
              <a:rPr lang="en-GB" dirty="0" err="1">
                <a:ea typeface="+mn-lt"/>
                <a:cs typeface="+mn-lt"/>
              </a:rPr>
              <a:t>Cyfres</a:t>
            </a:r>
            <a:r>
              <a:rPr lang="en-GB" dirty="0">
                <a:ea typeface="+mn-lt"/>
                <a:cs typeface="+mn-lt"/>
              </a:rPr>
              <a:t> </a:t>
            </a:r>
            <a:r>
              <a:rPr lang="en-GB" dirty="0" err="1">
                <a:ea typeface="+mn-lt"/>
                <a:cs typeface="+mn-lt"/>
              </a:rPr>
              <a:t>ddrama</a:t>
            </a:r>
            <a:r>
              <a:rPr lang="en-GB" dirty="0">
                <a:ea typeface="+mn-lt"/>
                <a:cs typeface="+mn-lt"/>
              </a:rPr>
              <a:t> </a:t>
            </a:r>
            <a:r>
              <a:rPr lang="en-GB" dirty="0" err="1">
                <a:ea typeface="+mn-lt"/>
                <a:cs typeface="+mn-lt"/>
              </a:rPr>
              <a:t>bedair</a:t>
            </a:r>
            <a:r>
              <a:rPr lang="en-GB" dirty="0">
                <a:ea typeface="+mn-lt"/>
                <a:cs typeface="+mn-lt"/>
              </a:rPr>
              <a:t> </a:t>
            </a:r>
            <a:r>
              <a:rPr lang="en-GB" dirty="0" err="1">
                <a:ea typeface="+mn-lt"/>
                <a:cs typeface="+mn-lt"/>
              </a:rPr>
              <a:t>rhan</a:t>
            </a:r>
            <a:r>
              <a:rPr lang="en-GB" dirty="0">
                <a:ea typeface="+mn-lt"/>
                <a:cs typeface="+mn-lt"/>
              </a:rPr>
              <a:t> Amazon Prime </a:t>
            </a:r>
            <a:r>
              <a:rPr lang="en-GB" dirty="0" err="1">
                <a:ea typeface="+mn-lt"/>
                <a:cs typeface="+mn-lt"/>
              </a:rPr>
              <a:t>yn</a:t>
            </a:r>
            <a:r>
              <a:rPr lang="en-GB" dirty="0">
                <a:ea typeface="+mn-lt"/>
                <a:cs typeface="+mn-lt"/>
              </a:rPr>
              <a:t> </a:t>
            </a:r>
            <a:r>
              <a:rPr lang="en-GB" dirty="0" err="1">
                <a:ea typeface="+mn-lt"/>
                <a:cs typeface="+mn-lt"/>
              </a:rPr>
              <a:t>seiliedig</a:t>
            </a:r>
            <a:r>
              <a:rPr lang="en-GB" dirty="0">
                <a:ea typeface="+mn-lt"/>
                <a:cs typeface="+mn-lt"/>
              </a:rPr>
              <a:t> </a:t>
            </a:r>
            <a:r>
              <a:rPr lang="en-GB" dirty="0" err="1">
                <a:ea typeface="+mn-lt"/>
                <a:cs typeface="+mn-lt"/>
              </a:rPr>
              <a:t>ar</a:t>
            </a:r>
            <a:r>
              <a:rPr lang="en-GB" dirty="0">
                <a:ea typeface="+mn-lt"/>
                <a:cs typeface="+mn-lt"/>
              </a:rPr>
              <a:t> Summerhill ac Ofsted </a:t>
            </a:r>
            <a:endParaRPr lang="en-GB"/>
          </a:p>
        </p:txBody>
      </p:sp>
      <p:pic>
        <p:nvPicPr>
          <p:cNvPr id="5" name="Content Placeholder 4" descr="Watch Summerhill | Prime Video">
            <a:extLst>
              <a:ext uri="{FF2B5EF4-FFF2-40B4-BE49-F238E27FC236}">
                <a16:creationId xmlns:a16="http://schemas.microsoft.com/office/drawing/2014/main" id="{ECC4B827-5CEC-28BA-8A42-4C0BEA45DC73}"/>
              </a:ext>
            </a:extLst>
          </p:cNvPr>
          <p:cNvPicPr>
            <a:picLocks noGrp="1" noChangeAspect="1"/>
          </p:cNvPicPr>
          <p:nvPr>
            <p:ph sz="half" idx="2"/>
          </p:nvPr>
        </p:nvPicPr>
        <p:blipFill>
          <a:blip r:embed="rId3"/>
          <a:stretch>
            <a:fillRect/>
          </a:stretch>
        </p:blipFill>
        <p:spPr>
          <a:xfrm>
            <a:off x="4053282" y="2170252"/>
            <a:ext cx="4787900" cy="2654300"/>
          </a:xfrm>
        </p:spPr>
      </p:pic>
      <p:sp>
        <p:nvSpPr>
          <p:cNvPr id="6" name="TextBox 5">
            <a:extLst>
              <a:ext uri="{FF2B5EF4-FFF2-40B4-BE49-F238E27FC236}">
                <a16:creationId xmlns:a16="http://schemas.microsoft.com/office/drawing/2014/main" id="{DE4B8BB7-174C-9A76-E952-FEC89308C8CB}"/>
              </a:ext>
            </a:extLst>
          </p:cNvPr>
          <p:cNvSpPr txBox="1"/>
          <p:nvPr/>
        </p:nvSpPr>
        <p:spPr>
          <a:xfrm>
            <a:off x="7516114" y="4971838"/>
            <a:ext cx="42115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Amazon Prime four-part drama series based on Summerhill and Ofsted</a:t>
            </a:r>
          </a:p>
        </p:txBody>
      </p:sp>
    </p:spTree>
    <p:extLst>
      <p:ext uri="{BB962C8B-B14F-4D97-AF65-F5344CB8AC3E}">
        <p14:creationId xmlns:p14="http://schemas.microsoft.com/office/powerpoint/2010/main" val="241676149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7978D6BD23DF9499B100DF67025C4A4" ma:contentTypeVersion="18" ma:contentTypeDescription="Create a new document." ma:contentTypeScope="" ma:versionID="e9c836673e67e2fc85d434ff8be46b94">
  <xsd:schema xmlns:xsd="http://www.w3.org/2001/XMLSchema" xmlns:xs="http://www.w3.org/2001/XMLSchema" xmlns:p="http://schemas.microsoft.com/office/2006/metadata/properties" xmlns:ns3="86807d6d-212c-47c2-9ccb-06e47adbafa4" xmlns:ns4="b0eec7eb-90c5-4dfa-b4c7-29fb51310a23" targetNamespace="http://schemas.microsoft.com/office/2006/metadata/properties" ma:root="true" ma:fieldsID="4fe458925c0307491c18a7a84b274557" ns3:_="" ns4:_="">
    <xsd:import namespace="86807d6d-212c-47c2-9ccb-06e47adbafa4"/>
    <xsd:import namespace="b0eec7eb-90c5-4dfa-b4c7-29fb51310a2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LengthInSeconds" minOccurs="0"/>
                <xsd:element ref="ns3:MediaServiceLocation" minOccurs="0"/>
                <xsd:element ref="ns3:MediaServiceSearchPropertie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807d6d-212c-47c2-9ccb-06e47adbaf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0eec7eb-90c5-4dfa-b4c7-29fb51310a2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86807d6d-212c-47c2-9ccb-06e47adbafa4" xsi:nil="true"/>
  </documentManagement>
</p:properties>
</file>

<file path=customXml/itemProps1.xml><?xml version="1.0" encoding="utf-8"?>
<ds:datastoreItem xmlns:ds="http://schemas.openxmlformats.org/officeDocument/2006/customXml" ds:itemID="{6D6DBA34-A562-45C9-B686-5444C70EC833}">
  <ds:schemaRefs>
    <ds:schemaRef ds:uri="86807d6d-212c-47c2-9ccb-06e47adbafa4"/>
    <ds:schemaRef ds:uri="b0eec7eb-90c5-4dfa-b4c7-29fb51310a2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57EF24A-6006-4C06-A7B7-1CFB827E698F}">
  <ds:schemaRefs>
    <ds:schemaRef ds:uri="http://schemas.microsoft.com/sharepoint/v3/contenttype/forms"/>
  </ds:schemaRefs>
</ds:datastoreItem>
</file>

<file path=customXml/itemProps3.xml><?xml version="1.0" encoding="utf-8"?>
<ds:datastoreItem xmlns:ds="http://schemas.openxmlformats.org/officeDocument/2006/customXml" ds:itemID="{33F46C09-D783-4A63-A877-39E83B31BF93}">
  <ds:schemaRefs>
    <ds:schemaRef ds:uri="86807d6d-212c-47c2-9ccb-06e47adbafa4"/>
    <ds:schemaRef ds:uri="b0eec7eb-90c5-4dfa-b4c7-29fb51310a2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Gallery</Template>
  <TotalTime>0</TotalTime>
  <Words>824</Words>
  <Application>Microsoft Office PowerPoint</Application>
  <PresentationFormat>Widescreen</PresentationFormat>
  <Paragraphs>83</Paragraphs>
  <Slides>7</Slides>
  <Notes>3</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Courier New</vt:lpstr>
      <vt:lpstr>Gill Sans MT</vt:lpstr>
      <vt:lpstr>Gallery</vt:lpstr>
      <vt:lpstr>YSGOLION DEMOCRATAIDD. Democratic Schools.</vt:lpstr>
      <vt:lpstr>Nodau'r Sesiwn / Session Aims</vt:lpstr>
      <vt:lpstr>BETH YW YSGOLION DEMOCRATAIDD?  What are Democratic Schools?</vt:lpstr>
      <vt:lpstr>HANES YSGOLION DEMOCRATAIDD?  History of Democratic schools?</vt:lpstr>
      <vt:lpstr>Summerhill V. OFSTED</vt:lpstr>
      <vt:lpstr>Tasg / Task</vt:lpstr>
      <vt:lpstr>    Diddordeb pellach /                Further interest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Ross Phillips</dc:creator>
  <cp:lastModifiedBy>Sophie Bailey</cp:lastModifiedBy>
  <cp:revision>259</cp:revision>
  <dcterms:created xsi:type="dcterms:W3CDTF">2024-02-12T12:42:17Z</dcterms:created>
  <dcterms:modified xsi:type="dcterms:W3CDTF">2026-03-04T21:07:00Z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0x01010097978D6BD23DF9499B100DF67025C4A4</vt:lpwstr>
  </property>
</Properties>
</file>