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9" r:id="rId1"/>
  </p:sldMasterIdLst>
  <p:sldIdLst>
    <p:sldId id="257" r:id="rId2"/>
    <p:sldId id="256"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89935" autoAdjust="0"/>
  </p:normalViewPr>
  <p:slideViewPr>
    <p:cSldViewPr snapToGrid="0">
      <p:cViewPr varScale="1">
        <p:scale>
          <a:sx n="99" d="100"/>
          <a:sy n="99" d="100"/>
        </p:scale>
        <p:origin x="102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93747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6078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32535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2501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91426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4160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7484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1472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7579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8925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23407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564556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5492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68747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14452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53136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6/17/2022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169885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 id="2147483713" r:id="rId14"/>
    <p:sldLayoutId id="2147483714" r:id="rId15"/>
    <p:sldLayoutId id="214748371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10.jpeg"/><Relationship Id="rId3" Type="http://schemas.openxmlformats.org/officeDocument/2006/relationships/hyperlink" Target="mailto:abc@gmail.com" TargetMode="External"/><Relationship Id="rId7" Type="http://schemas.openxmlformats.org/officeDocument/2006/relationships/image" Target="../media/image4.jpeg"/><Relationship Id="rId12" Type="http://schemas.openxmlformats.org/officeDocument/2006/relationships/image" Target="../media/image9.jpeg"/><Relationship Id="rId17" Type="http://schemas.openxmlformats.org/officeDocument/2006/relationships/image" Target="../media/image14.png"/><Relationship Id="rId2" Type="http://schemas.openxmlformats.org/officeDocument/2006/relationships/hyperlink" Target="http://www.xyz.com/" TargetMode="External"/><Relationship Id="rId16" Type="http://schemas.openxmlformats.org/officeDocument/2006/relationships/image" Target="../media/image13.jpeg"/><Relationship Id="rId1" Type="http://schemas.openxmlformats.org/officeDocument/2006/relationships/slideLayout" Target="../slideLayouts/slideLayout1.xml"/><Relationship Id="rId6" Type="http://schemas.openxmlformats.org/officeDocument/2006/relationships/image" Target="../media/image3.jpeg"/><Relationship Id="rId11" Type="http://schemas.openxmlformats.org/officeDocument/2006/relationships/image" Target="../media/image8.jpeg"/><Relationship Id="rId5" Type="http://schemas.openxmlformats.org/officeDocument/2006/relationships/image" Target="../media/image2.jpeg"/><Relationship Id="rId15" Type="http://schemas.openxmlformats.org/officeDocument/2006/relationships/image" Target="../media/image12.jpeg"/><Relationship Id="rId10" Type="http://schemas.openxmlformats.org/officeDocument/2006/relationships/image" Target="../media/image7.jpeg"/><Relationship Id="rId4" Type="http://schemas.openxmlformats.org/officeDocument/2006/relationships/image" Target="../media/image1.png"/><Relationship Id="rId9" Type="http://schemas.openxmlformats.org/officeDocument/2006/relationships/image" Target="../media/image6.png"/><Relationship Id="rId14" Type="http://schemas.openxmlformats.org/officeDocument/2006/relationships/image" Target="../media/image1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97494-FF56-4462-B04B-933217E3F045}"/>
              </a:ext>
            </a:extLst>
          </p:cNvPr>
          <p:cNvSpPr>
            <a:spLocks noGrp="1"/>
          </p:cNvSpPr>
          <p:nvPr>
            <p:ph type="ctrTitle"/>
          </p:nvPr>
        </p:nvSpPr>
        <p:spPr>
          <a:xfrm>
            <a:off x="465446" y="73741"/>
            <a:ext cx="6739141" cy="1688691"/>
          </a:xfrm>
        </p:spPr>
        <p:txBody>
          <a:bodyPr/>
          <a:lstStyle/>
          <a:p>
            <a:r>
              <a:rPr lang="en-GB" dirty="0"/>
              <a:t>Hotel Trinity Menu</a:t>
            </a:r>
          </a:p>
        </p:txBody>
      </p:sp>
      <p:sp>
        <p:nvSpPr>
          <p:cNvPr id="3" name="Subtitle 2">
            <a:extLst>
              <a:ext uri="{FF2B5EF4-FFF2-40B4-BE49-F238E27FC236}">
                <a16:creationId xmlns:a16="http://schemas.microsoft.com/office/drawing/2014/main" id="{D24928DC-48C8-4B25-A366-F82336FAF5D3}"/>
              </a:ext>
            </a:extLst>
          </p:cNvPr>
          <p:cNvSpPr>
            <a:spLocks noGrp="1"/>
          </p:cNvSpPr>
          <p:nvPr>
            <p:ph type="subTitle" idx="1"/>
          </p:nvPr>
        </p:nvSpPr>
        <p:spPr>
          <a:xfrm>
            <a:off x="517065" y="1755058"/>
            <a:ext cx="8915399" cy="1556044"/>
          </a:xfrm>
        </p:spPr>
        <p:txBody>
          <a:bodyPr>
            <a:normAutofit lnSpcReduction="10000"/>
          </a:bodyPr>
          <a:lstStyle/>
          <a:p>
            <a:r>
              <a:rPr lang="en-GB" dirty="0">
                <a:latin typeface="Arial" panose="020B0604020202020204" pitchFamily="34" charset="0"/>
                <a:cs typeface="Arial" panose="020B0604020202020204" pitchFamily="34" charset="0"/>
              </a:rPr>
              <a:t>Student Name: Bianca Alexandra Burcea</a:t>
            </a:r>
          </a:p>
          <a:p>
            <a:r>
              <a:rPr lang="en-GB" dirty="0">
                <a:latin typeface="Arial" panose="020B0604020202020204" pitchFamily="34" charset="0"/>
                <a:cs typeface="Arial" panose="020B0604020202020204" pitchFamily="34" charset="0"/>
              </a:rPr>
              <a:t>Student Number: 2122114</a:t>
            </a:r>
          </a:p>
          <a:p>
            <a:r>
              <a:rPr lang="en-GB" dirty="0">
                <a:latin typeface="Arial" panose="020B0604020202020204" pitchFamily="34" charset="0"/>
                <a:cs typeface="Arial" panose="020B0604020202020204" pitchFamily="34" charset="0"/>
              </a:rPr>
              <a:t>The Module Title: Food And Beverage BMIH4002</a:t>
            </a:r>
          </a:p>
          <a:p>
            <a:r>
              <a:rPr lang="en-GB" dirty="0">
                <a:latin typeface="Arial" panose="020B0604020202020204" pitchFamily="34" charset="0"/>
                <a:cs typeface="Arial" panose="020B0604020202020204" pitchFamily="34" charset="0"/>
              </a:rPr>
              <a:t>Lecture’s Name: Lola Villard</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2064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905BE61-F592-4B9D-8580-146C09DD7A71}"/>
              </a:ext>
            </a:extLst>
          </p:cNvPr>
          <p:cNvSpPr/>
          <p:nvPr/>
        </p:nvSpPr>
        <p:spPr>
          <a:xfrm>
            <a:off x="299177" y="1128253"/>
            <a:ext cx="3980825" cy="5485764"/>
          </a:xfrm>
          <a:prstGeom prst="roundRect">
            <a:avLst>
              <a:gd name="adj" fmla="val 21318"/>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marL="0" marR="0" algn="ctr">
              <a:lnSpc>
                <a:spcPct val="150000"/>
              </a:lnSpc>
              <a:spcBef>
                <a:spcPts val="0"/>
              </a:spcBef>
            </a:pPr>
            <a:r>
              <a:rPr lang="en-GB" sz="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time: (23:00-1:00) </a:t>
            </a:r>
            <a:endPar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pPr>
            <a:r>
              <a:rPr lang="en-GB" sz="1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CONTACT</a:t>
            </a:r>
            <a:endParaRPr lang="en-GB" sz="1000" b="1"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pPr>
            <a:r>
              <a:rPr lang="en-GB" sz="800" dirty="0">
                <a:effectLst/>
                <a:latin typeface="Arial" panose="020B0604020202020204" pitchFamily="34" charset="0"/>
                <a:ea typeface="Calibri" panose="020F0502020204030204" pitchFamily="34" charset="0"/>
                <a:cs typeface="Arial" panose="020B0604020202020204" pitchFamily="34" charset="0"/>
              </a:rPr>
              <a:t>Online Website: </a:t>
            </a:r>
            <a:r>
              <a:rPr lang="en-GB" sz="800" dirty="0">
                <a:effectLst/>
                <a:latin typeface="Arial" panose="020B0604020202020204" pitchFamily="34" charset="0"/>
                <a:ea typeface="Calibri" panose="020F0502020204030204" pitchFamily="34" charset="0"/>
                <a:cs typeface="Arial" panose="020B0604020202020204" pitchFamily="34" charset="0"/>
                <a:hlinkClick r:id="rId2"/>
              </a:rPr>
              <a:t>www.xyz.com</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50000"/>
              </a:lnSpc>
              <a:spcBef>
                <a:spcPts val="0"/>
              </a:spcBef>
            </a:pPr>
            <a:r>
              <a:rPr lang="en-GB" sz="800" dirty="0">
                <a:effectLst/>
                <a:latin typeface="Arial" panose="020B0604020202020204" pitchFamily="34" charset="0"/>
                <a:ea typeface="Calibri" panose="020F0502020204030204" pitchFamily="34" charset="0"/>
                <a:cs typeface="Arial" panose="020B0604020202020204" pitchFamily="34" charset="0"/>
              </a:rPr>
              <a:t>Email: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abc@gmail.com</a:t>
            </a:r>
            <a:r>
              <a:rPr lang="en-GB" sz="800" dirty="0">
                <a:effectLst/>
                <a:latin typeface="Arial" panose="020B0604020202020204" pitchFamily="34" charset="0"/>
                <a:ea typeface="Calibri" panose="020F0502020204030204" pitchFamily="34" charset="0"/>
                <a:cs typeface="Arial" panose="020B0604020202020204" pitchFamily="34" charset="0"/>
              </a:rPr>
              <a:t>)</a:t>
            </a:r>
          </a:p>
          <a:p>
            <a:pPr marL="0" marR="0" algn="ctr">
              <a:lnSpc>
                <a:spcPct val="150000"/>
              </a:lnSpc>
              <a:spcBef>
                <a:spcPts val="0"/>
              </a:spcBef>
            </a:pPr>
            <a:r>
              <a:rPr lang="en-GB" sz="800" dirty="0">
                <a:effectLst/>
                <a:latin typeface="Arial" panose="020B0604020202020204" pitchFamily="34" charset="0"/>
                <a:ea typeface="Calibri" panose="020F0502020204030204" pitchFamily="34" charset="0"/>
                <a:cs typeface="Arial" panose="020B0604020202020204" pitchFamily="34" charset="0"/>
              </a:rPr>
              <a:t>Contact number: 123456789. </a:t>
            </a:r>
          </a:p>
          <a:p>
            <a:pPr marL="0" marR="0" algn="ctr">
              <a:lnSpc>
                <a:spcPct val="150000"/>
              </a:lnSpc>
              <a:spcBef>
                <a:spcPts val="0"/>
              </a:spcBef>
            </a:pPr>
            <a:r>
              <a:rPr lang="en-GB" sz="800" dirty="0">
                <a:effectLst/>
                <a:latin typeface="Arial" panose="020B0604020202020204" pitchFamily="34" charset="0"/>
                <a:ea typeface="Calibri" panose="020F0502020204030204" pitchFamily="34" charset="0"/>
                <a:cs typeface="Arial" panose="020B0604020202020204" pitchFamily="34" charset="0"/>
              </a:rPr>
              <a:t>Online Delivery system is available. </a:t>
            </a:r>
            <a:endParaRPr lang="en-GB" sz="800" b="1"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marR="0" algn="ctr">
              <a:lnSpc>
                <a:spcPct val="150000"/>
              </a:lnSpc>
              <a:spcBef>
                <a:spcPts val="0"/>
              </a:spcBef>
            </a:pPr>
            <a:endParaRPr lang="en-GB" sz="1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pPr>
            <a:r>
              <a:rPr lang="en-GB" sz="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PAYMENT</a:t>
            </a:r>
          </a:p>
          <a:p>
            <a:pPr marL="0" marR="0" algn="ctr">
              <a:lnSpc>
                <a:spcPct val="150000"/>
              </a:lnSpc>
              <a:spcBef>
                <a:spcPts val="0"/>
              </a:spcBef>
            </a:pPr>
            <a:r>
              <a:rPr lang="en-GB" sz="1000" dirty="0">
                <a:effectLst/>
                <a:latin typeface="Arial" panose="020B0604020202020204" pitchFamily="34" charset="0"/>
                <a:ea typeface="Calibri" panose="020F0502020204030204" pitchFamily="34" charset="0"/>
              </a:rPr>
              <a:t>For online payment: XYZ, and also Cash on delivery facility.</a:t>
            </a:r>
            <a:endParaRPr lang="en-GB" sz="200" b="1"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pPr>
            <a:endParaRPr lang="en-GB" sz="1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pPr>
            <a:r>
              <a:rPr lang="en-GB" sz="1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DELIVERY COLLECTION </a:t>
            </a:r>
            <a:endParaRPr lang="en-GB" sz="1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pPr>
            <a:r>
              <a:rPr lang="en-GB" sz="900" dirty="0">
                <a:effectLst/>
                <a:latin typeface="Arial" panose="020B0604020202020204" pitchFamily="34" charset="0"/>
                <a:ea typeface="Calibri" panose="020F0502020204030204" pitchFamily="34" charset="0"/>
              </a:rPr>
              <a:t>In order to collect the order, you must ensure safety protocols put forwarded by the government. Without ensuring these guidelines, you may not be able to collect your order from the hotel reception</a:t>
            </a:r>
          </a:p>
          <a:p>
            <a:pPr marL="0" marR="0" algn="ctr">
              <a:lnSpc>
                <a:spcPct val="150000"/>
              </a:lnSpc>
              <a:spcBef>
                <a:spcPts val="0"/>
              </a:spcBef>
            </a:pPr>
            <a:endParaRPr lang="en-GB" sz="12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pPr>
            <a:r>
              <a:rPr lang="en-GB" sz="105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SPECIAL NOTE:</a:t>
            </a:r>
          </a:p>
          <a:p>
            <a:pPr algn="ctr">
              <a:lnSpc>
                <a:spcPct val="150000"/>
              </a:lnSpc>
            </a:pPr>
            <a:r>
              <a:rPr lang="en-GB" sz="700" b="1" dirty="0">
                <a:effectLst/>
                <a:latin typeface="Arial" panose="020B0604020202020204" pitchFamily="34" charset="0"/>
                <a:ea typeface="Calibri" panose="020F0502020204030204" pitchFamily="34" charset="0"/>
                <a:cs typeface="Arial" panose="020B0604020202020204" pitchFamily="34" charset="0"/>
              </a:rPr>
              <a:t>Allergens Statements</a:t>
            </a:r>
            <a:r>
              <a:rPr lang="en-GB" sz="700" dirty="0">
                <a:effectLst/>
                <a:latin typeface="Arial" panose="020B0604020202020204" pitchFamily="34" charset="0"/>
                <a:ea typeface="Calibri" panose="020F0502020204030204" pitchFamily="34" charset="0"/>
                <a:cs typeface="Arial" panose="020B0604020202020204" pitchFamily="34" charset="0"/>
              </a:rPr>
              <a:t>: Dear guests, some of our items mentioned on the menu contain allergens due to which a small risk is available for those people who have allergies. We understand the danger, therefore, feel free to speak to staff member who will help you out in this regard. </a:t>
            </a:r>
          </a:p>
          <a:p>
            <a:pPr algn="ctr">
              <a:lnSpc>
                <a:spcPct val="150000"/>
              </a:lnSpc>
            </a:pPr>
            <a:endParaRPr lang="en-GB" sz="900" b="1" i="1" dirty="0">
              <a:effectLst/>
              <a:latin typeface="Arial" panose="020B0604020202020204" pitchFamily="34" charset="0"/>
              <a:ea typeface="Times New Roman" panose="02020603050405020304" pitchFamily="18" charset="0"/>
              <a:cs typeface="Times New Roman" panose="02020603050405020304" pitchFamily="18" charset="0"/>
            </a:endParaRPr>
          </a:p>
          <a:p>
            <a:pPr algn="ctr">
              <a:lnSpc>
                <a:spcPct val="150000"/>
              </a:lnSpc>
            </a:pPr>
            <a:r>
              <a:rPr lang="en-GB" sz="900" b="1" i="1" dirty="0">
                <a:effectLst/>
                <a:latin typeface="Arial" panose="020B0604020202020204" pitchFamily="34" charset="0"/>
                <a:ea typeface="Times New Roman" panose="02020603050405020304" pitchFamily="18" charset="0"/>
                <a:cs typeface="Times New Roman" panose="02020603050405020304" pitchFamily="18" charset="0"/>
              </a:rPr>
              <a:t>Food Hygiene Statement: </a:t>
            </a:r>
          </a:p>
          <a:p>
            <a:pPr algn="ctr"/>
            <a:r>
              <a:rPr lang="en-GB" sz="700" dirty="0">
                <a:effectLst/>
                <a:latin typeface="Arial" panose="020B0604020202020204" pitchFamily="34" charset="0"/>
                <a:ea typeface="Times New Roman" panose="02020603050405020304" pitchFamily="18" charset="0"/>
                <a:cs typeface="Times New Roman" panose="02020603050405020304" pitchFamily="18" charset="0"/>
              </a:rPr>
              <a:t>This menu label is enshrined by law that allows the nutritional substances and health products</a:t>
            </a: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t>
            </a:r>
          </a:p>
          <a:p>
            <a:pPr algn="ctr"/>
            <a:r>
              <a:rPr lang="en-GB" sz="800" dirty="0">
                <a:latin typeface="Arial" panose="020B0604020202020204" pitchFamily="34" charset="0"/>
                <a:cs typeface="Arial" panose="020B0604020202020204" pitchFamily="34" charset="0"/>
              </a:rPr>
              <a:t>Etch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food.gov.uk/ratings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ganfod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sgôr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hylendid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bwyd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busnes</a:t>
            </a:r>
            <a:r>
              <a:rPr lang="en-GB" sz="800" dirty="0">
                <a:latin typeface="Arial" panose="020B0604020202020204" pitchFamily="34" charset="0"/>
                <a:cs typeface="Arial" panose="020B0604020202020204" pitchFamily="34" charset="0"/>
              </a:rPr>
              <a:t> neu </a:t>
            </a:r>
            <a:r>
              <a:rPr lang="en-GB" sz="800" dirty="0" err="1">
                <a:latin typeface="Arial" panose="020B0604020202020204" pitchFamily="34" charset="0"/>
                <a:cs typeface="Arial" panose="020B0604020202020204" pitchFamily="34" charset="0"/>
              </a:rPr>
              <a:t>gofynnwch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inni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yw</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sgôr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hylendid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bwyd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wrth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archebu</a:t>
            </a:r>
            <a:r>
              <a:rPr lang="en-GB" sz="800" dirty="0">
                <a:latin typeface="Arial" panose="020B0604020202020204" pitchFamily="34" charset="0"/>
                <a:cs typeface="Arial" panose="020B0604020202020204" pitchFamily="34" charset="0"/>
              </a:rPr>
              <a:t> / Go to food.gov.uk/ratings to find out the food hygiene rating of our business or ask us for our food hygiene rating when you order.</a:t>
            </a:r>
          </a:p>
          <a:p>
            <a:pPr algn="ct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ctr">
              <a:lnSpc>
                <a:spcPct val="150000"/>
              </a:lnSpc>
              <a:spcBef>
                <a:spcPts val="0"/>
              </a:spcBef>
            </a:pPr>
            <a:endParaRPr lang="en-GB" sz="12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Rounded Corners 5">
            <a:extLst>
              <a:ext uri="{FF2B5EF4-FFF2-40B4-BE49-F238E27FC236}">
                <a16:creationId xmlns:a16="http://schemas.microsoft.com/office/drawing/2014/main" id="{74F25041-3ABF-401F-83E0-628FA49C0E66}"/>
              </a:ext>
            </a:extLst>
          </p:cNvPr>
          <p:cNvSpPr/>
          <p:nvPr/>
        </p:nvSpPr>
        <p:spPr>
          <a:xfrm>
            <a:off x="285747" y="76793"/>
            <a:ext cx="1225964" cy="632442"/>
          </a:xfrm>
          <a:prstGeom prst="roundRect">
            <a:avLst>
              <a:gd name="adj" fmla="val 21318"/>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marL="0" marR="0" algn="ctr">
              <a:spcBef>
                <a:spcPts val="0"/>
              </a:spcBef>
            </a:pPr>
            <a:r>
              <a:rPr lang="en-GB" sz="1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HOTEL TRINITY </a:t>
            </a:r>
          </a:p>
          <a:p>
            <a:pPr marL="0" marR="0" algn="ctr">
              <a:spcBef>
                <a:spcPts val="0"/>
              </a:spcBef>
            </a:pPr>
            <a:r>
              <a:rPr lang="en-GB" sz="1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Swansea, South Wales</a:t>
            </a:r>
            <a:endParaRPr lang="en-GB" sz="10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AA817A9F-4011-41CF-9A8D-DE7CE4675092}"/>
              </a:ext>
            </a:extLst>
          </p:cNvPr>
          <p:cNvSpPr/>
          <p:nvPr/>
        </p:nvSpPr>
        <p:spPr>
          <a:xfrm>
            <a:off x="4425245" y="1219201"/>
            <a:ext cx="2839154" cy="5542844"/>
          </a:xfrm>
          <a:prstGeom prst="roundRect">
            <a:avLst>
              <a:gd name="adj" fmla="val 21318"/>
            </a:avLst>
          </a:prstGeom>
          <a:noFill/>
          <a:ln>
            <a:noFill/>
          </a:ln>
        </p:spPr>
        <p:style>
          <a:lnRef idx="0">
            <a:scrgbClr r="0" g="0" b="0"/>
          </a:lnRef>
          <a:fillRef idx="0">
            <a:scrgbClr r="0" g="0" b="0"/>
          </a:fillRef>
          <a:effectRef idx="0">
            <a:scrgbClr r="0" g="0" b="0"/>
          </a:effectRef>
          <a:fontRef idx="minor">
            <a:schemeClr val="accent1"/>
          </a:fontRef>
        </p:style>
        <p:txBody>
          <a:bodyPr rtlCol="0" anchor="ctr"/>
          <a:lstStyle/>
          <a:p>
            <a:pPr marL="0" marR="0" algn="ctr">
              <a:spcBef>
                <a:spcPts val="0"/>
              </a:spcBef>
            </a:pPr>
            <a:endParaRPr lang="en-GB" sz="105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Rectangle 5">
            <a:extLst>
              <a:ext uri="{FF2B5EF4-FFF2-40B4-BE49-F238E27FC236}">
                <a16:creationId xmlns:a16="http://schemas.microsoft.com/office/drawing/2014/main" id="{842C09B9-628C-417A-AFEF-70677FA06E04}"/>
              </a:ext>
            </a:extLst>
          </p:cNvPr>
          <p:cNvSpPr>
            <a:spLocks noChangeArrowheads="1"/>
          </p:cNvSpPr>
          <p:nvPr/>
        </p:nvSpPr>
        <p:spPr bwMode="auto">
          <a:xfrm>
            <a:off x="5452635" y="1641022"/>
            <a:ext cx="1556456"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GB" sz="700" b="1" dirty="0">
                <a:effectLst/>
                <a:latin typeface="Arial" panose="020B0604020202020204" pitchFamily="34" charset="0"/>
                <a:ea typeface="Calibri" panose="020F0502020204030204" pitchFamily="34" charset="0"/>
              </a:rPr>
              <a:t>Chicken Madras Curry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7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Price: </a:t>
            </a:r>
            <a:r>
              <a:rPr kumimoji="0" lang="en-GB" altLang="en-US" sz="7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lang="en-GB" altLang="en-US" sz="700" b="1" dirty="0">
                <a:latin typeface="Times New Roman" panose="02020603050405020304" pitchFamily="18" charset="0"/>
                <a:ea typeface="Calibri" panose="020F0502020204030204" pitchFamily="34" charset="0"/>
                <a:cs typeface="Times New Roman" panose="02020603050405020304" pitchFamily="18" charset="0"/>
              </a:rPr>
              <a:t>22</a:t>
            </a:r>
            <a:r>
              <a:rPr kumimoji="0" lang="en-GB" altLang="en-US" sz="7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.00</a:t>
            </a:r>
            <a:endParaRPr kumimoji="0" lang="en-GB" altLang="en-US" sz="1000" b="1" i="0" u="none" strike="noStrike" cap="none" normalizeH="0" baseline="0" dirty="0">
              <a:ln>
                <a:noFill/>
              </a:ln>
              <a:solidFill>
                <a:schemeClr val="tx1"/>
              </a:solidFill>
              <a:effectLst/>
              <a:latin typeface="Arial" panose="020B0604020202020204" pitchFamily="34" charset="0"/>
            </a:endParaRPr>
          </a:p>
        </p:txBody>
      </p:sp>
      <p:sp>
        <p:nvSpPr>
          <p:cNvPr id="21" name="Rectangle 5">
            <a:extLst>
              <a:ext uri="{FF2B5EF4-FFF2-40B4-BE49-F238E27FC236}">
                <a16:creationId xmlns:a16="http://schemas.microsoft.com/office/drawing/2014/main" id="{8155A36C-AB7F-45A4-9023-B0E24AA5FC28}"/>
              </a:ext>
            </a:extLst>
          </p:cNvPr>
          <p:cNvSpPr>
            <a:spLocks noChangeArrowheads="1"/>
          </p:cNvSpPr>
          <p:nvPr/>
        </p:nvSpPr>
        <p:spPr bwMode="auto">
          <a:xfrm>
            <a:off x="5006526" y="1871772"/>
            <a:ext cx="2442731" cy="269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lgn="ctr">
              <a:lnSpc>
                <a:spcPct val="107000"/>
              </a:lnSpc>
              <a:spcBef>
                <a:spcPts val="0"/>
              </a:spcBef>
              <a:spcAft>
                <a:spcPts val="800"/>
              </a:spcAft>
            </a:pPr>
            <a:r>
              <a:rPr lang="en-GB" sz="600" dirty="0">
                <a:effectLst/>
                <a:latin typeface="Arial" panose="020B0604020202020204" pitchFamily="34" charset="0"/>
                <a:ea typeface="Calibri" panose="020F0502020204030204" pitchFamily="34" charset="0"/>
              </a:rPr>
              <a:t>It is Served with Chutneys, Popadom’s, and Rice. </a:t>
            </a:r>
            <a:r>
              <a:rPr lang="en-GB" sz="500" dirty="0">
                <a:effectLst/>
                <a:latin typeface="Arial" panose="020B0604020202020204" pitchFamily="34" charset="0"/>
                <a:ea typeface="Calibri" panose="020F0502020204030204" pitchFamily="34" charset="0"/>
              </a:rPr>
              <a:t>With seasonal Mushrooms, it is also available as Vegetarian</a:t>
            </a:r>
            <a:endParaRPr lang="en-GB" sz="3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4" name="Rectangle 5">
            <a:extLst>
              <a:ext uri="{FF2B5EF4-FFF2-40B4-BE49-F238E27FC236}">
                <a16:creationId xmlns:a16="http://schemas.microsoft.com/office/drawing/2014/main" id="{52347C33-5912-49A8-A967-4C6906772B1A}"/>
              </a:ext>
            </a:extLst>
          </p:cNvPr>
          <p:cNvSpPr>
            <a:spLocks noChangeArrowheads="1"/>
          </p:cNvSpPr>
          <p:nvPr/>
        </p:nvSpPr>
        <p:spPr bwMode="auto">
          <a:xfrm>
            <a:off x="4993759" y="2943985"/>
            <a:ext cx="2452835" cy="383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lgn="ctr">
              <a:lnSpc>
                <a:spcPct val="107000"/>
              </a:lnSpc>
              <a:spcBef>
                <a:spcPts val="0"/>
              </a:spcBef>
            </a:pPr>
            <a:r>
              <a:rPr lang="en-GB" sz="700" b="1" dirty="0">
                <a:effectLst/>
                <a:latin typeface="Arial" panose="020B0604020202020204" pitchFamily="34" charset="0"/>
                <a:ea typeface="Calibri" panose="020F0502020204030204" pitchFamily="34" charset="0"/>
              </a:rPr>
              <a:t>Penne Pasta Pesto </a:t>
            </a:r>
          </a:p>
          <a:p>
            <a:pPr marL="0" marR="0" algn="ctr">
              <a:lnSpc>
                <a:spcPct val="107000"/>
              </a:lnSpc>
              <a:spcBef>
                <a:spcPts val="0"/>
              </a:spcBef>
            </a:pPr>
            <a:r>
              <a:rPr lang="en-GB" sz="500" dirty="0">
                <a:effectLst/>
                <a:latin typeface="Arial" panose="020B0604020202020204" pitchFamily="34" charset="0"/>
                <a:ea typeface="Calibri" panose="020F0502020204030204" pitchFamily="34" charset="0"/>
              </a:rPr>
              <a:t>Pasta with Fresh Green Vegetables and Garlic Bread Slice</a:t>
            </a:r>
          </a:p>
          <a:p>
            <a:pPr marL="0" marR="0" algn="ctr">
              <a:lnSpc>
                <a:spcPct val="107000"/>
              </a:lnSpc>
              <a:spcBef>
                <a:spcPts val="0"/>
              </a:spcBef>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Price</a:t>
            </a:r>
            <a:r>
              <a:rPr lang="en-GB" sz="6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600" b="1" dirty="0">
                <a:latin typeface="Times New Roman" panose="02020603050405020304" pitchFamily="18" charset="0"/>
                <a:ea typeface="Calibri" panose="020F0502020204030204" pitchFamily="34" charset="0"/>
                <a:cs typeface="Times New Roman" panose="02020603050405020304" pitchFamily="18" charset="0"/>
              </a:rPr>
              <a:t>18</a:t>
            </a:r>
            <a:r>
              <a:rPr lang="en-GB" sz="600" b="1" dirty="0">
                <a:effectLst/>
                <a:latin typeface="Times New Roman" panose="02020603050405020304" pitchFamily="18" charset="0"/>
                <a:ea typeface="Calibri" panose="020F0502020204030204" pitchFamily="34" charset="0"/>
                <a:cs typeface="Times New Roman" panose="02020603050405020304" pitchFamily="18" charset="0"/>
              </a:rPr>
              <a:t>.50 (£21.00 </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with additional chicken)</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5" name="Rectangle 5">
            <a:extLst>
              <a:ext uri="{FF2B5EF4-FFF2-40B4-BE49-F238E27FC236}">
                <a16:creationId xmlns:a16="http://schemas.microsoft.com/office/drawing/2014/main" id="{39270526-D82A-4F14-B641-E4B3C2EC8030}"/>
              </a:ext>
            </a:extLst>
          </p:cNvPr>
          <p:cNvSpPr>
            <a:spLocks noChangeArrowheads="1"/>
          </p:cNvSpPr>
          <p:nvPr/>
        </p:nvSpPr>
        <p:spPr bwMode="auto">
          <a:xfrm>
            <a:off x="4476702" y="4461817"/>
            <a:ext cx="3502378" cy="4158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lgn="ctr"/>
            <a:r>
              <a:rPr lang="en-GB" sz="800" b="1" dirty="0">
                <a:effectLst/>
                <a:latin typeface="Arial" panose="020B0604020202020204" pitchFamily="34" charset="0"/>
                <a:ea typeface="Calibri" panose="020F0502020204030204" pitchFamily="34" charset="0"/>
              </a:rPr>
              <a:t>Traditional Roast Dinner</a:t>
            </a:r>
          </a:p>
          <a:p>
            <a:pPr marL="0" marR="0" algn="ctr"/>
            <a:r>
              <a:rPr lang="en-GB" sz="500" dirty="0">
                <a:effectLst/>
                <a:latin typeface="Arial" panose="020B0604020202020204" pitchFamily="34" charset="0"/>
                <a:ea typeface="Calibri" panose="020F0502020204030204" pitchFamily="34" charset="0"/>
              </a:rPr>
              <a:t>Choice of Meat, or Nut Roast with all the trimmings, and our Homemade Gravy</a:t>
            </a:r>
          </a:p>
          <a:p>
            <a:pPr algn="ctr"/>
            <a:r>
              <a:rPr lang="en-GB" sz="700" b="1" dirty="0">
                <a:effectLst/>
                <a:latin typeface="Arial" panose="020B0604020202020204" pitchFamily="34" charset="0"/>
                <a:ea typeface="Calibri" panose="020F0502020204030204" pitchFamily="34" charset="0"/>
                <a:cs typeface="Arial" panose="020B0604020202020204" pitchFamily="34" charset="0"/>
              </a:rPr>
              <a:t> £18.50</a:t>
            </a:r>
            <a:endParaRPr lang="en-GB" sz="300" b="1" dirty="0">
              <a:effectLst/>
              <a:latin typeface="Arial" panose="020B0604020202020204" pitchFamily="34" charset="0"/>
              <a:ea typeface="Calibri" panose="020F0502020204030204" pitchFamily="34" charset="0"/>
            </a:endParaRPr>
          </a:p>
          <a:p>
            <a:pPr marL="0" marR="0" algn="ctr">
              <a:lnSpc>
                <a:spcPct val="107000"/>
              </a:lnSpc>
              <a:spcBef>
                <a:spcPts val="0"/>
              </a:spcBef>
              <a:spcAft>
                <a:spcPts val="800"/>
              </a:spcAft>
            </a:pPr>
            <a:endParaRPr lang="en-GB" sz="1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7" name="Rectangle 5">
            <a:extLst>
              <a:ext uri="{FF2B5EF4-FFF2-40B4-BE49-F238E27FC236}">
                <a16:creationId xmlns:a16="http://schemas.microsoft.com/office/drawing/2014/main" id="{82D119F8-1081-4C28-9421-F4D24F891252}"/>
              </a:ext>
            </a:extLst>
          </p:cNvPr>
          <p:cNvSpPr>
            <a:spLocks noChangeArrowheads="1"/>
          </p:cNvSpPr>
          <p:nvPr/>
        </p:nvSpPr>
        <p:spPr bwMode="auto">
          <a:xfrm>
            <a:off x="4143025" y="5969692"/>
            <a:ext cx="1843619"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lgn="ctr"/>
            <a:r>
              <a:rPr lang="en-GB" sz="1400" dirty="0">
                <a:effectLst/>
                <a:latin typeface="Arial" panose="020B0604020202020204" pitchFamily="34" charset="0"/>
                <a:ea typeface="Calibri" panose="020F0502020204030204" pitchFamily="34" charset="0"/>
              </a:rPr>
              <a:t>Bella </a:t>
            </a:r>
            <a:r>
              <a:rPr lang="en-GB" sz="1400" dirty="0" err="1">
                <a:effectLst/>
                <a:latin typeface="Arial" panose="020B0604020202020204" pitchFamily="34" charset="0"/>
                <a:ea typeface="Calibri" panose="020F0502020204030204" pitchFamily="34" charset="0"/>
              </a:rPr>
              <a:t>Bolle</a:t>
            </a:r>
            <a:endParaRPr lang="en-GB" sz="1400" dirty="0">
              <a:effectLst/>
              <a:latin typeface="Arial" panose="020B0604020202020204" pitchFamily="34" charset="0"/>
              <a:ea typeface="Calibri" panose="020F0502020204030204" pitchFamily="34" charset="0"/>
            </a:endParaRPr>
          </a:p>
          <a:p>
            <a:pPr marL="0" marR="0" algn="ctr"/>
            <a:r>
              <a:rPr lang="en-GB" sz="600" dirty="0">
                <a:effectLst/>
                <a:latin typeface="Times New Roman" panose="02020603050405020304" pitchFamily="18" charset="0"/>
                <a:ea typeface="Calibri" panose="020F0502020204030204" pitchFamily="34" charset="0"/>
                <a:cs typeface="Times New Roman" panose="02020603050405020304" pitchFamily="18" charset="0"/>
              </a:rPr>
              <a:t>Price: £</a:t>
            </a:r>
            <a:r>
              <a:rPr lang="en-GB" sz="600" dirty="0">
                <a:latin typeface="Times New Roman" panose="02020603050405020304" pitchFamily="18" charset="0"/>
                <a:ea typeface="Calibri" panose="020F0502020204030204" pitchFamily="34" charset="0"/>
                <a:cs typeface="Times New Roman" panose="02020603050405020304" pitchFamily="18" charset="0"/>
              </a:rPr>
              <a:t>6.50</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endParaRPr lang="en-GB" sz="2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8" name="Rectangle 5">
            <a:extLst>
              <a:ext uri="{FF2B5EF4-FFF2-40B4-BE49-F238E27FC236}">
                <a16:creationId xmlns:a16="http://schemas.microsoft.com/office/drawing/2014/main" id="{4D9BD440-1821-4A20-9829-BC366AA0B5DD}"/>
              </a:ext>
            </a:extLst>
          </p:cNvPr>
          <p:cNvSpPr>
            <a:spLocks noChangeArrowheads="1"/>
          </p:cNvSpPr>
          <p:nvPr/>
        </p:nvSpPr>
        <p:spPr bwMode="auto">
          <a:xfrm>
            <a:off x="4419091" y="6476757"/>
            <a:ext cx="2365303" cy="2575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lgn="ctr">
              <a:lnSpc>
                <a:spcPct val="107000"/>
              </a:lnSpc>
              <a:spcBef>
                <a:spcPts val="0"/>
              </a:spcBef>
              <a:spcAft>
                <a:spcPts val="800"/>
              </a:spcAft>
            </a:pPr>
            <a:r>
              <a:rPr lang="en-US" sz="1050" b="1" u="sng" dirty="0">
                <a:effectLst/>
                <a:latin typeface="Calibri" panose="020F0502020204030204" pitchFamily="34" charset="0"/>
                <a:ea typeface="Calibri" panose="020F0502020204030204" pitchFamily="34" charset="0"/>
                <a:cs typeface="Times New Roman" panose="02020603050405020304" pitchFamily="18" charset="0"/>
              </a:rPr>
              <a:t>Hotel Trinity</a:t>
            </a:r>
            <a:endParaRPr lang="en-GB" sz="1050" b="1" u="sng"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4" name="Rectangle 5">
            <a:extLst>
              <a:ext uri="{FF2B5EF4-FFF2-40B4-BE49-F238E27FC236}">
                <a16:creationId xmlns:a16="http://schemas.microsoft.com/office/drawing/2014/main" id="{8CE567A4-B40C-431A-9D91-0B54AD619D1B}"/>
              </a:ext>
            </a:extLst>
          </p:cNvPr>
          <p:cNvSpPr>
            <a:spLocks noChangeArrowheads="1"/>
          </p:cNvSpPr>
          <p:nvPr/>
        </p:nvSpPr>
        <p:spPr bwMode="auto">
          <a:xfrm>
            <a:off x="9475977" y="1632823"/>
            <a:ext cx="2113141" cy="352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lgn="ctr">
              <a:lnSpc>
                <a:spcPct val="150000"/>
              </a:lnSpc>
              <a:spcBef>
                <a:spcPts val="0"/>
              </a:spcBef>
              <a:spcAft>
                <a:spcPts val="0"/>
              </a:spcAft>
            </a:pPr>
            <a:r>
              <a:rPr lang="en-US" sz="600" dirty="0">
                <a:effectLst/>
                <a:latin typeface="Arial" panose="020B0604020202020204" pitchFamily="34" charset="0"/>
                <a:ea typeface="Calibri" panose="020F0502020204030204" pitchFamily="34" charset="0"/>
                <a:cs typeface="Arial" panose="020B0604020202020204" pitchFamily="34" charset="0"/>
              </a:rPr>
              <a:t>Salt and Pepper Squid with Lemon Aioli</a:t>
            </a:r>
          </a:p>
          <a:p>
            <a:pPr marL="0" marR="0" algn="ctr">
              <a:lnSpc>
                <a:spcPct val="150000"/>
              </a:lnSpc>
              <a:spcBef>
                <a:spcPts val="0"/>
              </a:spcBef>
              <a:spcAft>
                <a:spcPts val="0"/>
              </a:spcAft>
            </a:pPr>
            <a:r>
              <a:rPr lang="en-GB" sz="600" b="1" dirty="0">
                <a:effectLst/>
                <a:latin typeface="Arial" panose="020B0604020202020204" pitchFamily="34" charset="0"/>
                <a:ea typeface="Calibri" panose="020F0502020204030204" pitchFamily="34" charset="0"/>
                <a:cs typeface="Arial" panose="020B0604020202020204" pitchFamily="34" charset="0"/>
              </a:rPr>
              <a:t>£10.50</a:t>
            </a:r>
          </a:p>
        </p:txBody>
      </p:sp>
      <p:sp>
        <p:nvSpPr>
          <p:cNvPr id="38" name="Rectangle 5">
            <a:extLst>
              <a:ext uri="{FF2B5EF4-FFF2-40B4-BE49-F238E27FC236}">
                <a16:creationId xmlns:a16="http://schemas.microsoft.com/office/drawing/2014/main" id="{D57C9523-4DA3-403C-8863-BE82D1D17308}"/>
              </a:ext>
            </a:extLst>
          </p:cNvPr>
          <p:cNvSpPr>
            <a:spLocks noChangeArrowheads="1"/>
          </p:cNvSpPr>
          <p:nvPr/>
        </p:nvSpPr>
        <p:spPr bwMode="auto">
          <a:xfrm>
            <a:off x="9212807" y="2937740"/>
            <a:ext cx="2376311" cy="3089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lgn="ctr">
              <a:lnSpc>
                <a:spcPct val="150000"/>
              </a:lnSpc>
              <a:spcBef>
                <a:spcPts val="0"/>
              </a:spcBef>
              <a:spcAft>
                <a:spcPts val="0"/>
              </a:spcAft>
            </a:pPr>
            <a:r>
              <a:rPr lang="en-GB" sz="500" b="1" dirty="0">
                <a:effectLst/>
                <a:latin typeface="Arial" panose="020B0604020202020204" pitchFamily="34" charset="0"/>
                <a:ea typeface="Calibri" panose="020F0502020204030204" pitchFamily="34" charset="0"/>
                <a:cs typeface="Arial" panose="020B0604020202020204" pitchFamily="34" charset="0"/>
              </a:rPr>
              <a:t>Classic Prawn Cocktail with Marie Rose Dressing</a:t>
            </a:r>
          </a:p>
          <a:p>
            <a:pPr marL="0" marR="0" algn="ctr">
              <a:lnSpc>
                <a:spcPct val="150000"/>
              </a:lnSpc>
              <a:spcBef>
                <a:spcPts val="0"/>
              </a:spcBef>
              <a:spcAft>
                <a:spcPts val="0"/>
              </a:spcAft>
            </a:pPr>
            <a:r>
              <a:rPr lang="en-GB" sz="500" b="1" dirty="0">
                <a:effectLst/>
                <a:latin typeface="Arial" panose="020B0604020202020204" pitchFamily="34" charset="0"/>
                <a:ea typeface="Calibri" panose="020F0502020204030204" pitchFamily="34" charset="0"/>
                <a:cs typeface="Arial" panose="020B0604020202020204" pitchFamily="34" charset="0"/>
              </a:rPr>
              <a:t> £15.00</a:t>
            </a:r>
          </a:p>
        </p:txBody>
      </p:sp>
      <p:sp>
        <p:nvSpPr>
          <p:cNvPr id="41" name="Rectangle 5">
            <a:extLst>
              <a:ext uri="{FF2B5EF4-FFF2-40B4-BE49-F238E27FC236}">
                <a16:creationId xmlns:a16="http://schemas.microsoft.com/office/drawing/2014/main" id="{5FD4AE72-C448-4AB1-8D6E-712D82E8558C}"/>
              </a:ext>
            </a:extLst>
          </p:cNvPr>
          <p:cNvSpPr>
            <a:spLocks noChangeArrowheads="1"/>
          </p:cNvSpPr>
          <p:nvPr/>
        </p:nvSpPr>
        <p:spPr bwMode="auto">
          <a:xfrm>
            <a:off x="9009006" y="4392757"/>
            <a:ext cx="288381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lgn="ctr">
              <a:spcBef>
                <a:spcPts val="0"/>
              </a:spcBef>
            </a:pPr>
            <a:r>
              <a:rPr lang="en-GB" sz="600" dirty="0">
                <a:effectLst/>
                <a:latin typeface="Arial" panose="020B0604020202020204" pitchFamily="34" charset="0"/>
                <a:ea typeface="Calibri" panose="020F0502020204030204" pitchFamily="34" charset="0"/>
              </a:rPr>
              <a:t>Southern Fried Chicken Wings with Chipotle Mayo</a:t>
            </a:r>
          </a:p>
          <a:p>
            <a:pPr marL="0" marR="0" algn="ctr">
              <a:spcBef>
                <a:spcPts val="0"/>
              </a:spcBef>
            </a:pPr>
            <a:r>
              <a:rPr lang="en-GB" sz="600" b="1" dirty="0">
                <a:effectLst/>
                <a:latin typeface="Times New Roman" panose="02020603050405020304" pitchFamily="18" charset="0"/>
                <a:ea typeface="Calibri" panose="020F0502020204030204" pitchFamily="34" charset="0"/>
                <a:cs typeface="Times New Roman" panose="02020603050405020304" pitchFamily="18" charset="0"/>
              </a:rPr>
              <a:t>Price: £ 8.25</a:t>
            </a:r>
            <a:endParaRPr lang="en-GB" sz="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3" name="TextBox 42">
            <a:extLst>
              <a:ext uri="{FF2B5EF4-FFF2-40B4-BE49-F238E27FC236}">
                <a16:creationId xmlns:a16="http://schemas.microsoft.com/office/drawing/2014/main" id="{0650FBBE-03B3-4E79-98C7-5E9AFD01690C}"/>
              </a:ext>
            </a:extLst>
          </p:cNvPr>
          <p:cNvSpPr txBox="1"/>
          <p:nvPr/>
        </p:nvSpPr>
        <p:spPr>
          <a:xfrm>
            <a:off x="4849989" y="35903"/>
            <a:ext cx="2839154" cy="523220"/>
          </a:xfrm>
          <a:prstGeom prst="rect">
            <a:avLst/>
          </a:prstGeom>
          <a:noFill/>
        </p:spPr>
        <p:txBody>
          <a:bodyPr wrap="square" rtlCol="0">
            <a:spAutoFit/>
          </a:bodyPr>
          <a:lstStyle/>
          <a:p>
            <a:pPr algn="ctr"/>
            <a: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MAIN DISHES </a:t>
            </a:r>
            <a:endParaRPr lang="en-GB"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4" name="TextBox 43">
            <a:extLst>
              <a:ext uri="{FF2B5EF4-FFF2-40B4-BE49-F238E27FC236}">
                <a16:creationId xmlns:a16="http://schemas.microsoft.com/office/drawing/2014/main" id="{CA6F67A3-3335-48D0-B314-9C83660CFA89}"/>
              </a:ext>
            </a:extLst>
          </p:cNvPr>
          <p:cNvSpPr txBox="1"/>
          <p:nvPr/>
        </p:nvSpPr>
        <p:spPr>
          <a:xfrm>
            <a:off x="9349505" y="339902"/>
            <a:ext cx="2839153" cy="369332"/>
          </a:xfrm>
          <a:prstGeom prst="rect">
            <a:avLst/>
          </a:prstGeom>
          <a:noFill/>
        </p:spPr>
        <p:txBody>
          <a:bodyPr wrap="square" rtlCol="0">
            <a:spAutoFit/>
          </a:bodyPr>
          <a:lstStyle/>
          <a:p>
            <a:r>
              <a:rPr lang="en-US" b="1" dirty="0"/>
              <a:t>STARTER/LIGHT BITES</a:t>
            </a:r>
            <a:endParaRPr lang="en-GB" b="1" dirty="0"/>
          </a:p>
        </p:txBody>
      </p:sp>
      <p:cxnSp>
        <p:nvCxnSpPr>
          <p:cNvPr id="46" name="Straight Connector 45">
            <a:extLst>
              <a:ext uri="{FF2B5EF4-FFF2-40B4-BE49-F238E27FC236}">
                <a16:creationId xmlns:a16="http://schemas.microsoft.com/office/drawing/2014/main" id="{1AB9EE5A-90E8-4D46-8EE8-67E8EA53BEED}"/>
              </a:ext>
            </a:extLst>
          </p:cNvPr>
          <p:cNvCxnSpPr>
            <a:cxnSpLocks/>
          </p:cNvCxnSpPr>
          <p:nvPr/>
        </p:nvCxnSpPr>
        <p:spPr>
          <a:xfrm>
            <a:off x="4407831" y="570578"/>
            <a:ext cx="0" cy="6191467"/>
          </a:xfrm>
          <a:prstGeom prst="line">
            <a:avLst/>
          </a:prstGeom>
          <a:ln/>
        </p:spPr>
        <p:style>
          <a:lnRef idx="3">
            <a:schemeClr val="dk1"/>
          </a:lnRef>
          <a:fillRef idx="0">
            <a:schemeClr val="dk1"/>
          </a:fillRef>
          <a:effectRef idx="2">
            <a:schemeClr val="dk1"/>
          </a:effectRef>
          <a:fontRef idx="minor">
            <a:schemeClr val="tx1"/>
          </a:fontRef>
        </p:style>
      </p:cxnSp>
      <p:cxnSp>
        <p:nvCxnSpPr>
          <p:cNvPr id="49" name="Straight Connector 48">
            <a:extLst>
              <a:ext uri="{FF2B5EF4-FFF2-40B4-BE49-F238E27FC236}">
                <a16:creationId xmlns:a16="http://schemas.microsoft.com/office/drawing/2014/main" id="{FEB99D12-8418-45B1-BD9D-3C662D6CFB55}"/>
              </a:ext>
            </a:extLst>
          </p:cNvPr>
          <p:cNvCxnSpPr>
            <a:cxnSpLocks/>
          </p:cNvCxnSpPr>
          <p:nvPr/>
        </p:nvCxnSpPr>
        <p:spPr>
          <a:xfrm>
            <a:off x="8432801" y="753479"/>
            <a:ext cx="0" cy="6012246"/>
          </a:xfrm>
          <a:prstGeom prst="line">
            <a:avLst/>
          </a:prstGeom>
          <a:ln/>
        </p:spPr>
        <p:style>
          <a:lnRef idx="3">
            <a:schemeClr val="dk1"/>
          </a:lnRef>
          <a:fillRef idx="0">
            <a:schemeClr val="dk1"/>
          </a:fillRef>
          <a:effectRef idx="2">
            <a:schemeClr val="dk1"/>
          </a:effectRef>
          <a:fontRef idx="minor">
            <a:schemeClr val="tx1"/>
          </a:fontRef>
        </p:style>
      </p:cxnSp>
      <p:pic>
        <p:nvPicPr>
          <p:cNvPr id="1026" name="Picture 2" descr="Five Star Hotel CrockeryIndia Stock Ceramic Tableware for Restaurant, White  Plates Sets Dinnerware&gt;-Two Eight">
            <a:extLst>
              <a:ext uri="{FF2B5EF4-FFF2-40B4-BE49-F238E27FC236}">
                <a16:creationId xmlns:a16="http://schemas.microsoft.com/office/drawing/2014/main" id="{F80F1B92-01AF-2334-2E3E-23A0B4F39F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71448" y="57403"/>
            <a:ext cx="1287162" cy="79516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583 Madras Chicken Photos - Free &amp; Royalty-Free Stock Photos from Dreamstime">
            <a:extLst>
              <a:ext uri="{FF2B5EF4-FFF2-40B4-BE49-F238E27FC236}">
                <a16:creationId xmlns:a16="http://schemas.microsoft.com/office/drawing/2014/main" id="{1E335974-C127-6CEA-80F5-CE82823C2F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75423" y="750361"/>
            <a:ext cx="1799162" cy="83532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One Pot Creamy Pesto Chicken Pasta Recipe - Budget Bytes">
            <a:extLst>
              <a:ext uri="{FF2B5EF4-FFF2-40B4-BE49-F238E27FC236}">
                <a16:creationId xmlns:a16="http://schemas.microsoft.com/office/drawing/2014/main" id="{93D1641D-8175-8164-F70A-0298201B98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88360" y="2189508"/>
            <a:ext cx="1719854" cy="68837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8" descr="How to make the best roast beef dinner - with time plan! - Nicky's Kitchen  Sanctuary">
            <a:extLst>
              <a:ext uri="{FF2B5EF4-FFF2-40B4-BE49-F238E27FC236}">
                <a16:creationId xmlns:a16="http://schemas.microsoft.com/office/drawing/2014/main" id="{33A98426-0481-23A2-CFA3-23F680B2019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88359" y="3459731"/>
            <a:ext cx="1719854" cy="972990"/>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140AFF6B-AD93-A880-F977-D07936BEEC87}"/>
              </a:ext>
            </a:extLst>
          </p:cNvPr>
          <p:cNvSpPr txBox="1"/>
          <p:nvPr/>
        </p:nvSpPr>
        <p:spPr>
          <a:xfrm>
            <a:off x="5546371" y="4901561"/>
            <a:ext cx="1304043" cy="338554"/>
          </a:xfrm>
          <a:prstGeom prst="rect">
            <a:avLst/>
          </a:prstGeom>
          <a:noFill/>
        </p:spPr>
        <p:txBody>
          <a:bodyPr wrap="square" rtlCol="0">
            <a:spAutoFit/>
          </a:bodyPr>
          <a:lstStyle/>
          <a:p>
            <a:pPr algn="ctr"/>
            <a:r>
              <a:rPr lang="en-US" sz="16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Wines </a:t>
            </a:r>
            <a:endParaRPr lang="en-GB" sz="16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5" name="Rectangle 5">
            <a:extLst>
              <a:ext uri="{FF2B5EF4-FFF2-40B4-BE49-F238E27FC236}">
                <a16:creationId xmlns:a16="http://schemas.microsoft.com/office/drawing/2014/main" id="{0A94A3BD-50D7-93AE-8FB0-F0C300C5E467}"/>
              </a:ext>
            </a:extLst>
          </p:cNvPr>
          <p:cNvSpPr>
            <a:spLocks noChangeArrowheads="1"/>
          </p:cNvSpPr>
          <p:nvPr/>
        </p:nvSpPr>
        <p:spPr bwMode="auto">
          <a:xfrm>
            <a:off x="6392482" y="5969692"/>
            <a:ext cx="1843619"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lgn="ctr"/>
            <a:r>
              <a:rPr lang="en-GB" sz="1400" dirty="0" err="1">
                <a:effectLst/>
                <a:latin typeface="Arial" panose="020B0604020202020204" pitchFamily="34" charset="0"/>
                <a:ea typeface="Calibri" panose="020F0502020204030204" pitchFamily="34" charset="0"/>
              </a:rPr>
              <a:t>Skinnygirl</a:t>
            </a:r>
            <a:endParaRPr lang="en-GB" sz="1400" dirty="0">
              <a:effectLst/>
              <a:latin typeface="Arial" panose="020B0604020202020204" pitchFamily="34" charset="0"/>
              <a:ea typeface="Calibri" panose="020F0502020204030204" pitchFamily="34" charset="0"/>
            </a:endParaRPr>
          </a:p>
          <a:p>
            <a:pPr marL="0" marR="0" algn="ctr"/>
            <a:r>
              <a:rPr lang="en-GB" sz="600" dirty="0">
                <a:effectLst/>
                <a:latin typeface="Times New Roman" panose="02020603050405020304" pitchFamily="18" charset="0"/>
                <a:ea typeface="Calibri" panose="020F0502020204030204" pitchFamily="34" charset="0"/>
                <a:cs typeface="Times New Roman" panose="02020603050405020304" pitchFamily="18" charset="0"/>
              </a:rPr>
              <a:t>Price: £</a:t>
            </a:r>
            <a:r>
              <a:rPr lang="en-GB" sz="600" dirty="0">
                <a:latin typeface="Times New Roman" panose="02020603050405020304" pitchFamily="18" charset="0"/>
                <a:ea typeface="Calibri" panose="020F0502020204030204" pitchFamily="34" charset="0"/>
                <a:cs typeface="Times New Roman" panose="02020603050405020304" pitchFamily="18" charset="0"/>
              </a:rPr>
              <a:t>10.50</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endParaRPr lang="en-GB" sz="200" b="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34" name="Picture 10" descr="Bella Bolle Moscato Wine | Moscato wine, Wines, Sweet wine">
            <a:extLst>
              <a:ext uri="{FF2B5EF4-FFF2-40B4-BE49-F238E27FC236}">
                <a16:creationId xmlns:a16="http://schemas.microsoft.com/office/drawing/2014/main" id="{07729C8F-1DBA-F744-281D-CA9C11FF9B4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10100" y="5263560"/>
            <a:ext cx="972615" cy="70280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kinnygirl cocktail sales growth slims down 23% for Beam Inc.">
            <a:extLst>
              <a:ext uri="{FF2B5EF4-FFF2-40B4-BE49-F238E27FC236}">
                <a16:creationId xmlns:a16="http://schemas.microsoft.com/office/drawing/2014/main" id="{C2E3DE32-F754-23B7-A016-FD6FFFDAE81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915986" y="5263560"/>
            <a:ext cx="834264" cy="746568"/>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TRINITY HOTEL OG KONFERENC $90 ($̶1̶1̶2̶) - Updated 2022 Prices &amp; Reviews -  Fredericia, Denmark">
            <a:extLst>
              <a:ext uri="{FF2B5EF4-FFF2-40B4-BE49-F238E27FC236}">
                <a16:creationId xmlns:a16="http://schemas.microsoft.com/office/drawing/2014/main" id="{B2B9C6B6-037A-4DD0-4CD2-6A08D780344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055895" y="6415925"/>
            <a:ext cx="1262657" cy="37917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Salt and pepper squid with aioli | Recipe | Salt and pepper squid, Stuffed  peppers, Recipes">
            <a:extLst>
              <a:ext uri="{FF2B5EF4-FFF2-40B4-BE49-F238E27FC236}">
                <a16:creationId xmlns:a16="http://schemas.microsoft.com/office/drawing/2014/main" id="{DC9890B4-933F-CD2D-DFEE-7FD0B14F0AB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601204" y="957325"/>
            <a:ext cx="1690505" cy="677952"/>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Prawn Cocktail With Marie Rose Sauce: How To Make - Claire Justine">
            <a:extLst>
              <a:ext uri="{FF2B5EF4-FFF2-40B4-BE49-F238E27FC236}">
                <a16:creationId xmlns:a16="http://schemas.microsoft.com/office/drawing/2014/main" id="{751C9C80-9EB2-E3DE-FA57-3DE4168D0EC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547051" y="2047414"/>
            <a:ext cx="1650185" cy="805368"/>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Spiced Chicken Wings with Chipotle Lime Dipping Sauce - Life's Ambrosia">
            <a:extLst>
              <a:ext uri="{FF2B5EF4-FFF2-40B4-BE49-F238E27FC236}">
                <a16:creationId xmlns:a16="http://schemas.microsoft.com/office/drawing/2014/main" id="{52B44C1A-3CA5-EB97-1496-D7F7F138BF2C}"/>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601204" y="3458666"/>
            <a:ext cx="1596032" cy="934091"/>
          </a:xfrm>
          <a:prstGeom prst="rect">
            <a:avLst/>
          </a:prstGeom>
          <a:noFill/>
          <a:extLst>
            <a:ext uri="{909E8E84-426E-40DD-AFC4-6F175D3DCCD1}">
              <a14:hiddenFill xmlns:a14="http://schemas.microsoft.com/office/drawing/2010/main">
                <a:solidFill>
                  <a:srgbClr val="FFFFFF"/>
                </a:solidFill>
              </a14:hiddenFill>
            </a:ext>
          </a:extLst>
        </p:spPr>
      </p:pic>
      <p:sp>
        <p:nvSpPr>
          <p:cNvPr id="47" name="TextBox 46">
            <a:extLst>
              <a:ext uri="{FF2B5EF4-FFF2-40B4-BE49-F238E27FC236}">
                <a16:creationId xmlns:a16="http://schemas.microsoft.com/office/drawing/2014/main" id="{D3E993CB-B266-FBDE-A0B2-D279450441C1}"/>
              </a:ext>
            </a:extLst>
          </p:cNvPr>
          <p:cNvSpPr txBox="1"/>
          <p:nvPr/>
        </p:nvSpPr>
        <p:spPr>
          <a:xfrm>
            <a:off x="10132241" y="4890696"/>
            <a:ext cx="770115" cy="369332"/>
          </a:xfrm>
          <a:prstGeom prst="rect">
            <a:avLst/>
          </a:prstGeom>
          <a:noFill/>
        </p:spPr>
        <p:txBody>
          <a:bodyPr wrap="square" rtlCol="0">
            <a:spAutoFit/>
          </a:bodyPr>
          <a:lstStyle/>
          <a:p>
            <a:r>
              <a:rPr lang="en-US" b="1" dirty="0"/>
              <a:t>SIDES</a:t>
            </a:r>
            <a:endParaRPr lang="en-GB" b="1" dirty="0"/>
          </a:p>
        </p:txBody>
      </p:sp>
      <p:sp>
        <p:nvSpPr>
          <p:cNvPr id="48" name="Rectangle 5">
            <a:extLst>
              <a:ext uri="{FF2B5EF4-FFF2-40B4-BE49-F238E27FC236}">
                <a16:creationId xmlns:a16="http://schemas.microsoft.com/office/drawing/2014/main" id="{7C99D70B-B8E2-8468-FB65-2C50414CEBE2}"/>
              </a:ext>
            </a:extLst>
          </p:cNvPr>
          <p:cNvSpPr>
            <a:spLocks noChangeArrowheads="1"/>
          </p:cNvSpPr>
          <p:nvPr/>
        </p:nvSpPr>
        <p:spPr bwMode="auto">
          <a:xfrm>
            <a:off x="8538029" y="6333432"/>
            <a:ext cx="941954" cy="3955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lgn="ctr">
              <a:lnSpc>
                <a:spcPct val="150000"/>
              </a:lnSpc>
              <a:spcBef>
                <a:spcPts val="0"/>
              </a:spcBef>
              <a:spcAft>
                <a:spcPts val="0"/>
              </a:spcAft>
            </a:pPr>
            <a:r>
              <a:rPr lang="en-GB" sz="700" dirty="0">
                <a:effectLst/>
                <a:latin typeface="Arial" panose="020B0604020202020204" pitchFamily="34" charset="0"/>
                <a:ea typeface="Calibri" panose="020F0502020204030204" pitchFamily="34" charset="0"/>
                <a:cs typeface="Arial" panose="020B0604020202020204" pitchFamily="34" charset="0"/>
              </a:rPr>
              <a:t>Hand Cut Fries</a:t>
            </a:r>
          </a:p>
          <a:p>
            <a:pPr marL="0" marR="0" algn="ctr">
              <a:lnSpc>
                <a:spcPct val="150000"/>
              </a:lnSpc>
              <a:spcBef>
                <a:spcPts val="0"/>
              </a:spcBef>
              <a:spcAft>
                <a:spcPts val="0"/>
              </a:spcAft>
            </a:pPr>
            <a:r>
              <a:rPr lang="en-GB" sz="700" b="1" dirty="0">
                <a:effectLst/>
                <a:latin typeface="Arial" panose="020B0604020202020204" pitchFamily="34" charset="0"/>
                <a:ea typeface="Calibri" panose="020F0502020204030204" pitchFamily="34" charset="0"/>
                <a:cs typeface="Arial" panose="020B0604020202020204" pitchFamily="34" charset="0"/>
              </a:rPr>
              <a:t>£1.50</a:t>
            </a:r>
          </a:p>
        </p:txBody>
      </p:sp>
      <p:pic>
        <p:nvPicPr>
          <p:cNvPr id="1046" name="Picture 22" descr="Homemade French Fries - This Silly Girl's Kitchen">
            <a:extLst>
              <a:ext uri="{FF2B5EF4-FFF2-40B4-BE49-F238E27FC236}">
                <a16:creationId xmlns:a16="http://schemas.microsoft.com/office/drawing/2014/main" id="{E76628AF-7E81-499E-AB90-D0E5E01C6B0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538029" y="5468834"/>
            <a:ext cx="916270" cy="861409"/>
          </a:xfrm>
          <a:prstGeom prst="rect">
            <a:avLst/>
          </a:prstGeom>
          <a:noFill/>
          <a:extLst>
            <a:ext uri="{909E8E84-426E-40DD-AFC4-6F175D3DCCD1}">
              <a14:hiddenFill xmlns:a14="http://schemas.microsoft.com/office/drawing/2010/main">
                <a:solidFill>
                  <a:srgbClr val="FFFFFF"/>
                </a:solidFill>
              </a14:hiddenFill>
            </a:ext>
          </a:extLst>
        </p:spPr>
      </p:pic>
      <p:sp>
        <p:nvSpPr>
          <p:cNvPr id="50" name="Rectangle 5">
            <a:extLst>
              <a:ext uri="{FF2B5EF4-FFF2-40B4-BE49-F238E27FC236}">
                <a16:creationId xmlns:a16="http://schemas.microsoft.com/office/drawing/2014/main" id="{7EA838CB-52C8-2620-99B2-7CC8F435FF79}"/>
              </a:ext>
            </a:extLst>
          </p:cNvPr>
          <p:cNvSpPr>
            <a:spLocks noChangeArrowheads="1"/>
          </p:cNvSpPr>
          <p:nvPr/>
        </p:nvSpPr>
        <p:spPr bwMode="auto">
          <a:xfrm>
            <a:off x="9697016" y="6369980"/>
            <a:ext cx="941954" cy="3724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lgn="ctr">
              <a:lnSpc>
                <a:spcPct val="150000"/>
              </a:lnSpc>
              <a:spcBef>
                <a:spcPts val="0"/>
              </a:spcBef>
              <a:spcAft>
                <a:spcPts val="0"/>
              </a:spcAft>
            </a:pPr>
            <a:r>
              <a:rPr lang="en-GB" sz="600" dirty="0">
                <a:effectLst/>
                <a:latin typeface="Arial" panose="020B0604020202020204" pitchFamily="34" charset="0"/>
                <a:ea typeface="Calibri" panose="020F0502020204030204" pitchFamily="34" charset="0"/>
                <a:cs typeface="Arial" panose="020B0604020202020204" pitchFamily="34" charset="0"/>
              </a:rPr>
              <a:t>Freshly Baked Bread</a:t>
            </a:r>
          </a:p>
          <a:p>
            <a:pPr marL="0" marR="0" algn="ctr">
              <a:lnSpc>
                <a:spcPct val="150000"/>
              </a:lnSpc>
              <a:spcBef>
                <a:spcPts val="0"/>
              </a:spcBef>
              <a:spcAft>
                <a:spcPts val="0"/>
              </a:spcAft>
            </a:pPr>
            <a:r>
              <a:rPr lang="en-GB" sz="700" b="1" dirty="0">
                <a:effectLst/>
                <a:latin typeface="Arial" panose="020B0604020202020204" pitchFamily="34" charset="0"/>
                <a:ea typeface="Calibri" panose="020F0502020204030204" pitchFamily="34" charset="0"/>
                <a:cs typeface="Arial" panose="020B0604020202020204" pitchFamily="34" charset="0"/>
              </a:rPr>
              <a:t> £1.50</a:t>
            </a:r>
          </a:p>
        </p:txBody>
      </p:sp>
      <p:pic>
        <p:nvPicPr>
          <p:cNvPr id="1048" name="Picture 24" descr="1,552,599 Bakery Photos - Free &amp; Royalty-Free Stock Photos from Dreamstime">
            <a:extLst>
              <a:ext uri="{FF2B5EF4-FFF2-40B4-BE49-F238E27FC236}">
                <a16:creationId xmlns:a16="http://schemas.microsoft.com/office/drawing/2014/main" id="{05E7D828-2E25-2920-03AB-1E837BE0F7CD}"/>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9721452" y="5472023"/>
            <a:ext cx="1005390" cy="861409"/>
          </a:xfrm>
          <a:prstGeom prst="rect">
            <a:avLst/>
          </a:prstGeom>
          <a:noFill/>
          <a:extLst>
            <a:ext uri="{909E8E84-426E-40DD-AFC4-6F175D3DCCD1}">
              <a14:hiddenFill xmlns:a14="http://schemas.microsoft.com/office/drawing/2010/main">
                <a:solidFill>
                  <a:srgbClr val="FFFFFF"/>
                </a:solidFill>
              </a14:hiddenFill>
            </a:ext>
          </a:extLst>
        </p:spPr>
      </p:pic>
      <p:sp>
        <p:nvSpPr>
          <p:cNvPr id="51" name="Rectangle 5">
            <a:extLst>
              <a:ext uri="{FF2B5EF4-FFF2-40B4-BE49-F238E27FC236}">
                <a16:creationId xmlns:a16="http://schemas.microsoft.com/office/drawing/2014/main" id="{26B2CBBA-E6EB-A2AF-3C30-C6A54A98FC6C}"/>
              </a:ext>
            </a:extLst>
          </p:cNvPr>
          <p:cNvSpPr>
            <a:spLocks noChangeArrowheads="1"/>
          </p:cNvSpPr>
          <p:nvPr/>
        </p:nvSpPr>
        <p:spPr bwMode="auto">
          <a:xfrm>
            <a:off x="11086415" y="6369980"/>
            <a:ext cx="941954" cy="3724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lgn="ctr">
              <a:lnSpc>
                <a:spcPct val="150000"/>
              </a:lnSpc>
              <a:spcBef>
                <a:spcPts val="0"/>
              </a:spcBef>
              <a:spcAft>
                <a:spcPts val="0"/>
              </a:spcAft>
            </a:pPr>
            <a:r>
              <a:rPr lang="en-GB" sz="600" dirty="0">
                <a:latin typeface="Arial" panose="020B0604020202020204" pitchFamily="34" charset="0"/>
                <a:ea typeface="Calibri" panose="020F0502020204030204" pitchFamily="34" charset="0"/>
                <a:cs typeface="Arial" panose="020B0604020202020204" pitchFamily="34" charset="0"/>
              </a:rPr>
              <a:t>Peppercorn Sauce</a:t>
            </a:r>
            <a:endParaRPr lang="en-GB" sz="600" dirty="0">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50000"/>
              </a:lnSpc>
              <a:spcBef>
                <a:spcPts val="0"/>
              </a:spcBef>
              <a:spcAft>
                <a:spcPts val="0"/>
              </a:spcAft>
            </a:pPr>
            <a:r>
              <a:rPr lang="en-GB" sz="700" b="1" dirty="0">
                <a:effectLst/>
                <a:latin typeface="Arial" panose="020B0604020202020204" pitchFamily="34" charset="0"/>
                <a:ea typeface="Calibri" panose="020F0502020204030204" pitchFamily="34" charset="0"/>
                <a:cs typeface="Arial" panose="020B0604020202020204" pitchFamily="34" charset="0"/>
              </a:rPr>
              <a:t> £2.50</a:t>
            </a:r>
          </a:p>
        </p:txBody>
      </p:sp>
      <p:pic>
        <p:nvPicPr>
          <p:cNvPr id="1050" name="Picture 26" descr="Black Pepper Cube Steaks &amp; Mushroom Cream Sauce Recipe">
            <a:extLst>
              <a:ext uri="{FF2B5EF4-FFF2-40B4-BE49-F238E27FC236}">
                <a16:creationId xmlns:a16="http://schemas.microsoft.com/office/drawing/2014/main" id="{AE6624AC-A228-8A19-6245-D2F2336ABB4A}"/>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1030676" y="5468834"/>
            <a:ext cx="984816" cy="86196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ext, shape&#10;&#10;Description automatically generated with medium confidence">
            <a:extLst>
              <a:ext uri="{FF2B5EF4-FFF2-40B4-BE49-F238E27FC236}">
                <a16:creationId xmlns:a16="http://schemas.microsoft.com/office/drawing/2014/main" id="{FA155107-AFE1-48A7-88EE-A52E30A84A83}"/>
              </a:ext>
            </a:extLst>
          </p:cNvPr>
          <p:cNvPicPr>
            <a:picLocks noChangeAspect="1"/>
          </p:cNvPicPr>
          <p:nvPr/>
        </p:nvPicPr>
        <p:blipFill>
          <a:blip r:embed="rId17"/>
          <a:stretch>
            <a:fillRect/>
          </a:stretch>
        </p:blipFill>
        <p:spPr>
          <a:xfrm>
            <a:off x="3099006" y="261094"/>
            <a:ext cx="1043461" cy="526948"/>
          </a:xfrm>
          <a:prstGeom prst="rect">
            <a:avLst/>
          </a:prstGeom>
        </p:spPr>
      </p:pic>
    </p:spTree>
    <p:extLst>
      <p:ext uri="{BB962C8B-B14F-4D97-AF65-F5344CB8AC3E}">
        <p14:creationId xmlns:p14="http://schemas.microsoft.com/office/powerpoint/2010/main" val="2916127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F0B9-9CE2-4B25-8C3E-0B20153F89FC}"/>
              </a:ext>
            </a:extLst>
          </p:cNvPr>
          <p:cNvSpPr>
            <a:spLocks noGrp="1"/>
          </p:cNvSpPr>
          <p:nvPr>
            <p:ph type="title"/>
          </p:nvPr>
        </p:nvSpPr>
        <p:spPr>
          <a:xfrm>
            <a:off x="711574" y="843163"/>
            <a:ext cx="8911687" cy="1280890"/>
          </a:xfrm>
        </p:spPr>
        <p:txBody>
          <a:bodyPr>
            <a:normAutofit fontScale="90000"/>
          </a:bodyPr>
          <a:lstStyle/>
          <a:p>
            <a:pPr algn="l"/>
            <a:br>
              <a:rPr lang="en-GB" sz="2000" dirty="0">
                <a:latin typeface="Arial" panose="020B0604020202020204" pitchFamily="34" charset="0"/>
                <a:cs typeface="Arial" panose="020B0604020202020204" pitchFamily="34" charset="0"/>
              </a:rPr>
            </a:br>
            <a:br>
              <a:rPr lang="en-GB" sz="1400" b="0" i="0" u="none" strike="noStrike" baseline="0" dirty="0">
                <a:solidFill>
                  <a:srgbClr val="000000"/>
                </a:solidFill>
                <a:latin typeface="Century Gothic" panose="020B0502020202020204" pitchFamily="34" charset="0"/>
              </a:rPr>
            </a:br>
            <a:r>
              <a:rPr lang="en-GB" sz="4000" b="0" i="0" u="none" strike="noStrike" baseline="0" dirty="0">
                <a:latin typeface="Century Gothic" panose="020B0502020202020204" pitchFamily="34" charset="0"/>
              </a:rPr>
              <a:t>References </a:t>
            </a:r>
            <a:br>
              <a:rPr lang="en-GB" sz="4000" b="0" i="0" u="none" strike="noStrike" baseline="0" dirty="0">
                <a:latin typeface="Century Gothic" panose="020B0502020202020204" pitchFamily="34" charset="0"/>
              </a:rPr>
            </a:br>
            <a:r>
              <a:rPr lang="en-GB" sz="2000" b="0" i="0" u="none" strike="noStrike" baseline="0" dirty="0">
                <a:latin typeface="Abadi" panose="020B0604020104020204" pitchFamily="34" charset="0"/>
              </a:rPr>
              <a:t>Chicken Madras </a:t>
            </a:r>
            <a:r>
              <a:rPr lang="en-GB" sz="2000" b="0" i="0" u="sng" strike="noStrike" baseline="0" dirty="0">
                <a:solidFill>
                  <a:srgbClr val="FF0000"/>
                </a:solidFill>
                <a:latin typeface="Abadi" panose="020B0604020104020204" pitchFamily="34" charset="0"/>
              </a:rPr>
              <a:t>Curry Chicken Madras recipe | BBC Good Food</a:t>
            </a:r>
            <a:br>
              <a:rPr lang="en-GB" sz="2000" b="0" i="0" u="sng" strike="noStrike" baseline="0" dirty="0">
                <a:solidFill>
                  <a:srgbClr val="FF0000"/>
                </a:solidFill>
                <a:latin typeface="Abadi" panose="020B0604020104020204" pitchFamily="34" charset="0"/>
              </a:rPr>
            </a:br>
            <a:r>
              <a:rPr lang="en-GB" sz="2000" b="0" i="0" u="none" strike="noStrike" baseline="0" dirty="0">
                <a:latin typeface="Abadi" panose="020B0604020104020204" pitchFamily="34" charset="0"/>
              </a:rPr>
              <a:t>Classic Prawn Cocktail with Marie Rose Dressing </a:t>
            </a:r>
            <a:r>
              <a:rPr lang="en-GB" sz="2000" b="0" i="0" u="sng" strike="noStrike" baseline="0" dirty="0">
                <a:solidFill>
                  <a:srgbClr val="FF0000"/>
                </a:solidFill>
                <a:latin typeface="Abadi" panose="020B0604020104020204" pitchFamily="34" charset="0"/>
              </a:rPr>
              <a:t>Prawn Cocktail with Marie Rose Sauce -The Devil Wears Salad</a:t>
            </a:r>
            <a:br>
              <a:rPr lang="en-GB" sz="2000" b="0" i="0" u="sng" strike="noStrike" baseline="0" dirty="0">
                <a:solidFill>
                  <a:srgbClr val="FF0000"/>
                </a:solidFill>
                <a:latin typeface="Abadi" panose="020B0604020104020204" pitchFamily="34" charset="0"/>
              </a:rPr>
            </a:br>
            <a:r>
              <a:rPr lang="en-GB" sz="2000" b="0" i="0" u="none" strike="noStrike" baseline="0" dirty="0">
                <a:latin typeface="Abadi" panose="020B0604020104020204" pitchFamily="34" charset="0"/>
              </a:rPr>
              <a:t>Penne Pasta Pesto </a:t>
            </a:r>
            <a:r>
              <a:rPr lang="en-GB" sz="2000" b="0" i="0" u="sng" strike="noStrike" baseline="0" dirty="0" err="1">
                <a:solidFill>
                  <a:srgbClr val="FF0000"/>
                </a:solidFill>
                <a:latin typeface="Abadi" panose="020B0604020104020204" pitchFamily="34" charset="0"/>
              </a:rPr>
              <a:t>PestoPenne</a:t>
            </a:r>
            <a:r>
              <a:rPr lang="en-GB" sz="2000" b="0" i="0" u="sng" strike="noStrike" baseline="0" dirty="0">
                <a:solidFill>
                  <a:srgbClr val="FF0000"/>
                </a:solidFill>
                <a:latin typeface="Abadi" panose="020B0604020104020204" pitchFamily="34" charset="0"/>
              </a:rPr>
              <a:t> Pasta -Ahead of Thyme</a:t>
            </a:r>
            <a:br>
              <a:rPr lang="en-GB" sz="2000" b="0" i="0" u="none" strike="noStrike" baseline="0" dirty="0">
                <a:latin typeface="Abadi" panose="020B0604020104020204" pitchFamily="34" charset="0"/>
              </a:rPr>
            </a:br>
            <a:r>
              <a:rPr lang="en-GB" sz="2000" b="0" i="0" u="none" strike="noStrike" baseline="0" dirty="0">
                <a:latin typeface="Abadi" panose="020B0604020104020204" pitchFamily="34" charset="0"/>
              </a:rPr>
              <a:t>Traditional Roast Dinner </a:t>
            </a:r>
            <a:r>
              <a:rPr lang="en-GB" sz="2000" b="0" i="0" u="sng" strike="noStrike" baseline="0" dirty="0" err="1">
                <a:solidFill>
                  <a:srgbClr val="FF0000"/>
                </a:solidFill>
                <a:latin typeface="Abadi" panose="020B0604020104020204" pitchFamily="34" charset="0"/>
              </a:rPr>
              <a:t>Howto</a:t>
            </a:r>
            <a:r>
              <a:rPr lang="en-GB" sz="2000" b="0" i="0" u="sng" strike="noStrike" baseline="0" dirty="0">
                <a:solidFill>
                  <a:srgbClr val="FF0000"/>
                </a:solidFill>
                <a:latin typeface="Abadi" panose="020B0604020104020204" pitchFamily="34" charset="0"/>
              </a:rPr>
              <a:t> make the best roast beef dinner -with time plan! -Nicky's Kitchen Sanctuary</a:t>
            </a:r>
            <a:br>
              <a:rPr lang="en-GB" sz="2000" b="0" i="0" u="sng" strike="noStrike" baseline="0" dirty="0">
                <a:solidFill>
                  <a:srgbClr val="FF0000"/>
                </a:solidFill>
                <a:latin typeface="Abadi" panose="020B0604020104020204" pitchFamily="34" charset="0"/>
              </a:rPr>
            </a:br>
            <a:r>
              <a:rPr lang="en-GB" sz="2000" b="0" i="0" u="none" strike="noStrike" baseline="0" dirty="0">
                <a:latin typeface="Abadi" panose="020B0604020104020204" pitchFamily="34" charset="0"/>
              </a:rPr>
              <a:t>Salt and Pepper Squid with Lemon Aioli </a:t>
            </a:r>
            <a:r>
              <a:rPr lang="en-GB" sz="2000" b="0" i="0" u="sng" strike="noStrike" baseline="0" dirty="0">
                <a:solidFill>
                  <a:srgbClr val="FF0000"/>
                </a:solidFill>
                <a:latin typeface="Abadi" panose="020B0604020104020204" pitchFamily="34" charset="0"/>
              </a:rPr>
              <a:t>Salt and pepper squid with aioli Recipe | Good Food</a:t>
            </a:r>
            <a:br>
              <a:rPr lang="en-GB" sz="2000" b="0" i="0" u="none" strike="noStrike" baseline="0" dirty="0">
                <a:latin typeface="Abadi" panose="020B0604020104020204" pitchFamily="34" charset="0"/>
              </a:rPr>
            </a:br>
            <a:r>
              <a:rPr lang="en-GB" sz="2000" b="0" i="0" u="none" strike="noStrike" baseline="0" dirty="0">
                <a:latin typeface="Abadi" panose="020B0604020104020204" pitchFamily="34" charset="0"/>
              </a:rPr>
              <a:t>Southern Fried Chicken Wings with Chipotle Mayo </a:t>
            </a:r>
            <a:r>
              <a:rPr lang="en-GB" sz="2000" b="0" i="0" u="sng" strike="noStrike" baseline="0" dirty="0">
                <a:solidFill>
                  <a:srgbClr val="FF0000"/>
                </a:solidFill>
                <a:latin typeface="Abadi" panose="020B0604020104020204" pitchFamily="34" charset="0"/>
              </a:rPr>
              <a:t>Southern Fried Chicken Wings Recipe | </a:t>
            </a:r>
            <a:r>
              <a:rPr lang="en-GB" sz="2000" b="0" i="0" u="sng" strike="noStrike" baseline="0" dirty="0" err="1">
                <a:solidFill>
                  <a:srgbClr val="FF0000"/>
                </a:solidFill>
                <a:latin typeface="Abadi" panose="020B0604020104020204" pitchFamily="34" charset="0"/>
              </a:rPr>
              <a:t>Leite'sCulinaria</a:t>
            </a:r>
            <a:r>
              <a:rPr lang="en-GB" sz="2000" b="0" i="0" u="sng" strike="noStrike" baseline="0" dirty="0">
                <a:solidFill>
                  <a:srgbClr val="FF0000"/>
                </a:solidFill>
                <a:latin typeface="Abadi" panose="020B0604020104020204" pitchFamily="34" charset="0"/>
              </a:rPr>
              <a:t> (leitesculinaria.com)</a:t>
            </a:r>
            <a:br>
              <a:rPr lang="en-GB" sz="2000" b="0" i="0" u="sng" strike="noStrike" baseline="0" dirty="0">
                <a:solidFill>
                  <a:srgbClr val="FF0000"/>
                </a:solidFill>
                <a:latin typeface="Abadi" panose="020B0604020104020204" pitchFamily="34" charset="0"/>
              </a:rPr>
            </a:br>
            <a:r>
              <a:rPr lang="en-GB" sz="2000" b="0" i="0" u="none" strike="noStrike" baseline="0" dirty="0">
                <a:latin typeface="Abadi" panose="020B0604020104020204" pitchFamily="34" charset="0"/>
              </a:rPr>
              <a:t>How to create a restaurant menu </a:t>
            </a:r>
            <a:r>
              <a:rPr lang="en-GB" sz="2000" b="0" i="0" u="sng" strike="noStrike" baseline="0" dirty="0">
                <a:solidFill>
                  <a:srgbClr val="FF0000"/>
                </a:solidFill>
                <a:latin typeface="Abadi" panose="020B0604020104020204" pitchFamily="34" charset="0"/>
              </a:rPr>
              <a:t>How to Create a Restaurant Menu (&amp; Optimize it for Takeout and Delivery) | </a:t>
            </a:r>
            <a:r>
              <a:rPr lang="en-GB" sz="2000" b="0" i="0" u="sng" strike="noStrike" baseline="0" dirty="0" err="1">
                <a:solidFill>
                  <a:srgbClr val="FF0000"/>
                </a:solidFill>
                <a:latin typeface="Abadi" panose="020B0604020104020204" pitchFamily="34" charset="0"/>
              </a:rPr>
              <a:t>BentoBox</a:t>
            </a:r>
            <a:r>
              <a:rPr lang="en-GB" sz="2000" b="0" i="0" u="sng" strike="noStrike" baseline="0" dirty="0">
                <a:solidFill>
                  <a:srgbClr val="FF0000"/>
                </a:solidFill>
                <a:latin typeface="Abadi" panose="020B0604020104020204" pitchFamily="34" charset="0"/>
              </a:rPr>
              <a:t> (getbento.com)</a:t>
            </a:r>
            <a:br>
              <a:rPr lang="en-GB" sz="2000" u="sng" dirty="0">
                <a:solidFill>
                  <a:srgbClr val="FF0000"/>
                </a:solidFill>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1100" b="0" i="0" dirty="0">
                <a:solidFill>
                  <a:srgbClr val="FFFFFF"/>
                </a:solidFill>
                <a:effectLst/>
                <a:latin typeface="Segoe UI" panose="020B0502040204020203"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530858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408</TotalTime>
  <Words>527</Words>
  <Application>Microsoft Office PowerPoint</Application>
  <PresentationFormat>Widescreen</PresentationFormat>
  <Paragraphs>57</Paragraphs>
  <Slides>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Abadi</vt:lpstr>
      <vt:lpstr>Arial</vt:lpstr>
      <vt:lpstr>Calibri</vt:lpstr>
      <vt:lpstr>Century Gothic</vt:lpstr>
      <vt:lpstr>Segoe UI</vt:lpstr>
      <vt:lpstr>Times New Roman</vt:lpstr>
      <vt:lpstr>Wingdings 3</vt:lpstr>
      <vt:lpstr>Wisp</vt:lpstr>
      <vt:lpstr>Hotel Trinity Menu</vt:lpstr>
      <vt:lpstr>PowerPoint Presentation</vt:lpstr>
      <vt:lpstr>  References  Chicken Madras Curry Chicken Madras recipe | BBC Good Food Classic Prawn Cocktail with Marie Rose Dressing Prawn Cocktail with Marie Rose Sauce -The Devil Wears Salad Penne Pasta Pesto PestoPenne Pasta -Ahead of Thyme Traditional Roast Dinner Howto make the best roast beef dinner -with time plan! -Nicky's Kitchen Sanctuary Salt and Pepper Squid with Lemon Aioli Salt and pepper squid with aioli Recipe | Good Food Southern Fried Chicken Wings with Chipotle Mayo Southern Fried Chicken Wings Recipe | Leite'sCulinaria (leitesculinaria.com) How to create a restaurant menu How to Create a Restaurant Menu (&amp; Optimize it for Takeout and Delivery) | BentoBox (getbento.com)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Williams</dc:creator>
  <cp:lastModifiedBy>Lavinia Branescu</cp:lastModifiedBy>
  <cp:revision>18</cp:revision>
  <dcterms:created xsi:type="dcterms:W3CDTF">2022-03-04T12:14:54Z</dcterms:created>
  <dcterms:modified xsi:type="dcterms:W3CDTF">2022-06-17T12:11:53Z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a2ef5eb-f4dc-4350-b858-3238ea3234a5_Enabled">
    <vt:lpwstr>true</vt:lpwstr>
  </property>
  <property fmtid="{D5CDD505-2E9C-101B-9397-08002B2CF9AE}" pid="3" name="MSIP_Label_ba2ef5eb-f4dc-4350-b858-3238ea3234a5_SetDate">
    <vt:lpwstr>2022-06-16T06:04:02Z</vt:lpwstr>
  </property>
  <property fmtid="{D5CDD505-2E9C-101B-9397-08002B2CF9AE}" pid="4" name="MSIP_Label_ba2ef5eb-f4dc-4350-b858-3238ea3234a5_Method">
    <vt:lpwstr>Standard</vt:lpwstr>
  </property>
  <property fmtid="{D5CDD505-2E9C-101B-9397-08002B2CF9AE}" pid="5" name="MSIP_Label_ba2ef5eb-f4dc-4350-b858-3238ea3234a5_Name">
    <vt:lpwstr>ba2ef5eb-f4dc-4350-b858-3238ea3234a5</vt:lpwstr>
  </property>
  <property fmtid="{D5CDD505-2E9C-101B-9397-08002B2CF9AE}" pid="6" name="MSIP_Label_ba2ef5eb-f4dc-4350-b858-3238ea3234a5_SiteId">
    <vt:lpwstr>15a81316-8630-4c4a-9d10-7a74fe05e6df</vt:lpwstr>
  </property>
  <property fmtid="{D5CDD505-2E9C-101B-9397-08002B2CF9AE}" pid="7" name="MSIP_Label_ba2ef5eb-f4dc-4350-b858-3238ea3234a5_ActionId">
    <vt:lpwstr>ba546adf-cf9b-4941-900e-375fe7cd878b</vt:lpwstr>
  </property>
  <property fmtid="{D5CDD505-2E9C-101B-9397-08002B2CF9AE}" pid="8" name="MSIP_Label_ba2ef5eb-f4dc-4350-b858-3238ea3234a5_ContentBits">
    <vt:lpwstr>0</vt:lpwstr>
  </property>
</Properties>
</file>