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8"/>
  </p:notesMasterIdLst>
  <p:sldIdLst>
    <p:sldId id="256" r:id="rId3"/>
    <p:sldId id="270" r:id="rId4"/>
    <p:sldId id="275" r:id="rId5"/>
    <p:sldId id="271" r:id="rId6"/>
    <p:sldId id="274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88BF"/>
    <a:srgbClr val="CD0398"/>
    <a:srgbClr val="F9E3FD"/>
    <a:srgbClr val="ADF2F9"/>
    <a:srgbClr val="A7FFDB"/>
    <a:srgbClr val="00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AE1DB13-861A-40C2-A0E8-6047574AD8B4}" v="16" dt="2026-09-29T12:39:33.79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59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9" d="100"/>
          <a:sy n="59" d="100"/>
        </p:scale>
        <p:origin x="2280" y="41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6/11/relationships/changesInfo" Target="changesInfos/changesInfo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theme" Target="theme/theme1.xml"/><Relationship Id="rId5" Type="http://schemas.openxmlformats.org/officeDocument/2006/relationships/slide" Target="slides/slide3.xml"/><Relationship Id="rId10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62FAE8E6-B6D7-4502-96FA-F4B62E5B3DFB}"/>
    <pc:docChg chg="custSel modSld">
      <pc:chgData name="Seena Joseph" userId="cf2afdda-3d9d-41a3-a122-1e48d3b244a1" providerId="ADAL" clId="{62FAE8E6-B6D7-4502-96FA-F4B62E5B3DFB}" dt="2026-09-29T12:39:55.247" v="337" actId="207"/>
      <pc:docMkLst>
        <pc:docMk/>
      </pc:docMkLst>
      <pc:sldChg chg="modSp mod">
        <pc:chgData name="Seena Joseph" userId="cf2afdda-3d9d-41a3-a122-1e48d3b244a1" providerId="ADAL" clId="{62FAE8E6-B6D7-4502-96FA-F4B62E5B3DFB}" dt="2026-09-29T11:59:54.420" v="49" actId="20577"/>
        <pc:sldMkLst>
          <pc:docMk/>
          <pc:sldMk cId="1213612289" sldId="270"/>
        </pc:sldMkLst>
        <pc:spChg chg="mod">
          <ac:chgData name="Seena Joseph" userId="cf2afdda-3d9d-41a3-a122-1e48d3b244a1" providerId="ADAL" clId="{62FAE8E6-B6D7-4502-96FA-F4B62E5B3DFB}" dt="2026-09-29T11:59:54.420" v="49" actId="20577"/>
          <ac:spMkLst>
            <pc:docMk/>
            <pc:sldMk cId="1213612289" sldId="270"/>
            <ac:spMk id="3" creationId="{7F402D94-A25C-4805-84CF-EF61C8E9EC37}"/>
          </ac:spMkLst>
        </pc:spChg>
      </pc:sldChg>
      <pc:sldChg chg="modSp mod">
        <pc:chgData name="Seena Joseph" userId="cf2afdda-3d9d-41a3-a122-1e48d3b244a1" providerId="ADAL" clId="{62FAE8E6-B6D7-4502-96FA-F4B62E5B3DFB}" dt="2026-09-29T12:38:49.465" v="332" actId="27636"/>
        <pc:sldMkLst>
          <pc:docMk/>
          <pc:sldMk cId="707822582" sldId="271"/>
        </pc:sldMkLst>
        <pc:spChg chg="mod">
          <ac:chgData name="Seena Joseph" userId="cf2afdda-3d9d-41a3-a122-1e48d3b244a1" providerId="ADAL" clId="{62FAE8E6-B6D7-4502-96FA-F4B62E5B3DFB}" dt="2026-09-29T12:38:49.465" v="332" actId="27636"/>
          <ac:spMkLst>
            <pc:docMk/>
            <pc:sldMk cId="707822582" sldId="271"/>
            <ac:spMk id="3" creationId="{7F402D94-A25C-4805-84CF-EF61C8E9EC37}"/>
          </ac:spMkLst>
        </pc:spChg>
      </pc:sldChg>
      <pc:sldChg chg="modSp mod">
        <pc:chgData name="Seena Joseph" userId="cf2afdda-3d9d-41a3-a122-1e48d3b244a1" providerId="ADAL" clId="{62FAE8E6-B6D7-4502-96FA-F4B62E5B3DFB}" dt="2026-09-29T12:39:55.247" v="337" actId="207"/>
        <pc:sldMkLst>
          <pc:docMk/>
          <pc:sldMk cId="590157405" sldId="274"/>
        </pc:sldMkLst>
        <pc:graphicFrameChg chg="modGraphic">
          <ac:chgData name="Seena Joseph" userId="cf2afdda-3d9d-41a3-a122-1e48d3b244a1" providerId="ADAL" clId="{62FAE8E6-B6D7-4502-96FA-F4B62E5B3DFB}" dt="2026-09-29T12:21:53.243" v="57" actId="20577"/>
          <ac:graphicFrameMkLst>
            <pc:docMk/>
            <pc:sldMk cId="590157405" sldId="274"/>
            <ac:graphicFrameMk id="4" creationId="{0DD26B45-C8F7-A91C-D7DF-A8CB83D1342F}"/>
          </ac:graphicFrameMkLst>
        </pc:graphicFrameChg>
        <pc:graphicFrameChg chg="mod modGraphic">
          <ac:chgData name="Seena Joseph" userId="cf2afdda-3d9d-41a3-a122-1e48d3b244a1" providerId="ADAL" clId="{62FAE8E6-B6D7-4502-96FA-F4B62E5B3DFB}" dt="2026-09-29T12:39:55.247" v="337" actId="207"/>
          <ac:graphicFrameMkLst>
            <pc:docMk/>
            <pc:sldMk cId="590157405" sldId="274"/>
            <ac:graphicFrameMk id="7" creationId="{0B136188-C89B-9763-C19C-A1D2385D592B}"/>
          </ac:graphicFrameMkLst>
        </pc:graphicFrameChg>
      </pc:sldChg>
      <pc:sldChg chg="modSp mod">
        <pc:chgData name="Seena Joseph" userId="cf2afdda-3d9d-41a3-a122-1e48d3b244a1" providerId="ADAL" clId="{62FAE8E6-B6D7-4502-96FA-F4B62E5B3DFB}" dt="2026-09-29T12:36:58.485" v="294" actId="27636"/>
        <pc:sldMkLst>
          <pc:docMk/>
          <pc:sldMk cId="2930312318" sldId="275"/>
        </pc:sldMkLst>
        <pc:spChg chg="mod">
          <ac:chgData name="Seena Joseph" userId="cf2afdda-3d9d-41a3-a122-1e48d3b244a1" providerId="ADAL" clId="{62FAE8E6-B6D7-4502-96FA-F4B62E5B3DFB}" dt="2026-09-29T12:36:58.485" v="294" actId="27636"/>
          <ac:spMkLst>
            <pc:docMk/>
            <pc:sldMk cId="2930312318" sldId="275"/>
            <ac:spMk id="3" creationId="{7F402D94-A25C-4805-84CF-EF61C8E9EC3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D0DF8E-7E53-46A0-91D8-FC9C9C3948FF}" type="datetimeFigureOut">
              <a:rPr lang="en-GB" smtClean="0"/>
              <a:t>29/09/2026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32CFD3-9EF2-46F7-A5D3-5A96B17189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604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328CF-4718-42C4-8C94-BDCF2031EF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DBD067-8FE1-42AA-A6BE-54E7EE33AC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D09DA-2664-47EF-BD76-A4354B258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05B91-088E-456E-9DC3-E155AE9E2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086C7-EC1A-4554-93CE-3D654B497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00031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C79DA-B09B-4D77-998A-49452962F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C46B4-6709-4707-BA92-6807D2E82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7E14C-447B-46DA-8EE6-F725617C0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85632C-CB64-404D-A614-D1A0E7717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64D58-5B0E-46F5-AB38-72482CA77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822819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2A3B8-6047-4EF0-B19F-3B56C9562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58A70-EF96-4A6F-ABF1-6A840B828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2D141-9D02-48BF-8E75-F131CEE78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B69BD-68ED-4AB3-B079-C5575C80F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B528D-363B-4312-8A4E-0E05BA323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5098858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FE600-A74B-491D-916B-15C4413DE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8218A-974A-413A-B2C4-214BB43448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2E1F41-151D-4BB0-ABF7-FA886C2ED1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D12F91-9190-4A28-ABA4-F1EF46F23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6679E5-8885-44B8-88B4-FBE129951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78D1D-F800-4834-B60C-15FC3D5B4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2912556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9C3A-F68E-49CA-8188-B0487556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8CEB70-816E-4552-9B8F-21E5D03EC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40EC1-F5BB-4962-B962-6FA68846E6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34F92D-94D1-4FDC-8AE8-93B2680E7C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0F3E0E-2DCC-4742-B844-462560E402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0057F2-784D-433A-BF06-FCCC3183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F47EBE-274A-4323-8E66-6FCC8A043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7F5FA3-1876-496E-AB44-3E45B124E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426293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B238-8B71-428D-A6EB-185BE7FE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A09939-C229-42D5-A6D5-3D9BCD5D8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EA7DC9-4C5F-4F11-BC6B-BECB78DCF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6F031D-3AEB-4727-A042-3DB7E4346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87704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4B164-56C6-4185-8A9D-D3ED37FBA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27841A-33C0-4C03-8A9A-FEF6B163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09207-9497-4C57-A86F-8F23789FF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4212000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099B8-CD53-4C5F-9539-DF852A6EC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0584A-50FC-4654-A288-DB4BE4543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9F1546-C767-4D90-A869-116FCA70F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302D7-0044-40E3-97C9-466152668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A0355-BC40-40DD-92CB-D951DF951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067B1-9DA7-4AEB-95CB-EF7A5CD5F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288077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E9CC2-1E37-42F9-AED0-DB60B9A54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EE7303-A6EA-4786-83D6-7A6AFF83C6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9AF706-EAED-4158-8EC2-542D09B699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F0051-882A-47B7-8F7C-CC04BB798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5F9284-31B6-4A38-A6DA-9AD0C34DA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19203-F888-473A-AD76-67E94A28A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19196455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31BA-7DC3-48DB-B2DC-0722F4684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BD4ADE-8B78-456C-9114-5D6ACA0330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37EBCB-D042-4736-932C-2A59EB994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35542-AC12-44F3-8581-7799F08D6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CA29A-875E-401D-BB55-F52FA3912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397952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A59EB2-C6B8-4A86-A2A2-D5E5B9E5C9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73003-D4AC-42A1-89C1-CFDB41C851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CE174-EC94-49E7-9CD9-DF013D5E8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59035-3642-4254-B3E3-076C94FB7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CE5E1-0423-4874-BD26-FCA97589F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3027763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328CF-4718-42C4-8C94-BDCF2031EF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DBD067-8FE1-42AA-A6BE-54E7EE33AC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5D09DA-2664-47EF-BD76-A4354B258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705B91-088E-456E-9DC3-E155AE9E27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6086C7-EC1A-4554-93CE-3D654B497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749394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C79DA-B09B-4D77-998A-49452962F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C46B4-6709-4707-BA92-6807D2E82F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47E14C-447B-46DA-8EE6-F725617C0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85632C-CB64-404D-A614-D1A0E7717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64D58-5B0E-46F5-AB38-72482CA771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8702328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62A3B8-6047-4EF0-B19F-3B56C9562F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558A70-EF96-4A6F-ABF1-6A840B828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2D141-9D02-48BF-8E75-F131CEE78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6B69BD-68ED-4AB3-B079-C5575C80FD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6B528D-363B-4312-8A4E-0E05BA323D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27960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6FE600-A74B-491D-916B-15C4413DE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98218A-974A-413A-B2C4-214BB434485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2E1F41-151D-4BB0-ABF7-FA886C2ED1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D12F91-9190-4A28-ABA4-F1EF46F238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6679E5-8885-44B8-88B4-FBE129951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78D1D-F800-4834-B60C-15FC3D5B4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7478758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99C3A-F68E-49CA-8188-B0487556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8CEB70-816E-4552-9B8F-21E5D03ECB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440EC1-F5BB-4962-B962-6FA68846E6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334F92D-94D1-4FDC-8AE8-93B2680E7C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0F3E0E-2DCC-4742-B844-462560E402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0057F2-784D-433A-BF06-FCCC318324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F47EBE-274A-4323-8E66-6FCC8A043A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67F5FA3-1876-496E-AB44-3E45B124E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15532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B238-8B71-428D-A6EB-185BE7FEBF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A09939-C229-42D5-A6D5-3D9BCD5D8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EA7DC9-4C5F-4F11-BC6B-BECB78DCFD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6F031D-3AEB-4727-A042-3DB7E4346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819650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94B164-56C6-4185-8A9D-D3ED37FBA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27841A-33C0-4C03-8A9A-FEF6B1639D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5B09207-9497-4C57-A86F-8F23789FF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693111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1099B8-CD53-4C5F-9539-DF852A6EC9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0584A-50FC-4654-A288-DB4BE45438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39F1546-C767-4D90-A869-116FCA70F12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C302D7-0044-40E3-97C9-466152668D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1A0355-BC40-40DD-92CB-D951DF951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3067B1-9DA7-4AEB-95CB-EF7A5CD5F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242825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E9CC2-1E37-42F9-AED0-DB60B9A544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EE7303-A6EA-4786-83D6-7A6AFF83C68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ZA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9AF706-EAED-4158-8EC2-542D09B699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9F0051-882A-47B7-8F7C-CC04BB798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5F9284-31B6-4A38-A6DA-9AD0C34DA3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D19203-F888-473A-AD76-67E94A28A0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01923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B31BA-7DC3-48DB-B2DC-0722F46842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8BD4ADE-8B78-456C-9114-5D6ACA03305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37EBCB-D042-4736-932C-2A59EB994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535542-AC12-44F3-8581-7799F08D60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8CA29A-875E-401D-BB55-F52FA39128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670038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A59EB2-C6B8-4A86-A2A2-D5E5B9E5C9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9473003-D4AC-42A1-89C1-CFDB41C851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5CE174-EC94-49E7-9CD9-DF013D5E8B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759035-3642-4254-B3E3-076C94FB7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DCE5E1-0423-4874-BD26-FCA97589F9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27929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6BBCA6-FA55-44C6-9FE5-5C9281263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0EA97-895D-4999-830D-58B6716873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CD468-6010-4DC6-B946-00B1FEEDA7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829F3D-45EE-4771-872E-0D0547B2C680}" type="datetimeFigureOut">
              <a:rPr lang="en-ZA" smtClean="0"/>
              <a:t>2026/09/29</a:t>
            </a:fld>
            <a:endParaRPr lang="en-ZA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A4147-3C7D-44F1-856C-194ECED8B5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ZA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98E53-6C18-4DC7-8B43-A049B3F87A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2ED008-3181-4A5B-8E8B-EDF2C8E392D2}" type="slidenum">
              <a:rPr lang="en-ZA" smtClean="0"/>
              <a:t>‹#›</a:t>
            </a:fld>
            <a:endParaRPr lang="en-ZA"/>
          </a:p>
        </p:txBody>
      </p:sp>
    </p:spTree>
    <p:extLst>
      <p:ext uri="{BB962C8B-B14F-4D97-AF65-F5344CB8AC3E}">
        <p14:creationId xmlns:p14="http://schemas.microsoft.com/office/powerpoint/2010/main" val="718865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6BBCA6-FA55-44C6-9FE5-5C9281263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40EA97-895D-4999-830D-58B6716873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ZA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CCD468-6010-4DC6-B946-00B1FEEDA7A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3829F3D-45EE-4771-872E-0D0547B2C680}" type="datetimeFigureOut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2026/09/29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6A4147-3C7D-44F1-856C-194ECED8B5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98E53-6C18-4DC7-8B43-A049B3F87A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C2ED008-3181-4A5B-8E8B-EDF2C8E392D2}" type="slidenum">
              <a:rPr kumimoji="0" lang="en-ZA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ZA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276181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mailto:Seena.joseph@uwtsd.ac.uk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FF99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DED184-F360-49BF-86E1-6E9675A55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69041" y="2623930"/>
            <a:ext cx="10238474" cy="1732917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Artificial Intelligence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4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ACCA7026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5259F4-DC54-4729-9A5B-79D2058AD0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3341" y="5251543"/>
            <a:ext cx="9144000" cy="733425"/>
          </a:xfrm>
        </p:spPr>
        <p:txBody>
          <a:bodyPr>
            <a:normAutofit/>
          </a:bodyPr>
          <a:lstStyle/>
          <a:p>
            <a:pPr algn="r"/>
            <a:r>
              <a:rPr lang="en-ZA" dirty="0" err="1"/>
              <a:t>Dr.</a:t>
            </a:r>
            <a:r>
              <a:rPr lang="en-ZA" dirty="0"/>
              <a:t> Seena Joseph</a:t>
            </a:r>
          </a:p>
        </p:txBody>
      </p:sp>
      <p:pic>
        <p:nvPicPr>
          <p:cNvPr id="4" name="Picture 2" descr="https://bernardmarr.com/img/What%20is%20an%20Artificial%20Neural%20Networks.jpg">
            <a:extLst>
              <a:ext uri="{FF2B5EF4-FFF2-40B4-BE49-F238E27FC236}">
                <a16:creationId xmlns:a16="http://schemas.microsoft.com/office/drawing/2014/main" id="{0D37C78C-04C4-49E4-BD2A-AE1FEA9629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588163" cy="1846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0B4BE5-8082-6165-733A-75CCD6D2AF83}"/>
              </a:ext>
            </a:extLst>
          </p:cNvPr>
          <p:cNvSpPr txBox="1"/>
          <p:nvPr/>
        </p:nvSpPr>
        <p:spPr>
          <a:xfrm>
            <a:off x="2991679" y="2966038"/>
            <a:ext cx="613244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C00000"/>
                </a:solidFill>
              </a:rPr>
              <a:t>,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81965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3636"/>
          </a:xfrm>
        </p:spPr>
        <p:txBody>
          <a:bodyPr>
            <a:normAutofit/>
          </a:bodyPr>
          <a:lstStyle/>
          <a:p>
            <a:r>
              <a:rPr lang="en-ZA" sz="3600" b="1" dirty="0"/>
              <a:t>ACCA7026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7" y="1167848"/>
            <a:ext cx="10515600" cy="5325026"/>
          </a:xfrm>
        </p:spPr>
        <p:txBody>
          <a:bodyPr>
            <a:normAutofit/>
          </a:bodyPr>
          <a:lstStyle/>
          <a:p>
            <a:pPr lvl="1"/>
            <a:endParaRPr lang="en-US" sz="1800" dirty="0"/>
          </a:p>
          <a:p>
            <a:r>
              <a:rPr lang="en-GB" sz="2000" dirty="0"/>
              <a:t>Lecturer:   </a:t>
            </a:r>
            <a:r>
              <a:rPr lang="en-GB" sz="2000" dirty="0" err="1"/>
              <a:t>Dr.</a:t>
            </a:r>
            <a:r>
              <a:rPr lang="en-GB" sz="2000" dirty="0"/>
              <a:t> Seena Joseph </a:t>
            </a:r>
          </a:p>
          <a:p>
            <a:r>
              <a:rPr lang="en-GB" sz="2000" dirty="0"/>
              <a:t>Email: </a:t>
            </a:r>
            <a:r>
              <a:rPr lang="en-GB" sz="2000" dirty="0">
                <a:hlinkClick r:id="rId2"/>
              </a:rPr>
              <a:t>Seena.joseph@uwtsd.ac.uk</a:t>
            </a:r>
            <a:endParaRPr lang="en-GB" sz="2000" dirty="0"/>
          </a:p>
          <a:p>
            <a:r>
              <a:rPr lang="en-GB" sz="2000" dirty="0"/>
              <a:t>Current Timetable</a:t>
            </a:r>
          </a:p>
          <a:p>
            <a:pPr marL="1828800" lvl="4" indent="0">
              <a:buNone/>
            </a:pPr>
            <a:r>
              <a:rPr lang="en-GB" sz="2000" dirty="0">
                <a:solidFill>
                  <a:srgbClr val="CD0398"/>
                </a:solidFill>
              </a:rPr>
              <a:t>Tuesday  : 14H00 to 16H00 at IQ004</a:t>
            </a:r>
          </a:p>
          <a:p>
            <a:pPr marL="1828800" lvl="4" indent="0">
              <a:buNone/>
            </a:pPr>
            <a:r>
              <a:rPr lang="en-GB" sz="2000" dirty="0">
                <a:solidFill>
                  <a:srgbClr val="CD0398"/>
                </a:solidFill>
              </a:rPr>
              <a:t>Wednesday : 9H00 to 11H00 at IQ004</a:t>
            </a:r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1213612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3636"/>
          </a:xfrm>
        </p:spPr>
        <p:txBody>
          <a:bodyPr>
            <a:normAutofit/>
          </a:bodyPr>
          <a:lstStyle/>
          <a:p>
            <a:r>
              <a:rPr lang="en-ZA" sz="3600" b="1" dirty="0"/>
              <a:t>Module content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087" y="1167848"/>
            <a:ext cx="10515600" cy="532502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Introduction to AI </a:t>
            </a:r>
            <a:r>
              <a:rPr lang="en-US" dirty="0">
                <a:solidFill>
                  <a:srgbClr val="CD0398"/>
                </a:solidFill>
              </a:rPr>
              <a:t>[Lecture 1 and 2]</a:t>
            </a:r>
          </a:p>
          <a:p>
            <a:pPr lvl="1"/>
            <a:r>
              <a:rPr lang="en-US" dirty="0"/>
              <a:t>Definitions of AI</a:t>
            </a:r>
          </a:p>
          <a:p>
            <a:pPr lvl="1"/>
            <a:r>
              <a:rPr lang="en-US" dirty="0"/>
              <a:t>History and developments</a:t>
            </a:r>
          </a:p>
          <a:p>
            <a:pPr lvl="1"/>
            <a:r>
              <a:rPr lang="en-US" dirty="0"/>
              <a:t>Weak and Strong AI; Agentic AI overview</a:t>
            </a:r>
            <a:endParaRPr lang="en-US" dirty="0">
              <a:solidFill>
                <a:srgbClr val="CD0398"/>
              </a:solidFill>
            </a:endParaRPr>
          </a:p>
          <a:p>
            <a:r>
              <a:rPr lang="en-US" dirty="0"/>
              <a:t>Agentic AI </a:t>
            </a:r>
            <a:r>
              <a:rPr lang="en-US" dirty="0">
                <a:solidFill>
                  <a:srgbClr val="CD0398"/>
                </a:solidFill>
              </a:rPr>
              <a:t>[Lecture 3 and 4]</a:t>
            </a:r>
          </a:p>
          <a:p>
            <a:pPr lvl="1"/>
            <a:r>
              <a:rPr lang="en-US" dirty="0"/>
              <a:t>Architecture, multi-agent systems and governance</a:t>
            </a:r>
          </a:p>
          <a:p>
            <a:pPr lvl="1"/>
            <a:r>
              <a:rPr lang="en-US" dirty="0"/>
              <a:t>Hands-on: building an agent</a:t>
            </a:r>
          </a:p>
          <a:p>
            <a:r>
              <a:rPr lang="en-US" dirty="0"/>
              <a:t>LLMs and NLP </a:t>
            </a:r>
            <a:r>
              <a:rPr lang="en-US" dirty="0">
                <a:solidFill>
                  <a:srgbClr val="CD0398"/>
                </a:solidFill>
              </a:rPr>
              <a:t>[Lecture 5, 6, 7 and 8]</a:t>
            </a:r>
          </a:p>
          <a:p>
            <a:pPr lvl="1"/>
            <a:r>
              <a:rPr lang="en-US" dirty="0"/>
              <a:t>Language models, Transformers and NLP foundations</a:t>
            </a:r>
          </a:p>
          <a:p>
            <a:pPr lvl="1"/>
            <a:r>
              <a:rPr lang="en-US" dirty="0"/>
              <a:t>Prompting, fine-tuning and RAG (LLM techniques)</a:t>
            </a:r>
          </a:p>
          <a:p>
            <a:r>
              <a:rPr lang="en-US" dirty="0"/>
              <a:t>Machine Learning </a:t>
            </a:r>
            <a:r>
              <a:rPr lang="en-US" dirty="0">
                <a:solidFill>
                  <a:srgbClr val="CD0398"/>
                </a:solidFill>
              </a:rPr>
              <a:t>[Lecture 9, 10, 11 and 12]</a:t>
            </a:r>
            <a:endParaRPr lang="en-US" dirty="0"/>
          </a:p>
          <a:p>
            <a:pPr lvl="1"/>
            <a:r>
              <a:rPr lang="en-US" dirty="0"/>
              <a:t>Supervised and unsupervised methods</a:t>
            </a:r>
          </a:p>
          <a:p>
            <a:pPr lvl="1"/>
            <a:r>
              <a:rPr lang="en-GB" dirty="0"/>
              <a:t>Decision Trees and Random Forests</a:t>
            </a:r>
          </a:p>
          <a:p>
            <a:pPr lvl="1"/>
            <a:r>
              <a:rPr lang="en-GB" dirty="0"/>
              <a:t>ANN and model evaluation</a:t>
            </a:r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930312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ZA" sz="3600" b="1" dirty="0"/>
              <a:t>Module Content 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/>
              <a:t>Optimisation</a:t>
            </a:r>
            <a:r>
              <a:rPr lang="en-US" dirty="0"/>
              <a:t> Techniques </a:t>
            </a:r>
            <a:r>
              <a:rPr lang="en-US" dirty="0">
                <a:solidFill>
                  <a:srgbClr val="CD0398"/>
                </a:solidFill>
              </a:rPr>
              <a:t>[Lecture 13]</a:t>
            </a:r>
          </a:p>
          <a:p>
            <a:pPr lvl="1"/>
            <a:r>
              <a:rPr lang="en-US" dirty="0"/>
              <a:t>Gradient-based </a:t>
            </a:r>
            <a:r>
              <a:rPr lang="en-US" dirty="0" err="1"/>
              <a:t>optimisation</a:t>
            </a:r>
            <a:r>
              <a:rPr lang="en-US" dirty="0"/>
              <a:t> (used in ML/DL training)</a:t>
            </a:r>
          </a:p>
          <a:p>
            <a:pPr lvl="1"/>
            <a:r>
              <a:rPr lang="en-US" dirty="0"/>
              <a:t>Classical search and population-based methods (GA, PSO) – brief overview</a:t>
            </a:r>
          </a:p>
          <a:p>
            <a:pPr lvl="1"/>
            <a:r>
              <a:rPr lang="en-US" dirty="0"/>
              <a:t>Constraints and trade-offs</a:t>
            </a:r>
          </a:p>
          <a:p>
            <a:r>
              <a:rPr lang="en-US" dirty="0"/>
              <a:t>Deep Learning (incl. CNN) </a:t>
            </a:r>
            <a:r>
              <a:rPr lang="en-US" dirty="0">
                <a:solidFill>
                  <a:srgbClr val="CD0398"/>
                </a:solidFill>
              </a:rPr>
              <a:t>[Lecture 14, 15 and 16]</a:t>
            </a:r>
          </a:p>
          <a:p>
            <a:pPr lvl="1"/>
            <a:r>
              <a:rPr lang="en-US" dirty="0"/>
              <a:t>Deep learning foundations and training (backpropagation)</a:t>
            </a:r>
          </a:p>
          <a:p>
            <a:pPr lvl="1"/>
            <a:r>
              <a:rPr lang="en-US" dirty="0"/>
              <a:t>Convolutional Neural Networks (CNN)</a:t>
            </a:r>
          </a:p>
          <a:p>
            <a:pPr lvl="1"/>
            <a:r>
              <a:rPr lang="en-US" dirty="0"/>
              <a:t>Applications and case studies</a:t>
            </a:r>
          </a:p>
          <a:p>
            <a:r>
              <a:rPr lang="en-US" dirty="0"/>
              <a:t>Reinforcement Learning </a:t>
            </a:r>
            <a:r>
              <a:rPr lang="en-US" dirty="0">
                <a:solidFill>
                  <a:srgbClr val="CD0398"/>
                </a:solidFill>
              </a:rPr>
              <a:t>[Lecture 17, 18 and 19]</a:t>
            </a:r>
          </a:p>
          <a:p>
            <a:pPr lvl="1"/>
            <a:r>
              <a:rPr lang="en-US" dirty="0"/>
              <a:t>Agents, environments, actions and rewards</a:t>
            </a:r>
          </a:p>
          <a:p>
            <a:pPr lvl="1"/>
            <a:r>
              <a:rPr lang="en-US" dirty="0"/>
              <a:t>RL algorithms and applications</a:t>
            </a:r>
          </a:p>
          <a:p>
            <a:r>
              <a:rPr lang="en-US" dirty="0"/>
              <a:t>Ethics and Risks of developing AI </a:t>
            </a:r>
            <a:r>
              <a:rPr lang="en-US" dirty="0">
                <a:solidFill>
                  <a:srgbClr val="CD0398"/>
                </a:solidFill>
              </a:rPr>
              <a:t>[Lecture 20]</a:t>
            </a:r>
          </a:p>
          <a:p>
            <a:r>
              <a:rPr lang="en-US" dirty="0"/>
              <a:t>Revision </a:t>
            </a:r>
            <a:r>
              <a:rPr lang="en-US" dirty="0">
                <a:solidFill>
                  <a:srgbClr val="CD0398"/>
                </a:solidFill>
              </a:rPr>
              <a:t>[Lecture 21 and 22]</a:t>
            </a:r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707822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A7FFDB"/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37D5A6-CDD9-46DD-B270-785544535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09518"/>
          </a:xfrm>
        </p:spPr>
        <p:txBody>
          <a:bodyPr>
            <a:normAutofit fontScale="90000"/>
          </a:bodyPr>
          <a:lstStyle/>
          <a:p>
            <a:r>
              <a:rPr lang="en-ZA" sz="3600" b="1" dirty="0"/>
              <a:t>Lecture  Schedule 				Assessment Schedule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2D94-A25C-4805-84CF-EF61C8E9EC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2"/>
            <a:endParaRPr lang="en-US" dirty="0"/>
          </a:p>
          <a:p>
            <a:endParaRPr lang="en-US" dirty="0"/>
          </a:p>
          <a:p>
            <a:pPr lvl="1"/>
            <a:endParaRPr lang="en-US" dirty="0"/>
          </a:p>
          <a:p>
            <a:pPr lvl="1"/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ZA" dirty="0"/>
          </a:p>
          <a:p>
            <a:endParaRPr lang="en-ZA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0B136188-C89B-9763-C19C-A1D2385D592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28676938"/>
              </p:ext>
            </p:extLst>
          </p:nvPr>
        </p:nvGraphicFramePr>
        <p:xfrm>
          <a:off x="947689" y="874644"/>
          <a:ext cx="5955387" cy="585768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64833">
                  <a:extLst>
                    <a:ext uri="{9D8B030D-6E8A-4147-A177-3AD203B41FA5}">
                      <a16:colId xmlns:a16="http://schemas.microsoft.com/office/drawing/2014/main" val="2653008277"/>
                    </a:ext>
                  </a:extLst>
                </a:gridCol>
                <a:gridCol w="4490554">
                  <a:extLst>
                    <a:ext uri="{9D8B030D-6E8A-4147-A177-3AD203B41FA5}">
                      <a16:colId xmlns:a16="http://schemas.microsoft.com/office/drawing/2014/main" val="1725367723"/>
                    </a:ext>
                  </a:extLst>
                </a:gridCol>
              </a:tblGrid>
              <a:tr h="21147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Date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Content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1534900"/>
                  </a:ext>
                </a:extLst>
              </a:tr>
              <a:tr h="46603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Sep 28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Introduction to AI [Lecture 1]</a:t>
                      </a:r>
                    </a:p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Agentic AI – architecture [Lecture 2]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13867"/>
                  </a:ext>
                </a:extLst>
              </a:tr>
              <a:tr h="46603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Oct 5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US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Agentic AI cont. [Lecture 3 and 4]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769765"/>
                  </a:ext>
                </a:extLst>
              </a:tr>
              <a:tr h="21147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Oct 12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  <a:defRPr/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NLP foundations &amp; text representation [Lecture 5]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  <a:defRPr/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Language Models &amp; Transformers [Lecture 6]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1954824"/>
                  </a:ext>
                </a:extLst>
              </a:tr>
              <a:tr h="46603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Oct 19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LLM techniques cont. [Lecture 7 and 8]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4937723"/>
                  </a:ext>
                </a:extLst>
              </a:tr>
              <a:tr h="466031">
                <a:tc>
                  <a:txBody>
                    <a:bodyPr/>
                    <a:lstStyle/>
                    <a:p>
                      <a:pPr marL="0" indent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None/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Oct 26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  <a:defRPr/>
                      </a:pPr>
                      <a:r>
                        <a:rPr lang="en-US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Machine Learning cont. [Lecture 9 and 10]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665226"/>
                  </a:ext>
                </a:extLst>
              </a:tr>
              <a:tr h="21147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Nov 3rd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Machine Learning cont. [Lecture 11 and 12]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4393996"/>
                  </a:ext>
                </a:extLst>
              </a:tr>
              <a:tr h="21147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Nov 9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marR="0" lvl="0" indent="-1714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  <a:defRPr/>
                      </a:pPr>
                      <a:r>
                        <a:rPr lang="en-US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Optimisation Techniques [Lecture 13]</a:t>
                      </a:r>
                    </a:p>
                    <a:p>
                      <a:pPr marL="171450" marR="0" lvl="0" indent="-17145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  <a:defRPr/>
                      </a:pPr>
                      <a:r>
                        <a:rPr lang="en-US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Deep Learning foundations [Lecture 14]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91529374"/>
                  </a:ext>
                </a:extLst>
              </a:tr>
              <a:tr h="21147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Nov 16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200" b="1" kern="12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Reading Week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43043835"/>
                  </a:ext>
                </a:extLst>
              </a:tr>
              <a:tr h="46603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Nov 23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rd 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Deep Learning cont. [Lecture 15 and 16]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692549"/>
                  </a:ext>
                </a:extLst>
              </a:tr>
              <a:tr h="46603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Nov 30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US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Reinforcement Learning cont. [Lecture 17 and 18]</a:t>
                      </a:r>
                      <a:endParaRPr lang="en-GB" sz="1200" b="1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778798"/>
                  </a:ext>
                </a:extLst>
              </a:tr>
              <a:tr h="46603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Dec 8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US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Reinforcement Learning cont. [Lecture 19]</a:t>
                      </a:r>
                      <a:endParaRPr lang="en-GB" sz="1200" b="1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US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Ethics and Risks of developing AI [Lecture 20]</a:t>
                      </a:r>
                      <a:endParaRPr lang="en-GB" sz="1200" b="1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86910089"/>
                  </a:ext>
                </a:extLst>
              </a:tr>
              <a:tr h="466031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</a:pP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Week of Jan 5</a:t>
                      </a:r>
                      <a:r>
                        <a:rPr lang="en-GB" sz="1200" b="1" kern="1200" baseline="30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th</a:t>
                      </a:r>
                      <a:r>
                        <a:rPr lang="en-GB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 </a:t>
                      </a: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tc>
                  <a:txBody>
                    <a:bodyPr/>
                    <a:lstStyle/>
                    <a:p>
                      <a:pPr marL="171450" lvl="0" indent="-171450" algn="l" defTabSz="914400" rtl="0" eaLnBrk="1" latinLnBrk="0" hangingPunct="1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  <a:tabLst>
                          <a:tab pos="457200" algn="l"/>
                        </a:tabLst>
                      </a:pPr>
                      <a:r>
                        <a:rPr lang="en-US" sz="1200" b="1" kern="12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Revision [Lecture 21 and 22]</a:t>
                      </a:r>
                      <a:endParaRPr lang="en-GB" sz="1200" b="1" kern="12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66652" marR="66652" marT="33326" marB="33326">
                    <a:solidFill>
                      <a:srgbClr val="DE88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1642557"/>
                  </a:ext>
                </a:extLst>
              </a:tr>
            </a:tbl>
          </a:graphicData>
        </a:graphic>
      </p:graphicFrame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0DD26B45-C8F7-A91C-D7DF-A8CB83D134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46778976"/>
              </p:ext>
            </p:extLst>
          </p:nvPr>
        </p:nvGraphicFramePr>
        <p:xfrm>
          <a:off x="7419560" y="973491"/>
          <a:ext cx="4235820" cy="12178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12084">
                  <a:extLst>
                    <a:ext uri="{9D8B030D-6E8A-4147-A177-3AD203B41FA5}">
                      <a16:colId xmlns:a16="http://schemas.microsoft.com/office/drawing/2014/main" val="2322896643"/>
                    </a:ext>
                  </a:extLst>
                </a:gridCol>
                <a:gridCol w="2523736">
                  <a:extLst>
                    <a:ext uri="{9D8B030D-6E8A-4147-A177-3AD203B41FA5}">
                      <a16:colId xmlns:a16="http://schemas.microsoft.com/office/drawing/2014/main" val="3834093017"/>
                    </a:ext>
                  </a:extLst>
                </a:gridCol>
              </a:tblGrid>
              <a:tr h="27788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Assessment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Date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1458208"/>
                  </a:ext>
                </a:extLst>
              </a:tr>
              <a:tr h="27788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Assignment 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Week of Dec 9</a:t>
                      </a:r>
                      <a:r>
                        <a:rPr lang="en-GB" baseline="30000" dirty="0">
                          <a:solidFill>
                            <a:srgbClr val="C00000"/>
                          </a:solidFill>
                        </a:rPr>
                        <a:t>th  </a:t>
                      </a:r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2026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7528945"/>
                  </a:ext>
                </a:extLst>
              </a:tr>
              <a:tr h="48629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Exam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Week of Jan 11</a:t>
                      </a:r>
                      <a:r>
                        <a:rPr lang="en-GB" baseline="30000" dirty="0">
                          <a:solidFill>
                            <a:srgbClr val="C00000"/>
                          </a:solidFill>
                        </a:rPr>
                        <a:t>th</a:t>
                      </a:r>
                      <a:r>
                        <a:rPr lang="en-GB" dirty="0">
                          <a:solidFill>
                            <a:srgbClr val="C00000"/>
                          </a:solidFill>
                        </a:rPr>
                        <a:t> , 2027</a:t>
                      </a: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149997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01574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456</Words>
  <Application>Microsoft Office PowerPoint</Application>
  <PresentationFormat>Widescreen</PresentationFormat>
  <Paragraphs>101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Aptos</vt:lpstr>
      <vt:lpstr>Arial</vt:lpstr>
      <vt:lpstr>Calibri</vt:lpstr>
      <vt:lpstr>Calibri Light</vt:lpstr>
      <vt:lpstr>Times New Roman</vt:lpstr>
      <vt:lpstr>Office Theme</vt:lpstr>
      <vt:lpstr>1_Office Theme</vt:lpstr>
      <vt:lpstr>Artificial Intelligence  ACCA7026</vt:lpstr>
      <vt:lpstr>ACCA7026  </vt:lpstr>
      <vt:lpstr>Module content  </vt:lpstr>
      <vt:lpstr>Module Content  </vt:lpstr>
      <vt:lpstr>Lecture  Schedule     Assessment Schedule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an Artificial Neural Network  in Python</dc:title>
  <dc:creator>Seena Joseph</dc:creator>
  <cp:lastModifiedBy>Seena Joseph</cp:lastModifiedBy>
  <cp:revision>94</cp:revision>
  <dcterms:created xsi:type="dcterms:W3CDTF">2023-06-28T20:41:52Z</dcterms:created>
  <dcterms:modified xsi:type="dcterms:W3CDTF">2026-09-29T12:39:56Z</dcterms:modified>
</cp:coreProperties>
</file>