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D49522-91D1-4CFC-A100-D4657B27DF13}" v="32" dt="2026-07-06T09:52:04.9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4" d="100"/>
          <a:sy n="64" d="100"/>
        </p:scale>
        <p:origin x="978"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Victoria Rose-Taylor (2328696)" userId="814a4eaf-4571-4b20-96cf-29305770ea2c" providerId="ADAL" clId="{DAD49522-91D1-4CFC-A100-D4657B27DF13}"/>
    <pc:docChg chg="undo custSel delSld modSld">
      <pc:chgData name="Natasha Victoria Rose-Taylor (2328696)" userId="814a4eaf-4571-4b20-96cf-29305770ea2c" providerId="ADAL" clId="{DAD49522-91D1-4CFC-A100-D4657B27DF13}" dt="2026-07-06T09:53:02.508" v="1068" actId="20577"/>
      <pc:docMkLst>
        <pc:docMk/>
      </pc:docMkLst>
      <pc:sldChg chg="addSp delSp modSp mod">
        <pc:chgData name="Natasha Victoria Rose-Taylor (2328696)" userId="814a4eaf-4571-4b20-96cf-29305770ea2c" providerId="ADAL" clId="{DAD49522-91D1-4CFC-A100-D4657B27DF13}" dt="2026-07-06T09:46:55.423" v="874" actId="20577"/>
        <pc:sldMkLst>
          <pc:docMk/>
          <pc:sldMk cId="251621724" sldId="256"/>
        </pc:sldMkLst>
        <pc:spChg chg="add del">
          <ac:chgData name="Natasha Victoria Rose-Taylor (2328696)" userId="814a4eaf-4571-4b20-96cf-29305770ea2c" providerId="ADAL" clId="{DAD49522-91D1-4CFC-A100-D4657B27DF13}" dt="2026-07-06T03:43:23.494" v="484" actId="22"/>
          <ac:spMkLst>
            <pc:docMk/>
            <pc:sldMk cId="251621724" sldId="256"/>
            <ac:spMk id="3" creationId="{4C2C2272-B2CF-F2A3-54EE-C34D80809C0A}"/>
          </ac:spMkLst>
        </pc:spChg>
        <pc:spChg chg="mod">
          <ac:chgData name="Natasha Victoria Rose-Taylor (2328696)" userId="814a4eaf-4571-4b20-96cf-29305770ea2c" providerId="ADAL" clId="{DAD49522-91D1-4CFC-A100-D4657B27DF13}" dt="2026-07-06T09:05:56.836" v="596" actId="1076"/>
          <ac:spMkLst>
            <pc:docMk/>
            <pc:sldMk cId="251621724" sldId="256"/>
            <ac:spMk id="4" creationId="{930EBB7A-B6F2-BC3D-A3A2-A69F56721AF6}"/>
          </ac:spMkLst>
        </pc:spChg>
        <pc:spChg chg="mod">
          <ac:chgData name="Natasha Victoria Rose-Taylor (2328696)" userId="814a4eaf-4571-4b20-96cf-29305770ea2c" providerId="ADAL" clId="{DAD49522-91D1-4CFC-A100-D4657B27DF13}" dt="2026-07-06T09:12:19.455" v="598" actId="1076"/>
          <ac:spMkLst>
            <pc:docMk/>
            <pc:sldMk cId="251621724" sldId="256"/>
            <ac:spMk id="5" creationId="{4A3A58DC-499D-5885-0006-D9F2BFD2F81C}"/>
          </ac:spMkLst>
        </pc:spChg>
        <pc:spChg chg="mod">
          <ac:chgData name="Natasha Victoria Rose-Taylor (2328696)" userId="814a4eaf-4571-4b20-96cf-29305770ea2c" providerId="ADAL" clId="{DAD49522-91D1-4CFC-A100-D4657B27DF13}" dt="2026-07-06T02:04:19.953" v="302" actId="20577"/>
          <ac:spMkLst>
            <pc:docMk/>
            <pc:sldMk cId="251621724" sldId="256"/>
            <ac:spMk id="16" creationId="{A98E5413-CA6B-4511-7F6B-FAE5304BD3D6}"/>
          </ac:spMkLst>
        </pc:spChg>
        <pc:spChg chg="mod">
          <ac:chgData name="Natasha Victoria Rose-Taylor (2328696)" userId="814a4eaf-4571-4b20-96cf-29305770ea2c" providerId="ADAL" clId="{DAD49522-91D1-4CFC-A100-D4657B27DF13}" dt="2026-07-06T03:53:55.506" v="545" actId="255"/>
          <ac:spMkLst>
            <pc:docMk/>
            <pc:sldMk cId="251621724" sldId="256"/>
            <ac:spMk id="18" creationId="{4A028C44-DEF5-CF7C-425B-72E17CF2FE44}"/>
          </ac:spMkLst>
        </pc:spChg>
        <pc:spChg chg="mod">
          <ac:chgData name="Natasha Victoria Rose-Taylor (2328696)" userId="814a4eaf-4571-4b20-96cf-29305770ea2c" providerId="ADAL" clId="{DAD49522-91D1-4CFC-A100-D4657B27DF13}" dt="2026-07-06T01:59:00.110" v="277" actId="14100"/>
          <ac:spMkLst>
            <pc:docMk/>
            <pc:sldMk cId="251621724" sldId="256"/>
            <ac:spMk id="19" creationId="{795070E1-507E-91F5-40A3-F5AB4694A5DA}"/>
          </ac:spMkLst>
        </pc:spChg>
        <pc:spChg chg="mod">
          <ac:chgData name="Natasha Victoria Rose-Taylor (2328696)" userId="814a4eaf-4571-4b20-96cf-29305770ea2c" providerId="ADAL" clId="{DAD49522-91D1-4CFC-A100-D4657B27DF13}" dt="2026-07-06T09:46:55.423" v="874" actId="20577"/>
          <ac:spMkLst>
            <pc:docMk/>
            <pc:sldMk cId="251621724" sldId="256"/>
            <ac:spMk id="20" creationId="{C5E5F9FD-F4F2-83B8-96E7-53E103EA5B97}"/>
          </ac:spMkLst>
        </pc:spChg>
        <pc:spChg chg="mod">
          <ac:chgData name="Natasha Victoria Rose-Taylor (2328696)" userId="814a4eaf-4571-4b20-96cf-29305770ea2c" providerId="ADAL" clId="{DAD49522-91D1-4CFC-A100-D4657B27DF13}" dt="2026-07-06T09:06:50.308" v="597" actId="1076"/>
          <ac:spMkLst>
            <pc:docMk/>
            <pc:sldMk cId="251621724" sldId="256"/>
            <ac:spMk id="21" creationId="{74EEC248-20B5-B5F1-FD7C-B0BA70C2A99F}"/>
          </ac:spMkLst>
        </pc:spChg>
        <pc:spChg chg="add del">
          <ac:chgData name="Natasha Victoria Rose-Taylor (2328696)" userId="814a4eaf-4571-4b20-96cf-29305770ea2c" providerId="ADAL" clId="{DAD49522-91D1-4CFC-A100-D4657B27DF13}" dt="2026-07-06T03:01:29.137" v="366"/>
          <ac:spMkLst>
            <pc:docMk/>
            <pc:sldMk cId="251621724" sldId="256"/>
            <ac:spMk id="98" creationId="{B604A97D-2967-119B-1367-10A9F84C0955}"/>
          </ac:spMkLst>
        </pc:spChg>
        <pc:grpChg chg="mod">
          <ac:chgData name="Natasha Victoria Rose-Taylor (2328696)" userId="814a4eaf-4571-4b20-96cf-29305770ea2c" providerId="ADAL" clId="{DAD49522-91D1-4CFC-A100-D4657B27DF13}" dt="2026-07-06T03:44:26.669" v="505" actId="1076"/>
          <ac:grpSpMkLst>
            <pc:docMk/>
            <pc:sldMk cId="251621724" sldId="256"/>
            <ac:grpSpMk id="31" creationId="{60320940-5225-E2BE-8E86-2F988184812F}"/>
          </ac:grpSpMkLst>
        </pc:grpChg>
        <pc:graphicFrameChg chg="mod modGraphic">
          <ac:chgData name="Natasha Victoria Rose-Taylor (2328696)" userId="814a4eaf-4571-4b20-96cf-29305770ea2c" providerId="ADAL" clId="{DAD49522-91D1-4CFC-A100-D4657B27DF13}" dt="2026-07-06T09:28:55.045" v="864" actId="20577"/>
          <ac:graphicFrameMkLst>
            <pc:docMk/>
            <pc:sldMk cId="251621724" sldId="256"/>
            <ac:graphicFrameMk id="22" creationId="{A732007A-C1AF-C7F4-3F5A-B6426786813D}"/>
          </ac:graphicFrameMkLst>
        </pc:graphicFrameChg>
        <pc:graphicFrameChg chg="mod modGraphic">
          <ac:chgData name="Natasha Victoria Rose-Taylor (2328696)" userId="814a4eaf-4571-4b20-96cf-29305770ea2c" providerId="ADAL" clId="{DAD49522-91D1-4CFC-A100-D4657B27DF13}" dt="2026-07-06T01:59:20.252" v="279" actId="1076"/>
          <ac:graphicFrameMkLst>
            <pc:docMk/>
            <pc:sldMk cId="251621724" sldId="256"/>
            <ac:graphicFrameMk id="23" creationId="{014CCC79-DE11-DC3F-1877-35C9911B2A8C}"/>
          </ac:graphicFrameMkLst>
        </pc:graphicFrameChg>
        <pc:graphicFrameChg chg="mod modGraphic">
          <ac:chgData name="Natasha Victoria Rose-Taylor (2328696)" userId="814a4eaf-4571-4b20-96cf-29305770ea2c" providerId="ADAL" clId="{DAD49522-91D1-4CFC-A100-D4657B27DF13}" dt="2026-07-06T03:52:14.707" v="537" actId="1076"/>
          <ac:graphicFrameMkLst>
            <pc:docMk/>
            <pc:sldMk cId="251621724" sldId="256"/>
            <ac:graphicFrameMk id="24" creationId="{EA34BA5F-6812-30D2-5ED6-20C47C734C7A}"/>
          </ac:graphicFrameMkLst>
        </pc:graphicFrameChg>
        <pc:graphicFrameChg chg="mod modGraphic">
          <ac:chgData name="Natasha Victoria Rose-Taylor (2328696)" userId="814a4eaf-4571-4b20-96cf-29305770ea2c" providerId="ADAL" clId="{DAD49522-91D1-4CFC-A100-D4657B27DF13}" dt="2026-07-06T03:58:06.436" v="587" actId="14100"/>
          <ac:graphicFrameMkLst>
            <pc:docMk/>
            <pc:sldMk cId="251621724" sldId="256"/>
            <ac:graphicFrameMk id="25" creationId="{6531B509-DBFB-A26C-698B-1211852B990D}"/>
          </ac:graphicFrameMkLst>
        </pc:graphicFrameChg>
        <pc:graphicFrameChg chg="mod modGraphic">
          <ac:chgData name="Natasha Victoria Rose-Taylor (2328696)" userId="814a4eaf-4571-4b20-96cf-29305770ea2c" providerId="ADAL" clId="{DAD49522-91D1-4CFC-A100-D4657B27DF13}" dt="2026-07-06T03:59:08.650" v="591" actId="1076"/>
          <ac:graphicFrameMkLst>
            <pc:docMk/>
            <pc:sldMk cId="251621724" sldId="256"/>
            <ac:graphicFrameMk id="26" creationId="{1EC5F9CC-1280-1C25-2CD9-9A72A83ACC19}"/>
          </ac:graphicFrameMkLst>
        </pc:graphicFrameChg>
        <pc:graphicFrameChg chg="mod modGraphic">
          <ac:chgData name="Natasha Victoria Rose-Taylor (2328696)" userId="814a4eaf-4571-4b20-96cf-29305770ea2c" providerId="ADAL" clId="{DAD49522-91D1-4CFC-A100-D4657B27DF13}" dt="2026-07-06T03:53:01.820" v="542" actId="1076"/>
          <ac:graphicFrameMkLst>
            <pc:docMk/>
            <pc:sldMk cId="251621724" sldId="256"/>
            <ac:graphicFrameMk id="27" creationId="{B0BC5727-C440-4B38-2F27-C9C92B1BB165}"/>
          </ac:graphicFrameMkLst>
        </pc:graphicFrameChg>
      </pc:sldChg>
      <pc:sldChg chg="modSp mod">
        <pc:chgData name="Natasha Victoria Rose-Taylor (2328696)" userId="814a4eaf-4571-4b20-96cf-29305770ea2c" providerId="ADAL" clId="{DAD49522-91D1-4CFC-A100-D4657B27DF13}" dt="2026-07-06T03:29:46.485" v="476" actId="20577"/>
        <pc:sldMkLst>
          <pc:docMk/>
          <pc:sldMk cId="1479464186" sldId="257"/>
        </pc:sldMkLst>
        <pc:spChg chg="mod">
          <ac:chgData name="Natasha Victoria Rose-Taylor (2328696)" userId="814a4eaf-4571-4b20-96cf-29305770ea2c" providerId="ADAL" clId="{DAD49522-91D1-4CFC-A100-D4657B27DF13}" dt="2026-07-06T03:29:07.450" v="463" actId="5793"/>
          <ac:spMkLst>
            <pc:docMk/>
            <pc:sldMk cId="1479464186" sldId="257"/>
            <ac:spMk id="6" creationId="{F47C0C98-9DB3-D0C5-DF62-1C5B7F625AEF}"/>
          </ac:spMkLst>
        </pc:spChg>
        <pc:spChg chg="mod">
          <ac:chgData name="Natasha Victoria Rose-Taylor (2328696)" userId="814a4eaf-4571-4b20-96cf-29305770ea2c" providerId="ADAL" clId="{DAD49522-91D1-4CFC-A100-D4657B27DF13}" dt="2026-07-06T03:29:15.310" v="473" actId="20577"/>
          <ac:spMkLst>
            <pc:docMk/>
            <pc:sldMk cId="1479464186" sldId="257"/>
            <ac:spMk id="7" creationId="{FAC94C40-FC58-11D3-B784-2D610CF944DB}"/>
          </ac:spMkLst>
        </pc:spChg>
        <pc:spChg chg="mod">
          <ac:chgData name="Natasha Victoria Rose-Taylor (2328696)" userId="814a4eaf-4571-4b20-96cf-29305770ea2c" providerId="ADAL" clId="{DAD49522-91D1-4CFC-A100-D4657B27DF13}" dt="2026-07-06T03:29:46.485" v="476" actId="20577"/>
          <ac:spMkLst>
            <pc:docMk/>
            <pc:sldMk cId="1479464186" sldId="257"/>
            <ac:spMk id="9" creationId="{6E88BE97-5180-972C-808D-40C2D1F954DA}"/>
          </ac:spMkLst>
        </pc:spChg>
      </pc:sldChg>
      <pc:sldChg chg="addSp delSp modSp mod">
        <pc:chgData name="Natasha Victoria Rose-Taylor (2328696)" userId="814a4eaf-4571-4b20-96cf-29305770ea2c" providerId="ADAL" clId="{DAD49522-91D1-4CFC-A100-D4657B27DF13}" dt="2026-07-06T09:53:02.508" v="1068" actId="20577"/>
        <pc:sldMkLst>
          <pc:docMk/>
          <pc:sldMk cId="2245730265" sldId="258"/>
        </pc:sldMkLst>
        <pc:spChg chg="mod">
          <ac:chgData name="Natasha Victoria Rose-Taylor (2328696)" userId="814a4eaf-4571-4b20-96cf-29305770ea2c" providerId="ADAL" clId="{DAD49522-91D1-4CFC-A100-D4657B27DF13}" dt="2026-07-06T02:16:11.195" v="361" actId="27636"/>
          <ac:spMkLst>
            <pc:docMk/>
            <pc:sldMk cId="2245730265" sldId="258"/>
            <ac:spMk id="2" creationId="{97E8D49D-1F6E-F0FD-FCD7-89051D655141}"/>
          </ac:spMkLst>
        </pc:spChg>
        <pc:spChg chg="mod">
          <ac:chgData name="Natasha Victoria Rose-Taylor (2328696)" userId="814a4eaf-4571-4b20-96cf-29305770ea2c" providerId="ADAL" clId="{DAD49522-91D1-4CFC-A100-D4657B27DF13}" dt="2026-07-06T09:53:02.508" v="1068" actId="20577"/>
          <ac:spMkLst>
            <pc:docMk/>
            <pc:sldMk cId="2245730265" sldId="258"/>
            <ac:spMk id="3" creationId="{C44F92CA-6836-730C-0D3D-598D8BD1D512}"/>
          </ac:spMkLst>
        </pc:spChg>
        <pc:spChg chg="add del">
          <ac:chgData name="Natasha Victoria Rose-Taylor (2328696)" userId="814a4eaf-4571-4b20-96cf-29305770ea2c" providerId="ADAL" clId="{DAD49522-91D1-4CFC-A100-D4657B27DF13}" dt="2026-07-06T02:08:51.798" v="313"/>
          <ac:spMkLst>
            <pc:docMk/>
            <pc:sldMk cId="2245730265" sldId="258"/>
            <ac:spMk id="4" creationId="{9055613B-7FC6-553C-49DD-F0EA62457877}"/>
          </ac:spMkLst>
        </pc:spChg>
        <pc:spChg chg="add del">
          <ac:chgData name="Natasha Victoria Rose-Taylor (2328696)" userId="814a4eaf-4571-4b20-96cf-29305770ea2c" providerId="ADAL" clId="{DAD49522-91D1-4CFC-A100-D4657B27DF13}" dt="2026-07-06T03:28:08.935" v="430"/>
          <ac:spMkLst>
            <pc:docMk/>
            <pc:sldMk cId="2245730265" sldId="258"/>
            <ac:spMk id="5" creationId="{4E0C316B-E035-EA35-F6EA-0C9D1EFA7335}"/>
          </ac:spMkLst>
        </pc:spChg>
      </pc:sldChg>
      <pc:sldChg chg="del">
        <pc:chgData name="Natasha Victoria Rose-Taylor (2328696)" userId="814a4eaf-4571-4b20-96cf-29305770ea2c" providerId="ADAL" clId="{DAD49522-91D1-4CFC-A100-D4657B27DF13}" dt="2026-07-06T02:16:46.045" v="364" actId="47"/>
        <pc:sldMkLst>
          <pc:docMk/>
          <pc:sldMk cId="955168240" sldId="25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758617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746078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861310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755488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151973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06/07/2026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665832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06/07/2026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5292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86986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4628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63575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85564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87597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275378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5771986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52976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3552853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253422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F277553-F296-4DFB-BD15-770B47FF2CCF}" type="datetimeFigureOut">
              <a:rPr lang="en-GB" smtClean="0"/>
              <a:t>06/07/2026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8762781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www.nice.org.uk/Guidance/CG128" TargetMode="External"/><Relationship Id="rId3" Type="http://schemas.openxmlformats.org/officeDocument/2006/relationships/hyperlink" Target="https://doi.org/10.1111/jcpp.13802" TargetMode="External"/><Relationship Id="rId7" Type="http://schemas.openxmlformats.org/officeDocument/2006/relationships/hyperlink" Target="https://www.autism.org.uk/advice-and-guidance/what-is-autism/the-history-of-autism" TargetMode="External"/><Relationship Id="rId2" Type="http://schemas.openxmlformats.org/officeDocument/2006/relationships/hyperlink" Target="https://www.legislation.gov.uk/ukpga/2009/15/section/2"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5a7dcb85ed915d2ac884d995/SEND_Code_of_Practice_January_2015.pdf" TargetMode="External"/><Relationship Id="rId11" Type="http://schemas.openxmlformats.org/officeDocument/2006/relationships/hyperlink" Target="https://www.nice.org.uk/guidance/cg142/chapter/Recommendations" TargetMode="External"/><Relationship Id="rId5" Type="http://schemas.openxmlformats.org/officeDocument/2006/relationships/hyperlink" Target="https://www.legislation.gov.uk/ukpga/2014/23/section/5" TargetMode="External"/><Relationship Id="rId10" Type="http://schemas.openxmlformats.org/officeDocument/2006/relationships/hyperlink" Target="https://www.nhs.uk/mental-health/social-care-and-your-rights/mental-health-and-the-law/mental-health-act/" TargetMode="External"/><Relationship Id="rId4" Type="http://schemas.openxmlformats.org/officeDocument/2006/relationships/hyperlink" Target="https://doi.org/10.1002/14651858.CD009260.pub3" TargetMode="External"/><Relationship Id="rId9" Type="http://schemas.openxmlformats.org/officeDocument/2006/relationships/hyperlink" Target="https://www.nimh.nih.gov/health/topics/autism-spectrum-disorders-as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Natasha Rose – Taylor   </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 2328696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Title of </a:t>
            </a:r>
            <a:r>
              <a:rPr lang="en-GB">
                <a:solidFill>
                  <a:schemeClr val="tx1"/>
                </a:solidFill>
              </a:rPr>
              <a:t>Poster: </a:t>
            </a:r>
            <a:r>
              <a:rPr lang="en-GB" sz="1800">
                <a:solidFill>
                  <a:schemeClr val="tx1"/>
                </a:solidFill>
              </a:rPr>
              <a:t>Autism Spectrum Disorder (ASD)</a:t>
            </a:r>
            <a:r>
              <a:rPr lang="en-GB">
                <a:solidFill>
                  <a:schemeClr val="tx1"/>
                </a:solidFill>
              </a:rPr>
              <a:t>    </a:t>
            </a:r>
            <a:endParaRPr lang="en-GB" dirty="0">
              <a:solidFill>
                <a:schemeClr val="tx1"/>
              </a:solidFill>
            </a:endParaRP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0320940-5225-E2BE-8E86-2F988184812F}"/>
              </a:ext>
            </a:extLst>
          </p:cNvPr>
          <p:cNvGrpSpPr/>
          <p:nvPr/>
        </p:nvGrpSpPr>
        <p:grpSpPr>
          <a:xfrm>
            <a:off x="28159" y="-10370"/>
            <a:ext cx="12082494" cy="6796995"/>
            <a:chOff x="166011" y="38112"/>
            <a:chExt cx="12143417" cy="7030182"/>
          </a:xfrm>
          <a:solidFill>
            <a:schemeClr val="bg2"/>
          </a:solidFill>
        </p:grpSpPr>
        <p:sp>
          <p:nvSpPr>
            <p:cNvPr id="4" name="Rectangle: Rounded Corners 3">
              <a:extLst>
                <a:ext uri="{FF2B5EF4-FFF2-40B4-BE49-F238E27FC236}">
                  <a16:creationId xmlns:a16="http://schemas.microsoft.com/office/drawing/2014/main" id="{930EBB7A-B6F2-BC3D-A3A2-A69F56721AF6}"/>
                </a:ext>
              </a:extLst>
            </p:cNvPr>
            <p:cNvSpPr/>
            <p:nvPr/>
          </p:nvSpPr>
          <p:spPr>
            <a:xfrm>
              <a:off x="333023" y="82848"/>
              <a:ext cx="4748662" cy="395507"/>
            </a:xfrm>
            <a:prstGeom prst="roundRect">
              <a:avLst/>
            </a:prstGeom>
            <a:grpFill/>
            <a:ln w="38100">
              <a:solidFill>
                <a:schemeClr val="accent5"/>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dirty="0">
                  <a:solidFill>
                    <a:schemeClr val="tx1"/>
                  </a:solidFill>
                </a:rPr>
                <a:t>Autism Spectrum Disorder (ASD)</a:t>
              </a:r>
              <a:r>
                <a:rPr lang="en-GB" dirty="0">
                  <a:solidFill>
                    <a:schemeClr val="tx1"/>
                  </a:solidFill>
                </a:rPr>
                <a:t> </a:t>
              </a:r>
            </a:p>
          </p:txBody>
        </p:sp>
        <p:grpSp>
          <p:nvGrpSpPr>
            <p:cNvPr id="28" name="Group 27">
              <a:extLst>
                <a:ext uri="{FF2B5EF4-FFF2-40B4-BE49-F238E27FC236}">
                  <a16:creationId xmlns:a16="http://schemas.microsoft.com/office/drawing/2014/main" id="{A899E3C8-FBC0-BA67-C236-5C1405EA8FAF}"/>
                </a:ext>
              </a:extLst>
            </p:cNvPr>
            <p:cNvGrpSpPr/>
            <p:nvPr/>
          </p:nvGrpSpPr>
          <p:grpSpPr>
            <a:xfrm>
              <a:off x="166011" y="552697"/>
              <a:ext cx="3888594" cy="6292241"/>
              <a:chOff x="166011" y="552697"/>
              <a:chExt cx="3888594" cy="6292241"/>
            </a:xfrm>
            <a:grpFill/>
          </p:grpSpPr>
          <p:sp>
            <p:nvSpPr>
              <p:cNvPr id="5" name="Rectangle 4">
                <a:extLst>
                  <a:ext uri="{FF2B5EF4-FFF2-40B4-BE49-F238E27FC236}">
                    <a16:creationId xmlns:a16="http://schemas.microsoft.com/office/drawing/2014/main" id="{4A3A58DC-499D-5885-0006-D9F2BFD2F81C}"/>
                  </a:ext>
                </a:extLst>
              </p:cNvPr>
              <p:cNvSpPr/>
              <p:nvPr/>
            </p:nvSpPr>
            <p:spPr>
              <a:xfrm>
                <a:off x="166011" y="844993"/>
                <a:ext cx="3867699" cy="5999945"/>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b="1" dirty="0">
                    <a:solidFill>
                      <a:schemeClr val="tx1"/>
                    </a:solidFill>
                    <a:latin typeface="Arial" panose="020B0604020202020204" pitchFamily="34" charset="0"/>
                    <a:cs typeface="Arial" panose="020B0604020202020204" pitchFamily="34" charset="0"/>
                  </a:rPr>
                  <a:t>History</a:t>
                </a:r>
              </a:p>
              <a:p>
                <a:pPr marL="17145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Early clinical descriptions recognised children with social, sensory, and behavioural differences (National Autistic Society, 2022).</a:t>
                </a:r>
              </a:p>
              <a:p>
                <a:pPr marL="17145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Mid‑20th‑century advocacy, including the founding of the National Autistic Society in 1962, challenged misconceptions and expanded specialist support (National Autistic Society, 2022).</a:t>
                </a:r>
              </a:p>
              <a:p>
                <a:pPr marL="17145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Research gradually broadened autism into a spectrum, recognising diverse communication profiles and support needs (Voltaire, 2025).</a:t>
                </a:r>
              </a:p>
              <a:p>
                <a:pPr marL="171450" indent="-171450">
                  <a:buFont typeface="Arial" panose="020B0604020202020204" pitchFamily="34" charset="0"/>
                  <a:buChar char="•"/>
                </a:pPr>
                <a:r>
                  <a:rPr lang="en-GB" sz="1000" dirty="0">
                    <a:solidFill>
                      <a:schemeClr val="tx1"/>
                    </a:solidFill>
                    <a:latin typeface="Arial" panose="020B0604020202020204" pitchFamily="34" charset="0"/>
                    <a:cs typeface="Arial" panose="020B0604020202020204" pitchFamily="34" charset="0"/>
                  </a:rPr>
                  <a:t> frameworks such as ICD‑11 classify ASD as a neurodevelopmental spectrum condition with varied functional impact across the lifespan (WHO, 2026).</a:t>
                </a:r>
              </a:p>
            </p:txBody>
          </p:sp>
          <p:sp>
            <p:nvSpPr>
              <p:cNvPr id="16" name="Rectangle: Rounded Corners 15">
                <a:extLst>
                  <a:ext uri="{FF2B5EF4-FFF2-40B4-BE49-F238E27FC236}">
                    <a16:creationId xmlns:a16="http://schemas.microsoft.com/office/drawing/2014/main" id="{A98E5413-CA6B-4511-7F6B-FAE5304BD3D6}"/>
                  </a:ext>
                </a:extLst>
              </p:cNvPr>
              <p:cNvSpPr/>
              <p:nvPr/>
            </p:nvSpPr>
            <p:spPr>
              <a:xfrm>
                <a:off x="282876" y="552697"/>
                <a:ext cx="3771729" cy="528306"/>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INTRODUCTION &amp; HISTORY</a:t>
                </a:r>
              </a:p>
            </p:txBody>
          </p:sp>
        </p:grpSp>
        <p:grpSp>
          <p:nvGrpSpPr>
            <p:cNvPr id="29" name="Group 28">
              <a:extLst>
                <a:ext uri="{FF2B5EF4-FFF2-40B4-BE49-F238E27FC236}">
                  <a16:creationId xmlns:a16="http://schemas.microsoft.com/office/drawing/2014/main" id="{DCAB7B23-2205-4D26-AA83-08E69303A0E7}"/>
                </a:ext>
              </a:extLst>
            </p:cNvPr>
            <p:cNvGrpSpPr/>
            <p:nvPr/>
          </p:nvGrpSpPr>
          <p:grpSpPr>
            <a:xfrm>
              <a:off x="4142530" y="566417"/>
              <a:ext cx="3987132" cy="6478102"/>
              <a:chOff x="4142530" y="566417"/>
              <a:chExt cx="3987132" cy="6478102"/>
            </a:xfrm>
            <a:grpFill/>
          </p:grpSpPr>
          <p:sp>
            <p:nvSpPr>
              <p:cNvPr id="18" name="Rectangle 17">
                <a:extLst>
                  <a:ext uri="{FF2B5EF4-FFF2-40B4-BE49-F238E27FC236}">
                    <a16:creationId xmlns:a16="http://schemas.microsoft.com/office/drawing/2014/main" id="{4A028C44-DEF5-CF7C-425B-72E17CF2FE44}"/>
                  </a:ext>
                </a:extLst>
              </p:cNvPr>
              <p:cNvSpPr/>
              <p:nvPr/>
            </p:nvSpPr>
            <p:spPr>
              <a:xfrm>
                <a:off x="4142530" y="774104"/>
                <a:ext cx="3987132" cy="6270415"/>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00" b="1" dirty="0">
                    <a:solidFill>
                      <a:schemeClr val="tx1"/>
                    </a:solidFill>
                    <a:latin typeface="Arial" panose="020B0604020202020204" pitchFamily="34" charset="0"/>
                    <a:cs typeface="Arial" panose="020B0604020202020204" pitchFamily="34" charset="0"/>
                  </a:rPr>
                  <a:t>Common Features</a:t>
                </a:r>
              </a:p>
              <a:p>
                <a:pPr>
                  <a:buFont typeface="Arial" panose="020B0604020202020204" pitchFamily="34" charset="0"/>
                  <a:buChar char="•"/>
                </a:pPr>
                <a:r>
                  <a:rPr lang="en-GB" sz="1000" dirty="0">
                    <a:solidFill>
                      <a:schemeClr val="tx1"/>
                    </a:solidFill>
                    <a:effectLst/>
                    <a:latin typeface="Arial" panose="020B0604020202020204" pitchFamily="34" charset="0"/>
                    <a:cs typeface="Arial" panose="020B0604020202020204" pitchFamily="34" charset="0"/>
                  </a:rPr>
                  <a:t>Early developmental differences</a:t>
                </a:r>
                <a:endParaRPr lang="en-GB" sz="10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1000" dirty="0">
                    <a:solidFill>
                      <a:schemeClr val="tx1"/>
                    </a:solidFill>
                    <a:effectLst/>
                    <a:latin typeface="Arial" panose="020B0604020202020204" pitchFamily="34" charset="0"/>
                    <a:cs typeface="Arial" panose="020B0604020202020204" pitchFamily="34" charset="0"/>
                  </a:rPr>
                  <a:t>Social communication differences</a:t>
                </a:r>
                <a:endParaRPr lang="en-GB" sz="10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1000" dirty="0">
                    <a:solidFill>
                      <a:schemeClr val="tx1"/>
                    </a:solidFill>
                    <a:effectLst/>
                    <a:latin typeface="Arial" panose="020B0604020202020204" pitchFamily="34" charset="0"/>
                    <a:cs typeface="Arial" panose="020B0604020202020204" pitchFamily="34" charset="0"/>
                  </a:rPr>
                  <a:t>Restricted/repetitive behaviours</a:t>
                </a:r>
                <a:endParaRPr lang="en-GB" sz="10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1000" dirty="0">
                    <a:solidFill>
                      <a:schemeClr val="tx1"/>
                    </a:solidFill>
                    <a:effectLst/>
                    <a:latin typeface="Arial" panose="020B0604020202020204" pitchFamily="34" charset="0"/>
                    <a:cs typeface="Arial" panose="020B0604020202020204" pitchFamily="34" charset="0"/>
                  </a:rPr>
                  <a:t>Sensory hyper‑ or hypo‑sensitivity</a:t>
                </a:r>
                <a:endParaRPr lang="en-GB" sz="10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1000" dirty="0">
                    <a:solidFill>
                      <a:schemeClr val="tx1"/>
                    </a:solidFill>
                    <a:effectLst/>
                    <a:latin typeface="Arial" panose="020B0604020202020204" pitchFamily="34" charset="0"/>
                    <a:cs typeface="Arial" panose="020B0604020202020204" pitchFamily="34" charset="0"/>
                  </a:rPr>
                  <a:t>Preference for predictability</a:t>
                </a:r>
                <a:endParaRPr lang="en-GB" sz="10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1000" dirty="0">
                    <a:solidFill>
                      <a:schemeClr val="tx1"/>
                    </a:solidFill>
                    <a:effectLst/>
                    <a:latin typeface="Arial" panose="020B0604020202020204" pitchFamily="34" charset="0"/>
                    <a:cs typeface="Arial" panose="020B0604020202020204" pitchFamily="34" charset="0"/>
                  </a:rPr>
                  <a:t>Executive functioning differences</a:t>
                </a:r>
                <a:endParaRPr lang="en-GB" sz="10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1000" dirty="0">
                    <a:solidFill>
                      <a:schemeClr val="tx1"/>
                    </a:solidFill>
                    <a:effectLst/>
                    <a:latin typeface="Arial" panose="020B0604020202020204" pitchFamily="34" charset="0"/>
                    <a:cs typeface="Arial" panose="020B0604020202020204" pitchFamily="34" charset="0"/>
                  </a:rPr>
                  <a:t>Co‑occurring conditions such as ADHD, anxiety, sleep difficulties (NICE, 2017)</a:t>
                </a:r>
                <a:endParaRPr lang="en-GB" sz="1000" dirty="0">
                  <a:solidFill>
                    <a:schemeClr val="tx1"/>
                  </a:solidFill>
                  <a:latin typeface="Arial" panose="020B0604020202020204" pitchFamily="34" charset="0"/>
                  <a:cs typeface="Arial" panose="020B0604020202020204" pitchFamily="34" charset="0"/>
                </a:endParaRPr>
              </a:p>
            </p:txBody>
          </p:sp>
          <p:sp>
            <p:nvSpPr>
              <p:cNvPr id="19" name="Rectangle: Rounded Corners 18">
                <a:extLst>
                  <a:ext uri="{FF2B5EF4-FFF2-40B4-BE49-F238E27FC236}">
                    <a16:creationId xmlns:a16="http://schemas.microsoft.com/office/drawing/2014/main" id="{795070E1-507E-91F5-40A3-F5AB4694A5DA}"/>
                  </a:ext>
                </a:extLst>
              </p:cNvPr>
              <p:cNvSpPr/>
              <p:nvPr/>
            </p:nvSpPr>
            <p:spPr>
              <a:xfrm>
                <a:off x="4187970" y="566417"/>
                <a:ext cx="3913239" cy="554010"/>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CONTEMPORARY UNDERSTANDING, ICD‑11 &amp; SOCIOCULTURAL CONTEXT</a:t>
                </a:r>
              </a:p>
            </p:txBody>
          </p:sp>
        </p:grpSp>
        <p:grpSp>
          <p:nvGrpSpPr>
            <p:cNvPr id="30" name="Group 29">
              <a:extLst>
                <a:ext uri="{FF2B5EF4-FFF2-40B4-BE49-F238E27FC236}">
                  <a16:creationId xmlns:a16="http://schemas.microsoft.com/office/drawing/2014/main" id="{21F412CF-CF89-D823-2DCC-93133C9E1EA7}"/>
                </a:ext>
              </a:extLst>
            </p:cNvPr>
            <p:cNvGrpSpPr/>
            <p:nvPr/>
          </p:nvGrpSpPr>
          <p:grpSpPr>
            <a:xfrm>
              <a:off x="8213720" y="38112"/>
              <a:ext cx="4095708" cy="7030182"/>
              <a:chOff x="8213720" y="38112"/>
              <a:chExt cx="4095708" cy="7030182"/>
            </a:xfrm>
            <a:grpFill/>
          </p:grpSpPr>
          <p:sp>
            <p:nvSpPr>
              <p:cNvPr id="20" name="Rectangle 19">
                <a:extLst>
                  <a:ext uri="{FF2B5EF4-FFF2-40B4-BE49-F238E27FC236}">
                    <a16:creationId xmlns:a16="http://schemas.microsoft.com/office/drawing/2014/main" id="{C5E5F9FD-F4F2-83B8-96E7-53E103EA5B97}"/>
                  </a:ext>
                </a:extLst>
              </p:cNvPr>
              <p:cNvSpPr/>
              <p:nvPr/>
            </p:nvSpPr>
            <p:spPr>
              <a:xfrm>
                <a:off x="8213720" y="566417"/>
                <a:ext cx="4095708" cy="6501877"/>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000" b="1" dirty="0">
                  <a:solidFill>
                    <a:schemeClr val="tx1"/>
                  </a:solidFill>
                  <a:latin typeface="Arial" panose="020B0604020202020204" pitchFamily="34" charset="0"/>
                  <a:cs typeface="Arial" panose="020B0604020202020204" pitchFamily="34" charset="0"/>
                </a:endParaRPr>
              </a:p>
              <a:p>
                <a:r>
                  <a:rPr lang="en-GB" sz="1000" b="1" dirty="0">
                    <a:solidFill>
                      <a:schemeClr val="tx1"/>
                    </a:solidFill>
                    <a:latin typeface="Arial" panose="020B0604020202020204" pitchFamily="34" charset="0"/>
                    <a:cs typeface="Arial" panose="020B0604020202020204" pitchFamily="34" charset="0"/>
                  </a:rPr>
                  <a:t>Treatment &amp; Intervention </a:t>
                </a:r>
              </a:p>
              <a:p>
                <a:pPr marL="171450" indent="-171450">
                  <a:buFont typeface="Arial" panose="020B0604020202020204" pitchFamily="34" charset="0"/>
                  <a:buChar char="•"/>
                </a:pPr>
                <a:r>
                  <a:rPr lang="en-GB" sz="1000" dirty="0">
                    <a:solidFill>
                      <a:schemeClr val="tx1"/>
                    </a:solidFill>
                    <a:effectLst/>
                    <a:latin typeface="Arial" panose="020B0604020202020204" pitchFamily="34" charset="0"/>
                    <a:cs typeface="Arial" panose="020B0604020202020204" pitchFamily="34" charset="0"/>
                  </a:rPr>
                  <a:t>No intervention “cures” autism; support focuses on communication, wellbeing, and participation (NICE, 2012).</a:t>
                </a:r>
              </a:p>
              <a:p>
                <a:pPr marL="171450" indent="-171450">
                  <a:buFont typeface="Arial" panose="020B0604020202020204" pitchFamily="34" charset="0"/>
                  <a:buChar char="•"/>
                </a:pPr>
                <a:r>
                  <a:rPr lang="en-GB" sz="1000" dirty="0">
                    <a:solidFill>
                      <a:schemeClr val="tx1"/>
                    </a:solidFill>
                    <a:effectLst/>
                    <a:latin typeface="Arial" panose="020B0604020202020204" pitchFamily="34" charset="0"/>
                    <a:cs typeface="Arial" panose="020B0604020202020204" pitchFamily="34" charset="0"/>
                  </a:rPr>
                  <a:t>Evidence‑based approaches include speech and language therapy, occupational therapy, structured teaching, and adapted CBT (NICE, 2017; </a:t>
                </a:r>
                <a:r>
                  <a:rPr lang="en-GB" sz="1000" dirty="0" err="1">
                    <a:solidFill>
                      <a:schemeClr val="tx1"/>
                    </a:solidFill>
                    <a:effectLst/>
                    <a:latin typeface="Arial" panose="020B0604020202020204" pitchFamily="34" charset="0"/>
                    <a:cs typeface="Arial" panose="020B0604020202020204" pitchFamily="34" charset="0"/>
                  </a:rPr>
                  <a:t>Runswick</a:t>
                </a:r>
                <a:r>
                  <a:rPr lang="en-GB" sz="1000" dirty="0">
                    <a:solidFill>
                      <a:schemeClr val="tx1"/>
                    </a:solidFill>
                    <a:effectLst/>
                    <a:latin typeface="Arial" panose="020B0604020202020204" pitchFamily="34" charset="0"/>
                    <a:cs typeface="Arial" panose="020B0604020202020204" pitchFamily="34" charset="0"/>
                  </a:rPr>
                  <a:t>‑Cole, Mallett &amp; </a:t>
                </a:r>
                <a:r>
                  <a:rPr lang="en-GB" sz="1000" dirty="0" err="1">
                    <a:solidFill>
                      <a:schemeClr val="tx1"/>
                    </a:solidFill>
                    <a:effectLst/>
                    <a:latin typeface="Arial" panose="020B0604020202020204" pitchFamily="34" charset="0"/>
                    <a:cs typeface="Arial" panose="020B0604020202020204" pitchFamily="34" charset="0"/>
                  </a:rPr>
                  <a:t>Timimi</a:t>
                </a:r>
                <a:r>
                  <a:rPr lang="en-GB" sz="1000" dirty="0">
                    <a:solidFill>
                      <a:schemeClr val="tx1"/>
                    </a:solidFill>
                    <a:effectLst/>
                    <a:latin typeface="Arial" panose="020B0604020202020204" pitchFamily="34" charset="0"/>
                    <a:cs typeface="Arial" panose="020B0604020202020204" pitchFamily="34" charset="0"/>
                  </a:rPr>
                  <a:t>, 2016).</a:t>
                </a:r>
              </a:p>
              <a:p>
                <a:pPr marL="171450" indent="-171450">
                  <a:buFont typeface="Arial" panose="020B0604020202020204" pitchFamily="34" charset="0"/>
                  <a:buChar char="•"/>
                </a:pPr>
                <a:r>
                  <a:rPr lang="en-GB" sz="1000" dirty="0">
                    <a:solidFill>
                      <a:schemeClr val="tx1"/>
                    </a:solidFill>
                    <a:effectLst/>
                    <a:latin typeface="Arial" panose="020B0604020202020204" pitchFamily="34" charset="0"/>
                    <a:cs typeface="Arial" panose="020B0604020202020204" pitchFamily="34" charset="0"/>
                  </a:rPr>
                  <a:t>Early Intensive Behavioural Intervention (EIBI) can improve developmental outcomes for some young autistic children, though effectiveness varies and requires high‑quality implementation (</a:t>
                </a:r>
                <a:r>
                  <a:rPr lang="en-GB" sz="1000" dirty="0" err="1">
                    <a:solidFill>
                      <a:schemeClr val="tx1"/>
                    </a:solidFill>
                    <a:effectLst/>
                    <a:latin typeface="Arial" panose="020B0604020202020204" pitchFamily="34" charset="0"/>
                    <a:cs typeface="Arial" panose="020B0604020202020204" pitchFamily="34" charset="0"/>
                  </a:rPr>
                  <a:t>Reichow</a:t>
                </a:r>
                <a:r>
                  <a:rPr lang="en-GB" sz="1000" dirty="0">
                    <a:solidFill>
                      <a:schemeClr val="tx1"/>
                    </a:solidFill>
                    <a:effectLst/>
                    <a:latin typeface="Arial" panose="020B0604020202020204" pitchFamily="34" charset="0"/>
                    <a:cs typeface="Arial" panose="020B0604020202020204" pitchFamily="34" charset="0"/>
                  </a:rPr>
                  <a:t> et al., 2018).</a:t>
                </a:r>
              </a:p>
              <a:p>
                <a:pPr marL="171450" indent="-171450">
                  <a:buFont typeface="Arial" panose="020B0604020202020204" pitchFamily="34" charset="0"/>
                  <a:buChar char="•"/>
                </a:pPr>
                <a:r>
                  <a:rPr lang="en-GB" sz="1000" dirty="0">
                    <a:solidFill>
                      <a:schemeClr val="tx1"/>
                    </a:solidFill>
                    <a:effectLst/>
                    <a:latin typeface="Arial" panose="020B0604020202020204" pitchFamily="34" charset="0"/>
                    <a:cs typeface="Arial" panose="020B0604020202020204" pitchFamily="34" charset="0"/>
                  </a:rPr>
                  <a:t>Although EIBI can support development, critics argue behavioural approaches may overlook autistic identity and feel compliance‑focused rather than developmental (</a:t>
                </a:r>
                <a:r>
                  <a:rPr lang="en-GB" sz="1000" dirty="0" err="1">
                    <a:solidFill>
                      <a:schemeClr val="tx1"/>
                    </a:solidFill>
                    <a:effectLst/>
                    <a:latin typeface="Arial" panose="020B0604020202020204" pitchFamily="34" charset="0"/>
                    <a:cs typeface="Arial" panose="020B0604020202020204" pitchFamily="34" charset="0"/>
                  </a:rPr>
                  <a:t>Runswick</a:t>
                </a:r>
                <a:r>
                  <a:rPr lang="en-GB" sz="1000" dirty="0">
                    <a:solidFill>
                      <a:schemeClr val="tx1"/>
                    </a:solidFill>
                    <a:effectLst/>
                    <a:latin typeface="Arial" panose="020B0604020202020204" pitchFamily="34" charset="0"/>
                    <a:cs typeface="Arial" panose="020B0604020202020204" pitchFamily="34" charset="0"/>
                  </a:rPr>
                  <a:t>‑Cole, Mallett &amp; </a:t>
                </a:r>
                <a:r>
                  <a:rPr lang="en-GB" sz="1000" dirty="0" err="1">
                    <a:solidFill>
                      <a:schemeClr val="tx1"/>
                    </a:solidFill>
                    <a:effectLst/>
                    <a:latin typeface="Arial" panose="020B0604020202020204" pitchFamily="34" charset="0"/>
                    <a:cs typeface="Arial" panose="020B0604020202020204" pitchFamily="34" charset="0"/>
                  </a:rPr>
                  <a:t>Timimi</a:t>
                </a:r>
                <a:r>
                  <a:rPr lang="en-GB" sz="1000" dirty="0">
                    <a:solidFill>
                      <a:schemeClr val="tx1"/>
                    </a:solidFill>
                    <a:effectLst/>
                    <a:latin typeface="Arial" panose="020B0604020202020204" pitchFamily="34" charset="0"/>
                    <a:cs typeface="Arial" panose="020B0604020202020204" pitchFamily="34" charset="0"/>
                  </a:rPr>
                  <a:t>, 2016).</a:t>
                </a:r>
              </a:p>
              <a:p>
                <a:pPr marL="171450" indent="-171450">
                  <a:buFont typeface="Arial" panose="020B0604020202020204" pitchFamily="34" charset="0"/>
                  <a:buChar char="•"/>
                </a:pPr>
                <a:r>
                  <a:rPr lang="en-GB" sz="1000" dirty="0">
                    <a:solidFill>
                      <a:schemeClr val="tx1"/>
                    </a:solidFill>
                    <a:effectLst/>
                    <a:latin typeface="Arial" panose="020B0604020202020204" pitchFamily="34" charset="0"/>
                    <a:cs typeface="Arial" panose="020B0604020202020204" pitchFamily="34" charset="0"/>
                  </a:rPr>
                  <a:t>Assistive communication tools and strengths‑based approaches support autonomy and inclusion (Milton, 2017).</a:t>
                </a:r>
                <a:endParaRPr lang="en-GB" sz="1000" b="1" dirty="0">
                  <a:solidFill>
                    <a:schemeClr val="tx1"/>
                  </a:solidFill>
                  <a:latin typeface="Arial" panose="020B0604020202020204" pitchFamily="34" charset="0"/>
                  <a:cs typeface="Arial" panose="020B0604020202020204" pitchFamily="34" charset="0"/>
                </a:endParaRPr>
              </a:p>
            </p:txBody>
          </p:sp>
          <p:sp>
            <p:nvSpPr>
              <p:cNvPr id="21" name="Rectangle: Rounded Corners 20">
                <a:extLst>
                  <a:ext uri="{FF2B5EF4-FFF2-40B4-BE49-F238E27FC236}">
                    <a16:creationId xmlns:a16="http://schemas.microsoft.com/office/drawing/2014/main" id="{74EEC248-20B5-B5F1-FD7C-B0BA70C2A99F}"/>
                  </a:ext>
                </a:extLst>
              </p:cNvPr>
              <p:cNvSpPr/>
              <p:nvPr/>
            </p:nvSpPr>
            <p:spPr>
              <a:xfrm>
                <a:off x="8290399" y="38112"/>
                <a:ext cx="4011649" cy="52830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CRITICAL ANALYSIS, TREATMENT &amp; RECOMMENDATIONS</a:t>
                </a:r>
              </a:p>
            </p:txBody>
          </p:sp>
        </p:grpSp>
      </p:grpSp>
      <p:graphicFrame>
        <p:nvGraphicFramePr>
          <p:cNvPr id="22" name="Table 21">
            <a:extLst>
              <a:ext uri="{FF2B5EF4-FFF2-40B4-BE49-F238E27FC236}">
                <a16:creationId xmlns:a16="http://schemas.microsoft.com/office/drawing/2014/main" id="{A732007A-C1AF-C7F4-3F5A-B6426786813D}"/>
              </a:ext>
            </a:extLst>
          </p:cNvPr>
          <p:cNvGraphicFramePr>
            <a:graphicFrameLocks noGrp="1"/>
          </p:cNvGraphicFramePr>
          <p:nvPr>
            <p:extLst>
              <p:ext uri="{D42A27DB-BD31-4B8C-83A1-F6EECF244321}">
                <p14:modId xmlns:p14="http://schemas.microsoft.com/office/powerpoint/2010/main" val="3656648521"/>
              </p:ext>
            </p:extLst>
          </p:nvPr>
        </p:nvGraphicFramePr>
        <p:xfrm>
          <a:off x="140667" y="997929"/>
          <a:ext cx="3556059" cy="1615440"/>
        </p:xfrm>
        <a:graphic>
          <a:graphicData uri="http://schemas.openxmlformats.org/drawingml/2006/table">
            <a:tbl>
              <a:tblPr firstRow="1" bandRow="1">
                <a:tableStyleId>{5C22544A-7EE6-4342-B048-85BDC9FD1C3A}</a:tableStyleId>
              </a:tblPr>
              <a:tblGrid>
                <a:gridCol w="3556059">
                  <a:extLst>
                    <a:ext uri="{9D8B030D-6E8A-4147-A177-3AD203B41FA5}">
                      <a16:colId xmlns:a16="http://schemas.microsoft.com/office/drawing/2014/main" val="2281987782"/>
                    </a:ext>
                  </a:extLst>
                </a:gridCol>
              </a:tblGrid>
              <a:tr h="1510754">
                <a:tc>
                  <a:txBody>
                    <a:bodyPr/>
                    <a:lstStyle/>
                    <a:p>
                      <a:r>
                        <a:rPr lang="en-GB" sz="1000" b="1" dirty="0">
                          <a:solidFill>
                            <a:schemeClr val="tx1"/>
                          </a:solidFill>
                          <a:latin typeface="Arial" panose="020B0604020202020204" pitchFamily="34" charset="0"/>
                          <a:cs typeface="Arial" panose="020B0604020202020204" pitchFamily="34" charset="0"/>
                        </a:rPr>
                        <a:t>What is Autism ?</a:t>
                      </a:r>
                    </a:p>
                    <a:p>
                      <a:r>
                        <a:rPr lang="en-GB" sz="1000" b="0" dirty="0">
                          <a:solidFill>
                            <a:schemeClr val="tx1"/>
                          </a:solidFill>
                          <a:latin typeface="Arial" panose="020B0604020202020204" pitchFamily="34" charset="0"/>
                          <a:cs typeface="Arial" panose="020B0604020202020204" pitchFamily="34" charset="0"/>
                        </a:rPr>
                        <a:t>Autism Spectrum Disorder (ASD) is a neurodevelopmental condition involving differences in social communication, alongside restricted or repetitive behaviours (National Institute of Mental Health, 2024). Presentation varies widely across individuals, reflecting diverse strengths, support needs, and developmental pathways (WHO, 2026). Growing recognition of neurodiversity challenges deficit‑based interpretations and emphasises identity, lived experience, and inclusion (Milton, 2017).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3" name="Table 22">
            <a:extLst>
              <a:ext uri="{FF2B5EF4-FFF2-40B4-BE49-F238E27FC236}">
                <a16:creationId xmlns:a16="http://schemas.microsoft.com/office/drawing/2014/main" id="{014CCC79-DE11-DC3F-1877-35C9911B2A8C}"/>
              </a:ext>
            </a:extLst>
          </p:cNvPr>
          <p:cNvGraphicFramePr>
            <a:graphicFrameLocks noGrp="1"/>
          </p:cNvGraphicFramePr>
          <p:nvPr>
            <p:extLst>
              <p:ext uri="{D42A27DB-BD31-4B8C-83A1-F6EECF244321}">
                <p14:modId xmlns:p14="http://schemas.microsoft.com/office/powerpoint/2010/main" val="4038554167"/>
              </p:ext>
            </p:extLst>
          </p:nvPr>
        </p:nvGraphicFramePr>
        <p:xfrm>
          <a:off x="4073581" y="1155455"/>
          <a:ext cx="3834970" cy="1619735"/>
        </p:xfrm>
        <a:graphic>
          <a:graphicData uri="http://schemas.openxmlformats.org/drawingml/2006/table">
            <a:tbl>
              <a:tblPr firstRow="1" bandRow="1">
                <a:tableStyleId>{5C22544A-7EE6-4342-B048-85BDC9FD1C3A}</a:tableStyleId>
              </a:tblPr>
              <a:tblGrid>
                <a:gridCol w="3834970">
                  <a:extLst>
                    <a:ext uri="{9D8B030D-6E8A-4147-A177-3AD203B41FA5}">
                      <a16:colId xmlns:a16="http://schemas.microsoft.com/office/drawing/2014/main" val="2281987782"/>
                    </a:ext>
                  </a:extLst>
                </a:gridCol>
              </a:tblGrid>
              <a:tr h="1619735">
                <a:tc>
                  <a:txBody>
                    <a:bodyPr/>
                    <a:lstStyle/>
                    <a:p>
                      <a:r>
                        <a:rPr lang="en-GB" sz="1000" b="0" dirty="0">
                          <a:solidFill>
                            <a:schemeClr val="tx1"/>
                          </a:solidFill>
                          <a:latin typeface="Arial" panose="020B0604020202020204" pitchFamily="34" charset="0"/>
                          <a:cs typeface="Arial" panose="020B0604020202020204" pitchFamily="34" charset="0"/>
                        </a:rPr>
                        <a:t>ASD in ICD‑11</a:t>
                      </a:r>
                    </a:p>
                    <a:p>
                      <a:r>
                        <a:rPr lang="en-GB" sz="1000" b="0" dirty="0">
                          <a:solidFill>
                            <a:schemeClr val="tx1"/>
                          </a:solidFill>
                          <a:effectLst/>
                          <a:latin typeface="Arial" panose="020B0604020202020204" pitchFamily="34" charset="0"/>
                          <a:cs typeface="Arial" panose="020B0604020202020204" pitchFamily="34" charset="0"/>
                        </a:rPr>
                        <a:t>ICD‑11 conceptualises ASD as a lifelong neurodevelopmental condition with:</a:t>
                      </a:r>
                      <a:endParaRPr lang="en-GB" sz="1000" b="0"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0" dirty="0">
                          <a:solidFill>
                            <a:schemeClr val="tx1"/>
                          </a:solidFill>
                          <a:effectLst/>
                          <a:latin typeface="Arial" panose="020B0604020202020204" pitchFamily="34" charset="0"/>
                          <a:cs typeface="Arial" panose="020B0604020202020204" pitchFamily="34" charset="0"/>
                        </a:rPr>
                        <a:t>No fixed age of onset</a:t>
                      </a:r>
                      <a:endParaRPr lang="en-GB" sz="1000" b="0"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0" dirty="0">
                          <a:solidFill>
                            <a:schemeClr val="tx1"/>
                          </a:solidFill>
                          <a:effectLst/>
                          <a:latin typeface="Arial" panose="020B0604020202020204" pitchFamily="34" charset="0"/>
                          <a:cs typeface="Arial" panose="020B0604020202020204" pitchFamily="34" charset="0"/>
                        </a:rPr>
                        <a:t>Dimensional specifiers instead of subtypes</a:t>
                      </a:r>
                      <a:endParaRPr lang="en-GB" sz="1000" b="0"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0" dirty="0">
                          <a:solidFill>
                            <a:schemeClr val="tx1"/>
                          </a:solidFill>
                          <a:effectLst/>
                          <a:latin typeface="Arial" panose="020B0604020202020204" pitchFamily="34" charset="0"/>
                          <a:cs typeface="Arial" panose="020B0604020202020204" pitchFamily="34" charset="0"/>
                        </a:rPr>
                        <a:t>Recognition of co‑occurring conditions (e.g., ADHD)</a:t>
                      </a:r>
                      <a:endParaRPr lang="en-GB" sz="1000" b="0"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0" dirty="0">
                          <a:solidFill>
                            <a:schemeClr val="tx1"/>
                          </a:solidFill>
                          <a:effectLst/>
                          <a:latin typeface="Arial" panose="020B0604020202020204" pitchFamily="34" charset="0"/>
                          <a:cs typeface="Arial" panose="020B0604020202020204" pitchFamily="34" charset="0"/>
                        </a:rPr>
                        <a:t>Functional impact assessed across intellectual, communicative, and medical domains (WHO, 2026)</a:t>
                      </a:r>
                      <a:endParaRPr lang="en-GB" sz="1000" b="0" dirty="0">
                        <a:solidFill>
                          <a:schemeClr val="tx1"/>
                        </a:solidFill>
                        <a:latin typeface="Arial" panose="020B0604020202020204" pitchFamily="34" charset="0"/>
                        <a:cs typeface="Arial" panose="020B0604020202020204" pitchFamily="34" charset="0"/>
                      </a:endParaRPr>
                    </a:p>
                    <a:p>
                      <a:r>
                        <a:rPr lang="en-GB" sz="1000" b="0" dirty="0">
                          <a:solidFill>
                            <a:schemeClr val="tx1"/>
                          </a:solidFill>
                          <a:effectLst/>
                          <a:latin typeface="Arial" panose="020B0604020202020204" pitchFamily="34" charset="0"/>
                          <a:cs typeface="Arial" panose="020B0604020202020204" pitchFamily="34" charset="0"/>
                        </a:rPr>
                        <a:t>This aligns with contemporary neurodevelopmental research and supports more flexible, person‑centred assessment.</a:t>
                      </a:r>
                      <a:endParaRPr lang="en-GB" sz="100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graphicFrame>
        <p:nvGraphicFramePr>
          <p:cNvPr id="24" name="Table 23">
            <a:extLst>
              <a:ext uri="{FF2B5EF4-FFF2-40B4-BE49-F238E27FC236}">
                <a16:creationId xmlns:a16="http://schemas.microsoft.com/office/drawing/2014/main" id="{EA34BA5F-6812-30D2-5ED6-20C47C734C7A}"/>
              </a:ext>
            </a:extLst>
          </p:cNvPr>
          <p:cNvGraphicFramePr>
            <a:graphicFrameLocks noGrp="1"/>
          </p:cNvGraphicFramePr>
          <p:nvPr>
            <p:extLst>
              <p:ext uri="{D42A27DB-BD31-4B8C-83A1-F6EECF244321}">
                <p14:modId xmlns:p14="http://schemas.microsoft.com/office/powerpoint/2010/main" val="828049795"/>
              </p:ext>
            </p:extLst>
          </p:nvPr>
        </p:nvGraphicFramePr>
        <p:xfrm>
          <a:off x="8012399" y="487147"/>
          <a:ext cx="4190300" cy="2008443"/>
        </p:xfrm>
        <a:graphic>
          <a:graphicData uri="http://schemas.openxmlformats.org/drawingml/2006/table">
            <a:tbl>
              <a:tblPr firstRow="1" bandRow="1">
                <a:tableStyleId>{5C22544A-7EE6-4342-B048-85BDC9FD1C3A}</a:tableStyleId>
              </a:tblPr>
              <a:tblGrid>
                <a:gridCol w="4190300">
                  <a:extLst>
                    <a:ext uri="{9D8B030D-6E8A-4147-A177-3AD203B41FA5}">
                      <a16:colId xmlns:a16="http://schemas.microsoft.com/office/drawing/2014/main" val="2281987782"/>
                    </a:ext>
                  </a:extLst>
                </a:gridCol>
              </a:tblGrid>
              <a:tr h="2008443">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000" b="1" dirty="0">
                          <a:solidFill>
                            <a:schemeClr val="tx1"/>
                          </a:solidFill>
                          <a:latin typeface="Arial" panose="020B0604020202020204" pitchFamily="34" charset="0"/>
                          <a:cs typeface="Arial" panose="020B0604020202020204" pitchFamily="34" charset="0"/>
                        </a:rPr>
                        <a:t>Assessment &amp; Diagnosis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chemeClr val="tx1"/>
                          </a:solidFill>
                          <a:latin typeface="Arial" panose="020B0604020202020204" pitchFamily="34" charset="0"/>
                          <a:cs typeface="Arial" panose="020B0604020202020204" pitchFamily="34" charset="0"/>
                        </a:rPr>
                        <a:t>ASD assessment requires a multi‑disciplinary approach including developmental history, structured interviews, observation, and cognitive/communication assessment (NICE, 2012; NICE, 2017).</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chemeClr val="tx1"/>
                          </a:solidFill>
                          <a:latin typeface="Arial" panose="020B0604020202020204" pitchFamily="34" charset="0"/>
                          <a:cs typeface="Arial" panose="020B0604020202020204" pitchFamily="34" charset="0"/>
                        </a:rPr>
                        <a:t>Standardised diagnostic tools support clinical decision‑making but should not be used in isolation; best practice combines instruments with professional judgement and contextual information (Bishop &amp; Lord, 2023).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chemeClr val="tx1"/>
                          </a:solidFill>
                          <a:latin typeface="Arial" panose="020B0604020202020204" pitchFamily="34" charset="0"/>
                          <a:cs typeface="Arial" panose="020B0604020202020204" pitchFamily="34" charset="0"/>
                        </a:rPr>
                        <a:t>Masking, especially among girls and adults, can complicate recognition and requires careful clinical interpretation (National Autistic Society, 2022).</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chemeClr val="tx1"/>
                          </a:solidFill>
                          <a:latin typeface="Arial" panose="020B0604020202020204" pitchFamily="34" charset="0"/>
                          <a:cs typeface="Arial" panose="020B0604020202020204" pitchFamily="34" charset="0"/>
                        </a:rPr>
                        <a:t>Long waiting times remain a major challenge in the UK (NHS, 2022).</a:t>
                      </a:r>
                      <a:endParaRPr lang="en-GB" sz="1000" b="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graphicFrame>
        <p:nvGraphicFramePr>
          <p:cNvPr id="25" name="Table 24">
            <a:extLst>
              <a:ext uri="{FF2B5EF4-FFF2-40B4-BE49-F238E27FC236}">
                <a16:creationId xmlns:a16="http://schemas.microsoft.com/office/drawing/2014/main" id="{6531B509-DBFB-A26C-698B-1211852B990D}"/>
              </a:ext>
            </a:extLst>
          </p:cNvPr>
          <p:cNvGraphicFramePr>
            <a:graphicFrameLocks noGrp="1"/>
          </p:cNvGraphicFramePr>
          <p:nvPr>
            <p:extLst>
              <p:ext uri="{D42A27DB-BD31-4B8C-83A1-F6EECF244321}">
                <p14:modId xmlns:p14="http://schemas.microsoft.com/office/powerpoint/2010/main" val="1707351299"/>
              </p:ext>
            </p:extLst>
          </p:nvPr>
        </p:nvGraphicFramePr>
        <p:xfrm>
          <a:off x="81347" y="4824758"/>
          <a:ext cx="3798878" cy="1961867"/>
        </p:xfrm>
        <a:graphic>
          <a:graphicData uri="http://schemas.openxmlformats.org/drawingml/2006/table">
            <a:tbl>
              <a:tblPr firstRow="1" bandRow="1">
                <a:tableStyleId>{5C22544A-7EE6-4342-B048-85BDC9FD1C3A}</a:tableStyleId>
              </a:tblPr>
              <a:tblGrid>
                <a:gridCol w="3798878">
                  <a:extLst>
                    <a:ext uri="{9D8B030D-6E8A-4147-A177-3AD203B41FA5}">
                      <a16:colId xmlns:a16="http://schemas.microsoft.com/office/drawing/2014/main" val="2281987782"/>
                    </a:ext>
                  </a:extLst>
                </a:gridCol>
              </a:tblGrid>
              <a:tr h="1961867">
                <a:tc>
                  <a:txBody>
                    <a:bodyPr/>
                    <a:lstStyle/>
                    <a:p>
                      <a:pPr marL="171450" indent="-171450">
                        <a:buFont typeface="Arial" panose="020B0604020202020204" pitchFamily="34" charset="0"/>
                        <a:buChar char="•"/>
                      </a:pPr>
                      <a:r>
                        <a:rPr lang="en-GB" sz="1000" b="0" dirty="0">
                          <a:solidFill>
                            <a:schemeClr val="tx1"/>
                          </a:solidFill>
                          <a:effectLst/>
                          <a:latin typeface="Arial" panose="020B0604020202020204" pitchFamily="34" charset="0"/>
                          <a:cs typeface="Arial" panose="020B0604020202020204" pitchFamily="34" charset="0"/>
                        </a:rPr>
                        <a:t>1960s–1970s: Autism often misdiagnosed as childhood schizophrenia due to limited understanding (National Autistic Society, 2022).</a:t>
                      </a:r>
                      <a:endParaRPr lang="en-GB" sz="1000" b="0"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0" dirty="0">
                          <a:solidFill>
                            <a:schemeClr val="tx1"/>
                          </a:solidFill>
                          <a:effectLst/>
                          <a:latin typeface="Arial" panose="020B0604020202020204" pitchFamily="34" charset="0"/>
                          <a:cs typeface="Arial" panose="020B0604020202020204" pitchFamily="34" charset="0"/>
                        </a:rPr>
                        <a:t>1962: National Autistic Society founded, challenging misconceptions and establishing specialist educational support (National Autistic Society, 2022).</a:t>
                      </a:r>
                      <a:endParaRPr lang="en-GB" sz="1000" b="0"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0" dirty="0">
                          <a:solidFill>
                            <a:schemeClr val="tx1"/>
                          </a:solidFill>
                          <a:effectLst/>
                          <a:latin typeface="Arial" panose="020B0604020202020204" pitchFamily="34" charset="0"/>
                          <a:cs typeface="Arial" panose="020B0604020202020204" pitchFamily="34" charset="0"/>
                        </a:rPr>
                        <a:t>Later research broadened autism into a spectrum, recognising diverse communication profiles, behaviours, and support needs (Voltaire, 2025).</a:t>
                      </a:r>
                      <a:endParaRPr lang="en-GB" sz="1000" b="0"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b="0" dirty="0">
                          <a:solidFill>
                            <a:schemeClr val="tx1"/>
                          </a:solidFill>
                          <a:effectLst/>
                          <a:latin typeface="Arial" panose="020B0604020202020204" pitchFamily="34" charset="0"/>
                          <a:cs typeface="Arial" panose="020B0604020202020204" pitchFamily="34" charset="0"/>
                        </a:rPr>
                        <a:t>Modern systems such as ICD‑11 classify ASD as a neurodevelopmental spectrum condition with lifelong presentation and varied functional impact (WHO, 2026).</a:t>
                      </a:r>
                      <a:endParaRPr lang="en-GB" sz="1000" b="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6" name="Table 25">
            <a:extLst>
              <a:ext uri="{FF2B5EF4-FFF2-40B4-BE49-F238E27FC236}">
                <a16:creationId xmlns:a16="http://schemas.microsoft.com/office/drawing/2014/main" id="{1EC5F9CC-1280-1C25-2CD9-9A72A83ACC19}"/>
              </a:ext>
            </a:extLst>
          </p:cNvPr>
          <p:cNvGraphicFramePr>
            <a:graphicFrameLocks noGrp="1"/>
          </p:cNvGraphicFramePr>
          <p:nvPr>
            <p:extLst>
              <p:ext uri="{D42A27DB-BD31-4B8C-83A1-F6EECF244321}">
                <p14:modId xmlns:p14="http://schemas.microsoft.com/office/powerpoint/2010/main" val="3385723260"/>
              </p:ext>
            </p:extLst>
          </p:nvPr>
        </p:nvGraphicFramePr>
        <p:xfrm>
          <a:off x="3997856" y="4538598"/>
          <a:ext cx="4001539" cy="2225040"/>
        </p:xfrm>
        <a:graphic>
          <a:graphicData uri="http://schemas.openxmlformats.org/drawingml/2006/table">
            <a:tbl>
              <a:tblPr firstRow="1" bandRow="1">
                <a:tableStyleId>{5C22544A-7EE6-4342-B048-85BDC9FD1C3A}</a:tableStyleId>
              </a:tblPr>
              <a:tblGrid>
                <a:gridCol w="4001539">
                  <a:extLst>
                    <a:ext uri="{9D8B030D-6E8A-4147-A177-3AD203B41FA5}">
                      <a16:colId xmlns:a16="http://schemas.microsoft.com/office/drawing/2014/main" val="2281987782"/>
                    </a:ext>
                  </a:extLst>
                </a:gridCol>
              </a:tblGrid>
              <a:tr h="2176003">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000" b="1" dirty="0">
                          <a:solidFill>
                            <a:schemeClr val="tx1"/>
                          </a:solidFill>
                          <a:latin typeface="Arial" panose="020B0604020202020204" pitchFamily="34" charset="0"/>
                          <a:cs typeface="Arial" panose="020B0604020202020204" pitchFamily="34" charset="0"/>
                        </a:rPr>
                        <a:t>Sociocultural &amp; Political Contexts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chemeClr val="tx1"/>
                          </a:solidFill>
                          <a:latin typeface="Arial" panose="020B0604020202020204" pitchFamily="34" charset="0"/>
                          <a:cs typeface="Arial" panose="020B0604020202020204" pitchFamily="34" charset="0"/>
                        </a:rPr>
                        <a:t>Historical stigma and misconceptions shaped public attitudes toward autism (National Autistic Society, 2022).</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chemeClr val="tx1"/>
                          </a:solidFill>
                          <a:latin typeface="Arial" panose="020B0604020202020204" pitchFamily="34" charset="0"/>
                          <a:cs typeface="Arial" panose="020B0604020202020204" pitchFamily="34" charset="0"/>
                        </a:rPr>
                        <a:t>Neurodiversity perspectives promote acceptance and challenge deficit‑based views (Milton, 2017).</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chemeClr val="tx1"/>
                          </a:solidFill>
                          <a:latin typeface="Arial" panose="020B0604020202020204" pitchFamily="34" charset="0"/>
                          <a:cs typeface="Arial" panose="020B0604020202020204" pitchFamily="34" charset="0"/>
                        </a:rPr>
                        <a:t>Girls and minority groups often experience later or inconsistent diagnosis (National Autistic Society, 2022).</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chemeClr val="tx1"/>
                          </a:solidFill>
                          <a:latin typeface="Arial" panose="020B0604020202020204" pitchFamily="34" charset="0"/>
                          <a:cs typeface="Arial" panose="020B0604020202020204" pitchFamily="34" charset="0"/>
                        </a:rPr>
                        <a:t>Autistic adults face inequalities in employment, healthcare access, and mental health outcomes (NHS, 2022).Key legislation — Autism Act 2009, Care Act 2014, SEND Code of Practice (2015) — aims to improve rights, inclusion, and support (Autism Act, 2010; Care Act, 2014; Department for Education, 2015).</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chemeClr val="tx1"/>
                          </a:solidFill>
                          <a:latin typeface="Arial" panose="020B0604020202020204" pitchFamily="34" charset="0"/>
                          <a:cs typeface="Arial" panose="020B0604020202020204" pitchFamily="34" charset="0"/>
                        </a:rPr>
                        <a:t>Advocacy continues to push for reduced stigma and more equitable services (</a:t>
                      </a:r>
                      <a:r>
                        <a:rPr lang="en-GB" sz="1000" b="0" dirty="0" err="1">
                          <a:solidFill>
                            <a:schemeClr val="tx1"/>
                          </a:solidFill>
                          <a:latin typeface="Arial" panose="020B0604020202020204" pitchFamily="34" charset="0"/>
                          <a:cs typeface="Arial" panose="020B0604020202020204" pitchFamily="34" charset="0"/>
                        </a:rPr>
                        <a:t>Runswick</a:t>
                      </a:r>
                      <a:r>
                        <a:rPr lang="en-GB" sz="1000" b="0" dirty="0">
                          <a:solidFill>
                            <a:schemeClr val="tx1"/>
                          </a:solidFill>
                          <a:latin typeface="Arial" panose="020B0604020202020204" pitchFamily="34" charset="0"/>
                          <a:cs typeface="Arial" panose="020B0604020202020204" pitchFamily="34" charset="0"/>
                        </a:rPr>
                        <a:t>‑Cole, Mallett &amp; </a:t>
                      </a:r>
                      <a:r>
                        <a:rPr lang="en-GB" sz="1000" b="0" dirty="0" err="1">
                          <a:solidFill>
                            <a:schemeClr val="tx1"/>
                          </a:solidFill>
                          <a:latin typeface="Arial" panose="020B0604020202020204" pitchFamily="34" charset="0"/>
                          <a:cs typeface="Arial" panose="020B0604020202020204" pitchFamily="34" charset="0"/>
                        </a:rPr>
                        <a:t>Timimi</a:t>
                      </a:r>
                      <a:r>
                        <a:rPr lang="en-GB" sz="1000" b="0" dirty="0">
                          <a:solidFill>
                            <a:schemeClr val="tx1"/>
                          </a:solidFill>
                          <a:latin typeface="Arial" panose="020B0604020202020204" pitchFamily="34" charset="0"/>
                          <a:cs typeface="Arial" panose="020B0604020202020204" pitchFamily="34" charset="0"/>
                        </a:rPr>
                        <a:t>, 2016).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7" name="Table 26">
            <a:extLst>
              <a:ext uri="{FF2B5EF4-FFF2-40B4-BE49-F238E27FC236}">
                <a16:creationId xmlns:a16="http://schemas.microsoft.com/office/drawing/2014/main" id="{B0BC5727-C440-4B38-2F27-C9C92B1BB165}"/>
              </a:ext>
            </a:extLst>
          </p:cNvPr>
          <p:cNvGraphicFramePr>
            <a:graphicFrameLocks noGrp="1"/>
          </p:cNvGraphicFramePr>
          <p:nvPr>
            <p:extLst>
              <p:ext uri="{D42A27DB-BD31-4B8C-83A1-F6EECF244321}">
                <p14:modId xmlns:p14="http://schemas.microsoft.com/office/powerpoint/2010/main" val="2564236089"/>
              </p:ext>
            </p:extLst>
          </p:nvPr>
        </p:nvGraphicFramePr>
        <p:xfrm>
          <a:off x="8047913" y="4976302"/>
          <a:ext cx="4243073" cy="1874520"/>
        </p:xfrm>
        <a:graphic>
          <a:graphicData uri="http://schemas.openxmlformats.org/drawingml/2006/table">
            <a:tbl>
              <a:tblPr firstRow="1" bandRow="1">
                <a:tableStyleId>{5C22544A-7EE6-4342-B048-85BDC9FD1C3A}</a:tableStyleId>
              </a:tblPr>
              <a:tblGrid>
                <a:gridCol w="4243073">
                  <a:extLst>
                    <a:ext uri="{9D8B030D-6E8A-4147-A177-3AD203B41FA5}">
                      <a16:colId xmlns:a16="http://schemas.microsoft.com/office/drawing/2014/main" val="2281987782"/>
                    </a:ext>
                  </a:extLst>
                </a:gridCol>
              </a:tblGrid>
              <a:tr h="1797743">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900" b="1" dirty="0">
                          <a:solidFill>
                            <a:schemeClr val="tx1"/>
                          </a:solidFill>
                          <a:latin typeface="Arial" panose="020B0604020202020204" pitchFamily="34" charset="0"/>
                          <a:cs typeface="Arial" panose="020B0604020202020204" pitchFamily="34" charset="0"/>
                        </a:rPr>
                        <a:t>Recommendations for Future Policy &amp; Practice Increase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dirty="0">
                          <a:solidFill>
                            <a:schemeClr val="tx1"/>
                          </a:solidFill>
                          <a:latin typeface="Arial" panose="020B0604020202020204" pitchFamily="34" charset="0"/>
                          <a:cs typeface="Arial" panose="020B0604020202020204" pitchFamily="34" charset="0"/>
                        </a:rPr>
                        <a:t>Diagnostic capacity to reduce long waiting times (NHS, 2022).</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dirty="0">
                          <a:solidFill>
                            <a:schemeClr val="tx1"/>
                          </a:solidFill>
                          <a:latin typeface="Arial" panose="020B0604020202020204" pitchFamily="34" charset="0"/>
                          <a:cs typeface="Arial" panose="020B0604020202020204" pitchFamily="34" charset="0"/>
                        </a:rPr>
                        <a:t>Expand post‑diagnostic support, especially for adults (Autism Act, 2010).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dirty="0">
                          <a:solidFill>
                            <a:schemeClr val="tx1"/>
                          </a:solidFill>
                          <a:latin typeface="Arial" panose="020B0604020202020204" pitchFamily="34" charset="0"/>
                          <a:cs typeface="Arial" panose="020B0604020202020204" pitchFamily="34" charset="0"/>
                        </a:rPr>
                        <a:t>Strengthen inclusive education through mandatory autism‑specific training (Department for Education, 2015).</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dirty="0">
                          <a:solidFill>
                            <a:schemeClr val="tx1"/>
                          </a:solidFill>
                          <a:latin typeface="Arial" panose="020B0604020202020204" pitchFamily="34" charset="0"/>
                          <a:cs typeface="Arial" panose="020B0604020202020204" pitchFamily="34" charset="0"/>
                        </a:rPr>
                        <a:t>Address inequalities through targeted outreach for underserved groups (Care Act, 2014).</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dirty="0">
                          <a:solidFill>
                            <a:schemeClr val="tx1"/>
                          </a:solidFill>
                          <a:latin typeface="Arial" panose="020B0604020202020204" pitchFamily="34" charset="0"/>
                          <a:cs typeface="Arial" panose="020B0604020202020204" pitchFamily="34" charset="0"/>
                        </a:rPr>
                        <a:t>Promote co‑production, ensuring autistic people shape services and policy (Milton, 2017).</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dirty="0">
                          <a:solidFill>
                            <a:schemeClr val="tx1"/>
                          </a:solidFill>
                          <a:latin typeface="Arial" panose="020B0604020202020204" pitchFamily="34" charset="0"/>
                          <a:cs typeface="Arial" panose="020B0604020202020204" pitchFamily="34" charset="0"/>
                        </a:rPr>
                        <a:t>Improve healthcare accessibility, embedding autism‑inclusive practices (NHS, 2022).</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900" b="0" dirty="0">
                          <a:solidFill>
                            <a:schemeClr val="tx1"/>
                          </a:solidFill>
                          <a:latin typeface="Arial" panose="020B0604020202020204" pitchFamily="34" charset="0"/>
                          <a:cs typeface="Arial" panose="020B0604020202020204" pitchFamily="34" charset="0"/>
                        </a:rPr>
                        <a:t>Support employment pathways, addressing systemic barriers (National Autistic Society, 2022).</a:t>
                      </a:r>
                      <a:endParaRPr lang="en-GB" sz="900" b="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1086643" y="96249"/>
            <a:ext cx="10018713" cy="529393"/>
          </a:xfrm>
        </p:spPr>
        <p:txBody>
          <a:bodyPr>
            <a:normAutofit fontScale="90000"/>
          </a:bodyPr>
          <a:lstStyle/>
          <a:p>
            <a:r>
              <a:rPr lang="en-GB" dirty="0"/>
              <a:t>Reference List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272715" y="625642"/>
            <a:ext cx="11646568" cy="5999748"/>
          </a:xfrm>
          <a:solidFill>
            <a:schemeClr val="bg2"/>
          </a:solidFill>
        </p:spPr>
        <p:txBody>
          <a:bodyPr>
            <a:normAutofit/>
          </a:bodyPr>
          <a:lstStyle/>
          <a:p>
            <a:r>
              <a:rPr lang="en-GB" sz="1100" dirty="0">
                <a:latin typeface="Arial" panose="020B0604020202020204" pitchFamily="34" charset="0"/>
                <a:cs typeface="Arial" panose="020B0604020202020204" pitchFamily="34" charset="0"/>
              </a:rPr>
              <a:t>Autism Act (2010). Autism Act 2009. [online] Legislation.gov.uk. Available at: </a:t>
            </a:r>
            <a:r>
              <a:rPr lang="en-GB" sz="1100" dirty="0">
                <a:latin typeface="Arial" panose="020B0604020202020204" pitchFamily="34" charset="0"/>
                <a:cs typeface="Arial" panose="020B0604020202020204" pitchFamily="34" charset="0"/>
                <a:hlinkClick r:id="rId2"/>
              </a:rPr>
              <a:t>https://www.legislation.gov.uk/ukpga/2009/15/section/2</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Bishop, S.L. and Lord, C. (2023) ‘Commentary: Best practices and processes for assessment of autism spectrum disorder – the intended role of standardized diagnostic instruments’, Journal of child psychology and psychiatry, 64(5), pp. 834–838. Available at: </a:t>
            </a:r>
            <a:r>
              <a:rPr lang="en-GB" sz="1100" dirty="0">
                <a:latin typeface="Arial" panose="020B0604020202020204" pitchFamily="34" charset="0"/>
                <a:cs typeface="Arial" panose="020B0604020202020204" pitchFamily="34" charset="0"/>
                <a:hlinkClick r:id="rId3"/>
              </a:rPr>
              <a:t>https://doi.org/10.1111/jcpp.13802</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Brian </a:t>
            </a:r>
            <a:r>
              <a:rPr lang="en-GB" sz="1100" dirty="0" err="1">
                <a:latin typeface="Arial" panose="020B0604020202020204" pitchFamily="34" charset="0"/>
                <a:cs typeface="Arial" panose="020B0604020202020204" pitchFamily="34" charset="0"/>
              </a:rPr>
              <a:t>Reichow</a:t>
            </a:r>
            <a:r>
              <a:rPr lang="en-GB" sz="1100" dirty="0">
                <a:latin typeface="Arial" panose="020B0604020202020204" pitchFamily="34" charset="0"/>
                <a:cs typeface="Arial" panose="020B0604020202020204" pitchFamily="34" charset="0"/>
              </a:rPr>
              <a:t> et al. (2018) ‘Early intensive </a:t>
            </a:r>
            <a:r>
              <a:rPr lang="en-GB" sz="1100" dirty="0" err="1">
                <a:latin typeface="Arial" panose="020B0604020202020204" pitchFamily="34" charset="0"/>
                <a:cs typeface="Arial" panose="020B0604020202020204" pitchFamily="34" charset="0"/>
              </a:rPr>
              <a:t>behavioral</a:t>
            </a:r>
            <a:r>
              <a:rPr lang="en-GB" sz="1100" dirty="0">
                <a:latin typeface="Arial" panose="020B0604020202020204" pitchFamily="34" charset="0"/>
                <a:cs typeface="Arial" panose="020B0604020202020204" pitchFamily="34" charset="0"/>
              </a:rPr>
              <a:t> intervention (EIBI) for young children with autism spectrum disorders (ASD)’, The Cochrane database of systematic reviews., 2018(10). Available at: </a:t>
            </a:r>
            <a:r>
              <a:rPr lang="en-GB" sz="1100" dirty="0">
                <a:latin typeface="Arial" panose="020B0604020202020204" pitchFamily="34" charset="0"/>
                <a:cs typeface="Arial" panose="020B0604020202020204" pitchFamily="34" charset="0"/>
                <a:hlinkClick r:id="rId4"/>
              </a:rPr>
              <a:t>https://doi.org/10.1002/14651858.CD009260.pub3</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Care Act (2014). Care Act 2014. [online] Legislation.gov.uk. Available at: </a:t>
            </a:r>
            <a:r>
              <a:rPr lang="en-GB" sz="1100" dirty="0">
                <a:latin typeface="Arial" panose="020B0604020202020204" pitchFamily="34" charset="0"/>
                <a:cs typeface="Arial" panose="020B0604020202020204" pitchFamily="34" charset="0"/>
                <a:hlinkClick r:id="rId5"/>
              </a:rPr>
              <a:t>https://www.legislation.gov.uk/ukpga/2014/23/section/5</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Department for Education (2015). Special Educational Needs and Disability Code of Practice: 0 to 25 Years. [online] GOV.UK. Available at: </a:t>
            </a:r>
            <a:r>
              <a:rPr lang="en-GB" sz="1100" dirty="0">
                <a:latin typeface="Arial" panose="020B0604020202020204" pitchFamily="34" charset="0"/>
                <a:cs typeface="Arial" panose="020B0604020202020204" pitchFamily="34" charset="0"/>
                <a:hlinkClick r:id="rId6"/>
              </a:rPr>
              <a:t>https://assets.publishing.service.gov.uk/media/5a7dcb85ed915d2ac884d995/SEND_Code_of_Practice_January_2015.pdf</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Milton, D. (2017). A mismatch of salience : explorations of the nature of autism from theory to practice. Hove, East Sussex: </a:t>
            </a:r>
            <a:r>
              <a:rPr lang="en-GB" sz="1100" dirty="0" err="1">
                <a:latin typeface="Arial" panose="020B0604020202020204" pitchFamily="34" charset="0"/>
                <a:cs typeface="Arial" panose="020B0604020202020204" pitchFamily="34" charset="0"/>
              </a:rPr>
              <a:t>Pavillion</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National Autistic Society (2022). The history of autism. [online] www.autism.org.uk. Available at: </a:t>
            </a:r>
            <a:r>
              <a:rPr lang="en-GB" sz="1100" dirty="0">
                <a:latin typeface="Arial" panose="020B0604020202020204" pitchFamily="34" charset="0"/>
                <a:cs typeface="Arial" panose="020B0604020202020204" pitchFamily="34" charset="0"/>
                <a:hlinkClick r:id="rId7"/>
              </a:rPr>
              <a:t>https://www.autism.org.uk/advice-and-guidance/what-is-autism/the-history-of-autism</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National Institute for Health and Care Excellence (2017). Overview | Autism spectrum disorder in under 19s: recognition, referral and diagnosis | Guidance | NICE. [online] Nice.org.uk. Available at: </a:t>
            </a:r>
            <a:r>
              <a:rPr lang="en-GB" sz="1100" dirty="0">
                <a:latin typeface="Arial" panose="020B0604020202020204" pitchFamily="34" charset="0"/>
                <a:cs typeface="Arial" panose="020B0604020202020204" pitchFamily="34" charset="0"/>
                <a:hlinkClick r:id="rId8"/>
              </a:rPr>
              <a:t>https://www.nice.org.uk/Guidance/CG128</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National Institute of Mental Health (2024). Autism spectrum disorder. [online] National Institute of Mental Health. Available at: </a:t>
            </a:r>
            <a:r>
              <a:rPr lang="en-GB" sz="1100" dirty="0">
                <a:latin typeface="Arial" panose="020B0604020202020204" pitchFamily="34" charset="0"/>
                <a:cs typeface="Arial" panose="020B0604020202020204" pitchFamily="34" charset="0"/>
                <a:hlinkClick r:id="rId9"/>
              </a:rPr>
              <a:t>https://www.nimh.nih.gov/health/topics/autism-spectrum-disorders-asd</a:t>
            </a:r>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NHS (2022). Mental Health Act. [online] nhs.uk. Available at: </a:t>
            </a:r>
            <a:r>
              <a:rPr lang="en-GB" sz="1100" dirty="0">
                <a:latin typeface="Arial" panose="020B0604020202020204" pitchFamily="34" charset="0"/>
                <a:cs typeface="Arial" panose="020B0604020202020204" pitchFamily="34" charset="0"/>
                <a:hlinkClick r:id="rId10"/>
              </a:rPr>
              <a:t>https://www.nhs.uk/mental-health/social-care-and-your-rights/mental-health-and-the-law/mental-health-act/</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NICE (2012). Recommendations | Autism Spectrum Disorder in adults: Diagnosis and Management | Guidance | NICE. [online] www.nice.org.uk. Available at: </a:t>
            </a:r>
            <a:r>
              <a:rPr lang="en-GB" sz="1100" dirty="0">
                <a:latin typeface="Arial" panose="020B0604020202020204" pitchFamily="34" charset="0"/>
                <a:cs typeface="Arial" panose="020B0604020202020204" pitchFamily="34" charset="0"/>
                <a:hlinkClick r:id="rId11"/>
              </a:rPr>
              <a:t>https://www.nice.org.uk/guidance/cg142/chapter/Recommendations</a:t>
            </a:r>
            <a:r>
              <a:rPr lang="en-GB" sz="1100" dirty="0">
                <a:latin typeface="Arial" panose="020B0604020202020204" pitchFamily="34" charset="0"/>
                <a:cs typeface="Arial" panose="020B0604020202020204" pitchFamily="34" charset="0"/>
              </a:rPr>
              <a:t>.</a:t>
            </a:r>
          </a:p>
          <a:p>
            <a:r>
              <a:rPr lang="en-GB" sz="1100" dirty="0" err="1">
                <a:latin typeface="Arial" panose="020B0604020202020204" pitchFamily="34" charset="0"/>
                <a:cs typeface="Arial" panose="020B0604020202020204" pitchFamily="34" charset="0"/>
              </a:rPr>
              <a:t>Runswick</a:t>
            </a:r>
            <a:r>
              <a:rPr lang="en-GB" sz="1100" dirty="0">
                <a:latin typeface="Arial" panose="020B0604020202020204" pitchFamily="34" charset="0"/>
                <a:cs typeface="Arial" panose="020B0604020202020204" pitchFamily="34" charset="0"/>
              </a:rPr>
              <a:t>-Cole, K., Mallett, R. and Sami </a:t>
            </a:r>
            <a:r>
              <a:rPr lang="en-GB" sz="1100" dirty="0" err="1">
                <a:latin typeface="Arial" panose="020B0604020202020204" pitchFamily="34" charset="0"/>
                <a:cs typeface="Arial" panose="020B0604020202020204" pitchFamily="34" charset="0"/>
              </a:rPr>
              <a:t>Timimi</a:t>
            </a:r>
            <a:r>
              <a:rPr lang="en-GB" sz="1100" dirty="0">
                <a:latin typeface="Arial" panose="020B0604020202020204" pitchFamily="34" charset="0"/>
                <a:cs typeface="Arial" panose="020B0604020202020204" pitchFamily="34" charset="0"/>
              </a:rPr>
              <a:t> (2016). Re-thinking autism : diagnosis, identity and equality. London: Jessica Kingsley Publishers.</a:t>
            </a:r>
          </a:p>
          <a:p>
            <a:r>
              <a:rPr lang="en-GB" sz="1100" dirty="0">
                <a:latin typeface="Arial" panose="020B0604020202020204" pitchFamily="34" charset="0"/>
                <a:cs typeface="Arial" panose="020B0604020202020204" pitchFamily="34" charset="0"/>
              </a:rPr>
              <a:t>Voltaire, M. (2025). Developmental Trajectories, Diagnosis, and Interventions for Autism. Taylor &amp; Francis.</a:t>
            </a:r>
          </a:p>
          <a:p>
            <a:r>
              <a:rPr lang="en-GB" sz="1100" dirty="0">
                <a:latin typeface="Arial" panose="020B0604020202020204" pitchFamily="34" charset="0"/>
                <a:cs typeface="Arial" panose="020B0604020202020204" pitchFamily="34" charset="0"/>
              </a:rPr>
              <a:t>WHO (2026). ICD-11 for Mortality and Morbidity Statistics. [online] Who.int. Available at: https://icd.who.int/browse/2026-01/mms/en#437815624.</a:t>
            </a:r>
          </a:p>
        </p:txBody>
      </p:sp>
    </p:spTree>
    <p:extLst>
      <p:ext uri="{BB962C8B-B14F-4D97-AF65-F5344CB8AC3E}">
        <p14:creationId xmlns:p14="http://schemas.microsoft.com/office/powerpoint/2010/main" val="22457302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1420</TotalTime>
  <Words>1523</Words>
  <Application>Microsoft Office PowerPoint</Application>
  <PresentationFormat>Widescreen</PresentationFormat>
  <Paragraphs>75</Paragraphs>
  <Slides>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Corbel</vt:lpstr>
      <vt:lpstr>Parallax</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Beau Academic</dc:creator>
  <cp:lastModifiedBy>Natasha Victoria Rose-Taylor (2328696)</cp:lastModifiedBy>
  <cp:revision>4</cp:revision>
  <dcterms:created xsi:type="dcterms:W3CDTF">2024-12-04T18:07:56Z</dcterms:created>
  <dcterms:modified xsi:type="dcterms:W3CDTF">2026-07-06T09:53:05Z</dcterms:modified>
</cp:coreProperties>
</file>