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5" r:id="rId1"/>
  </p:sldMasterIdLst>
  <p:sldIdLst>
    <p:sldId id="324" r:id="rId2"/>
    <p:sldId id="305" r:id="rId3"/>
    <p:sldId id="306" r:id="rId4"/>
    <p:sldId id="307" r:id="rId5"/>
    <p:sldId id="308" r:id="rId6"/>
    <p:sldId id="309" r:id="rId7"/>
    <p:sldId id="310" r:id="rId8"/>
    <p:sldId id="311" r:id="rId9"/>
    <p:sldId id="312" r:id="rId10"/>
    <p:sldId id="313" r:id="rId11"/>
    <p:sldId id="314"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72" d="100"/>
          <a:sy n="72" d="100"/>
        </p:scale>
        <p:origin x="4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ableStyles" Target="tableStyles.xml" /><Relationship Id="rId2" Type="http://schemas.openxmlformats.org/officeDocument/2006/relationships/slide" Target="slides/slide1.xml" /><Relationship Id="rId16" Type="http://schemas.openxmlformats.org/officeDocument/2006/relationships/theme" Target="theme/them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viewProps" Target="view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presProps" Target="pres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8/7/2026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81337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8/7/2026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802639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8/7/2026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83323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8/7/2026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92150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8/7/2026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128102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8/7/2026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21416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8/7/2026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55722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8/7/2026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824638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8/7/2026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76762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8/7/2026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29157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8/7/2026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3181350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8/7/2026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925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8/7/2026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847512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8/7/2026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344101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8/7/2026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98092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8/7/2026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5312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theme" Target="../theme/theme1.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8/7/2026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92150993"/>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7.pn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image" Target="../media/image8.pn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image" Target="../media/image9.pn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image" Target="../media/image10.png"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8" Type="http://schemas.openxmlformats.org/officeDocument/2006/relationships/hyperlink" Target="https://www.academia.edu/download/117505233/896.pdf" TargetMode="External" /><Relationship Id="rId13" Type="http://schemas.openxmlformats.org/officeDocument/2006/relationships/hyperlink" Target="https://www.sundaytimes.lk/240728/education/managing-workload-stress-strategies-for-coping-and-thriving-565153.html" TargetMode="External" /><Relationship Id="rId3" Type="http://schemas.openxmlformats.org/officeDocument/2006/relationships/hyperlink" Target="https://ir.canterbury.ac.nz/server/api/core/bitstreams/a5d51a58-eff7-4e30-ad62-f530fdb6a768/content" TargetMode="External" /><Relationship Id="rId7" Type="http://schemas.openxmlformats.org/officeDocument/2006/relationships/hyperlink" Target="https://www.mdpi.com/2673-6373/3/2/14" TargetMode="External" /><Relationship Id="rId12" Type="http://schemas.openxmlformats.org/officeDocument/2006/relationships/hyperlink" Target="https://www.techfinitive.com/opinions/why-digital-transformation-in-the-nhs-is-more-than-going-paperless/" TargetMode="External" /><Relationship Id="rId2" Type="http://schemas.openxmlformats.org/officeDocument/2006/relationships/hyperlink" Target="https://www.forbes.com/advisor/business/common-cyber-security-threats/" TargetMode="External" /><Relationship Id="rId1" Type="http://schemas.openxmlformats.org/officeDocument/2006/relationships/slideLayout" Target="../slideLayouts/slideLayout2.xml" /><Relationship Id="rId6" Type="http://schemas.openxmlformats.org/officeDocument/2006/relationships/hyperlink" Target="https://www.researchgate.net/profile/Mostafa-Abotaleb-2/publication/382254421_Ensuring_Security_and_Privacy_in_Healthcare_Systems_A_Review_Exploring_Challenges_Solutions_Future_Trends_and_the_Practical_Applications_of_Artificial_Intelligence/links/6694f056b15ba55907582c90/Ensuring-Security-and-Privacy-in-Healthcare-Systems-A-Review-Exploring-Challenges-Solutions-Future-Trends-and-the-Practical-Applications-of-Artificial-Intelligence.pdf" TargetMode="External" /><Relationship Id="rId11" Type="http://schemas.openxmlformats.org/officeDocument/2006/relationships/hyperlink" Target="https://medium.com/@Mushtaque1503/what-is-computer-science-and-important-of-computer-science-technology-f2a1fb2794eb" TargetMode="External" /><Relationship Id="rId5" Type="http://schemas.openxmlformats.org/officeDocument/2006/relationships/hyperlink" Target="https://www.igi-global.com/gateway/article/full-text-pdf/386841&amp;riu=true" TargetMode="External" /><Relationship Id="rId15" Type="http://schemas.openxmlformats.org/officeDocument/2006/relationships/hyperlink" Target="https://www.sesamehr.com/blog/internal-communication/transparency-in-communication-the-key-to-good-leadership/" TargetMode="External" /><Relationship Id="rId10" Type="http://schemas.openxmlformats.org/officeDocument/2006/relationships/hyperlink" Target="https://indodax.com/academy/en/stakeholder-definition/" TargetMode="External" /><Relationship Id="rId4" Type="http://schemas.openxmlformats.org/officeDocument/2006/relationships/hyperlink" Target="https://assets.cureus.com/uploads/review_article/pdf/290934/20241008-794732-v1hocu.pdf" TargetMode="External" /><Relationship Id="rId9" Type="http://schemas.openxmlformats.org/officeDocument/2006/relationships/hyperlink" Target="https://www.thelancet.com/journals/lanam/article/PIIS2667-193X%2824%2900267-9/fulltext" TargetMode="External" /><Relationship Id="rId14" Type="http://schemas.openxmlformats.org/officeDocument/2006/relationships/hyperlink" Target="https://www.frontiersin.org/journals/surgery/articles/10.3389/fsurg.2022.862322/full"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48069" y="1727410"/>
            <a:ext cx="7063409" cy="4502425"/>
          </a:xfrm>
        </p:spPr>
        <p:txBody>
          <a:bodyPr>
            <a:noAutofit/>
          </a:bodyPr>
          <a:lstStyle/>
          <a:p>
            <a:pPr algn="ctr">
              <a:lnSpc>
                <a:spcPct val="150000"/>
              </a:lnSpc>
            </a:pPr>
            <a:r>
              <a:rPr lang="en-US" b="1" dirty="0">
                <a:solidFill>
                  <a:schemeClr val="tx1"/>
                </a:solidFill>
                <a:latin typeface="Arial" panose="020B0604020202020204" pitchFamily="34" charset="0"/>
                <a:cs typeface="Arial" panose="020B0604020202020204" pitchFamily="34" charset="0"/>
              </a:rPr>
              <a:t>Programme: MSc Public Health and Social Care in Practice</a:t>
            </a:r>
          </a:p>
          <a:p>
            <a:pPr algn="ctr">
              <a:lnSpc>
                <a:spcPct val="150000"/>
              </a:lnSpc>
            </a:pPr>
            <a:r>
              <a:rPr lang="en-IN" b="1" dirty="0">
                <a:solidFill>
                  <a:schemeClr val="tx1"/>
                </a:solidFill>
                <a:latin typeface="Arial" panose="020B0604020202020204" pitchFamily="34" charset="0"/>
                <a:cs typeface="Arial" panose="020B0604020202020204" pitchFamily="34" charset="0"/>
              </a:rPr>
              <a:t>Module: </a:t>
            </a:r>
            <a:r>
              <a:rPr lang="en-US" b="1" dirty="0">
                <a:solidFill>
                  <a:schemeClr val="tx1"/>
                </a:solidFill>
                <a:latin typeface="Arial" panose="020B0604020202020204" pitchFamily="34" charset="0"/>
                <a:cs typeface="Arial" panose="020B0604020202020204" pitchFamily="34" charset="0"/>
              </a:rPr>
              <a:t>Population Health and Digital Health Promotion </a:t>
            </a:r>
          </a:p>
          <a:p>
            <a:pPr algn="ctr">
              <a:lnSpc>
                <a:spcPct val="150000"/>
              </a:lnSpc>
            </a:pPr>
            <a:r>
              <a:rPr lang="en-IN" b="1" dirty="0">
                <a:solidFill>
                  <a:schemeClr val="tx1"/>
                </a:solidFill>
                <a:latin typeface="Arial" panose="020B0604020202020204" pitchFamily="34" charset="0"/>
                <a:cs typeface="Arial" panose="020B0604020202020204" pitchFamily="34" charset="0"/>
              </a:rPr>
              <a:t>Module code: LCHS7009</a:t>
            </a:r>
          </a:p>
          <a:p>
            <a:pPr algn="ctr">
              <a:lnSpc>
                <a:spcPct val="150000"/>
              </a:lnSpc>
            </a:pPr>
            <a:r>
              <a:rPr lang="en-IN" b="1" dirty="0">
                <a:solidFill>
                  <a:schemeClr val="tx1"/>
                </a:solidFill>
                <a:latin typeface="Arial" panose="020B0604020202020204" pitchFamily="34" charset="0"/>
                <a:cs typeface="Arial" panose="020B0604020202020204" pitchFamily="34" charset="0"/>
              </a:rPr>
              <a:t>Lecturer: </a:t>
            </a:r>
            <a:r>
              <a:rPr lang="en-US" b="1" dirty="0">
                <a:solidFill>
                  <a:schemeClr val="tx1"/>
                </a:solidFill>
                <a:latin typeface="Arial" panose="020B0604020202020204" pitchFamily="34" charset="0"/>
                <a:cs typeface="Arial" panose="020B0604020202020204" pitchFamily="34" charset="0"/>
              </a:rPr>
              <a:t>Diola </a:t>
            </a:r>
            <a:r>
              <a:rPr lang="en-US" b="1" dirty="0" err="1">
                <a:solidFill>
                  <a:schemeClr val="tx1"/>
                </a:solidFill>
                <a:latin typeface="Arial" panose="020B0604020202020204" pitchFamily="34" charset="0"/>
                <a:cs typeface="Arial" panose="020B0604020202020204" pitchFamily="34" charset="0"/>
              </a:rPr>
              <a:t>Bijlhout</a:t>
            </a:r>
            <a:r>
              <a:rPr lang="en-US" b="1" dirty="0">
                <a:solidFill>
                  <a:schemeClr val="tx1"/>
                </a:solidFill>
                <a:latin typeface="Arial" panose="020B0604020202020204" pitchFamily="34" charset="0"/>
                <a:cs typeface="Arial" panose="020B0604020202020204" pitchFamily="34" charset="0"/>
              </a:rPr>
              <a:t> </a:t>
            </a:r>
          </a:p>
          <a:p>
            <a:pPr algn="ctr">
              <a:lnSpc>
                <a:spcPct val="150000"/>
              </a:lnSpc>
            </a:pPr>
            <a:r>
              <a:rPr lang="en-IN" b="1" dirty="0">
                <a:solidFill>
                  <a:schemeClr val="tx1"/>
                </a:solidFill>
                <a:latin typeface="Arial" panose="020B0604020202020204" pitchFamily="34" charset="0"/>
                <a:cs typeface="Arial" panose="020B0604020202020204" pitchFamily="34" charset="0"/>
              </a:rPr>
              <a:t>Assignment Title: </a:t>
            </a:r>
            <a:r>
              <a:rPr lang="en-US" b="1" dirty="0">
                <a:solidFill>
                  <a:schemeClr val="tx1"/>
                </a:solidFill>
                <a:latin typeface="Arial" panose="020B0604020202020204" pitchFamily="34" charset="0"/>
                <a:cs typeface="Arial" panose="020B0604020202020204" pitchFamily="34" charset="0"/>
              </a:rPr>
              <a:t>Component 3 Group Project Presentation</a:t>
            </a:r>
          </a:p>
          <a:p>
            <a:pPr algn="ctr">
              <a:lnSpc>
                <a:spcPct val="150000"/>
              </a:lnSpc>
            </a:pPr>
            <a:r>
              <a:rPr lang="en-US" b="1" dirty="0">
                <a:solidFill>
                  <a:schemeClr val="tx1"/>
                </a:solidFill>
                <a:latin typeface="Arial" panose="020B0604020202020204" pitchFamily="34" charset="0"/>
                <a:cs typeface="Arial" panose="020B0604020202020204" pitchFamily="34" charset="0"/>
              </a:rPr>
              <a:t>Student Name: </a:t>
            </a:r>
            <a:r>
              <a:rPr lang="en-GB" b="1" dirty="0" err="1">
                <a:solidFill>
                  <a:schemeClr val="tx1"/>
                </a:solidFill>
                <a:latin typeface="Arial" panose="020B0604020202020204" pitchFamily="34" charset="0"/>
                <a:cs typeface="Arial" panose="020B0604020202020204" pitchFamily="34" charset="0"/>
              </a:rPr>
              <a:t>Pokal</a:t>
            </a:r>
            <a:r>
              <a:rPr lang="en-GB" b="1" dirty="0">
                <a:solidFill>
                  <a:schemeClr val="tx1"/>
                </a:solidFill>
                <a:latin typeface="Arial" panose="020B0604020202020204" pitchFamily="34" charset="0"/>
                <a:cs typeface="Arial" panose="020B0604020202020204" pitchFamily="34" charset="0"/>
              </a:rPr>
              <a:t> </a:t>
            </a:r>
            <a:r>
              <a:rPr lang="en-GB" b="1" dirty="0" err="1">
                <a:solidFill>
                  <a:schemeClr val="tx1"/>
                </a:solidFill>
                <a:latin typeface="Arial" panose="020B0604020202020204" pitchFamily="34" charset="0"/>
                <a:cs typeface="Arial" panose="020B0604020202020204" pitchFamily="34" charset="0"/>
              </a:rPr>
              <a:t>Mitesh</a:t>
            </a:r>
            <a:r>
              <a:rPr lang="en-GB" b="1" dirty="0">
                <a:solidFill>
                  <a:schemeClr val="tx1"/>
                </a:solidFill>
                <a:latin typeface="Arial" panose="020B0604020202020204" pitchFamily="34" charset="0"/>
                <a:cs typeface="Arial" panose="020B0604020202020204" pitchFamily="34" charset="0"/>
              </a:rPr>
              <a:t> </a:t>
            </a:r>
            <a:r>
              <a:rPr lang="en-GB" b="1" dirty="0" err="1">
                <a:solidFill>
                  <a:schemeClr val="tx1"/>
                </a:solidFill>
                <a:latin typeface="Arial" panose="020B0604020202020204" pitchFamily="34" charset="0"/>
                <a:cs typeface="Arial" panose="020B0604020202020204" pitchFamily="34" charset="0"/>
              </a:rPr>
              <a:t>Bharatbhai</a:t>
            </a:r>
            <a:r>
              <a:rPr lang="en-GB" b="1" dirty="0">
                <a:solidFill>
                  <a:schemeClr val="tx1"/>
                </a:solidFill>
                <a:latin typeface="Arial" panose="020B0604020202020204" pitchFamily="34" charset="0"/>
                <a:cs typeface="Arial" panose="020B0604020202020204" pitchFamily="34" charset="0"/>
              </a:rPr>
              <a:t> </a:t>
            </a:r>
            <a:endParaRPr lang="en-US" b="1" dirty="0">
              <a:solidFill>
                <a:schemeClr val="tx1"/>
              </a:solidFill>
              <a:latin typeface="Arial" panose="020B0604020202020204" pitchFamily="34" charset="0"/>
              <a:cs typeface="Arial" panose="020B0604020202020204" pitchFamily="34" charset="0"/>
            </a:endParaRPr>
          </a:p>
          <a:p>
            <a:pPr algn="ctr">
              <a:lnSpc>
                <a:spcPct val="150000"/>
              </a:lnSpc>
            </a:pPr>
            <a:r>
              <a:rPr lang="en-US" b="1" dirty="0">
                <a:solidFill>
                  <a:schemeClr val="tx1"/>
                </a:solidFill>
                <a:latin typeface="Arial" panose="020B0604020202020204" pitchFamily="34" charset="0"/>
                <a:cs typeface="Arial" panose="020B0604020202020204" pitchFamily="34" charset="0"/>
              </a:rPr>
              <a:t>Student ID:</a:t>
            </a:r>
            <a:r>
              <a:rPr lang="en-GB" b="1">
                <a:solidFill>
                  <a:schemeClr val="tx1"/>
                </a:solidFill>
                <a:latin typeface="Arial" panose="020B0604020202020204" pitchFamily="34" charset="0"/>
                <a:cs typeface="Arial" panose="020B0604020202020204" pitchFamily="34" charset="0"/>
              </a:rPr>
              <a:t> 2528089</a:t>
            </a:r>
            <a:endParaRPr lang="en-IN" dirty="0">
              <a:solidFill>
                <a:schemeClr val="tx1"/>
              </a:solidFill>
            </a:endParaRPr>
          </a:p>
        </p:txBody>
      </p:sp>
      <p:pic>
        <p:nvPicPr>
          <p:cNvPr id="4" name="Picture 3"/>
          <p:cNvPicPr>
            <a:picLocks noChangeAspect="1"/>
          </p:cNvPicPr>
          <p:nvPr/>
        </p:nvPicPr>
        <p:blipFill>
          <a:blip r:embed="rId2"/>
          <a:stretch>
            <a:fillRect/>
          </a:stretch>
        </p:blipFill>
        <p:spPr>
          <a:xfrm>
            <a:off x="5479773" y="169856"/>
            <a:ext cx="3804234" cy="1304657"/>
          </a:xfrm>
          <a:prstGeom prst="rect">
            <a:avLst/>
          </a:prstGeom>
        </p:spPr>
      </p:pic>
    </p:spTree>
    <p:extLst>
      <p:ext uri="{BB962C8B-B14F-4D97-AF65-F5344CB8AC3E}">
        <p14:creationId xmlns:p14="http://schemas.microsoft.com/office/powerpoint/2010/main" val="3348875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0174" y="563670"/>
            <a:ext cx="7490790" cy="873171"/>
          </a:xfrm>
        </p:spPr>
        <p:txBody>
          <a:bodyPr>
            <a:normAutofit fontScale="90000"/>
          </a:bodyPr>
          <a:lstStyle/>
          <a:p>
            <a:pPr algn="ctr">
              <a:lnSpc>
                <a:spcPct val="150000"/>
              </a:lnSpc>
            </a:pPr>
            <a:r>
              <a:rPr lang="en-US" sz="2000" b="1" dirty="0">
                <a:solidFill>
                  <a:schemeClr val="tx1"/>
                </a:solidFill>
                <a:latin typeface="Arial" panose="020B0604020202020204" pitchFamily="34" charset="0"/>
                <a:cs typeface="Arial" panose="020B0604020202020204" pitchFamily="34" charset="0"/>
              </a:rPr>
              <a:t>Introduction: Why Implementation Success Depends on More Than Technology </a:t>
            </a:r>
            <a:br>
              <a:rPr lang="en-US" dirty="0"/>
            </a:br>
            <a:endParaRPr lang="en-GB" dirty="0"/>
          </a:p>
        </p:txBody>
      </p:sp>
      <p:sp>
        <p:nvSpPr>
          <p:cNvPr id="3" name="Content Placeholder 2"/>
          <p:cNvSpPr>
            <a:spLocks noGrp="1"/>
          </p:cNvSpPr>
          <p:nvPr>
            <p:ph idx="1"/>
          </p:nvPr>
        </p:nvSpPr>
        <p:spPr>
          <a:xfrm>
            <a:off x="677518" y="1980571"/>
            <a:ext cx="7808842" cy="3753427"/>
          </a:xfrm>
        </p:spPr>
        <p:txBody>
          <a:bodyPr>
            <a:normAutofit fontScale="85000" lnSpcReduction="10000"/>
          </a:bodyPr>
          <a:lstStyle/>
          <a:p>
            <a:pPr lvl="0" algn="just">
              <a:lnSpc>
                <a:spcPct val="170000"/>
              </a:lnSpc>
            </a:pPr>
            <a:r>
              <a:rPr lang="en-US" sz="2100" dirty="0">
                <a:latin typeface="Arial" panose="020B0604020202020204" pitchFamily="34" charset="0"/>
                <a:cs typeface="Arial" panose="020B0604020202020204" pitchFamily="34" charset="0"/>
              </a:rPr>
              <a:t>Successful implementation highly relies on the stakeholder collaboration, effective governance and organisational commitment beyond wearable technology adoption (Watson, 2024).</a:t>
            </a:r>
          </a:p>
          <a:p>
            <a:pPr lvl="0" algn="just">
              <a:lnSpc>
                <a:spcPct val="150000"/>
              </a:lnSpc>
            </a:pPr>
            <a:r>
              <a:rPr lang="en-US" sz="2100" dirty="0">
                <a:latin typeface="Arial" panose="020B0604020202020204" pitchFamily="34" charset="0"/>
                <a:cs typeface="Arial" panose="020B0604020202020204" pitchFamily="34" charset="0"/>
              </a:rPr>
              <a:t>Digital intervention (Back Smart) will be effective by proper employee training, policy alignment and rapid organisational evaluation.</a:t>
            </a:r>
          </a:p>
          <a:p>
            <a:pPr lvl="0" algn="just">
              <a:lnSpc>
                <a:spcPct val="150000"/>
              </a:lnSpc>
            </a:pPr>
            <a:r>
              <a:rPr lang="en-US" sz="2100" dirty="0">
                <a:latin typeface="Arial" panose="020B0604020202020204" pitchFamily="34" charset="0"/>
                <a:cs typeface="Arial" panose="020B0604020202020204" pitchFamily="34" charset="0"/>
              </a:rPr>
              <a:t>This section highlights operational barriers, key stakeholders and governance factors which lead to successful adoption of the Back Smart intervention within NHS settings.</a:t>
            </a:r>
          </a:p>
          <a:p>
            <a:endParaRPr lang="en-GB" dirty="0"/>
          </a:p>
        </p:txBody>
      </p:sp>
      <p:pic>
        <p:nvPicPr>
          <p:cNvPr id="4" name="Picture 3"/>
          <p:cNvPicPr>
            <a:picLocks noChangeAspect="1"/>
          </p:cNvPicPr>
          <p:nvPr/>
        </p:nvPicPr>
        <p:blipFill>
          <a:blip r:embed="rId2"/>
          <a:stretch>
            <a:fillRect/>
          </a:stretch>
        </p:blipFill>
        <p:spPr>
          <a:xfrm>
            <a:off x="8931964" y="2572729"/>
            <a:ext cx="2914704" cy="2569113"/>
          </a:xfrm>
          <a:prstGeom prst="rect">
            <a:avLst/>
          </a:prstGeom>
        </p:spPr>
      </p:pic>
    </p:spTree>
    <p:extLst>
      <p:ext uri="{BB962C8B-B14F-4D97-AF65-F5344CB8AC3E}">
        <p14:creationId xmlns:p14="http://schemas.microsoft.com/office/powerpoint/2010/main" val="38916238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8539" y="827246"/>
            <a:ext cx="7442369" cy="1303867"/>
          </a:xfrm>
        </p:spPr>
        <p:txBody>
          <a:bodyPr>
            <a:noAutofit/>
          </a:bodyPr>
          <a:lstStyle/>
          <a:p>
            <a:pPr algn="ctr">
              <a:lnSpc>
                <a:spcPct val="150000"/>
              </a:lnSpc>
            </a:pPr>
            <a:r>
              <a:rPr lang="en-US" sz="1800" b="1" dirty="0">
                <a:solidFill>
                  <a:schemeClr val="tx1"/>
                </a:solidFill>
                <a:latin typeface="Arial" panose="020B0604020202020204" pitchFamily="34" charset="0"/>
                <a:cs typeface="Arial" panose="020B0604020202020204" pitchFamily="34" charset="0"/>
              </a:rPr>
              <a:t>Key Stakeholders Supporting BackSmart Implementation </a:t>
            </a:r>
            <a:endParaRPr lang="en-GB" sz="1800"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2549" y="2198077"/>
            <a:ext cx="7066721" cy="4123210"/>
          </a:xfrm>
        </p:spPr>
        <p:txBody>
          <a:bodyPr>
            <a:normAutofit fontScale="85000" lnSpcReduction="10000"/>
          </a:bodyPr>
          <a:lstStyle/>
          <a:p>
            <a:pPr lvl="0" algn="just">
              <a:lnSpc>
                <a:spcPct val="160000"/>
              </a:lnSpc>
            </a:pPr>
            <a:r>
              <a:rPr lang="en-US" sz="2100" dirty="0">
                <a:latin typeface="Arial" panose="020B0604020202020204" pitchFamily="34" charset="0"/>
                <a:cs typeface="Arial" panose="020B0604020202020204" pitchFamily="34" charset="0"/>
              </a:rPr>
              <a:t>Healthcare staff predominantly use wearable devices to provide movement data while engaging with the personalised feedback to enhance musculoskeletal health behaviors (Jafleh, 2024).</a:t>
            </a:r>
          </a:p>
          <a:p>
            <a:pPr lvl="0" algn="just">
              <a:lnSpc>
                <a:spcPct val="150000"/>
              </a:lnSpc>
            </a:pPr>
            <a:r>
              <a:rPr lang="en-US" sz="2100" dirty="0">
                <a:latin typeface="Arial" panose="020B0604020202020204" pitchFamily="34" charset="0"/>
                <a:cs typeface="Arial" panose="020B0604020202020204" pitchFamily="34" charset="0"/>
              </a:rPr>
              <a:t>Physiotherapists, occupational health teams and NHS leaders will coordinate implementation and promote workplace wellbeing initiatives.</a:t>
            </a:r>
          </a:p>
          <a:p>
            <a:pPr lvl="0" algn="just">
              <a:lnSpc>
                <a:spcPct val="150000"/>
              </a:lnSpc>
            </a:pPr>
            <a:r>
              <a:rPr lang="en-US" sz="2100" dirty="0">
                <a:latin typeface="Arial" panose="020B0604020202020204" pitchFamily="34" charset="0"/>
                <a:cs typeface="Arial" panose="020B0604020202020204" pitchFamily="34" charset="0"/>
              </a:rPr>
              <a:t>IT specialist, HR and Health and Safety Executive will ensure secure and sustainable digital intervention delivery to back pain workers</a:t>
            </a:r>
            <a:r>
              <a:rPr lang="en-US" sz="1900" dirty="0">
                <a:latin typeface="Arial" panose="020B0604020202020204" pitchFamily="34" charset="0"/>
                <a:cs typeface="Arial" panose="020B0604020202020204" pitchFamily="34" charset="0"/>
              </a:rPr>
              <a:t>.</a:t>
            </a:r>
          </a:p>
          <a:p>
            <a:pPr marL="0" indent="0">
              <a:buNone/>
            </a:pPr>
            <a:endParaRPr lang="en-GB" dirty="0"/>
          </a:p>
        </p:txBody>
      </p:sp>
      <p:pic>
        <p:nvPicPr>
          <p:cNvPr id="4" name="Picture 3"/>
          <p:cNvPicPr>
            <a:picLocks noChangeAspect="1"/>
          </p:cNvPicPr>
          <p:nvPr/>
        </p:nvPicPr>
        <p:blipFill>
          <a:blip r:embed="rId2"/>
          <a:stretch>
            <a:fillRect/>
          </a:stretch>
        </p:blipFill>
        <p:spPr>
          <a:xfrm>
            <a:off x="7739270" y="3072017"/>
            <a:ext cx="3531727" cy="2308366"/>
          </a:xfrm>
          <a:prstGeom prst="rect">
            <a:avLst/>
          </a:prstGeom>
        </p:spPr>
      </p:pic>
    </p:spTree>
    <p:extLst>
      <p:ext uri="{BB962C8B-B14F-4D97-AF65-F5344CB8AC3E}">
        <p14:creationId xmlns:p14="http://schemas.microsoft.com/office/powerpoint/2010/main" val="2284122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75708" y="88119"/>
            <a:ext cx="4432848" cy="1390008"/>
          </a:xfrm>
        </p:spPr>
        <p:txBody>
          <a:bodyPr>
            <a:normAutofit fontScale="90000"/>
          </a:bodyPr>
          <a:lstStyle/>
          <a:p>
            <a:pPr>
              <a:lnSpc>
                <a:spcPct val="150000"/>
              </a:lnSpc>
            </a:pPr>
            <a:r>
              <a:rPr lang="en-US" sz="2000" b="1" dirty="0">
                <a:solidFill>
                  <a:schemeClr val="tx1"/>
                </a:solidFill>
                <a:latin typeface="Arial" panose="020B0604020202020204" pitchFamily="34" charset="0"/>
                <a:cs typeface="Arial" panose="020B0604020202020204" pitchFamily="34" charset="0"/>
              </a:rPr>
              <a:t>Stakeholder and Partnership Working</a:t>
            </a:r>
            <a:br>
              <a:rPr lang="en-US" dirty="0"/>
            </a:br>
            <a:endParaRPr lang="en-GB" dirty="0"/>
          </a:p>
        </p:txBody>
      </p:sp>
      <p:sp>
        <p:nvSpPr>
          <p:cNvPr id="3" name="Content Placeholder 2"/>
          <p:cNvSpPr>
            <a:spLocks noGrp="1"/>
          </p:cNvSpPr>
          <p:nvPr>
            <p:ph idx="1"/>
          </p:nvPr>
        </p:nvSpPr>
        <p:spPr>
          <a:xfrm>
            <a:off x="805070" y="1192695"/>
            <a:ext cx="7371521" cy="4943062"/>
          </a:xfrm>
        </p:spPr>
        <p:txBody>
          <a:bodyPr>
            <a:normAutofit fontScale="40000" lnSpcReduction="20000"/>
          </a:bodyPr>
          <a:lstStyle/>
          <a:p>
            <a:pPr lvl="0">
              <a:lnSpc>
                <a:spcPct val="170000"/>
              </a:lnSpc>
            </a:pPr>
            <a:r>
              <a:rPr lang="en-US" sz="3300" b="1" dirty="0">
                <a:latin typeface="Arial" panose="020B0604020202020204" pitchFamily="34" charset="0"/>
                <a:cs typeface="Arial" panose="020B0604020202020204" pitchFamily="34" charset="0"/>
              </a:rPr>
              <a:t>Keep satisfied</a:t>
            </a:r>
            <a:endParaRPr lang="en-US" sz="3300" dirty="0">
              <a:latin typeface="Arial" panose="020B0604020202020204" pitchFamily="34" charset="0"/>
              <a:cs typeface="Arial" panose="020B0604020202020204" pitchFamily="34" charset="0"/>
            </a:endParaRPr>
          </a:p>
          <a:p>
            <a:pPr marL="0" indent="0">
              <a:lnSpc>
                <a:spcPct val="170000"/>
              </a:lnSpc>
              <a:buNone/>
            </a:pPr>
            <a:r>
              <a:rPr lang="en-US" sz="3300" dirty="0">
                <a:latin typeface="Arial" panose="020B0604020202020204" pitchFamily="34" charset="0"/>
                <a:cs typeface="Arial" panose="020B0604020202020204" pitchFamily="34" charset="0"/>
              </a:rPr>
              <a:t>With high power and low interest, the UK government will facilitate BackSmart by developing national health policies and funding frameworks (Grover and Singh, 2019).  </a:t>
            </a:r>
          </a:p>
          <a:p>
            <a:pPr lvl="0">
              <a:lnSpc>
                <a:spcPct val="170000"/>
              </a:lnSpc>
            </a:pPr>
            <a:r>
              <a:rPr lang="en-US" sz="3300" b="1" dirty="0">
                <a:latin typeface="Arial" panose="020B0604020202020204" pitchFamily="34" charset="0"/>
                <a:cs typeface="Arial" panose="020B0604020202020204" pitchFamily="34" charset="0"/>
              </a:rPr>
              <a:t>Manage closely</a:t>
            </a:r>
            <a:endParaRPr lang="en-US" sz="3300" dirty="0">
              <a:latin typeface="Arial" panose="020B0604020202020204" pitchFamily="34" charset="0"/>
              <a:cs typeface="Arial" panose="020B0604020202020204" pitchFamily="34" charset="0"/>
            </a:endParaRPr>
          </a:p>
          <a:p>
            <a:pPr marL="0" indent="0">
              <a:lnSpc>
                <a:spcPct val="170000"/>
              </a:lnSpc>
              <a:buNone/>
            </a:pPr>
            <a:r>
              <a:rPr lang="en-US" sz="3300" dirty="0">
                <a:latin typeface="Arial" panose="020B0604020202020204" pitchFamily="34" charset="0"/>
                <a:cs typeface="Arial" panose="020B0604020202020204" pitchFamily="34" charset="0"/>
              </a:rPr>
              <a:t>With high interest and high power, the NHS trust and healthcare organisations will help by providing organisational infrastructure and leadership support.</a:t>
            </a:r>
          </a:p>
          <a:p>
            <a:pPr lvl="0">
              <a:lnSpc>
                <a:spcPct val="170000"/>
              </a:lnSpc>
            </a:pPr>
            <a:r>
              <a:rPr lang="en-US" sz="3300" b="1" dirty="0">
                <a:latin typeface="Arial" panose="020B0604020202020204" pitchFamily="34" charset="0"/>
                <a:cs typeface="Arial" panose="020B0604020202020204" pitchFamily="34" charset="0"/>
              </a:rPr>
              <a:t>Minimal effort</a:t>
            </a:r>
            <a:endParaRPr lang="en-US" sz="3300" dirty="0">
              <a:latin typeface="Arial" panose="020B0604020202020204" pitchFamily="34" charset="0"/>
              <a:cs typeface="Arial" panose="020B0604020202020204" pitchFamily="34" charset="0"/>
            </a:endParaRPr>
          </a:p>
          <a:p>
            <a:pPr marL="0" indent="0">
              <a:lnSpc>
                <a:spcPct val="170000"/>
              </a:lnSpc>
              <a:buNone/>
            </a:pPr>
            <a:r>
              <a:rPr lang="en-US" sz="3300" dirty="0">
                <a:latin typeface="Arial" panose="020B0604020202020204" pitchFamily="34" charset="0"/>
                <a:cs typeface="Arial" panose="020B0604020202020204" pitchFamily="34" charset="0"/>
              </a:rPr>
              <a:t>NGOs will have low power and low interest, which will facilitate the intervention by increasing awareness among the target groups while collaborating with healthcare organisations and support through providing funding (Ebrahimi, Rajabi and Aryankhesal, 2024).</a:t>
            </a:r>
          </a:p>
          <a:p>
            <a:pPr lvl="0">
              <a:lnSpc>
                <a:spcPct val="170000"/>
              </a:lnSpc>
            </a:pPr>
            <a:r>
              <a:rPr lang="en-US" sz="3300" b="1" dirty="0">
                <a:latin typeface="Arial" panose="020B0604020202020204" pitchFamily="34" charset="0"/>
                <a:cs typeface="Arial" panose="020B0604020202020204" pitchFamily="34" charset="0"/>
              </a:rPr>
              <a:t>Keep informed</a:t>
            </a:r>
            <a:endParaRPr lang="en-US" sz="3300" dirty="0">
              <a:latin typeface="Arial" panose="020B0604020202020204" pitchFamily="34" charset="0"/>
              <a:cs typeface="Arial" panose="020B0604020202020204" pitchFamily="34" charset="0"/>
            </a:endParaRPr>
          </a:p>
          <a:p>
            <a:pPr marL="0" indent="0">
              <a:lnSpc>
                <a:spcPct val="170000"/>
              </a:lnSpc>
              <a:buNone/>
            </a:pPr>
            <a:r>
              <a:rPr lang="en-US" sz="3300" dirty="0">
                <a:latin typeface="Arial" panose="020B0604020202020204" pitchFamily="34" charset="0"/>
                <a:cs typeface="Arial" panose="020B0604020202020204" pitchFamily="34" charset="0"/>
              </a:rPr>
              <a:t>Healthcare workers will participate to check up their lower back through which they will ensure the effectiveness of BackSmart and meet their satisfaction rate.</a:t>
            </a:r>
          </a:p>
          <a:p>
            <a:pPr marL="0" indent="0">
              <a:lnSpc>
                <a:spcPct val="170000"/>
              </a:lnSpc>
              <a:buNone/>
            </a:pPr>
            <a:endParaRPr lang="en-GB" dirty="0"/>
          </a:p>
        </p:txBody>
      </p:sp>
      <p:pic>
        <p:nvPicPr>
          <p:cNvPr id="4" name="Picture 3"/>
          <p:cNvPicPr>
            <a:picLocks noChangeAspect="1"/>
          </p:cNvPicPr>
          <p:nvPr/>
        </p:nvPicPr>
        <p:blipFill>
          <a:blip r:embed="rId2"/>
          <a:stretch>
            <a:fillRect/>
          </a:stretch>
        </p:blipFill>
        <p:spPr>
          <a:xfrm>
            <a:off x="8415130" y="2639830"/>
            <a:ext cx="2888973" cy="2450141"/>
          </a:xfrm>
          <a:prstGeom prst="rect">
            <a:avLst/>
          </a:prstGeom>
        </p:spPr>
      </p:pic>
    </p:spTree>
    <p:extLst>
      <p:ext uri="{BB962C8B-B14F-4D97-AF65-F5344CB8AC3E}">
        <p14:creationId xmlns:p14="http://schemas.microsoft.com/office/powerpoint/2010/main" val="1509799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2294" y="930780"/>
            <a:ext cx="4747589" cy="899677"/>
          </a:xfrm>
        </p:spPr>
        <p:txBody>
          <a:bodyPr>
            <a:normAutofit/>
          </a:bodyPr>
          <a:lstStyle/>
          <a:p>
            <a:pPr algn="just"/>
            <a:r>
              <a:rPr lang="en-US" sz="1800" b="1" dirty="0">
                <a:solidFill>
                  <a:schemeClr val="tx1"/>
                </a:solidFill>
                <a:latin typeface="Arial" panose="020B0604020202020204" pitchFamily="34" charset="0"/>
                <a:cs typeface="Arial" panose="020B0604020202020204" pitchFamily="34" charset="0"/>
              </a:rPr>
              <a:t>Stakeholder Roles and Responsibilities </a:t>
            </a:r>
            <a:endParaRPr lang="en-GB" sz="1800"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05071" y="2411896"/>
            <a:ext cx="7146234" cy="3821781"/>
          </a:xfrm>
        </p:spPr>
        <p:txBody>
          <a:bodyPr>
            <a:normAutofit/>
          </a:bodyPr>
          <a:lstStyle/>
          <a:p>
            <a:pPr lvl="0" algn="just">
              <a:lnSpc>
                <a:spcPct val="150000"/>
              </a:lnSpc>
            </a:pPr>
            <a:r>
              <a:rPr lang="en-US" sz="1800" dirty="0">
                <a:latin typeface="Arial" panose="020B0604020202020204" pitchFamily="34" charset="0"/>
                <a:cs typeface="Arial" panose="020B0604020202020204" pitchFamily="34" charset="0"/>
              </a:rPr>
              <a:t>Occupational health professionals will recognise the high-risk staff through the BackSmart by eliminating work-related musculoskeletal injuries effectively.</a:t>
            </a:r>
          </a:p>
          <a:p>
            <a:pPr lvl="0" algn="just">
              <a:lnSpc>
                <a:spcPct val="150000"/>
              </a:lnSpc>
            </a:pPr>
            <a:r>
              <a:rPr lang="en-US" sz="1800" dirty="0">
                <a:latin typeface="Arial" panose="020B0604020202020204" pitchFamily="34" charset="0"/>
                <a:cs typeface="Arial" panose="020B0604020202020204" pitchFamily="34" charset="0"/>
              </a:rPr>
              <a:t>NHS managers will allocate resources, enhance organisational culture through providing proactive employee treatment (BackSmart wearable device) that enhances employee wellbeing.</a:t>
            </a:r>
          </a:p>
          <a:p>
            <a:pPr lvl="0" algn="just">
              <a:lnSpc>
                <a:spcPct val="150000"/>
              </a:lnSpc>
            </a:pPr>
            <a:r>
              <a:rPr lang="en-US" sz="1800" dirty="0">
                <a:latin typeface="Arial" panose="020B0604020202020204" pitchFamily="34" charset="0"/>
                <a:cs typeface="Arial" panose="020B0604020202020204" pitchFamily="34" charset="0"/>
              </a:rPr>
              <a:t>Technology developers will ensure cyber security compliance to prevent patient data to the third party.</a:t>
            </a:r>
          </a:p>
          <a:p>
            <a:endParaRPr lang="en-GB" dirty="0"/>
          </a:p>
        </p:txBody>
      </p:sp>
      <p:pic>
        <p:nvPicPr>
          <p:cNvPr id="4" name="Picture 3"/>
          <p:cNvPicPr>
            <a:picLocks noChangeAspect="1"/>
          </p:cNvPicPr>
          <p:nvPr/>
        </p:nvPicPr>
        <p:blipFill>
          <a:blip r:embed="rId2"/>
          <a:stretch>
            <a:fillRect/>
          </a:stretch>
        </p:blipFill>
        <p:spPr>
          <a:xfrm>
            <a:off x="8111912" y="2673153"/>
            <a:ext cx="3321083" cy="2813247"/>
          </a:xfrm>
          <a:prstGeom prst="rect">
            <a:avLst/>
          </a:prstGeom>
        </p:spPr>
      </p:pic>
    </p:spTree>
    <p:extLst>
      <p:ext uri="{BB962C8B-B14F-4D97-AF65-F5344CB8AC3E}">
        <p14:creationId xmlns:p14="http://schemas.microsoft.com/office/powerpoint/2010/main" val="7825857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49728" y="366983"/>
            <a:ext cx="4742805" cy="1320800"/>
          </a:xfrm>
        </p:spPr>
        <p:txBody>
          <a:bodyPr>
            <a:normAutofit/>
          </a:bodyPr>
          <a:lstStyle/>
          <a:p>
            <a:r>
              <a:rPr lang="en-US" sz="1800" b="1" dirty="0">
                <a:solidFill>
                  <a:schemeClr val="tx1"/>
                </a:solidFill>
                <a:latin typeface="Arial" panose="020B0604020202020204" pitchFamily="34" charset="0"/>
                <a:cs typeface="Arial" panose="020B0604020202020204" pitchFamily="34" charset="0"/>
              </a:rPr>
              <a:t>Organisational and Operational Barriers</a:t>
            </a:r>
            <a:endParaRPr lang="en-GB" sz="1800"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911088" y="1310054"/>
            <a:ext cx="6987208" cy="4963380"/>
          </a:xfrm>
        </p:spPr>
        <p:txBody>
          <a:bodyPr>
            <a:normAutofit/>
          </a:bodyPr>
          <a:lstStyle/>
          <a:p>
            <a:pPr lvl="0" algn="just">
              <a:lnSpc>
                <a:spcPct val="150000"/>
              </a:lnSpc>
            </a:pPr>
            <a:r>
              <a:rPr lang="en-US" sz="1800" dirty="0">
                <a:latin typeface="Arial" panose="020B0604020202020204" pitchFamily="34" charset="0"/>
                <a:cs typeface="Arial" panose="020B0604020202020204" pitchFamily="34" charset="0"/>
              </a:rPr>
              <a:t>To implement BackSmart wearable technology, the healthcare organisation faces workforce shortage, limited financial resources.</a:t>
            </a:r>
          </a:p>
          <a:p>
            <a:pPr lvl="0" algn="just">
              <a:lnSpc>
                <a:spcPct val="150000"/>
              </a:lnSpc>
            </a:pPr>
            <a:r>
              <a:rPr lang="en-US" sz="1800" dirty="0">
                <a:latin typeface="Arial" panose="020B0604020202020204" pitchFamily="34" charset="0"/>
                <a:cs typeface="Arial" panose="020B0604020202020204" pitchFamily="34" charset="0"/>
              </a:rPr>
              <a:t>Resistance to technology adoption among the healthcare professionals will reduce intervention uptake without proper leadership training, support and organisational engagement strategies.</a:t>
            </a:r>
          </a:p>
          <a:p>
            <a:pPr lvl="0" algn="just">
              <a:lnSpc>
                <a:spcPct val="150000"/>
              </a:lnSpc>
            </a:pPr>
            <a:r>
              <a:rPr lang="en-US" sz="1800" dirty="0">
                <a:latin typeface="Arial" panose="020B0604020202020204" pitchFamily="34" charset="0"/>
                <a:cs typeface="Arial" panose="020B0604020202020204" pitchFamily="34" charset="0"/>
              </a:rPr>
              <a:t>BackSmart technology and existing NHS digital systems will restrict efficient clinical decision-making processes and data sharing.</a:t>
            </a:r>
          </a:p>
          <a:p>
            <a:endParaRPr lang="en-GB" dirty="0"/>
          </a:p>
        </p:txBody>
      </p:sp>
      <p:pic>
        <p:nvPicPr>
          <p:cNvPr id="4" name="Picture 3"/>
          <p:cNvPicPr>
            <a:picLocks noChangeAspect="1"/>
          </p:cNvPicPr>
          <p:nvPr/>
        </p:nvPicPr>
        <p:blipFill>
          <a:blip r:embed="rId2"/>
          <a:stretch>
            <a:fillRect/>
          </a:stretch>
        </p:blipFill>
        <p:spPr>
          <a:xfrm>
            <a:off x="8092533" y="3307102"/>
            <a:ext cx="3265716" cy="2177144"/>
          </a:xfrm>
          <a:prstGeom prst="rect">
            <a:avLst/>
          </a:prstGeom>
        </p:spPr>
      </p:pic>
    </p:spTree>
    <p:extLst>
      <p:ext uri="{BB962C8B-B14F-4D97-AF65-F5344CB8AC3E}">
        <p14:creationId xmlns:p14="http://schemas.microsoft.com/office/powerpoint/2010/main" val="272094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8329" y="696442"/>
            <a:ext cx="4164494" cy="1016302"/>
          </a:xfrm>
        </p:spPr>
        <p:txBody>
          <a:bodyPr>
            <a:normAutofit/>
          </a:bodyPr>
          <a:lstStyle/>
          <a:p>
            <a:r>
              <a:rPr lang="en-US" sz="1800" b="1" dirty="0">
                <a:solidFill>
                  <a:schemeClr val="tx1"/>
                </a:solidFill>
                <a:latin typeface="Arial" panose="020B0604020202020204" pitchFamily="34" charset="0"/>
                <a:cs typeface="Arial" panose="020B0604020202020204" pitchFamily="34" charset="0"/>
              </a:rPr>
              <a:t>User and Workplace Barriers</a:t>
            </a:r>
            <a:br>
              <a:rPr lang="en-US" dirty="0"/>
            </a:br>
            <a:endParaRPr lang="en-GB" dirty="0"/>
          </a:p>
        </p:txBody>
      </p:sp>
      <p:sp>
        <p:nvSpPr>
          <p:cNvPr id="3" name="Content Placeholder 2"/>
          <p:cNvSpPr>
            <a:spLocks noGrp="1"/>
          </p:cNvSpPr>
          <p:nvPr>
            <p:ph idx="1"/>
          </p:nvPr>
        </p:nvSpPr>
        <p:spPr>
          <a:xfrm>
            <a:off x="492133" y="1613435"/>
            <a:ext cx="7583555" cy="3751102"/>
          </a:xfrm>
        </p:spPr>
        <p:txBody>
          <a:bodyPr>
            <a:normAutofit/>
          </a:bodyPr>
          <a:lstStyle/>
          <a:p>
            <a:pPr lvl="0" algn="just">
              <a:lnSpc>
                <a:spcPct val="150000"/>
              </a:lnSpc>
            </a:pPr>
            <a:r>
              <a:rPr lang="en-US" dirty="0">
                <a:latin typeface="Arial" panose="020B0604020202020204" pitchFamily="34" charset="0"/>
                <a:cs typeface="Arial" panose="020B0604020202020204" pitchFamily="34" charset="0"/>
              </a:rPr>
              <a:t>Inconsistent wearable usage, limited digital literacy reduces intervention effectiveness across diverse healthcare professionals.</a:t>
            </a:r>
          </a:p>
          <a:p>
            <a:pPr lvl="0" algn="just">
              <a:lnSpc>
                <a:spcPct val="150000"/>
              </a:lnSpc>
            </a:pPr>
            <a:r>
              <a:rPr lang="en-US" dirty="0">
                <a:latin typeface="Arial" panose="020B0604020202020204" pitchFamily="34" charset="0"/>
                <a:cs typeface="Arial" panose="020B0604020202020204" pitchFamily="34" charset="0"/>
              </a:rPr>
              <a:t>Workplace surveillance, privacy and continuous tracking might discourage staff participation despite potential  health and wellbeing benefits.</a:t>
            </a:r>
          </a:p>
          <a:p>
            <a:pPr lvl="0" algn="just">
              <a:lnSpc>
                <a:spcPct val="150000"/>
              </a:lnSpc>
            </a:pPr>
            <a:r>
              <a:rPr lang="en-US" dirty="0">
                <a:latin typeface="Arial" panose="020B0604020202020204" pitchFamily="34" charset="0"/>
                <a:cs typeface="Arial" panose="020B0604020202020204" pitchFamily="34" charset="0"/>
              </a:rPr>
              <a:t>Workload pressures and physical discomfort wearing devices will negatively reduce long term adherence and  sustained behavioral change.</a:t>
            </a:r>
          </a:p>
          <a:p>
            <a:endParaRPr lang="en-GB" dirty="0"/>
          </a:p>
        </p:txBody>
      </p:sp>
      <p:pic>
        <p:nvPicPr>
          <p:cNvPr id="4" name="Picture 3"/>
          <p:cNvPicPr>
            <a:picLocks noChangeAspect="1"/>
          </p:cNvPicPr>
          <p:nvPr/>
        </p:nvPicPr>
        <p:blipFill>
          <a:blip r:embed="rId2"/>
          <a:stretch>
            <a:fillRect/>
          </a:stretch>
        </p:blipFill>
        <p:spPr>
          <a:xfrm>
            <a:off x="8137234" y="2571993"/>
            <a:ext cx="3652485" cy="1833986"/>
          </a:xfrm>
          <a:prstGeom prst="rect">
            <a:avLst/>
          </a:prstGeom>
        </p:spPr>
      </p:pic>
    </p:spTree>
    <p:extLst>
      <p:ext uri="{BB962C8B-B14F-4D97-AF65-F5344CB8AC3E}">
        <p14:creationId xmlns:p14="http://schemas.microsoft.com/office/powerpoint/2010/main" val="21647865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74367" y="226018"/>
            <a:ext cx="2521224" cy="939434"/>
          </a:xfrm>
        </p:spPr>
        <p:txBody>
          <a:bodyPr>
            <a:normAutofit fontScale="90000"/>
          </a:bodyPr>
          <a:lstStyle/>
          <a:p>
            <a:r>
              <a:rPr lang="en-US" sz="2000" b="1" dirty="0">
                <a:solidFill>
                  <a:schemeClr val="tx1"/>
                </a:solidFill>
                <a:latin typeface="Arial" panose="020B0604020202020204" pitchFamily="34" charset="0"/>
                <a:cs typeface="Arial" panose="020B0604020202020204" pitchFamily="34" charset="0"/>
              </a:rPr>
              <a:t>Technical Barriers</a:t>
            </a:r>
            <a:br>
              <a:rPr lang="en-US" dirty="0"/>
            </a:br>
            <a:endParaRPr lang="en-GB" dirty="0"/>
          </a:p>
        </p:txBody>
      </p:sp>
      <p:sp>
        <p:nvSpPr>
          <p:cNvPr id="3" name="Content Placeholder 2"/>
          <p:cNvSpPr>
            <a:spLocks noGrp="1"/>
          </p:cNvSpPr>
          <p:nvPr>
            <p:ph idx="1"/>
          </p:nvPr>
        </p:nvSpPr>
        <p:spPr>
          <a:xfrm>
            <a:off x="725559" y="1165452"/>
            <a:ext cx="6563137" cy="4943799"/>
          </a:xfrm>
        </p:spPr>
        <p:txBody>
          <a:bodyPr>
            <a:normAutofit/>
          </a:bodyPr>
          <a:lstStyle/>
          <a:p>
            <a:pPr lvl="0" algn="just">
              <a:lnSpc>
                <a:spcPct val="150000"/>
              </a:lnSpc>
            </a:pPr>
            <a:r>
              <a:rPr lang="en-US" dirty="0">
                <a:latin typeface="Arial" panose="020B0604020202020204" pitchFamily="34" charset="0"/>
                <a:cs typeface="Arial" panose="020B0604020202020204" pitchFamily="34" charset="0"/>
              </a:rPr>
              <a:t>BackSmart wearable sensors will generate inaccurate movement as calibration errors, device malfunction and inconsistent usage which eliminates measurement accuracy and reliability (Zhang et al., 2025).</a:t>
            </a:r>
          </a:p>
          <a:p>
            <a:pPr lvl="0" algn="just">
              <a:lnSpc>
                <a:spcPct val="150000"/>
              </a:lnSpc>
            </a:pPr>
            <a:r>
              <a:rPr lang="en-US" dirty="0">
                <a:latin typeface="Arial" panose="020B0604020202020204" pitchFamily="34" charset="0"/>
                <a:cs typeface="Arial" panose="020B0604020202020204" pitchFamily="34" charset="0"/>
              </a:rPr>
              <a:t>Wearable devices like BackSmart and NHS electronic health records will restrict seamless data sharing and coordination occupational health management.</a:t>
            </a:r>
          </a:p>
          <a:p>
            <a:pPr lvl="0" algn="just">
              <a:lnSpc>
                <a:spcPct val="150000"/>
              </a:lnSpc>
            </a:pPr>
            <a:r>
              <a:rPr lang="en-US" dirty="0">
                <a:latin typeface="Arial" panose="020B0604020202020204" pitchFamily="34" charset="0"/>
                <a:cs typeface="Arial" panose="020B0604020202020204" pitchFamily="34" charset="0"/>
              </a:rPr>
              <a:t>Software failures, cybersecurity threats and algorithms limitation needs rapid system tracking to maintain secure and reliable digital healthcare delivery (Bala et al., 2024).</a:t>
            </a:r>
          </a:p>
          <a:p>
            <a:endParaRPr lang="en-GB" dirty="0"/>
          </a:p>
        </p:txBody>
      </p:sp>
      <p:pic>
        <p:nvPicPr>
          <p:cNvPr id="4" name="Picture 3"/>
          <p:cNvPicPr>
            <a:picLocks noChangeAspect="1"/>
          </p:cNvPicPr>
          <p:nvPr/>
        </p:nvPicPr>
        <p:blipFill>
          <a:blip r:embed="rId2"/>
          <a:stretch>
            <a:fillRect/>
          </a:stretch>
        </p:blipFill>
        <p:spPr>
          <a:xfrm>
            <a:off x="7673008" y="2688680"/>
            <a:ext cx="3644349" cy="2393661"/>
          </a:xfrm>
          <a:prstGeom prst="rect">
            <a:avLst/>
          </a:prstGeom>
        </p:spPr>
      </p:pic>
    </p:spTree>
    <p:extLst>
      <p:ext uri="{BB962C8B-B14F-4D97-AF65-F5344CB8AC3E}">
        <p14:creationId xmlns:p14="http://schemas.microsoft.com/office/powerpoint/2010/main" val="4269760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9333" y="1181094"/>
            <a:ext cx="4204251" cy="943116"/>
          </a:xfrm>
        </p:spPr>
        <p:txBody>
          <a:bodyPr>
            <a:normAutofit fontScale="90000"/>
          </a:bodyPr>
          <a:lstStyle/>
          <a:p>
            <a:r>
              <a:rPr lang="en-US" sz="2000" b="1" dirty="0">
                <a:solidFill>
                  <a:schemeClr val="tx1"/>
                </a:solidFill>
                <a:latin typeface="Arial" panose="020B0604020202020204" pitchFamily="34" charset="0"/>
                <a:cs typeface="Arial" panose="020B0604020202020204" pitchFamily="34" charset="0"/>
              </a:rPr>
              <a:t>Legal and Ethical aspect</a:t>
            </a:r>
            <a:br>
              <a:rPr lang="en-US" dirty="0"/>
            </a:br>
            <a:endParaRPr lang="en-GB" dirty="0"/>
          </a:p>
        </p:txBody>
      </p:sp>
      <p:sp>
        <p:nvSpPr>
          <p:cNvPr id="3" name="Content Placeholder 2"/>
          <p:cNvSpPr>
            <a:spLocks noGrp="1"/>
          </p:cNvSpPr>
          <p:nvPr>
            <p:ph idx="1"/>
          </p:nvPr>
        </p:nvSpPr>
        <p:spPr>
          <a:xfrm>
            <a:off x="838200" y="1839346"/>
            <a:ext cx="7825740" cy="4086669"/>
          </a:xfrm>
        </p:spPr>
        <p:txBody>
          <a:bodyPr>
            <a:normAutofit/>
          </a:bodyPr>
          <a:lstStyle/>
          <a:p>
            <a:pPr lvl="0" algn="just">
              <a:lnSpc>
                <a:spcPct val="150000"/>
              </a:lnSpc>
            </a:pPr>
            <a:r>
              <a:rPr lang="en-US" dirty="0">
                <a:latin typeface="Arial" panose="020B0604020202020204" pitchFamily="34" charset="0"/>
                <a:cs typeface="Arial" panose="020B0604020202020204" pitchFamily="34" charset="0"/>
              </a:rPr>
              <a:t>This new venture will incorporate the GDPR policy and Data protection Act 2018 which will ensure lawful processing, protection of staff health information (Di Fede et al., 2018).</a:t>
            </a:r>
          </a:p>
          <a:p>
            <a:pPr lvl="0" algn="just">
              <a:lnSpc>
                <a:spcPct val="150000"/>
              </a:lnSpc>
            </a:pPr>
            <a:r>
              <a:rPr lang="en-US" dirty="0">
                <a:latin typeface="Arial" panose="020B0604020202020204" pitchFamily="34" charset="0"/>
                <a:cs typeface="Arial" panose="020B0604020202020204" pitchFamily="34" charset="0"/>
              </a:rPr>
              <a:t>Confidentiality, informed consent and transparent data governance are essential for maintaining staff trust and protecting workplace privacy throughout the implementation.</a:t>
            </a:r>
          </a:p>
          <a:p>
            <a:pPr lvl="0" algn="just">
              <a:lnSpc>
                <a:spcPct val="150000"/>
              </a:lnSpc>
            </a:pPr>
            <a:r>
              <a:rPr lang="en-US" dirty="0">
                <a:latin typeface="Arial" panose="020B0604020202020204" pitchFamily="34" charset="0"/>
                <a:cs typeface="Arial" panose="020B0604020202020204" pitchFamily="34" charset="0"/>
              </a:rPr>
              <a:t>Employees should balance workplace health monitoring with staff autonomy that will ensure wearable technological support without developing unnecessary surveillance concerns.</a:t>
            </a:r>
          </a:p>
          <a:p>
            <a:pPr>
              <a:lnSpc>
                <a:spcPct val="150000"/>
              </a:lnSpc>
            </a:pPr>
            <a:endParaRPr lang="en-GB" dirty="0"/>
          </a:p>
        </p:txBody>
      </p:sp>
      <p:pic>
        <p:nvPicPr>
          <p:cNvPr id="4" name="Picture 3"/>
          <p:cNvPicPr>
            <a:picLocks noChangeAspect="1"/>
          </p:cNvPicPr>
          <p:nvPr/>
        </p:nvPicPr>
        <p:blipFill>
          <a:blip r:embed="rId2"/>
          <a:stretch>
            <a:fillRect/>
          </a:stretch>
        </p:blipFill>
        <p:spPr>
          <a:xfrm>
            <a:off x="8810687" y="2716823"/>
            <a:ext cx="3198586" cy="1549766"/>
          </a:xfrm>
          <a:prstGeom prst="rect">
            <a:avLst/>
          </a:prstGeom>
        </p:spPr>
      </p:pic>
    </p:spTree>
    <p:extLst>
      <p:ext uri="{BB962C8B-B14F-4D97-AF65-F5344CB8AC3E}">
        <p14:creationId xmlns:p14="http://schemas.microsoft.com/office/powerpoint/2010/main" val="4626488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494" y="424649"/>
            <a:ext cx="6760392" cy="1303867"/>
          </a:xfrm>
        </p:spPr>
        <p:txBody>
          <a:bodyPr>
            <a:normAutofit/>
          </a:bodyPr>
          <a:lstStyle/>
          <a:p>
            <a:pPr algn="l">
              <a:lnSpc>
                <a:spcPct val="150000"/>
              </a:lnSpc>
            </a:pPr>
            <a:r>
              <a:rPr lang="en-US" sz="1800" b="1" dirty="0">
                <a:solidFill>
                  <a:schemeClr val="tx1"/>
                </a:solidFill>
                <a:latin typeface="Arial" panose="020B0604020202020204" pitchFamily="34" charset="0"/>
                <a:cs typeface="Arial" panose="020B0604020202020204" pitchFamily="34" charset="0"/>
              </a:rPr>
              <a:t>Strategies to Overcome Implementation Barriers</a:t>
            </a:r>
            <a:endParaRPr lang="en-GB" sz="1800"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92201" y="1277503"/>
            <a:ext cx="6152321" cy="4818173"/>
          </a:xfrm>
        </p:spPr>
        <p:txBody>
          <a:bodyPr>
            <a:normAutofit fontScale="92500" lnSpcReduction="10000"/>
          </a:bodyPr>
          <a:lstStyle/>
          <a:p>
            <a:pPr lvl="0" algn="just">
              <a:lnSpc>
                <a:spcPct val="160000"/>
              </a:lnSpc>
            </a:pPr>
            <a:r>
              <a:rPr lang="en-US" dirty="0">
                <a:latin typeface="Arial" panose="020B0604020202020204" pitchFamily="34" charset="0"/>
                <a:cs typeface="Arial" panose="020B0604020202020204" pitchFamily="34" charset="0"/>
              </a:rPr>
              <a:t>Comprehensive digital literacy programmes, employee training and leadership engagement enhance technology acceptance and encourage participation across healthcare workers.</a:t>
            </a:r>
          </a:p>
          <a:p>
            <a:pPr lvl="0" algn="just">
              <a:lnSpc>
                <a:spcPct val="160000"/>
              </a:lnSpc>
            </a:pPr>
            <a:r>
              <a:rPr lang="en-US" dirty="0">
                <a:latin typeface="Arial" panose="020B0604020202020204" pitchFamily="34" charset="0"/>
                <a:cs typeface="Arial" panose="020B0604020202020204" pitchFamily="34" charset="0"/>
              </a:rPr>
              <a:t>Transparent communication, continuous software updates and strong cybersecurity strengthen staff confidence while protecting sensitive occupational health information effectively (Abrahams et al., 2024).</a:t>
            </a:r>
          </a:p>
          <a:p>
            <a:pPr lvl="0" algn="just">
              <a:lnSpc>
                <a:spcPct val="160000"/>
              </a:lnSpc>
            </a:pPr>
            <a:r>
              <a:rPr lang="en-US" dirty="0">
                <a:latin typeface="Arial" panose="020B0604020202020204" pitchFamily="34" charset="0"/>
                <a:cs typeface="Arial" panose="020B0604020202020204" pitchFamily="34" charset="0"/>
              </a:rPr>
              <a:t>Continuous stakeholder feedback, ongoing evaluation enables timely improvement and eliminates risks while supporting long term intervention sustainability.</a:t>
            </a:r>
          </a:p>
          <a:p>
            <a:pPr>
              <a:lnSpc>
                <a:spcPct val="160000"/>
              </a:lnSpc>
            </a:pPr>
            <a:endParaRPr lang="en-GB" dirty="0"/>
          </a:p>
        </p:txBody>
      </p:sp>
      <p:pic>
        <p:nvPicPr>
          <p:cNvPr id="4" name="Picture 3"/>
          <p:cNvPicPr>
            <a:picLocks noChangeAspect="1"/>
          </p:cNvPicPr>
          <p:nvPr/>
        </p:nvPicPr>
        <p:blipFill>
          <a:blip r:embed="rId2"/>
          <a:stretch>
            <a:fillRect/>
          </a:stretch>
        </p:blipFill>
        <p:spPr>
          <a:xfrm>
            <a:off x="7357244" y="3025646"/>
            <a:ext cx="3658192" cy="2381508"/>
          </a:xfrm>
          <a:prstGeom prst="rect">
            <a:avLst/>
          </a:prstGeom>
        </p:spPr>
      </p:pic>
    </p:spTree>
    <p:extLst>
      <p:ext uri="{BB962C8B-B14F-4D97-AF65-F5344CB8AC3E}">
        <p14:creationId xmlns:p14="http://schemas.microsoft.com/office/powerpoint/2010/main" val="30976635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1787" y="919056"/>
            <a:ext cx="4880111" cy="661138"/>
          </a:xfrm>
        </p:spPr>
        <p:txBody>
          <a:bodyPr>
            <a:normAutofit/>
          </a:bodyPr>
          <a:lstStyle/>
          <a:p>
            <a:r>
              <a:rPr lang="en-US" sz="1800" b="1" dirty="0">
                <a:solidFill>
                  <a:schemeClr val="tx1"/>
                </a:solidFill>
                <a:latin typeface="Arial" panose="020B0604020202020204" pitchFamily="34" charset="0"/>
                <a:cs typeface="Arial" panose="020B0604020202020204" pitchFamily="34" charset="0"/>
              </a:rPr>
              <a:t>Overcoming Barriers and Key Takeaways</a:t>
            </a:r>
            <a:endParaRPr lang="en-GB" sz="1800"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910425" y="2161762"/>
            <a:ext cx="8193818" cy="4351338"/>
          </a:xfrm>
        </p:spPr>
        <p:txBody>
          <a:bodyPr>
            <a:normAutofit/>
          </a:bodyPr>
          <a:lstStyle/>
          <a:p>
            <a:pPr lvl="0" algn="just">
              <a:lnSpc>
                <a:spcPct val="150000"/>
              </a:lnSpc>
            </a:pPr>
            <a:r>
              <a:rPr lang="en-US" dirty="0">
                <a:latin typeface="Arial" panose="020B0604020202020204" pitchFamily="34" charset="0"/>
                <a:cs typeface="Arial" panose="020B0604020202020204" pitchFamily="34" charset="0"/>
              </a:rPr>
              <a:t>Successful BackSmart implementation needs multidisciplinary collaboration, effective governance and organisational commitment that support healthcare organisations’ health promotion and back injury prevention.</a:t>
            </a:r>
          </a:p>
          <a:p>
            <a:pPr lvl="0" algn="just">
              <a:lnSpc>
                <a:spcPct val="150000"/>
              </a:lnSpc>
            </a:pPr>
            <a:r>
              <a:rPr lang="en-US" dirty="0">
                <a:latin typeface="Arial" panose="020B0604020202020204" pitchFamily="34" charset="0"/>
                <a:cs typeface="Arial" panose="020B0604020202020204" pitchFamily="34" charset="0"/>
              </a:rPr>
              <a:t>Technical, legal and ethical challenges reduce employee confidence and enhance their stress level and deliver heavy work loads.</a:t>
            </a:r>
          </a:p>
          <a:p>
            <a:pPr lvl="0" algn="just">
              <a:lnSpc>
                <a:spcPct val="150000"/>
              </a:lnSpc>
            </a:pPr>
            <a:r>
              <a:rPr lang="en-US" dirty="0">
                <a:latin typeface="Arial" panose="020B0604020202020204" pitchFamily="34" charset="0"/>
                <a:cs typeface="Arial" panose="020B0604020202020204" pitchFamily="34" charset="0"/>
              </a:rPr>
              <a:t>This presentation will highlight intervention benefits and discuss implications for healthcare policy, professional education and future research within the UK.  </a:t>
            </a:r>
          </a:p>
          <a:p>
            <a:endParaRPr lang="en-GB" dirty="0"/>
          </a:p>
        </p:txBody>
      </p:sp>
    </p:spTree>
    <p:extLst>
      <p:ext uri="{BB962C8B-B14F-4D97-AF65-F5344CB8AC3E}">
        <p14:creationId xmlns:p14="http://schemas.microsoft.com/office/powerpoint/2010/main" val="27199214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4049" y="231531"/>
            <a:ext cx="8596668" cy="357554"/>
          </a:xfrm>
        </p:spPr>
        <p:txBody>
          <a:bodyPr>
            <a:noAutofit/>
          </a:bodyPr>
          <a:lstStyle/>
          <a:p>
            <a:pPr algn="ctr"/>
            <a:r>
              <a:rPr lang="en-GB" sz="1800" b="1" dirty="0">
                <a:solidFill>
                  <a:schemeClr val="tx1"/>
                </a:solidFill>
                <a:latin typeface="Arial" panose="020B0604020202020204" pitchFamily="34" charset="0"/>
                <a:cs typeface="Arial" panose="020B0604020202020204" pitchFamily="34" charset="0"/>
              </a:rPr>
              <a:t>References</a:t>
            </a:r>
          </a:p>
        </p:txBody>
      </p:sp>
      <p:sp>
        <p:nvSpPr>
          <p:cNvPr id="3" name="Content Placeholder 2"/>
          <p:cNvSpPr>
            <a:spLocks noGrp="1"/>
          </p:cNvSpPr>
          <p:nvPr>
            <p:ph idx="1"/>
          </p:nvPr>
        </p:nvSpPr>
        <p:spPr>
          <a:xfrm>
            <a:off x="703711" y="835270"/>
            <a:ext cx="8596668" cy="5961184"/>
          </a:xfrm>
        </p:spPr>
        <p:txBody>
          <a:bodyPr>
            <a:normAutofit fontScale="47500" lnSpcReduction="20000"/>
          </a:bodyPr>
          <a:lstStyle/>
          <a:p>
            <a:pPr algn="just"/>
            <a:r>
              <a:rPr lang="en-GB" dirty="0">
                <a:latin typeface="Arial" panose="020B0604020202020204" pitchFamily="34" charset="0"/>
                <a:cs typeface="Arial" panose="020B0604020202020204" pitchFamily="34" charset="0"/>
              </a:rPr>
              <a:t>Day, B., (2026), What Are The Most Common Cyber Security Threats?, </a:t>
            </a:r>
            <a:r>
              <a:rPr lang="en-GB" i="1" dirty="0" err="1">
                <a:latin typeface="Arial" panose="020B0604020202020204" pitchFamily="34" charset="0"/>
                <a:cs typeface="Arial" panose="020B0604020202020204" pitchFamily="34" charset="0"/>
              </a:rPr>
              <a:t>Forbes</a:t>
            </a:r>
            <a:r>
              <a:rPr lang="en-GB" dirty="0" err="1">
                <a:latin typeface="Arial" panose="020B0604020202020204" pitchFamily="34" charset="0"/>
                <a:cs typeface="Arial" panose="020B0604020202020204" pitchFamily="34" charset="0"/>
              </a:rPr>
              <a:t>,Available</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at:</a:t>
            </a:r>
            <a:r>
              <a:rPr lang="en-GB" u="sng" dirty="0" err="1">
                <a:latin typeface="Arial" panose="020B0604020202020204" pitchFamily="34" charset="0"/>
                <a:cs typeface="Arial" panose="020B0604020202020204" pitchFamily="34" charset="0"/>
                <a:hlinkClick r:id="rId2"/>
              </a:rPr>
              <a:t>https</a:t>
            </a:r>
            <a:r>
              <a:rPr lang="en-GB" u="sng" dirty="0">
                <a:latin typeface="Arial" panose="020B0604020202020204" pitchFamily="34" charset="0"/>
                <a:cs typeface="Arial" panose="020B0604020202020204" pitchFamily="34" charset="0"/>
                <a:hlinkClick r:id="rId2"/>
              </a:rPr>
              <a:t>://www.forbes.com/advisor/business/common-cyber-security-threats/</a:t>
            </a:r>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Watson, J.M., (2024). Healthcare Technology Adoption: A Social-Organisational Perspective. </a:t>
            </a:r>
            <a:r>
              <a:rPr lang="en-GB" i="1" dirty="0">
                <a:latin typeface="Arial" panose="020B0604020202020204" pitchFamily="34" charset="0"/>
                <a:cs typeface="Arial" panose="020B0604020202020204" pitchFamily="34" charset="0"/>
              </a:rPr>
              <a:t>University of Canterbury</a:t>
            </a:r>
            <a:r>
              <a:rPr lang="en-GB" dirty="0">
                <a:latin typeface="Arial" panose="020B0604020202020204" pitchFamily="34" charset="0"/>
                <a:cs typeface="Arial" panose="020B0604020202020204" pitchFamily="34" charset="0"/>
              </a:rPr>
              <a:t>.</a:t>
            </a: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Available </a:t>
            </a:r>
            <a:r>
              <a:rPr lang="en-GB" dirty="0" err="1">
                <a:latin typeface="Arial" panose="020B0604020202020204" pitchFamily="34" charset="0"/>
                <a:cs typeface="Arial" panose="020B0604020202020204" pitchFamily="34" charset="0"/>
              </a:rPr>
              <a:t>at:</a:t>
            </a:r>
            <a:r>
              <a:rPr lang="en-GB" u="sng" dirty="0" err="1">
                <a:latin typeface="Arial" panose="020B0604020202020204" pitchFamily="34" charset="0"/>
                <a:cs typeface="Arial" panose="020B0604020202020204" pitchFamily="34" charset="0"/>
                <a:hlinkClick r:id="rId3"/>
              </a:rPr>
              <a:t>https</a:t>
            </a:r>
            <a:r>
              <a:rPr lang="en-GB" u="sng" dirty="0">
                <a:latin typeface="Arial" panose="020B0604020202020204" pitchFamily="34" charset="0"/>
                <a:cs typeface="Arial" panose="020B0604020202020204" pitchFamily="34" charset="0"/>
                <a:hlinkClick r:id="rId3"/>
              </a:rPr>
              <a:t>://ir.canterbury.ac.nz/server/</a:t>
            </a:r>
            <a:r>
              <a:rPr lang="en-GB" u="sng" dirty="0" err="1">
                <a:latin typeface="Arial" panose="020B0604020202020204" pitchFamily="34" charset="0"/>
                <a:cs typeface="Arial" panose="020B0604020202020204" pitchFamily="34" charset="0"/>
                <a:hlinkClick r:id="rId3"/>
              </a:rPr>
              <a:t>api</a:t>
            </a:r>
            <a:r>
              <a:rPr lang="en-GB" u="sng" dirty="0">
                <a:latin typeface="Arial" panose="020B0604020202020204" pitchFamily="34" charset="0"/>
                <a:cs typeface="Arial" panose="020B0604020202020204" pitchFamily="34" charset="0"/>
                <a:hlinkClick r:id="rId3"/>
              </a:rPr>
              <a:t>/core/</a:t>
            </a:r>
            <a:r>
              <a:rPr lang="en-GB" u="sng" dirty="0" err="1">
                <a:latin typeface="Arial" panose="020B0604020202020204" pitchFamily="34" charset="0"/>
                <a:cs typeface="Arial" panose="020B0604020202020204" pitchFamily="34" charset="0"/>
                <a:hlinkClick r:id="rId3"/>
              </a:rPr>
              <a:t>bitstreams</a:t>
            </a:r>
            <a:r>
              <a:rPr lang="en-GB" u="sng" dirty="0">
                <a:latin typeface="Arial" panose="020B0604020202020204" pitchFamily="34" charset="0"/>
                <a:cs typeface="Arial" panose="020B0604020202020204" pitchFamily="34" charset="0"/>
                <a:hlinkClick r:id="rId3"/>
              </a:rPr>
              <a:t>/a5d51a58-eff7-4e30-ad62-f530fdb6a768/content</a:t>
            </a:r>
            <a:endParaRPr lang="en-GB" dirty="0">
              <a:latin typeface="Arial" panose="020B0604020202020204" pitchFamily="34" charset="0"/>
              <a:cs typeface="Arial" panose="020B0604020202020204" pitchFamily="34" charset="0"/>
            </a:endParaRPr>
          </a:p>
          <a:p>
            <a:pPr algn="just"/>
            <a:r>
              <a:rPr lang="en-GB" dirty="0" err="1">
                <a:latin typeface="Arial" panose="020B0604020202020204" pitchFamily="34" charset="0"/>
                <a:cs typeface="Arial" panose="020B0604020202020204" pitchFamily="34" charset="0"/>
              </a:rPr>
              <a:t>Jafleh</a:t>
            </a:r>
            <a:r>
              <a:rPr lang="en-GB" dirty="0">
                <a:latin typeface="Arial" panose="020B0604020202020204" pitchFamily="34" charset="0"/>
                <a:cs typeface="Arial" panose="020B0604020202020204" pitchFamily="34" charset="0"/>
              </a:rPr>
              <a:t>, E.A., </a:t>
            </a:r>
            <a:r>
              <a:rPr lang="en-GB" dirty="0" err="1">
                <a:latin typeface="Arial" panose="020B0604020202020204" pitchFamily="34" charset="0"/>
                <a:cs typeface="Arial" panose="020B0604020202020204" pitchFamily="34" charset="0"/>
              </a:rPr>
              <a:t>Alnaqbi</a:t>
            </a:r>
            <a:r>
              <a:rPr lang="en-GB" dirty="0">
                <a:latin typeface="Arial" panose="020B0604020202020204" pitchFamily="34" charset="0"/>
                <a:cs typeface="Arial" panose="020B0604020202020204" pitchFamily="34" charset="0"/>
              </a:rPr>
              <a:t>, F.A., </a:t>
            </a:r>
            <a:r>
              <a:rPr lang="en-GB" dirty="0" err="1">
                <a:latin typeface="Arial" panose="020B0604020202020204" pitchFamily="34" charset="0"/>
                <a:cs typeface="Arial" panose="020B0604020202020204" pitchFamily="34" charset="0"/>
              </a:rPr>
              <a:t>Almaeeni</a:t>
            </a:r>
            <a:r>
              <a:rPr lang="en-GB" dirty="0">
                <a:latin typeface="Arial" panose="020B0604020202020204" pitchFamily="34" charset="0"/>
                <a:cs typeface="Arial" panose="020B0604020202020204" pitchFamily="34" charset="0"/>
              </a:rPr>
              <a:t>, H.A., </a:t>
            </a:r>
            <a:r>
              <a:rPr lang="en-GB" dirty="0" err="1">
                <a:latin typeface="Arial" panose="020B0604020202020204" pitchFamily="34" charset="0"/>
                <a:cs typeface="Arial" panose="020B0604020202020204" pitchFamily="34" charset="0"/>
              </a:rPr>
              <a:t>Faqeeh</a:t>
            </a:r>
            <a:r>
              <a:rPr lang="en-GB" dirty="0">
                <a:latin typeface="Arial" panose="020B0604020202020204" pitchFamily="34" charset="0"/>
                <a:cs typeface="Arial" panose="020B0604020202020204" pitchFamily="34" charset="0"/>
              </a:rPr>
              <a:t>, S., </a:t>
            </a:r>
            <a:r>
              <a:rPr lang="en-GB" dirty="0" err="1">
                <a:latin typeface="Arial" panose="020B0604020202020204" pitchFamily="34" charset="0"/>
                <a:cs typeface="Arial" panose="020B0604020202020204" pitchFamily="34" charset="0"/>
              </a:rPr>
              <a:t>Alzaabi</a:t>
            </a:r>
            <a:r>
              <a:rPr lang="en-GB" dirty="0">
                <a:latin typeface="Arial" panose="020B0604020202020204" pitchFamily="34" charset="0"/>
                <a:cs typeface="Arial" panose="020B0604020202020204" pitchFamily="34" charset="0"/>
              </a:rPr>
              <a:t>, M.A., Al Zaman, K., </a:t>
            </a:r>
            <a:r>
              <a:rPr lang="en-GB" dirty="0" err="1">
                <a:latin typeface="Arial" panose="020B0604020202020204" pitchFamily="34" charset="0"/>
                <a:cs typeface="Arial" panose="020B0604020202020204" pitchFamily="34" charset="0"/>
              </a:rPr>
              <a:t>Alnaqbi</a:t>
            </a:r>
            <a:r>
              <a:rPr lang="en-GB" dirty="0">
                <a:latin typeface="Arial" panose="020B0604020202020204" pitchFamily="34" charset="0"/>
                <a:cs typeface="Arial" panose="020B0604020202020204" pitchFamily="34" charset="0"/>
              </a:rPr>
              <a:t>, F., </a:t>
            </a:r>
            <a:r>
              <a:rPr lang="en-GB" dirty="0" err="1">
                <a:latin typeface="Arial" panose="020B0604020202020204" pitchFamily="34" charset="0"/>
                <a:cs typeface="Arial" panose="020B0604020202020204" pitchFamily="34" charset="0"/>
              </a:rPr>
              <a:t>Almaeeni</a:t>
            </a:r>
            <a:r>
              <a:rPr lang="en-GB" dirty="0">
                <a:latin typeface="Arial" panose="020B0604020202020204" pitchFamily="34" charset="0"/>
                <a:cs typeface="Arial" panose="020B0604020202020204" pitchFamily="34" charset="0"/>
              </a:rPr>
              <a:t>, H. and </a:t>
            </a:r>
            <a:r>
              <a:rPr lang="en-GB" dirty="0" err="1">
                <a:latin typeface="Arial" panose="020B0604020202020204" pitchFamily="34" charset="0"/>
                <a:cs typeface="Arial" panose="020B0604020202020204" pitchFamily="34" charset="0"/>
              </a:rPr>
              <a:t>Alzaabi</a:t>
            </a:r>
            <a:r>
              <a:rPr lang="en-GB" dirty="0">
                <a:latin typeface="Arial" panose="020B0604020202020204" pitchFamily="34" charset="0"/>
                <a:cs typeface="Arial" panose="020B0604020202020204" pitchFamily="34" charset="0"/>
              </a:rPr>
              <a:t>, M., (2024). The role of wearable devices in chronic disease monitoring and patient care: a comprehensive review. </a:t>
            </a:r>
            <a:r>
              <a:rPr lang="en-GB" i="1" dirty="0" err="1">
                <a:latin typeface="Arial" panose="020B0604020202020204" pitchFamily="34" charset="0"/>
                <a:cs typeface="Arial" panose="020B0604020202020204" pitchFamily="34" charset="0"/>
              </a:rPr>
              <a:t>Cureus</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16</a:t>
            </a:r>
            <a:r>
              <a:rPr lang="en-GB" dirty="0">
                <a:latin typeface="Arial" panose="020B0604020202020204" pitchFamily="34" charset="0"/>
                <a:cs typeface="Arial" panose="020B0604020202020204" pitchFamily="34" charset="0"/>
              </a:rPr>
              <a:t>(9). Available </a:t>
            </a:r>
            <a:r>
              <a:rPr lang="en-GB" dirty="0" err="1">
                <a:latin typeface="Arial" panose="020B0604020202020204" pitchFamily="34" charset="0"/>
                <a:cs typeface="Arial" panose="020B0604020202020204" pitchFamily="34" charset="0"/>
              </a:rPr>
              <a:t>at:</a:t>
            </a:r>
            <a:r>
              <a:rPr lang="en-GB" u="sng" dirty="0" err="1">
                <a:latin typeface="Arial" panose="020B0604020202020204" pitchFamily="34" charset="0"/>
                <a:cs typeface="Arial" panose="020B0604020202020204" pitchFamily="34" charset="0"/>
                <a:hlinkClick r:id="rId4"/>
              </a:rPr>
              <a:t>https</a:t>
            </a:r>
            <a:r>
              <a:rPr lang="en-GB" u="sng" dirty="0">
                <a:latin typeface="Arial" panose="020B0604020202020204" pitchFamily="34" charset="0"/>
                <a:cs typeface="Arial" panose="020B0604020202020204" pitchFamily="34" charset="0"/>
                <a:hlinkClick r:id="rId4"/>
              </a:rPr>
              <a:t>://assets.cureus.com/uploads/</a:t>
            </a:r>
            <a:r>
              <a:rPr lang="en-GB" u="sng" dirty="0" err="1">
                <a:latin typeface="Arial" panose="020B0604020202020204" pitchFamily="34" charset="0"/>
                <a:cs typeface="Arial" panose="020B0604020202020204" pitchFamily="34" charset="0"/>
                <a:hlinkClick r:id="rId4"/>
              </a:rPr>
              <a:t>review_article</a:t>
            </a:r>
            <a:r>
              <a:rPr lang="en-GB" u="sng" dirty="0">
                <a:latin typeface="Arial" panose="020B0604020202020204" pitchFamily="34" charset="0"/>
                <a:cs typeface="Arial" panose="020B0604020202020204" pitchFamily="34" charset="0"/>
                <a:hlinkClick r:id="rId4"/>
              </a:rPr>
              <a:t>/pdf/290934/20241008-794732-v1hocu.pdf</a:t>
            </a:r>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Zhang, Y., Fu, X. and Wu, Z., (2025). A Case Study of Big Data and Artificial Intelligence in Physical Education. Journal of Cases on Information Technology (JCIT), 27(1), pp.1-20.Available </a:t>
            </a:r>
            <a:r>
              <a:rPr lang="en-GB" dirty="0" err="1">
                <a:latin typeface="Arial" panose="020B0604020202020204" pitchFamily="34" charset="0"/>
                <a:cs typeface="Arial" panose="020B0604020202020204" pitchFamily="34" charset="0"/>
              </a:rPr>
              <a:t>at:</a:t>
            </a:r>
            <a:r>
              <a:rPr lang="en-GB" u="sng" dirty="0" err="1">
                <a:latin typeface="Arial" panose="020B0604020202020204" pitchFamily="34" charset="0"/>
                <a:cs typeface="Arial" panose="020B0604020202020204" pitchFamily="34" charset="0"/>
                <a:hlinkClick r:id="rId5"/>
              </a:rPr>
              <a:t>https</a:t>
            </a:r>
            <a:r>
              <a:rPr lang="en-GB" u="sng" dirty="0">
                <a:latin typeface="Arial" panose="020B0604020202020204" pitchFamily="34" charset="0"/>
                <a:cs typeface="Arial" panose="020B0604020202020204" pitchFamily="34" charset="0"/>
                <a:hlinkClick r:id="rId5"/>
              </a:rPr>
              <a:t>://www.igi-global.com/gateway/article/full-text-pdf/386841&amp;riu=true</a:t>
            </a:r>
            <a:endParaRPr lang="en-GB" dirty="0">
              <a:latin typeface="Arial" panose="020B0604020202020204" pitchFamily="34" charset="0"/>
              <a:cs typeface="Arial" panose="020B0604020202020204" pitchFamily="34" charset="0"/>
            </a:endParaRPr>
          </a:p>
          <a:p>
            <a:pPr algn="just"/>
            <a:r>
              <a:rPr lang="en-GB" dirty="0" err="1">
                <a:latin typeface="Arial" panose="020B0604020202020204" pitchFamily="34" charset="0"/>
                <a:cs typeface="Arial" panose="020B0604020202020204" pitchFamily="34" charset="0"/>
              </a:rPr>
              <a:t>Bala</a:t>
            </a:r>
            <a:r>
              <a:rPr lang="en-GB" dirty="0">
                <a:latin typeface="Arial" panose="020B0604020202020204" pitchFamily="34" charset="0"/>
                <a:cs typeface="Arial" panose="020B0604020202020204" pitchFamily="34" charset="0"/>
              </a:rPr>
              <a:t>, I., </a:t>
            </a:r>
            <a:r>
              <a:rPr lang="en-GB" dirty="0" err="1">
                <a:latin typeface="Arial" panose="020B0604020202020204" pitchFamily="34" charset="0"/>
                <a:cs typeface="Arial" panose="020B0604020202020204" pitchFamily="34" charset="0"/>
              </a:rPr>
              <a:t>Pindoo</a:t>
            </a:r>
            <a:r>
              <a:rPr lang="en-GB" dirty="0">
                <a:latin typeface="Arial" panose="020B0604020202020204" pitchFamily="34" charset="0"/>
                <a:cs typeface="Arial" panose="020B0604020202020204" pitchFamily="34" charset="0"/>
              </a:rPr>
              <a:t>, I., </a:t>
            </a:r>
            <a:r>
              <a:rPr lang="en-GB" dirty="0" err="1">
                <a:latin typeface="Arial" panose="020B0604020202020204" pitchFamily="34" charset="0"/>
                <a:cs typeface="Arial" panose="020B0604020202020204" pitchFamily="34" charset="0"/>
              </a:rPr>
              <a:t>Mijwil</a:t>
            </a:r>
            <a:r>
              <a:rPr lang="en-GB" dirty="0">
                <a:latin typeface="Arial" panose="020B0604020202020204" pitchFamily="34" charset="0"/>
                <a:cs typeface="Arial" panose="020B0604020202020204" pitchFamily="34" charset="0"/>
              </a:rPr>
              <a:t>, M.M., </a:t>
            </a:r>
            <a:r>
              <a:rPr lang="en-GB" dirty="0" err="1">
                <a:latin typeface="Arial" panose="020B0604020202020204" pitchFamily="34" charset="0"/>
                <a:cs typeface="Arial" panose="020B0604020202020204" pitchFamily="34" charset="0"/>
              </a:rPr>
              <a:t>Abotaleb</a:t>
            </a:r>
            <a:r>
              <a:rPr lang="en-GB" dirty="0">
                <a:latin typeface="Arial" panose="020B0604020202020204" pitchFamily="34" charset="0"/>
                <a:cs typeface="Arial" panose="020B0604020202020204" pitchFamily="34" charset="0"/>
              </a:rPr>
              <a:t>, M. and </a:t>
            </a:r>
            <a:r>
              <a:rPr lang="en-GB" dirty="0" err="1">
                <a:latin typeface="Arial" panose="020B0604020202020204" pitchFamily="34" charset="0"/>
                <a:cs typeface="Arial" panose="020B0604020202020204" pitchFamily="34" charset="0"/>
              </a:rPr>
              <a:t>Yundong</a:t>
            </a:r>
            <a:r>
              <a:rPr lang="en-GB" dirty="0">
                <a:latin typeface="Arial" panose="020B0604020202020204" pitchFamily="34" charset="0"/>
                <a:cs typeface="Arial" panose="020B0604020202020204" pitchFamily="34" charset="0"/>
              </a:rPr>
              <a:t>, W., (2024). Ensuring security and privacy in healthcare systems: a review exploring challenges, solutions, future trends, and the practical applications of artificial intelligence. Jordan Medical Journal, 58(3), pp.201-223. Available </a:t>
            </a:r>
            <a:r>
              <a:rPr lang="en-GB" dirty="0" err="1">
                <a:latin typeface="Arial" panose="020B0604020202020204" pitchFamily="34" charset="0"/>
                <a:cs typeface="Arial" panose="020B0604020202020204" pitchFamily="34" charset="0"/>
              </a:rPr>
              <a:t>at:</a:t>
            </a:r>
            <a:r>
              <a:rPr lang="en-GB" u="sng" dirty="0" err="1">
                <a:latin typeface="Arial" panose="020B0604020202020204" pitchFamily="34" charset="0"/>
                <a:cs typeface="Arial" panose="020B0604020202020204" pitchFamily="34" charset="0"/>
                <a:hlinkClick r:id="rId6"/>
              </a:rPr>
              <a:t>https</a:t>
            </a:r>
            <a:r>
              <a:rPr lang="en-GB" u="sng" dirty="0">
                <a:latin typeface="Arial" panose="020B0604020202020204" pitchFamily="34" charset="0"/>
                <a:cs typeface="Arial" panose="020B0604020202020204" pitchFamily="34" charset="0"/>
                <a:hlinkClick r:id="rId6"/>
              </a:rPr>
              <a:t>://www.researchgate.net/profile/Mostafa-Abotaleb-2/publication/382254421_Ensuring_Security_and_Privacy_in_Healthcare_Systems_A_Review_Exploring_Challenges_Solutions_Future_Trends_and_the_Practical_Applications_of_Artificial_Intelligence/links/6694f056b15ba55907582c90/Ensuring-Security-and-Privacy-in-Healthcare-Systems-A-Review-Exploring-Challenges-Solutions-Future-Trends-and-the-Practical-Applications-of-Artificial-Intelligence.pdf</a:t>
            </a:r>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Di </a:t>
            </a:r>
            <a:r>
              <a:rPr lang="en-GB" dirty="0" err="1">
                <a:latin typeface="Arial" panose="020B0604020202020204" pitchFamily="34" charset="0"/>
                <a:cs typeface="Arial" panose="020B0604020202020204" pitchFamily="34" charset="0"/>
              </a:rPr>
              <a:t>Fede</a:t>
            </a:r>
            <a:r>
              <a:rPr lang="en-GB" dirty="0">
                <a:latin typeface="Arial" panose="020B0604020202020204" pitchFamily="34" charset="0"/>
                <a:cs typeface="Arial" panose="020B0604020202020204" pitchFamily="34" charset="0"/>
              </a:rPr>
              <a:t>, O., La </a:t>
            </a:r>
            <a:r>
              <a:rPr lang="en-GB" dirty="0" err="1">
                <a:latin typeface="Arial" panose="020B0604020202020204" pitchFamily="34" charset="0"/>
                <a:cs typeface="Arial" panose="020B0604020202020204" pitchFamily="34" charset="0"/>
              </a:rPr>
              <a:t>Mantia</a:t>
            </a:r>
            <a:r>
              <a:rPr lang="en-GB" dirty="0">
                <a:latin typeface="Arial" panose="020B0604020202020204" pitchFamily="34" charset="0"/>
                <a:cs typeface="Arial" panose="020B0604020202020204" pitchFamily="34" charset="0"/>
              </a:rPr>
              <a:t>, G., </a:t>
            </a:r>
            <a:r>
              <a:rPr lang="en-GB" dirty="0" err="1">
                <a:latin typeface="Arial" panose="020B0604020202020204" pitchFamily="34" charset="0"/>
                <a:cs typeface="Arial" panose="020B0604020202020204" pitchFamily="34" charset="0"/>
              </a:rPr>
              <a:t>Cimino</a:t>
            </a:r>
            <a:r>
              <a:rPr lang="en-GB" dirty="0">
                <a:latin typeface="Arial" panose="020B0604020202020204" pitchFamily="34" charset="0"/>
                <a:cs typeface="Arial" panose="020B0604020202020204" pitchFamily="34" charset="0"/>
              </a:rPr>
              <a:t>, M.G. and </a:t>
            </a:r>
            <a:r>
              <a:rPr lang="en-GB" dirty="0" err="1">
                <a:latin typeface="Arial" panose="020B0604020202020204" pitchFamily="34" charset="0"/>
                <a:cs typeface="Arial" panose="020B0604020202020204" pitchFamily="34" charset="0"/>
              </a:rPr>
              <a:t>Campisi</a:t>
            </a:r>
            <a:r>
              <a:rPr lang="en-GB" dirty="0">
                <a:latin typeface="Arial" panose="020B0604020202020204" pitchFamily="34" charset="0"/>
                <a:cs typeface="Arial" panose="020B0604020202020204" pitchFamily="34" charset="0"/>
              </a:rPr>
              <a:t>, G., (2023). Protection of patient data in digital Oral and general health care: A scoping review with respect to the current regulations. Oral, 3(2), pp.155-165. Available </a:t>
            </a:r>
            <a:r>
              <a:rPr lang="en-GB" dirty="0" err="1">
                <a:latin typeface="Arial" panose="020B0604020202020204" pitchFamily="34" charset="0"/>
                <a:cs typeface="Arial" panose="020B0604020202020204" pitchFamily="34" charset="0"/>
              </a:rPr>
              <a:t>at:</a:t>
            </a:r>
            <a:r>
              <a:rPr lang="en-GB" u="sng" dirty="0" err="1">
                <a:latin typeface="Arial" panose="020B0604020202020204" pitchFamily="34" charset="0"/>
                <a:cs typeface="Arial" panose="020B0604020202020204" pitchFamily="34" charset="0"/>
                <a:hlinkClick r:id="rId7"/>
              </a:rPr>
              <a:t>https</a:t>
            </a:r>
            <a:r>
              <a:rPr lang="en-GB" u="sng" dirty="0">
                <a:latin typeface="Arial" panose="020B0604020202020204" pitchFamily="34" charset="0"/>
                <a:cs typeface="Arial" panose="020B0604020202020204" pitchFamily="34" charset="0"/>
                <a:hlinkClick r:id="rId7"/>
              </a:rPr>
              <a:t>://www.mdpi.com/2673-6373/3/2/14</a:t>
            </a:r>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Abrahams, T.O., </a:t>
            </a:r>
            <a:r>
              <a:rPr lang="en-GB" dirty="0" err="1">
                <a:latin typeface="Arial" panose="020B0604020202020204" pitchFamily="34" charset="0"/>
                <a:cs typeface="Arial" panose="020B0604020202020204" pitchFamily="34" charset="0"/>
              </a:rPr>
              <a:t>Farayola</a:t>
            </a:r>
            <a:r>
              <a:rPr lang="en-GB" dirty="0">
                <a:latin typeface="Arial" panose="020B0604020202020204" pitchFamily="34" charset="0"/>
                <a:cs typeface="Arial" panose="020B0604020202020204" pitchFamily="34" charset="0"/>
              </a:rPr>
              <a:t>, O.A., </a:t>
            </a:r>
            <a:r>
              <a:rPr lang="en-GB" dirty="0" err="1">
                <a:latin typeface="Arial" panose="020B0604020202020204" pitchFamily="34" charset="0"/>
                <a:cs typeface="Arial" panose="020B0604020202020204" pitchFamily="34" charset="0"/>
              </a:rPr>
              <a:t>Kaggwa</a:t>
            </a:r>
            <a:r>
              <a:rPr lang="en-GB" dirty="0">
                <a:latin typeface="Arial" panose="020B0604020202020204" pitchFamily="34" charset="0"/>
                <a:cs typeface="Arial" panose="020B0604020202020204" pitchFamily="34" charset="0"/>
              </a:rPr>
              <a:t>, S., </a:t>
            </a:r>
            <a:r>
              <a:rPr lang="en-GB" dirty="0" err="1">
                <a:latin typeface="Arial" panose="020B0604020202020204" pitchFamily="34" charset="0"/>
                <a:cs typeface="Arial" panose="020B0604020202020204" pitchFamily="34" charset="0"/>
              </a:rPr>
              <a:t>Uwaoma</a:t>
            </a:r>
            <a:r>
              <a:rPr lang="en-GB" dirty="0">
                <a:latin typeface="Arial" panose="020B0604020202020204" pitchFamily="34" charset="0"/>
                <a:cs typeface="Arial" panose="020B0604020202020204" pitchFamily="34" charset="0"/>
              </a:rPr>
              <a:t>, P.U., Hassan, A.O. and </a:t>
            </a:r>
            <a:r>
              <a:rPr lang="en-GB" dirty="0" err="1">
                <a:latin typeface="Arial" panose="020B0604020202020204" pitchFamily="34" charset="0"/>
                <a:cs typeface="Arial" panose="020B0604020202020204" pitchFamily="34" charset="0"/>
              </a:rPr>
              <a:t>Dawodu</a:t>
            </a:r>
            <a:r>
              <a:rPr lang="en-GB" dirty="0">
                <a:latin typeface="Arial" panose="020B0604020202020204" pitchFamily="34" charset="0"/>
                <a:cs typeface="Arial" panose="020B0604020202020204" pitchFamily="34" charset="0"/>
              </a:rPr>
              <a:t>, S.O., (2024). Cybersecurity awareness and education programs: a review of employee engagement and accountability. Computer Science &amp; IT Research Journal, 5(1), pp.100-119. Available </a:t>
            </a:r>
            <a:r>
              <a:rPr lang="en-GB" dirty="0" err="1">
                <a:latin typeface="Arial" panose="020B0604020202020204" pitchFamily="34" charset="0"/>
                <a:cs typeface="Arial" panose="020B0604020202020204" pitchFamily="34" charset="0"/>
              </a:rPr>
              <a:t>at:</a:t>
            </a:r>
            <a:r>
              <a:rPr lang="en-GB" u="sng" dirty="0" err="1">
                <a:latin typeface="Arial" panose="020B0604020202020204" pitchFamily="34" charset="0"/>
                <a:cs typeface="Arial" panose="020B0604020202020204" pitchFamily="34" charset="0"/>
                <a:hlinkClick r:id="rId8"/>
              </a:rPr>
              <a:t>https</a:t>
            </a:r>
            <a:r>
              <a:rPr lang="en-GB" u="sng" dirty="0">
                <a:latin typeface="Arial" panose="020B0604020202020204" pitchFamily="34" charset="0"/>
                <a:cs typeface="Arial" panose="020B0604020202020204" pitchFamily="34" charset="0"/>
                <a:hlinkClick r:id="rId8"/>
              </a:rPr>
              <a:t>://www.academia.edu/download/117505233/896.pdf</a:t>
            </a:r>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Lancet, (2026), Digital mental health interventions: an opportunity to enhance care while preserving human connection, Available </a:t>
            </a:r>
            <a:r>
              <a:rPr lang="en-GB" dirty="0" err="1">
                <a:latin typeface="Arial" panose="020B0604020202020204" pitchFamily="34" charset="0"/>
                <a:cs typeface="Arial" panose="020B0604020202020204" pitchFamily="34" charset="0"/>
              </a:rPr>
              <a:t>at:</a:t>
            </a:r>
            <a:r>
              <a:rPr lang="en-GB" u="sng" dirty="0" err="1">
                <a:latin typeface="Arial" panose="020B0604020202020204" pitchFamily="34" charset="0"/>
                <a:cs typeface="Arial" panose="020B0604020202020204" pitchFamily="34" charset="0"/>
                <a:hlinkClick r:id="rId9"/>
              </a:rPr>
              <a:t>https</a:t>
            </a:r>
            <a:r>
              <a:rPr lang="en-GB" u="sng" dirty="0">
                <a:latin typeface="Arial" panose="020B0604020202020204" pitchFamily="34" charset="0"/>
                <a:cs typeface="Arial" panose="020B0604020202020204" pitchFamily="34" charset="0"/>
                <a:hlinkClick r:id="rId9"/>
              </a:rPr>
              <a:t>://www.thelancet.com/journals/lanam/article/PIIS2667-193X%2824%2900267-9/fulltext</a:t>
            </a:r>
            <a:endParaRPr lang="en-GB" dirty="0">
              <a:latin typeface="Arial" panose="020B0604020202020204" pitchFamily="34" charset="0"/>
              <a:cs typeface="Arial" panose="020B0604020202020204" pitchFamily="34" charset="0"/>
            </a:endParaRPr>
          </a:p>
          <a:p>
            <a:pPr algn="just"/>
            <a:r>
              <a:rPr lang="en-GB" dirty="0" err="1">
                <a:latin typeface="Arial" panose="020B0604020202020204" pitchFamily="34" charset="0"/>
                <a:cs typeface="Arial" panose="020B0604020202020204" pitchFamily="34" charset="0"/>
              </a:rPr>
              <a:t>Indodax</a:t>
            </a:r>
            <a:r>
              <a:rPr lang="en-GB" dirty="0">
                <a:latin typeface="Arial" panose="020B0604020202020204" pitchFamily="34" charset="0"/>
                <a:cs typeface="Arial" panose="020B0604020202020204" pitchFamily="34" charset="0"/>
              </a:rPr>
              <a:t>, (2023), What is a Stakeholder? Types, Functions &amp; Roles, Available </a:t>
            </a:r>
            <a:r>
              <a:rPr lang="en-GB" dirty="0" err="1">
                <a:latin typeface="Arial" panose="020B0604020202020204" pitchFamily="34" charset="0"/>
                <a:cs typeface="Arial" panose="020B0604020202020204" pitchFamily="34" charset="0"/>
              </a:rPr>
              <a:t>at:</a:t>
            </a:r>
            <a:r>
              <a:rPr lang="en-GB" u="sng" dirty="0" err="1">
                <a:latin typeface="Arial" panose="020B0604020202020204" pitchFamily="34" charset="0"/>
                <a:cs typeface="Arial" panose="020B0604020202020204" pitchFamily="34" charset="0"/>
                <a:hlinkClick r:id="rId10"/>
              </a:rPr>
              <a:t>https</a:t>
            </a:r>
            <a:r>
              <a:rPr lang="en-GB" u="sng" dirty="0">
                <a:latin typeface="Arial" panose="020B0604020202020204" pitchFamily="34" charset="0"/>
                <a:cs typeface="Arial" panose="020B0604020202020204" pitchFamily="34" charset="0"/>
                <a:hlinkClick r:id="rId10"/>
              </a:rPr>
              <a:t>://indodax.com/academy/</a:t>
            </a:r>
            <a:r>
              <a:rPr lang="en-GB" u="sng" dirty="0" err="1">
                <a:latin typeface="Arial" panose="020B0604020202020204" pitchFamily="34" charset="0"/>
                <a:cs typeface="Arial" panose="020B0604020202020204" pitchFamily="34" charset="0"/>
                <a:hlinkClick r:id="rId10"/>
              </a:rPr>
              <a:t>en</a:t>
            </a:r>
            <a:r>
              <a:rPr lang="en-GB" u="sng" dirty="0">
                <a:latin typeface="Arial" panose="020B0604020202020204" pitchFamily="34" charset="0"/>
                <a:cs typeface="Arial" panose="020B0604020202020204" pitchFamily="34" charset="0"/>
                <a:hlinkClick r:id="rId10"/>
              </a:rPr>
              <a:t>/stakeholder-definition/</a:t>
            </a:r>
            <a:endParaRPr lang="en-GB" dirty="0">
              <a:latin typeface="Arial" panose="020B0604020202020204" pitchFamily="34" charset="0"/>
              <a:cs typeface="Arial" panose="020B0604020202020204" pitchFamily="34" charset="0"/>
            </a:endParaRPr>
          </a:p>
          <a:p>
            <a:pPr algn="just"/>
            <a:r>
              <a:rPr lang="en-GB" dirty="0" err="1">
                <a:latin typeface="Arial" panose="020B0604020202020204" pitchFamily="34" charset="0"/>
                <a:cs typeface="Arial" panose="020B0604020202020204" pitchFamily="34" charset="0"/>
              </a:rPr>
              <a:t>Mushtaque</a:t>
            </a:r>
            <a:r>
              <a:rPr lang="en-GB" dirty="0">
                <a:latin typeface="Arial" panose="020B0604020202020204" pitchFamily="34" charset="0"/>
                <a:cs typeface="Arial" panose="020B0604020202020204" pitchFamily="34" charset="0"/>
              </a:rPr>
              <a:t>, (2024), What is Computer Science Technology and The importance of Computers In the World, Available </a:t>
            </a:r>
            <a:r>
              <a:rPr lang="en-GB" dirty="0" err="1">
                <a:latin typeface="Arial" panose="020B0604020202020204" pitchFamily="34" charset="0"/>
                <a:cs typeface="Arial" panose="020B0604020202020204" pitchFamily="34" charset="0"/>
              </a:rPr>
              <a:t>at:</a:t>
            </a:r>
            <a:r>
              <a:rPr lang="en-GB" u="sng" dirty="0" err="1">
                <a:latin typeface="Arial" panose="020B0604020202020204" pitchFamily="34" charset="0"/>
                <a:cs typeface="Arial" panose="020B0604020202020204" pitchFamily="34" charset="0"/>
                <a:hlinkClick r:id="rId11"/>
              </a:rPr>
              <a:t>https</a:t>
            </a:r>
            <a:r>
              <a:rPr lang="en-GB" u="sng" dirty="0">
                <a:latin typeface="Arial" panose="020B0604020202020204" pitchFamily="34" charset="0"/>
                <a:cs typeface="Arial" panose="020B0604020202020204" pitchFamily="34" charset="0"/>
                <a:hlinkClick r:id="rId11"/>
              </a:rPr>
              <a:t>://medium.com/@Mushtaque1503/what-is-computer-science-and-important-of-computer-science-technology-f2a1fb2794eb</a:t>
            </a:r>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Pickering, J., (2026), Why digital transformation in the NHS is more than going paperless, Available </a:t>
            </a:r>
            <a:r>
              <a:rPr lang="en-GB" dirty="0" err="1">
                <a:latin typeface="Arial" panose="020B0604020202020204" pitchFamily="34" charset="0"/>
                <a:cs typeface="Arial" panose="020B0604020202020204" pitchFamily="34" charset="0"/>
              </a:rPr>
              <a:t>at:</a:t>
            </a:r>
            <a:r>
              <a:rPr lang="en-GB" u="sng" dirty="0" err="1">
                <a:latin typeface="Arial" panose="020B0604020202020204" pitchFamily="34" charset="0"/>
                <a:cs typeface="Arial" panose="020B0604020202020204" pitchFamily="34" charset="0"/>
                <a:hlinkClick r:id="rId12"/>
              </a:rPr>
              <a:t>https</a:t>
            </a:r>
            <a:r>
              <a:rPr lang="en-GB" u="sng" dirty="0">
                <a:latin typeface="Arial" panose="020B0604020202020204" pitchFamily="34" charset="0"/>
                <a:cs typeface="Arial" panose="020B0604020202020204" pitchFamily="34" charset="0"/>
                <a:hlinkClick r:id="rId12"/>
              </a:rPr>
              <a:t>://www.techfinitive.com/opinions/why-digital-transformation-in-the-nhs-is-more-than-going-paperless/</a:t>
            </a:r>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Sunday Times, (2024), Managing Workload Stress: Strategies For Coping And Thriving, Available </a:t>
            </a:r>
            <a:r>
              <a:rPr lang="en-GB" dirty="0" err="1">
                <a:latin typeface="Arial" panose="020B0604020202020204" pitchFamily="34" charset="0"/>
                <a:cs typeface="Arial" panose="020B0604020202020204" pitchFamily="34" charset="0"/>
              </a:rPr>
              <a:t>at:</a:t>
            </a:r>
            <a:r>
              <a:rPr lang="en-GB" u="sng" dirty="0" err="1">
                <a:latin typeface="Arial" panose="020B0604020202020204" pitchFamily="34" charset="0"/>
                <a:cs typeface="Arial" panose="020B0604020202020204" pitchFamily="34" charset="0"/>
                <a:hlinkClick r:id="rId13"/>
              </a:rPr>
              <a:t>https</a:t>
            </a:r>
            <a:r>
              <a:rPr lang="en-GB" u="sng" dirty="0">
                <a:latin typeface="Arial" panose="020B0604020202020204" pitchFamily="34" charset="0"/>
                <a:cs typeface="Arial" panose="020B0604020202020204" pitchFamily="34" charset="0"/>
                <a:hlinkClick r:id="rId13"/>
              </a:rPr>
              <a:t>://www.sundaytimes.lk/240728/education/managing-workload-stress-strategies-for-coping-and-thriving-565153.html</a:t>
            </a:r>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Frontiers, (2022), Legal and Ethical Consideration in Artificial Intelligence in Healthcare: Who Takes Responsibility?, Available </a:t>
            </a:r>
            <a:r>
              <a:rPr lang="en-GB" dirty="0" err="1">
                <a:latin typeface="Arial" panose="020B0604020202020204" pitchFamily="34" charset="0"/>
                <a:cs typeface="Arial" panose="020B0604020202020204" pitchFamily="34" charset="0"/>
              </a:rPr>
              <a:t>at:</a:t>
            </a:r>
            <a:r>
              <a:rPr lang="en-GB" u="sng" dirty="0" err="1">
                <a:latin typeface="Arial" panose="020B0604020202020204" pitchFamily="34" charset="0"/>
                <a:cs typeface="Arial" panose="020B0604020202020204" pitchFamily="34" charset="0"/>
                <a:hlinkClick r:id="rId14"/>
              </a:rPr>
              <a:t>https</a:t>
            </a:r>
            <a:r>
              <a:rPr lang="en-GB" u="sng" dirty="0">
                <a:latin typeface="Arial" panose="020B0604020202020204" pitchFamily="34" charset="0"/>
                <a:cs typeface="Arial" panose="020B0604020202020204" pitchFamily="34" charset="0"/>
                <a:hlinkClick r:id="rId14"/>
              </a:rPr>
              <a:t>://www.frontiersin.org/journals/surgery/articles/10.3389/fsurg.2022.862322/full</a:t>
            </a:r>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Garcia, I., (2026), Transparency in communication: the key to good leadership, </a:t>
            </a:r>
            <a:r>
              <a:rPr lang="en-GB" i="1" dirty="0" err="1">
                <a:latin typeface="Arial" panose="020B0604020202020204" pitchFamily="34" charset="0"/>
                <a:cs typeface="Arial" panose="020B0604020202020204" pitchFamily="34" charset="0"/>
              </a:rPr>
              <a:t>Sesame</a:t>
            </a:r>
            <a:r>
              <a:rPr lang="en-GB" dirty="0" err="1">
                <a:latin typeface="Arial" panose="020B0604020202020204" pitchFamily="34" charset="0"/>
                <a:cs typeface="Arial" panose="020B0604020202020204" pitchFamily="34" charset="0"/>
              </a:rPr>
              <a:t>,Available</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at:</a:t>
            </a:r>
            <a:r>
              <a:rPr lang="en-GB" u="sng" dirty="0" err="1">
                <a:latin typeface="Arial" panose="020B0604020202020204" pitchFamily="34" charset="0"/>
                <a:cs typeface="Arial" panose="020B0604020202020204" pitchFamily="34" charset="0"/>
                <a:hlinkClick r:id="rId15"/>
              </a:rPr>
              <a:t>https</a:t>
            </a:r>
            <a:r>
              <a:rPr lang="en-GB" u="sng" dirty="0">
                <a:latin typeface="Arial" panose="020B0604020202020204" pitchFamily="34" charset="0"/>
                <a:cs typeface="Arial" panose="020B0604020202020204" pitchFamily="34" charset="0"/>
                <a:hlinkClick r:id="rId15"/>
              </a:rPr>
              <a:t>://www.sesamehr.com/blog/internal-communication/transparency-in-communication-the-key-to-good-leadership/</a:t>
            </a:r>
            <a:endParaRPr lang="en-GB" dirty="0">
              <a:latin typeface="Arial" panose="020B0604020202020204" pitchFamily="34" charset="0"/>
              <a:cs typeface="Arial" panose="020B0604020202020204" pitchFamily="34" charset="0"/>
            </a:endParaRPr>
          </a:p>
          <a:p>
            <a:pPr algn="just"/>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6000642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51</TotalTime>
  <Words>1291</Words>
  <Application>Microsoft Office PowerPoint</Application>
  <PresentationFormat>Widescreen</PresentationFormat>
  <Paragraphs>69</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Facet</vt:lpstr>
      <vt:lpstr>PowerPoint Presentation</vt:lpstr>
      <vt:lpstr>Introduction: Why Implementation Success Depends on More Than Technology  </vt:lpstr>
      <vt:lpstr>Key Stakeholders Supporting BackSmart Implementation </vt:lpstr>
      <vt:lpstr>Stakeholder and Partnership Working </vt:lpstr>
      <vt:lpstr>Stakeholder Roles and Responsibilities </vt:lpstr>
      <vt:lpstr>Organisational and Operational Barriers</vt:lpstr>
      <vt:lpstr>User and Workplace Barriers </vt:lpstr>
      <vt:lpstr>Technical Barriers </vt:lpstr>
      <vt:lpstr>Legal and Ethical aspect </vt:lpstr>
      <vt:lpstr>Strategies to Overcome Implementation Barriers</vt:lpstr>
      <vt:lpstr>Overcoming Barriers and Key Takeaways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Mitesh Pokal</cp:lastModifiedBy>
  <cp:revision>1</cp:revision>
  <dcterms:created xsi:type="dcterms:W3CDTF">2026-08-05T13:11:44Z</dcterms:created>
  <dcterms:modified xsi:type="dcterms:W3CDTF">2026-08-07T08:32:34Z</dcterms:modified>
</cp:coreProperties>
</file>