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media/image6.jpg" ContentType="image/png"/>
  <Override PartName="/ppt/media/image7.jpg" ContentType="image/png"/>
  <Override PartName="/ppt/media/image8.jpg" ContentType="image/png"/>
  <Override PartName="/ppt/media/image10.jpg" ContentType="image/png"/>
  <Override PartName="/ppt/media/image17.jpg" ContentType="image/png"/>
  <Override PartName="/ppt/media/image20.jpg" ContentType="image/png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4" r:id="rId9"/>
    <p:sldId id="265" r:id="rId10"/>
    <p:sldId id="266" r:id="rId11"/>
    <p:sldId id="267" r:id="rId1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014" autoAdjust="0"/>
    <p:restoredTop sz="94660"/>
  </p:normalViewPr>
  <p:slideViewPr>
    <p:cSldViewPr snapToGrid="0">
      <p:cViewPr varScale="1">
        <p:scale>
          <a:sx n="96" d="100"/>
          <a:sy n="96" d="100"/>
        </p:scale>
        <p:origin x="178" y="6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71600" y="1803405"/>
            <a:ext cx="9448800" cy="1825096"/>
          </a:xfrm>
        </p:spPr>
        <p:txBody>
          <a:bodyPr anchor="b">
            <a:normAutofit/>
          </a:bodyPr>
          <a:lstStyle>
            <a:lvl1pPr algn="l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632201"/>
            <a:ext cx="9448800" cy="685800"/>
          </a:xfrm>
        </p:spPr>
        <p:txBody>
          <a:bodyPr>
            <a:normAutofit/>
          </a:bodyPr>
          <a:lstStyle>
            <a:lvl1pPr marL="0" indent="0" algn="l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909561" y="4314328"/>
            <a:ext cx="2910840" cy="374642"/>
          </a:xfrm>
        </p:spPr>
        <p:txBody>
          <a:bodyPr/>
          <a:lstStyle/>
          <a:p>
            <a:fld id="{48A87A34-81AB-432B-8DAE-1953F412C126}" type="datetimeFigureOut">
              <a:rPr lang="en-US" dirty="0"/>
              <a:t>3/17/2023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371600" y="4323845"/>
            <a:ext cx="6400800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077200" y="1430866"/>
            <a:ext cx="2743200" cy="365125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3/17/2023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753533"/>
            <a:ext cx="10820399" cy="2801935"/>
          </a:xfrm>
        </p:spPr>
        <p:txBody>
          <a:bodyPr anchor="b">
            <a:normAutofit/>
          </a:bodyPr>
          <a:lstStyle>
            <a:lvl1pPr algn="r">
              <a:defRPr sz="4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24467" y="3641725"/>
            <a:ext cx="10490200" cy="955675"/>
          </a:xfrm>
        </p:spPr>
        <p:txBody>
          <a:bodyPr>
            <a:normAutofit/>
          </a:bodyPr>
          <a:lstStyle>
            <a:lvl1pPr marL="0" indent="0" algn="r">
              <a:buNone/>
              <a:defRPr sz="22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48A87A34-81AB-432B-8DAE-1953F412C126}" type="datetimeFigureOut">
              <a:rPr lang="en-US" dirty="0"/>
              <a:pPr/>
              <a:t>3/17/2023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85800" y="381001"/>
            <a:ext cx="6991492" cy="36406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5800" y="2194559"/>
            <a:ext cx="5334000" cy="4024125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2194559"/>
            <a:ext cx="5334000" cy="4024125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3/17/2023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95600" y="762000"/>
            <a:ext cx="8610600" cy="12954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4409" y="2183802"/>
            <a:ext cx="5079991" cy="823912"/>
          </a:xfrm>
        </p:spPr>
        <p:txBody>
          <a:bodyPr anchor="b">
            <a:norm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5800" y="3132666"/>
            <a:ext cx="5311775" cy="3086019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00800" y="2183802"/>
            <a:ext cx="5105400" cy="823912"/>
          </a:xfrm>
        </p:spPr>
        <p:txBody>
          <a:bodyPr anchor="b">
            <a:norm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3132666"/>
            <a:ext cx="5334000" cy="3086019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3/17/2023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3/17/2023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3/17/2023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524000"/>
            <a:ext cx="4114800" cy="1600200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995582" y="746759"/>
            <a:ext cx="6510618" cy="5471925"/>
          </a:xfrm>
        </p:spPr>
        <p:txBody>
          <a:bodyPr anchor="ctr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3124199"/>
            <a:ext cx="4114800" cy="3094485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3/17/2023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524000"/>
            <a:ext cx="6873240" cy="1600200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861238" y="751241"/>
            <a:ext cx="3644962" cy="5467443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dirty="0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3124199"/>
            <a:ext cx="6873240" cy="3094485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3/17/2023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77" y="4697360"/>
            <a:ext cx="10822034" cy="819355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81727" y="941439"/>
            <a:ext cx="10821840" cy="3478161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dirty="0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5516715"/>
            <a:ext cx="10820400" cy="701969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3/17/2023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753532"/>
            <a:ext cx="10820400" cy="2802467"/>
          </a:xfrm>
        </p:spPr>
        <p:txBody>
          <a:bodyPr anchor="ctr"/>
          <a:lstStyle>
            <a:lvl1pPr algn="l"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649133"/>
            <a:ext cx="10130516" cy="999067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48A87A34-81AB-432B-8DAE-1953F412C126}" type="datetimeFigureOut">
              <a:rPr lang="en-US" dirty="0"/>
              <a:pPr/>
              <a:t>3/17/2023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9941"/>
            <a:ext cx="6991492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467" y="753533"/>
            <a:ext cx="10151533" cy="2604495"/>
          </a:xfrm>
        </p:spPr>
        <p:txBody>
          <a:bodyPr anchor="ctr"/>
          <a:lstStyle>
            <a:lvl1pPr algn="l"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303865" y="3365556"/>
            <a:ext cx="9592736" cy="44444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959862"/>
            <a:ext cx="10151533" cy="679871"/>
          </a:xfrm>
        </p:spPr>
        <p:txBody>
          <a:bodyPr anchor="ctr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48A87A34-81AB-432B-8DAE-1953F412C126}" type="datetimeFigureOut">
              <a:rPr lang="en-US" dirty="0"/>
              <a:pPr/>
              <a:t>3/17/2023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9941"/>
            <a:ext cx="6991492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sp>
        <p:nvSpPr>
          <p:cNvPr id="9" name="TextBox 8"/>
          <p:cNvSpPr txBox="1"/>
          <p:nvPr/>
        </p:nvSpPr>
        <p:spPr>
          <a:xfrm>
            <a:off x="476250" y="93345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10984230" y="270129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495" y="1124701"/>
            <a:ext cx="10146186" cy="2511835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648315"/>
            <a:ext cx="10144654" cy="999885"/>
          </a:xfrm>
        </p:spPr>
        <p:txBody>
          <a:bodyPr anchor="t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78883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48A87A34-81AB-432B-8DAE-1953F412C126}" type="datetimeFigureOut">
              <a:rPr lang="en-US" dirty="0"/>
              <a:pPr/>
              <a:t>3/17/2023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8883"/>
            <a:ext cx="6991492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2895600" y="761999"/>
            <a:ext cx="8610599" cy="1303867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685800" y="2202080"/>
            <a:ext cx="3456432" cy="617320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685799" y="2904565"/>
            <a:ext cx="3456432" cy="331413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368800" y="2201333"/>
            <a:ext cx="3456432" cy="626534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366858" y="2904067"/>
            <a:ext cx="3456432" cy="331461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8051800" y="2192866"/>
            <a:ext cx="3456432" cy="626534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8051801" y="2904565"/>
            <a:ext cx="3456432" cy="331413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3/17/2023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2895600" y="762000"/>
            <a:ext cx="8610599" cy="12954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688618" y="4191000"/>
            <a:ext cx="3451582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88618" y="2362200"/>
            <a:ext cx="3451582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dirty="0" smtClean="0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688618" y="4873764"/>
            <a:ext cx="3451582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374263" y="4191000"/>
            <a:ext cx="3448935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374263" y="2362200"/>
            <a:ext cx="3448936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dirty="0" smtClean="0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374264" y="4873763"/>
            <a:ext cx="3448935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8049731" y="4191000"/>
            <a:ext cx="3456469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049855" y="2362200"/>
            <a:ext cx="3447878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dirty="0" smtClean="0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8049731" y="4873761"/>
            <a:ext cx="3452445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3/17/2023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2194559"/>
            <a:ext cx="10820400" cy="4024125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3/17/2023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448800" y="745066"/>
            <a:ext cx="2057400" cy="3903133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24466" y="745067"/>
            <a:ext cx="8204201" cy="3903133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814452" y="379941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48A87A34-81AB-432B-8DAE-1953F412C126}" type="datetimeFigureOut">
              <a:rPr lang="en-US" dirty="0"/>
              <a:pPr/>
              <a:t>3/17/2023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85800" y="381000"/>
            <a:ext cx="6991492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0-HD-TOP.png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144145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895600" y="764373"/>
            <a:ext cx="8610600" cy="12930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2194560"/>
            <a:ext cx="10820400" cy="402412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595360" y="6356350"/>
            <a:ext cx="291084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A87A34-81AB-432B-8DAE-1953F412C126}" type="datetimeFigureOut">
              <a:rPr lang="en-US" dirty="0"/>
              <a:pPr/>
              <a:t>3/17/2023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5800" y="6355845"/>
            <a:ext cx="7772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763000" y="38100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22F896-40B5-4ADD-8801-0D06FADFA09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60" r:id="rId10"/>
    <p:sldLayoutId id="2147483661" r:id="rId11"/>
    <p:sldLayoutId id="2147483666" r:id="rId12"/>
    <p:sldLayoutId id="2147483663" r:id="rId13"/>
    <p:sldLayoutId id="2147483667" r:id="rId14"/>
    <p:sldLayoutId id="2147483668" r:id="rId15"/>
    <p:sldLayoutId id="2147483658" r:id="rId16"/>
    <p:sldLayoutId id="2147483659" r:id="rId17"/>
  </p:sldLayoutIdLst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xStyles>
    <p:titleStyle>
      <a:lvl1pPr algn="r" defTabSz="914400" rtl="0" eaLnBrk="1" latinLnBrk="0" hangingPunct="1">
        <a:lnSpc>
          <a:spcPct val="90000"/>
        </a:lnSpc>
        <a:spcBef>
          <a:spcPct val="0"/>
        </a:spcBef>
        <a:buNone/>
        <a:defRPr sz="40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10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7" Type="http://schemas.openxmlformats.org/officeDocument/2006/relationships/image" Target="../media/image9.jpeg"/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15.xml"/><Relationship Id="rId6" Type="http://schemas.openxmlformats.org/officeDocument/2006/relationships/image" Target="../media/image8.jpg"/><Relationship Id="rId5" Type="http://schemas.openxmlformats.org/officeDocument/2006/relationships/image" Target="../media/image7.jpg"/><Relationship Id="rId4" Type="http://schemas.openxmlformats.org/officeDocument/2006/relationships/image" Target="../media/image6.jp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G"/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9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G"/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9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G"/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9.xml"/><Relationship Id="rId6" Type="http://schemas.openxmlformats.org/officeDocument/2006/relationships/image" Target="../media/image16.jpg"/><Relationship Id="rId5" Type="http://schemas.openxmlformats.org/officeDocument/2006/relationships/image" Target="../media/image15.JPG"/><Relationship Id="rId4" Type="http://schemas.openxmlformats.org/officeDocument/2006/relationships/image" Target="../media/image14.JP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g"/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G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mindtools.com/a23ewmr/force-field-analysis" TargetMode="External"/><Relationship Id="rId2" Type="http://schemas.openxmlformats.org/officeDocument/2006/relationships/hyperlink" Target="https://www.lead-innovation.com/en/insights/english-blog/open-innovation-vs.-closed-innovation" TargetMode="External"/><Relationship Id="rId1" Type="http://schemas.openxmlformats.org/officeDocument/2006/relationships/slideLayout" Target="../slideLayouts/slideLayout4.xml"/><Relationship Id="rId6" Type="http://schemas.openxmlformats.org/officeDocument/2006/relationships/hyperlink" Target="https://www.ideatovalue.com/inno/nickskillicorn/2016/03/innovation-15-experts-share-innovation-definition/" TargetMode="External"/><Relationship Id="rId5" Type="http://schemas.openxmlformats.org/officeDocument/2006/relationships/hyperlink" Target="https://www.youtube.com/watch?v=NugRZGDbPFU" TargetMode="External"/><Relationship Id="rId4" Type="http://schemas.openxmlformats.org/officeDocument/2006/relationships/hyperlink" Target="https://www.mindtools.com/ajlpp1e/six-thinking-hats" TargetMode="Externa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855549" y="1120346"/>
            <a:ext cx="10179932" cy="1768499"/>
          </a:xfrm>
        </p:spPr>
        <p:txBody>
          <a:bodyPr>
            <a:noAutofit/>
          </a:bodyPr>
          <a:lstStyle/>
          <a:p>
            <a:r>
              <a:rPr lang="en-GB" sz="3600" b="1" i="1" dirty="0" smtClean="0">
                <a:solidFill>
                  <a:schemeClr val="accent1">
                    <a:lumMod val="40000"/>
                    <a:lumOff val="60000"/>
                  </a:schemeClr>
                </a:solidFill>
              </a:rPr>
              <a:t>Does creativity and innovation provide a business advantage?</a:t>
            </a:r>
            <a:endParaRPr lang="en-GB" sz="3600" b="1" i="1" dirty="0">
              <a:solidFill>
                <a:schemeClr val="accent1">
                  <a:lumMod val="40000"/>
                  <a:lumOff val="60000"/>
                </a:schemeClr>
              </a:solidFill>
            </a:endParaRPr>
          </a:p>
        </p:txBody>
      </p:sp>
      <p:pic>
        <p:nvPicPr>
          <p:cNvPr id="6" name="Picture Placeholder 5"/>
          <p:cNvPicPr>
            <a:picLocks noGrp="1" noChangeAspect="1"/>
          </p:cNvPicPr>
          <p:nvPr>
            <p:ph type="pic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77359" y="3181491"/>
            <a:ext cx="4810222" cy="3132607"/>
          </a:xfrm>
        </p:spPr>
      </p:pic>
      <p:sp>
        <p:nvSpPr>
          <p:cNvPr id="3" name="Subtitle 2"/>
          <p:cNvSpPr>
            <a:spLocks noGrp="1"/>
          </p:cNvSpPr>
          <p:nvPr>
            <p:ph type="body" sz="half" idx="2"/>
          </p:nvPr>
        </p:nvSpPr>
        <p:spPr>
          <a:xfrm>
            <a:off x="6746789" y="4215137"/>
            <a:ext cx="4709984" cy="701969"/>
          </a:xfrm>
        </p:spPr>
        <p:txBody>
          <a:bodyPr>
            <a:normAutofit/>
          </a:bodyPr>
          <a:lstStyle/>
          <a:p>
            <a:pPr algn="r"/>
            <a:r>
              <a:rPr lang="en-GB" sz="2400" dirty="0" smtClean="0">
                <a:solidFill>
                  <a:schemeClr val="accent1">
                    <a:lumMod val="40000"/>
                    <a:lumOff val="60000"/>
                  </a:schemeClr>
                </a:solidFill>
              </a:rPr>
              <a:t>By Anita Domenco</a:t>
            </a:r>
            <a:endParaRPr lang="en-GB" sz="2400" dirty="0">
              <a:solidFill>
                <a:schemeClr val="accent1">
                  <a:lumMod val="40000"/>
                  <a:lumOff val="6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9161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Introduction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96025" y="3613320"/>
            <a:ext cx="3451582" cy="682765"/>
          </a:xfrm>
        </p:spPr>
        <p:txBody>
          <a:bodyPr/>
          <a:lstStyle/>
          <a:p>
            <a:pPr algn="ctr"/>
            <a:r>
              <a:rPr lang="en-GB" sz="1400" dirty="0" smtClean="0"/>
              <a:t>What is innovation and creativity</a:t>
            </a:r>
            <a:endParaRPr lang="en-GB" sz="1400" dirty="0" smtClean="0">
              <a:sym typeface="Wingdings" panose="05000000000000000000" pitchFamily="2" charset="2"/>
            </a:endParaRPr>
          </a:p>
          <a:p>
            <a:pPr algn="ctr"/>
            <a:r>
              <a:rPr lang="en-GB" sz="1400" dirty="0" smtClean="0"/>
              <a:t>The innovative organisation</a:t>
            </a:r>
            <a:endParaRPr lang="en-GB" sz="1400" dirty="0"/>
          </a:p>
        </p:txBody>
      </p:sp>
      <p:pic>
        <p:nvPicPr>
          <p:cNvPr id="12" name="Picture Placeholder 11"/>
          <p:cNvPicPr>
            <a:picLocks noGrp="1" noChangeAspect="1"/>
          </p:cNvPicPr>
          <p:nvPr>
            <p:ph type="pic" idx="15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6104" y="2055829"/>
            <a:ext cx="3511503" cy="1524000"/>
          </a:xfrm>
        </p:spPr>
      </p:pic>
      <p:sp>
        <p:nvSpPr>
          <p:cNvPr id="6" name="Text Placeholder 5"/>
          <p:cNvSpPr>
            <a:spLocks noGrp="1"/>
          </p:cNvSpPr>
          <p:nvPr>
            <p:ph type="body" sz="quarter" idx="3"/>
          </p:nvPr>
        </p:nvSpPr>
        <p:spPr>
          <a:xfrm>
            <a:off x="4374264" y="3609737"/>
            <a:ext cx="3448935" cy="682765"/>
          </a:xfrm>
        </p:spPr>
        <p:txBody>
          <a:bodyPr/>
          <a:lstStyle/>
          <a:p>
            <a:pPr algn="ctr"/>
            <a:r>
              <a:rPr lang="en-GB" sz="1400" dirty="0" smtClean="0"/>
              <a:t>Where do ideas come from?</a:t>
            </a:r>
          </a:p>
          <a:p>
            <a:pPr algn="ctr"/>
            <a:r>
              <a:rPr lang="en-GB" sz="1400" dirty="0" smtClean="0"/>
              <a:t>Leadership styles</a:t>
            </a:r>
            <a:endParaRPr lang="en-GB" sz="1400" dirty="0"/>
          </a:p>
        </p:txBody>
      </p:sp>
      <p:pic>
        <p:nvPicPr>
          <p:cNvPr id="13" name="Picture Placeholder 12"/>
          <p:cNvPicPr>
            <a:picLocks noGrp="1" noChangeAspect="1"/>
          </p:cNvPicPr>
          <p:nvPr>
            <p:ph type="pic" idx="2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7730" b="7730"/>
          <a:stretch>
            <a:fillRect/>
          </a:stretch>
        </p:blipFill>
        <p:spPr>
          <a:xfrm>
            <a:off x="4374263" y="2067206"/>
            <a:ext cx="3448936" cy="1524000"/>
          </a:xfrm>
        </p:spPr>
      </p:pic>
      <p:sp>
        <p:nvSpPr>
          <p:cNvPr id="9" name="Text Placeholder 8"/>
          <p:cNvSpPr>
            <a:spLocks noGrp="1"/>
          </p:cNvSpPr>
          <p:nvPr>
            <p:ph type="body" sz="quarter" idx="13"/>
          </p:nvPr>
        </p:nvSpPr>
        <p:spPr>
          <a:xfrm>
            <a:off x="8057262" y="3579829"/>
            <a:ext cx="3456469" cy="682765"/>
          </a:xfrm>
        </p:spPr>
        <p:txBody>
          <a:bodyPr/>
          <a:lstStyle/>
          <a:p>
            <a:pPr algn="ctr"/>
            <a:r>
              <a:rPr lang="en-GB" sz="1400" dirty="0" smtClean="0"/>
              <a:t>Innovation models</a:t>
            </a:r>
          </a:p>
          <a:p>
            <a:pPr algn="ctr"/>
            <a:r>
              <a:rPr lang="en-GB" sz="1400" dirty="0" smtClean="0"/>
              <a:t>Problem solving</a:t>
            </a:r>
            <a:endParaRPr lang="en-GB" sz="1400" dirty="0"/>
          </a:p>
        </p:txBody>
      </p:sp>
      <p:pic>
        <p:nvPicPr>
          <p:cNvPr id="14" name="Picture Placeholder 13"/>
          <p:cNvPicPr>
            <a:picLocks noGrp="1" noChangeAspect="1"/>
          </p:cNvPicPr>
          <p:nvPr>
            <p:ph type="pic" idx="22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4570" b="14570"/>
          <a:stretch>
            <a:fillRect/>
          </a:stretch>
        </p:blipFill>
        <p:spPr>
          <a:xfrm>
            <a:off x="8057262" y="2067206"/>
            <a:ext cx="3447878" cy="1524000"/>
          </a:xfrm>
        </p:spPr>
      </p:pic>
      <p:pic>
        <p:nvPicPr>
          <p:cNvPr id="15" name="Picture 14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6025" y="4321827"/>
            <a:ext cx="3451582" cy="2007553"/>
          </a:xfrm>
          <a:prstGeom prst="rect">
            <a:avLst/>
          </a:prstGeom>
        </p:spPr>
      </p:pic>
      <p:pic>
        <p:nvPicPr>
          <p:cNvPr id="16" name="Picture 15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74263" y="4321827"/>
            <a:ext cx="3448936" cy="2007553"/>
          </a:xfrm>
          <a:prstGeom prst="rect">
            <a:avLst/>
          </a:prstGeom>
        </p:spPr>
      </p:pic>
      <p:pic>
        <p:nvPicPr>
          <p:cNvPr id="17" name="Picture 16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057262" y="4292502"/>
            <a:ext cx="3456469" cy="2036878"/>
          </a:xfrm>
          <a:prstGeom prst="rect">
            <a:avLst/>
          </a:prstGeom>
        </p:spPr>
      </p:pic>
      <p:sp>
        <p:nvSpPr>
          <p:cNvPr id="18" name="Up Arrow 17"/>
          <p:cNvSpPr/>
          <p:nvPr/>
        </p:nvSpPr>
        <p:spPr>
          <a:xfrm>
            <a:off x="7447005" y="3734095"/>
            <a:ext cx="230659" cy="148281"/>
          </a:xfrm>
          <a:prstGeom prst="up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19" name="Up Arrow 18"/>
          <p:cNvSpPr/>
          <p:nvPr/>
        </p:nvSpPr>
        <p:spPr>
          <a:xfrm>
            <a:off x="10701005" y="3734094"/>
            <a:ext cx="230659" cy="148281"/>
          </a:xfrm>
          <a:prstGeom prst="up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20" name="Up Arrow 19"/>
          <p:cNvSpPr/>
          <p:nvPr/>
        </p:nvSpPr>
        <p:spPr>
          <a:xfrm>
            <a:off x="3874386" y="3736447"/>
            <a:ext cx="230659" cy="148281"/>
          </a:xfrm>
          <a:prstGeom prst="up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21" name="Down Arrow 20"/>
          <p:cNvSpPr/>
          <p:nvPr/>
        </p:nvSpPr>
        <p:spPr>
          <a:xfrm>
            <a:off x="3682314" y="4094205"/>
            <a:ext cx="192072" cy="168389"/>
          </a:xfrm>
          <a:prstGeom prst="downArrow">
            <a:avLst/>
          </a:prstGeom>
          <a:solidFill>
            <a:srgbClr val="00B0F0"/>
          </a:solidFill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22" name="Down Arrow 21"/>
          <p:cNvSpPr/>
          <p:nvPr/>
        </p:nvSpPr>
        <p:spPr>
          <a:xfrm>
            <a:off x="10508933" y="4094204"/>
            <a:ext cx="192072" cy="168389"/>
          </a:xfrm>
          <a:prstGeom prst="downArrow">
            <a:avLst/>
          </a:prstGeom>
          <a:solidFill>
            <a:srgbClr val="00B0F0"/>
          </a:solidFill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23" name="Down Arrow 22"/>
          <p:cNvSpPr/>
          <p:nvPr/>
        </p:nvSpPr>
        <p:spPr>
          <a:xfrm>
            <a:off x="6860675" y="4094205"/>
            <a:ext cx="192072" cy="168389"/>
          </a:xfrm>
          <a:prstGeom prst="downArrow">
            <a:avLst/>
          </a:prstGeom>
          <a:solidFill>
            <a:srgbClr val="00B0F0"/>
          </a:solidFill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832059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2">
                <a:lumMod val="40000"/>
                <a:lumOff val="60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365157" y="171249"/>
            <a:ext cx="8610600" cy="1293028"/>
          </a:xfrm>
        </p:spPr>
        <p:txBody>
          <a:bodyPr/>
          <a:lstStyle/>
          <a:p>
            <a:r>
              <a:rPr lang="en-GB" dirty="0" smtClean="0"/>
              <a:t>Kolb’s cycle of reflection</a:t>
            </a:r>
            <a:endParaRPr lang="en-GB" dirty="0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98198" y="1273446"/>
            <a:ext cx="7181545" cy="5167182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sp>
        <p:nvSpPr>
          <p:cNvPr id="4" name="TextBox 3"/>
          <p:cNvSpPr txBox="1"/>
          <p:nvPr/>
        </p:nvSpPr>
        <p:spPr>
          <a:xfrm>
            <a:off x="6268278" y="5708129"/>
            <a:ext cx="592372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“Learning is the process whereby knowledge is created through the transformation of experience” (Kolb, 1984, p. 38).</a:t>
            </a:r>
          </a:p>
        </p:txBody>
      </p:sp>
    </p:spTree>
    <p:extLst>
      <p:ext uri="{BB962C8B-B14F-4D97-AF65-F5344CB8AC3E}">
        <p14:creationId xmlns:p14="http://schemas.microsoft.com/office/powerpoint/2010/main" val="40467929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>
          <a:xfrm>
            <a:off x="172995" y="1372925"/>
            <a:ext cx="4681773" cy="1600200"/>
          </a:xfrm>
        </p:spPr>
        <p:txBody>
          <a:bodyPr>
            <a:normAutofit/>
          </a:bodyPr>
          <a:lstStyle/>
          <a:p>
            <a:r>
              <a:rPr lang="en-GB" sz="3100" dirty="0" smtClean="0"/>
              <a:t>What is innovation?</a:t>
            </a:r>
            <a:br>
              <a:rPr lang="en-GB" sz="3100" dirty="0" smtClean="0"/>
            </a:br>
            <a:r>
              <a:rPr lang="en-GB" sz="3100" dirty="0" smtClean="0"/>
              <a:t/>
            </a:r>
            <a:br>
              <a:rPr lang="en-GB" sz="3100" dirty="0" smtClean="0"/>
            </a:br>
            <a:r>
              <a:rPr lang="en-GB" dirty="0" smtClean="0"/>
              <a:t>what is creativity?</a:t>
            </a:r>
            <a:endParaRPr lang="en-GB" dirty="0"/>
          </a:p>
        </p:txBody>
      </p:sp>
      <p:pic>
        <p:nvPicPr>
          <p:cNvPr id="8" name="Picture Placeholder 7"/>
          <p:cNvPicPr>
            <a:picLocks noGrp="1" noChangeAspect="1"/>
          </p:cNvPicPr>
          <p:nvPr>
            <p:ph type="pic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77125" y="458289"/>
            <a:ext cx="4230840" cy="3012991"/>
          </a:xfrm>
        </p:spPr>
      </p:pic>
      <p:pic>
        <p:nvPicPr>
          <p:cNvPr id="2" name="Picture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31073" y="3471280"/>
            <a:ext cx="10058400" cy="239345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079800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241897" y="792480"/>
            <a:ext cx="6873240" cy="1767840"/>
          </a:xfrm>
        </p:spPr>
        <p:txBody>
          <a:bodyPr/>
          <a:lstStyle/>
          <a:p>
            <a:r>
              <a:rPr lang="en-GB" dirty="0" smtClean="0"/>
              <a:t>Where do ideas come from?</a:t>
            </a:r>
            <a:br>
              <a:rPr lang="en-GB" dirty="0" smtClean="0"/>
            </a:br>
            <a:r>
              <a:rPr lang="en-GB" dirty="0"/>
              <a:t/>
            </a:r>
            <a:br>
              <a:rPr lang="en-GB" dirty="0"/>
            </a:br>
            <a:endParaRPr lang="en-GB" dirty="0"/>
          </a:p>
        </p:txBody>
      </p:sp>
      <p:pic>
        <p:nvPicPr>
          <p:cNvPr id="5" name="Picture Placeholder 4"/>
          <p:cNvPicPr>
            <a:picLocks noGrp="1" noChangeAspect="1"/>
          </p:cNvPicPr>
          <p:nvPr>
            <p:ph type="pic"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72" t="-228" r="146" b="433"/>
          <a:stretch/>
        </p:blipFill>
        <p:spPr>
          <a:xfrm>
            <a:off x="161422" y="667245"/>
            <a:ext cx="4808806" cy="2472856"/>
          </a:xfrm>
        </p:spPr>
      </p:pic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48478" y="3307078"/>
            <a:ext cx="6873240" cy="3094485"/>
          </a:xfrm>
        </p:spPr>
        <p:txBody>
          <a:bodyPr>
            <a:normAutofit/>
          </a:bodyPr>
          <a:lstStyle/>
          <a:p>
            <a:r>
              <a:rPr lang="en-GB" sz="2400" dirty="0" smtClean="0"/>
              <a:t>“Great ideas doesn’t come in a sudden moment of inspiration, instead it takes long time to evolve.” </a:t>
            </a:r>
          </a:p>
          <a:p>
            <a:r>
              <a:rPr lang="en-GB" sz="2400" dirty="0" smtClean="0"/>
              <a:t>                                             Steven Johnson</a:t>
            </a:r>
          </a:p>
          <a:p>
            <a:r>
              <a:rPr lang="en-GB" sz="2400" dirty="0"/>
              <a:t>(RiverheadBooks, 2010) </a:t>
            </a: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91346" y="1699622"/>
            <a:ext cx="4214191" cy="4112781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9533615" y="6032231"/>
            <a:ext cx="208324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(MindTools, </a:t>
            </a:r>
            <a:r>
              <a:rPr lang="en-GB" dirty="0" smtClean="0"/>
              <a:t>2022)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009901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066969" y="-76200"/>
            <a:ext cx="6873240" cy="1277853"/>
          </a:xfrm>
        </p:spPr>
        <p:txBody>
          <a:bodyPr/>
          <a:lstStyle/>
          <a:p>
            <a:r>
              <a:rPr lang="en-GB" dirty="0" smtClean="0"/>
              <a:t>Innovation models</a:t>
            </a:r>
            <a:endParaRPr lang="en-GB" dirty="0"/>
          </a:p>
        </p:txBody>
      </p:sp>
      <p:pic>
        <p:nvPicPr>
          <p:cNvPr id="5" name="Picture Placeholder 4"/>
          <p:cNvPicPr>
            <a:picLocks noGrp="1" noChangeAspect="1"/>
          </p:cNvPicPr>
          <p:nvPr>
            <p:ph type="pic"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9209" r="-105"/>
          <a:stretch/>
        </p:blipFill>
        <p:spPr>
          <a:xfrm>
            <a:off x="272332" y="0"/>
            <a:ext cx="2512612" cy="2210654"/>
          </a:xfrm>
        </p:spPr>
      </p:pic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818783" y="5756744"/>
            <a:ext cx="2725309" cy="688106"/>
          </a:xfrm>
        </p:spPr>
        <p:txBody>
          <a:bodyPr>
            <a:normAutofit fontScale="32500" lnSpcReduction="20000"/>
          </a:bodyPr>
          <a:lstStyle/>
          <a:p>
            <a:r>
              <a:rPr lang="en-GB" sz="4900" dirty="0" smtClean="0"/>
              <a:t>4p’s to innovation</a:t>
            </a:r>
          </a:p>
          <a:p>
            <a:r>
              <a:rPr lang="en-GB" sz="4900" dirty="0"/>
              <a:t>(Tidd and Bassant </a:t>
            </a:r>
            <a:r>
              <a:rPr lang="en-GB" sz="4900" dirty="0" smtClean="0"/>
              <a:t>2013)</a:t>
            </a:r>
            <a:endParaRPr lang="en-GB" sz="4900" dirty="0"/>
          </a:p>
          <a:p>
            <a:endParaRPr lang="en-GB" dirty="0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3177" y="3116911"/>
            <a:ext cx="3336280" cy="2639833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97683" y="3025311"/>
            <a:ext cx="3556883" cy="2639833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770698" y="3116911"/>
            <a:ext cx="3223862" cy="2639833"/>
          </a:xfrm>
          <a:prstGeom prst="rect">
            <a:avLst/>
          </a:prstGeom>
        </p:spPr>
      </p:pic>
      <p:sp>
        <p:nvSpPr>
          <p:cNvPr id="9" name="TextBox 8"/>
          <p:cNvSpPr txBox="1"/>
          <p:nvPr/>
        </p:nvSpPr>
        <p:spPr>
          <a:xfrm>
            <a:off x="3472840" y="1518699"/>
            <a:ext cx="2236197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Open and close </a:t>
            </a:r>
            <a:r>
              <a:rPr lang="en-GB" dirty="0" smtClean="0"/>
              <a:t>innovation</a:t>
            </a:r>
          </a:p>
          <a:p>
            <a:r>
              <a:rPr lang="en-GB" dirty="0"/>
              <a:t>(Fried, 2022)</a:t>
            </a:r>
          </a:p>
          <a:p>
            <a:endParaRPr lang="en-GB" dirty="0"/>
          </a:p>
        </p:txBody>
      </p:sp>
      <p:sp>
        <p:nvSpPr>
          <p:cNvPr id="11" name="TextBox 10"/>
          <p:cNvSpPr txBox="1"/>
          <p:nvPr/>
        </p:nvSpPr>
        <p:spPr>
          <a:xfrm>
            <a:off x="421419" y="5756744"/>
            <a:ext cx="2711395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Innovation matrix</a:t>
            </a:r>
          </a:p>
          <a:p>
            <a:r>
              <a:rPr lang="en-GB" dirty="0"/>
              <a:t>(Davila et al; 2012)</a:t>
            </a:r>
          </a:p>
          <a:p>
            <a:endParaRPr lang="en-GB" dirty="0"/>
          </a:p>
        </p:txBody>
      </p:sp>
      <p:sp>
        <p:nvSpPr>
          <p:cNvPr id="12" name="TextBox 11"/>
          <p:cNvSpPr txBox="1"/>
          <p:nvPr/>
        </p:nvSpPr>
        <p:spPr>
          <a:xfrm>
            <a:off x="4120101" y="5665144"/>
            <a:ext cx="2711395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Innovation process (Tidd and Bassant 2018)</a:t>
            </a:r>
          </a:p>
          <a:p>
            <a:endParaRPr lang="en-GB" dirty="0"/>
          </a:p>
        </p:txBody>
      </p:sp>
      <p:pic>
        <p:nvPicPr>
          <p:cNvPr id="13" name="Picture 12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15605" y="1267582"/>
            <a:ext cx="2857500" cy="16002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788862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innovative organisation</a:t>
            </a:r>
            <a:endParaRPr lang="en-GB" dirty="0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71843" y="1922229"/>
            <a:ext cx="3242297" cy="1885826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6986" y="1741336"/>
            <a:ext cx="6397392" cy="5116664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7458323" y="4516341"/>
            <a:ext cx="286247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(MindTools, 2020)</a:t>
            </a:r>
          </a:p>
        </p:txBody>
      </p:sp>
    </p:spTree>
    <p:extLst>
      <p:ext uri="{BB962C8B-B14F-4D97-AF65-F5344CB8AC3E}">
        <p14:creationId xmlns:p14="http://schemas.microsoft.com/office/powerpoint/2010/main" val="28241135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Problem solving</a:t>
            </a:r>
            <a:endParaRPr lang="en-GB" dirty="0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6319" y="2718153"/>
            <a:ext cx="4542514" cy="2725508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05714" y="2195936"/>
            <a:ext cx="5646598" cy="3942472"/>
          </a:xfrm>
          <a:prstGeom prst="rect">
            <a:avLst/>
          </a:prstGeom>
        </p:spPr>
      </p:pic>
      <p:sp>
        <p:nvSpPr>
          <p:cNvPr id="5" name="Rectangle 4"/>
          <p:cNvSpPr/>
          <p:nvPr/>
        </p:nvSpPr>
        <p:spPr>
          <a:xfrm>
            <a:off x="7767066" y="6138408"/>
            <a:ext cx="160973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/>
              <a:t>(Polya, 1957)</a:t>
            </a:r>
          </a:p>
        </p:txBody>
      </p:sp>
    </p:spTree>
    <p:extLst>
      <p:ext uri="{BB962C8B-B14F-4D97-AF65-F5344CB8AC3E}">
        <p14:creationId xmlns:p14="http://schemas.microsoft.com/office/powerpoint/2010/main" val="15490358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Conclusion</a:t>
            </a:r>
            <a:endParaRPr lang="en-GB" dirty="0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4944" y="1719527"/>
            <a:ext cx="6482122" cy="4350471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7824083" y="2250219"/>
            <a:ext cx="2409246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Creativity and innovation does provide a business advantage as we live in the technology era where innovations are striving to make the humans life easier.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967745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>
          <a:xfrm>
            <a:off x="2903551" y="72609"/>
            <a:ext cx="8610600" cy="1293028"/>
          </a:xfrm>
        </p:spPr>
        <p:txBody>
          <a:bodyPr>
            <a:normAutofit/>
          </a:bodyPr>
          <a:lstStyle/>
          <a:p>
            <a:r>
              <a:rPr lang="en-GB" dirty="0" smtClean="0"/>
              <a:t>References</a:t>
            </a:r>
            <a:endParaRPr lang="en-GB" dirty="0"/>
          </a:p>
        </p:txBody>
      </p:sp>
      <p:sp>
        <p:nvSpPr>
          <p:cNvPr id="7" name="Content Placeholder 6"/>
          <p:cNvSpPr>
            <a:spLocks noGrp="1"/>
          </p:cNvSpPr>
          <p:nvPr>
            <p:ph sz="half" idx="1"/>
          </p:nvPr>
        </p:nvSpPr>
        <p:spPr>
          <a:xfrm>
            <a:off x="431357" y="1685676"/>
            <a:ext cx="11368377" cy="4635611"/>
          </a:xfrm>
        </p:spPr>
        <p:txBody>
          <a:bodyPr>
            <a:normAutofit fontScale="70000" lnSpcReduction="20000"/>
          </a:bodyPr>
          <a:lstStyle/>
          <a:p>
            <a:pPr marL="457200" lvl="0" indent="-457200">
              <a:buFont typeface="+mj-lt"/>
              <a:buAutoNum type="arabicPeriod"/>
            </a:pPr>
            <a:r>
              <a:rPr lang="en-GB" dirty="0"/>
              <a:t>Bessant, J., &amp; Tidd, J. (2013). Innovation and entrepreneurship-second edition. Chichester: John Wiley &amp; Sons Ltd.</a:t>
            </a:r>
          </a:p>
          <a:p>
            <a:pPr marL="457200" lvl="0" indent="-457200">
              <a:buFont typeface="+mj-lt"/>
              <a:buAutoNum type="arabicPeriod"/>
            </a:pPr>
            <a:r>
              <a:rPr lang="en-GB" dirty="0"/>
              <a:t>Davila, T., Epstein, M., and R. Shelton (2012). Making Innovation Work: How to manage it, measure it, and profit from it, Pearson. </a:t>
            </a:r>
          </a:p>
          <a:p>
            <a:pPr marL="457200" lvl="0" indent="-457200">
              <a:buFont typeface="+mj-lt"/>
              <a:buAutoNum type="arabicPeriod"/>
            </a:pPr>
            <a:r>
              <a:rPr lang="en-GB" dirty="0"/>
              <a:t>Fried, B. (2022). </a:t>
            </a:r>
            <a:r>
              <a:rPr lang="en-GB" i="1" dirty="0"/>
              <a:t>Open Innovation vs. Closed Innovation</a:t>
            </a:r>
            <a:r>
              <a:rPr lang="en-GB" dirty="0"/>
              <a:t>. [online] www.lead-innovation.com. Available at: </a:t>
            </a:r>
            <a:r>
              <a:rPr lang="en-GB" u="sng" dirty="0">
                <a:hlinkClick r:id="rId2"/>
              </a:rPr>
              <a:t>https://www.lead-innovation.com/en/insights/english-blog/open-innovation-vs.-closed-innovation</a:t>
            </a:r>
            <a:r>
              <a:rPr lang="en-GB" dirty="0"/>
              <a:t> [Accessed: 04 Mar. 2023].‌‌</a:t>
            </a:r>
          </a:p>
          <a:p>
            <a:pPr marL="457200" lvl="0" indent="-457200">
              <a:buFont typeface="+mj-lt"/>
              <a:buAutoNum type="arabicPeriod"/>
            </a:pPr>
            <a:r>
              <a:rPr lang="en-GB" dirty="0"/>
              <a:t>Kolb, D. A. (1984). </a:t>
            </a:r>
            <a:r>
              <a:rPr lang="en-GB" i="1" dirty="0"/>
              <a:t>Experiential learning: Experience as the source of learning and development</a:t>
            </a:r>
            <a:r>
              <a:rPr lang="en-GB" dirty="0"/>
              <a:t> (Vol. 1). Englewood Cliffs, NJ: Prentice-Hall. (p. 38)</a:t>
            </a:r>
          </a:p>
          <a:p>
            <a:pPr marL="457200" lvl="0" indent="-457200">
              <a:buFont typeface="+mj-lt"/>
              <a:buAutoNum type="arabicPeriod"/>
            </a:pPr>
            <a:r>
              <a:rPr lang="en-GB" dirty="0"/>
              <a:t>MindTools (2020). </a:t>
            </a:r>
            <a:r>
              <a:rPr lang="en-GB" i="1" dirty="0"/>
              <a:t>MindTools | Home</a:t>
            </a:r>
            <a:r>
              <a:rPr lang="en-GB" dirty="0"/>
              <a:t>. [online] www.mindtools.com. Available at: </a:t>
            </a:r>
            <a:r>
              <a:rPr lang="en-GB" u="sng" dirty="0">
                <a:hlinkClick r:id="rId3"/>
              </a:rPr>
              <a:t>https://www.mindtools.com/a23ewmr/force-field-analysis</a:t>
            </a:r>
            <a:r>
              <a:rPr lang="en-GB" dirty="0"/>
              <a:t> [Accessed: 03 Mar. 2023].‌</a:t>
            </a:r>
          </a:p>
          <a:p>
            <a:pPr marL="457200" lvl="0" indent="-457200">
              <a:buFont typeface="+mj-lt"/>
              <a:buAutoNum type="arabicPeriod"/>
            </a:pPr>
            <a:r>
              <a:rPr lang="en-GB" dirty="0"/>
              <a:t>MindTools (2022). </a:t>
            </a:r>
            <a:r>
              <a:rPr lang="en-GB" i="1" dirty="0"/>
              <a:t>MindTools | Home</a:t>
            </a:r>
            <a:r>
              <a:rPr lang="en-GB" dirty="0"/>
              <a:t>. [online] www.mindtools.com. Available at: </a:t>
            </a:r>
            <a:r>
              <a:rPr lang="en-GB" u="sng" dirty="0">
                <a:hlinkClick r:id="rId4"/>
              </a:rPr>
              <a:t>https://www.mindtools.com/ajlpp1e/six-thinking-hats</a:t>
            </a:r>
            <a:r>
              <a:rPr lang="en-GB" dirty="0"/>
              <a:t> </a:t>
            </a:r>
          </a:p>
          <a:p>
            <a:pPr marL="457200" lvl="0" indent="-457200">
              <a:buFont typeface="+mj-lt"/>
              <a:buAutoNum type="arabicPeriod"/>
            </a:pPr>
            <a:r>
              <a:rPr lang="en-GB" dirty="0"/>
              <a:t>Polya, G. (1957). </a:t>
            </a:r>
            <a:r>
              <a:rPr lang="en-GB" i="1" dirty="0"/>
              <a:t>How to solve it : a new aspect of mathematical method</a:t>
            </a:r>
            <a:r>
              <a:rPr lang="en-GB" dirty="0"/>
              <a:t>. Princeton, N.J.: Princeton University Press.</a:t>
            </a:r>
          </a:p>
          <a:p>
            <a:pPr marL="457200" lvl="0" indent="-457200">
              <a:buFont typeface="+mj-lt"/>
              <a:buAutoNum type="arabicPeriod"/>
            </a:pPr>
            <a:r>
              <a:rPr lang="en-GB" dirty="0"/>
              <a:t>RiverheadBooks (2010). </a:t>
            </a:r>
            <a:r>
              <a:rPr lang="en-GB" i="1" dirty="0"/>
              <a:t>WHERE GOOD IDEAS COME FROM by Steven Johnson</a:t>
            </a:r>
            <a:r>
              <a:rPr lang="en-GB" dirty="0"/>
              <a:t>. </a:t>
            </a:r>
            <a:r>
              <a:rPr lang="en-GB" i="1" dirty="0"/>
              <a:t>YouTube</a:t>
            </a:r>
            <a:r>
              <a:rPr lang="en-GB" dirty="0"/>
              <a:t>. Available at: </a:t>
            </a:r>
            <a:r>
              <a:rPr lang="en-GB" u="sng" dirty="0">
                <a:hlinkClick r:id="rId5"/>
              </a:rPr>
              <a:t>https://www.youtube.com/watch?v=NugRZGDbPFU</a:t>
            </a:r>
            <a:r>
              <a:rPr lang="en-GB" dirty="0"/>
              <a:t> [Accessed: 03 Mar. 2023].</a:t>
            </a:r>
          </a:p>
          <a:p>
            <a:pPr marL="457200" lvl="0" indent="-457200">
              <a:buFont typeface="+mj-lt"/>
              <a:buAutoNum type="arabicPeriod"/>
            </a:pPr>
            <a:r>
              <a:rPr lang="en-GB" dirty="0"/>
              <a:t>Skillicorn, N. (2016). </a:t>
            </a:r>
            <a:r>
              <a:rPr lang="en-GB" i="1" dirty="0"/>
              <a:t>What is innovation? 15 experts share their innovation definition - Idea to Value</a:t>
            </a:r>
            <a:r>
              <a:rPr lang="en-GB" dirty="0"/>
              <a:t>. [online] Idea to Value. Available at: </a:t>
            </a:r>
            <a:r>
              <a:rPr lang="en-GB" u="sng" dirty="0">
                <a:hlinkClick r:id="rId6"/>
              </a:rPr>
              <a:t>https://www.ideatovalue.com/inno/nickskillicorn/2016/03/innovation-15-experts-share-innovation-definition/</a:t>
            </a:r>
            <a:r>
              <a:rPr lang="en-GB" dirty="0"/>
              <a:t> [Accessed: 03 Mar. 2023].</a:t>
            </a:r>
          </a:p>
          <a:p>
            <a:pPr marL="457200" indent="-457200">
              <a:buFont typeface="+mj-lt"/>
              <a:buAutoNum type="arabicPeriod"/>
            </a:pPr>
            <a:r>
              <a:rPr lang="en-GB" dirty="0"/>
              <a:t>Tidd, J. and Bessant, J. (2018), Managing Innovation: Integrating Technological, Market and Organizational Change, 6th ed, Chichester: John Wiley.</a:t>
            </a:r>
            <a:endParaRPr lang="en-GB" sz="1600" dirty="0"/>
          </a:p>
        </p:txBody>
      </p:sp>
    </p:spTree>
    <p:extLst>
      <p:ext uri="{BB962C8B-B14F-4D97-AF65-F5344CB8AC3E}">
        <p14:creationId xmlns:p14="http://schemas.microsoft.com/office/powerpoint/2010/main" val="40393832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37616" y="1817248"/>
            <a:ext cx="10087161" cy="4350088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25277297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Vapor Trail">
  <a:themeElements>
    <a:clrScheme name="Vapor Trail">
      <a:dk1>
        <a:sysClr val="windowText" lastClr="000000"/>
      </a:dk1>
      <a:lt1>
        <a:sysClr val="window" lastClr="FFFFFF"/>
      </a:lt1>
      <a:dk2>
        <a:srgbClr val="454545"/>
      </a:dk2>
      <a:lt2>
        <a:srgbClr val="DADADA"/>
      </a:lt2>
      <a:accent1>
        <a:srgbClr val="DF2E28"/>
      </a:accent1>
      <a:accent2>
        <a:srgbClr val="FE801A"/>
      </a:accent2>
      <a:accent3>
        <a:srgbClr val="E9BF35"/>
      </a:accent3>
      <a:accent4>
        <a:srgbClr val="81BB42"/>
      </a:accent4>
      <a:accent5>
        <a:srgbClr val="32C7A9"/>
      </a:accent5>
      <a:accent6>
        <a:srgbClr val="4A9BDC"/>
      </a:accent6>
      <a:hlink>
        <a:srgbClr val="F0532B"/>
      </a:hlink>
      <a:folHlink>
        <a:srgbClr val="F38B53"/>
      </a:folHlink>
    </a:clrScheme>
    <a:fontScheme name="Vapor Trail">
      <a:majorFont>
        <a:latin typeface="Century Gothic" panose="020B0502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Vapor Trail">
      <a:fillStyleLst>
        <a:solidFill>
          <a:schemeClr val="phClr"/>
        </a:solidFill>
        <a:gradFill rotWithShape="1">
          <a:gsLst>
            <a:gs pos="0">
              <a:schemeClr val="phClr">
                <a:tint val="69000"/>
                <a:alpha val="100000"/>
                <a:satMod val="109000"/>
                <a:lumMod val="110000"/>
              </a:schemeClr>
            </a:gs>
            <a:gs pos="52000">
              <a:schemeClr val="phClr">
                <a:tint val="74000"/>
                <a:satMod val="100000"/>
                <a:lumMod val="104000"/>
              </a:schemeClr>
            </a:gs>
            <a:gs pos="100000">
              <a:schemeClr val="phClr">
                <a:tint val="78000"/>
                <a:satMod val="10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00000"/>
                <a:lumMod val="104000"/>
              </a:schemeClr>
            </a:gs>
            <a:gs pos="78000">
              <a:schemeClr val="phClr">
                <a:shade val="100000"/>
                <a:satMod val="110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  <a:scene3d>
            <a:camera prst="orthographicFront">
              <a:rot lat="0" lon="0" rev="0"/>
            </a:camera>
            <a:lightRig rig="threePt" dir="t"/>
          </a:scene3d>
          <a:sp3d>
            <a:bevelT w="25400" h="12700"/>
          </a:sp3d>
        </a:effectStyle>
        <a:effectStyle>
          <a:effectLst>
            <a:outerShdw blurRad="57150" dist="19050" dir="5400000" algn="ctr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threePt" dir="t"/>
          </a:scene3d>
          <a:sp3d>
            <a:bevelT w="50800" h="25400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Vapor Trail" id="{4FDF2955-7D9C-493C-B9F9-C205151B46CD}" vid="{8F31A783-2159-4870-BC29-2BA7D038EA44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Vapor Trail</Template>
  <TotalTime>4057</TotalTime>
  <Words>494</Words>
  <Application>Microsoft Office PowerPoint</Application>
  <PresentationFormat>Widescreen</PresentationFormat>
  <Paragraphs>42</Paragraphs>
  <Slides>11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5" baseType="lpstr">
      <vt:lpstr>Arial</vt:lpstr>
      <vt:lpstr>Century Gothic</vt:lpstr>
      <vt:lpstr>Wingdings</vt:lpstr>
      <vt:lpstr>Vapor Trail</vt:lpstr>
      <vt:lpstr>Does creativity and innovation provide a business advantage?</vt:lpstr>
      <vt:lpstr>Introduction</vt:lpstr>
      <vt:lpstr>Kolb’s cycle of reflection</vt:lpstr>
      <vt:lpstr>What is innovation?  what is creativity?</vt:lpstr>
      <vt:lpstr>Where do ideas come from?  </vt:lpstr>
      <vt:lpstr>Innovation models</vt:lpstr>
      <vt:lpstr>The innovative organisation</vt:lpstr>
      <vt:lpstr>Problem solving</vt:lpstr>
      <vt:lpstr>Conclusion</vt:lpstr>
      <vt:lpstr>References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Has the innovation concept provided in my case study organisation with a business advantage?</dc:title>
  <dc:creator>Socrat Domenco (1817175)</dc:creator>
  <cp:lastModifiedBy>Socrat Domenco (1817175)</cp:lastModifiedBy>
  <cp:revision>32</cp:revision>
  <dcterms:created xsi:type="dcterms:W3CDTF">2023-03-10T15:49:57Z</dcterms:created>
  <dcterms:modified xsi:type="dcterms:W3CDTF">2023-03-17T13:04:05Z</dcterms:modified>
</cp:coreProperties>
</file>