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7" r:id="rId2"/>
    <p:sldId id="256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A8D1EE-D6F2-42F2-A2D4-33AAAE64E4B2}" v="3" dt="2023-06-01T17:43:31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776" y="-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58A8D1EE-D6F2-42F2-A2D4-33AAAE64E4B2}"/>
    <pc:docChg chg="undo custSel addSld modSld">
      <pc:chgData name="Biatrice Bogos" userId="032b47c63b49b01c" providerId="LiveId" clId="{58A8D1EE-D6F2-42F2-A2D4-33AAAE64E4B2}" dt="2023-06-01T17:44:58.876" v="64" actId="27636"/>
      <pc:docMkLst>
        <pc:docMk/>
      </pc:docMkLst>
      <pc:sldChg chg="addSp delSp modSp mod">
        <pc:chgData name="Biatrice Bogos" userId="032b47c63b49b01c" providerId="LiveId" clId="{58A8D1EE-D6F2-42F2-A2D4-33AAAE64E4B2}" dt="2023-06-01T17:43:59.212" v="60" actId="1076"/>
        <pc:sldMkLst>
          <pc:docMk/>
          <pc:sldMk cId="1518963910" sldId="256"/>
        </pc:sldMkLst>
        <pc:picChg chg="add del mod">
          <ac:chgData name="Biatrice Bogos" userId="032b47c63b49b01c" providerId="LiveId" clId="{58A8D1EE-D6F2-42F2-A2D4-33AAAE64E4B2}" dt="2023-06-01T17:41:36.327" v="42" actId="21"/>
          <ac:picMkLst>
            <pc:docMk/>
            <pc:sldMk cId="1518963910" sldId="256"/>
            <ac:picMk id="3" creationId="{2CFD9BE3-ACCA-C064-165A-E41E65209D9C}"/>
          </ac:picMkLst>
        </pc:picChg>
        <pc:picChg chg="add mod">
          <ac:chgData name="Biatrice Bogos" userId="032b47c63b49b01c" providerId="LiveId" clId="{58A8D1EE-D6F2-42F2-A2D4-33AAAE64E4B2}" dt="2023-06-01T17:42:55.097" v="52" actId="14100"/>
          <ac:picMkLst>
            <pc:docMk/>
            <pc:sldMk cId="1518963910" sldId="256"/>
            <ac:picMk id="9" creationId="{E9CB2ED7-B5F9-F0B9-3ECC-9D0ECBE60A43}"/>
          </ac:picMkLst>
        </pc:picChg>
        <pc:picChg chg="add mod">
          <ac:chgData name="Biatrice Bogos" userId="032b47c63b49b01c" providerId="LiveId" clId="{58A8D1EE-D6F2-42F2-A2D4-33AAAE64E4B2}" dt="2023-06-01T17:43:59.212" v="60" actId="1076"/>
          <ac:picMkLst>
            <pc:docMk/>
            <pc:sldMk cId="1518963910" sldId="256"/>
            <ac:picMk id="13" creationId="{98FFE905-EA95-9D20-8DD8-01A7AE8D162E}"/>
          </ac:picMkLst>
        </pc:picChg>
      </pc:sldChg>
      <pc:sldChg chg="modSp new mod">
        <pc:chgData name="Biatrice Bogos" userId="032b47c63b49b01c" providerId="LiveId" clId="{58A8D1EE-D6F2-42F2-A2D4-33AAAE64E4B2}" dt="2023-06-01T17:44:58.876" v="64" actId="27636"/>
        <pc:sldMkLst>
          <pc:docMk/>
          <pc:sldMk cId="2663294685" sldId="258"/>
        </pc:sldMkLst>
        <pc:spChg chg="mod">
          <ac:chgData name="Biatrice Bogos" userId="032b47c63b49b01c" providerId="LiveId" clId="{58A8D1EE-D6F2-42F2-A2D4-33AAAE64E4B2}" dt="2023-06-01T17:39:46.322" v="35" actId="313"/>
          <ac:spMkLst>
            <pc:docMk/>
            <pc:sldMk cId="2663294685" sldId="258"/>
            <ac:spMk id="2" creationId="{8B66E9A7-F063-8F75-0052-F78643367E5E}"/>
          </ac:spMkLst>
        </pc:spChg>
        <pc:spChg chg="mod">
          <ac:chgData name="Biatrice Bogos" userId="032b47c63b49b01c" providerId="LiveId" clId="{58A8D1EE-D6F2-42F2-A2D4-33AAAE64E4B2}" dt="2023-06-01T17:44:58.876" v="64" actId="27636"/>
          <ac:spMkLst>
            <pc:docMk/>
            <pc:sldMk cId="2663294685" sldId="258"/>
            <ac:spMk id="3" creationId="{DFA6C5A6-4EA3-309E-01BC-B5777E2643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826680" y="3447519"/>
            <a:ext cx="5204640" cy="2377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6047" y="6287008"/>
            <a:ext cx="3825907" cy="1790958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42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425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14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401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29818" y="3447519"/>
            <a:ext cx="5205222" cy="2377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6047" y="6286894"/>
            <a:ext cx="3825907" cy="1827341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425">
                <a:solidFill>
                  <a:schemeClr val="tx1"/>
                </a:solidFill>
              </a:defRPr>
            </a:lvl1pPr>
            <a:lvl2pPr marL="3429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84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6680" y="3810508"/>
            <a:ext cx="2466017" cy="44806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5303" y="3810508"/>
            <a:ext cx="2467887" cy="44806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589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6679" y="3341627"/>
            <a:ext cx="2466018" cy="101701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6679" y="4540250"/>
            <a:ext cx="2466018" cy="37508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65303" y="4540250"/>
            <a:ext cx="2467887" cy="3750899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3565303" y="3341627"/>
            <a:ext cx="2467887" cy="101701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876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108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21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3429000" cy="990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527" y="3241087"/>
            <a:ext cx="2467946" cy="1648829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045" y="1162304"/>
            <a:ext cx="2708910" cy="7581392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5127659"/>
            <a:ext cx="2134553" cy="3169163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480527" y="9007856"/>
            <a:ext cx="2854799" cy="46228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68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3428999" cy="990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060" y="3241085"/>
            <a:ext cx="2468880" cy="1651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29000" y="-60915"/>
            <a:ext cx="3432430" cy="9906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5127661"/>
            <a:ext cx="2134553" cy="3169165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480060" y="9007856"/>
            <a:ext cx="2852928" cy="46228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768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03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7375" y="1353820"/>
            <a:ext cx="790475" cy="71983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4534" y="1353820"/>
            <a:ext cx="3537131" cy="71983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1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204534" y="1393444"/>
            <a:ext cx="4453316" cy="171704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4534" y="3810510"/>
            <a:ext cx="4453316" cy="44806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84207" y="9011623"/>
            <a:ext cx="1548983" cy="4679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88E7AE5-9040-4FED-9F0B-C43A7DA095B5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6679" y="9007856"/>
            <a:ext cx="3417498" cy="462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80084" y="8981440"/>
            <a:ext cx="274320" cy="52832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CF81D1C4-E204-4F71-866B-F942EB683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3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1950" kern="1200" cap="all" spc="15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29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143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6858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8572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985838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14425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013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3716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F9E18-257D-3D9A-6452-8B4044FEC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/>
              <a:t>Hotel Event Advertisement </a:t>
            </a:r>
            <a:br>
              <a:rPr lang="en-GB" sz="2000" b="1" dirty="0"/>
            </a:br>
            <a:r>
              <a:rPr lang="en-GB" sz="2000" b="1" dirty="0"/>
              <a:t>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1781F-FDE1-92F0-D812-3D82F60FB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1800" dirty="0">
                <a:solidFill>
                  <a:schemeClr val="tx1"/>
                </a:solidFill>
              </a:rPr>
              <a:t>Student name: Andrei </a:t>
            </a:r>
            <a:r>
              <a:rPr lang="en-GB" sz="1800" dirty="0" err="1">
                <a:solidFill>
                  <a:schemeClr val="tx1"/>
                </a:solidFill>
              </a:rPr>
              <a:t>Alexandru</a:t>
            </a:r>
            <a:r>
              <a:rPr lang="en-GB" sz="1800" dirty="0">
                <a:solidFill>
                  <a:schemeClr val="tx1"/>
                </a:solidFill>
              </a:rPr>
              <a:t> Munteanu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chemeClr val="tx1"/>
                </a:solidFill>
              </a:rPr>
              <a:t>Student number: 2127116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chemeClr val="tx1"/>
                </a:solidFill>
              </a:rPr>
              <a:t>Lecturer name: JINPING LI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chemeClr val="tx1"/>
                </a:solidFill>
              </a:rPr>
              <a:t>Module name: Foreign Languages &amp;Cultural awareness/ BMIH5003</a:t>
            </a:r>
          </a:p>
        </p:txBody>
      </p:sp>
    </p:spTree>
    <p:extLst>
      <p:ext uri="{BB962C8B-B14F-4D97-AF65-F5344CB8AC3E}">
        <p14:creationId xmlns:p14="http://schemas.microsoft.com/office/powerpoint/2010/main" val="2663762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window, outdoor, sky&#10;&#10;Description automatically generated">
            <a:extLst>
              <a:ext uri="{FF2B5EF4-FFF2-40B4-BE49-F238E27FC236}">
                <a16:creationId xmlns:a16="http://schemas.microsoft.com/office/drawing/2014/main" id="{28A02276-5DA2-F63C-3521-051E58964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135" y="446478"/>
            <a:ext cx="4963120" cy="192320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D4288FD-4DA2-6077-317D-0178466F6D90}"/>
              </a:ext>
            </a:extLst>
          </p:cNvPr>
          <p:cNvSpPr/>
          <p:nvPr/>
        </p:nvSpPr>
        <p:spPr>
          <a:xfrm>
            <a:off x="1833086" y="2519660"/>
            <a:ext cx="3191828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ja-JP" altLang="en-US" sz="1400" b="0" i="0" dirty="0">
                <a:solidFill>
                  <a:schemeClr val="bg1"/>
                </a:solidFill>
                <a:effectLst/>
                <a:latin typeface="Söhne"/>
              </a:rPr>
              <a:t>和谐高地</a:t>
            </a:r>
            <a:endParaRPr lang="en-US" sz="1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6ECDA1-D6B5-E4E6-4764-DC46F01B9E92}"/>
              </a:ext>
            </a:extLst>
          </p:cNvPr>
          <p:cNvSpPr/>
          <p:nvPr/>
        </p:nvSpPr>
        <p:spPr>
          <a:xfrm>
            <a:off x="3105834" y="2858214"/>
            <a:ext cx="64633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1200" b="0" i="0" dirty="0">
                <a:solidFill>
                  <a:schemeClr val="bg1"/>
                </a:solidFill>
                <a:effectLst/>
                <a:latin typeface="Söhne"/>
              </a:rPr>
              <a:t>中秋节</a:t>
            </a:r>
            <a:endParaRPr lang="en-US" sz="12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02F102-3498-D56A-DE0A-34F6CBEB21A7}"/>
              </a:ext>
            </a:extLst>
          </p:cNvPr>
          <p:cNvSpPr/>
          <p:nvPr/>
        </p:nvSpPr>
        <p:spPr>
          <a:xfrm>
            <a:off x="4526668" y="3346741"/>
            <a:ext cx="2119490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zh-CN" altLang="en-US" sz="1400" b="0" i="0" dirty="0">
                <a:solidFill>
                  <a:srgbClr val="C00000"/>
                </a:solidFill>
                <a:effectLst/>
              </a:rPr>
              <a:t>现场古琴音乐</a:t>
            </a:r>
            <a:endParaRPr lang="en-GB" altLang="zh-CN" sz="1400" b="0" i="0" dirty="0">
              <a:solidFill>
                <a:srgbClr val="C00000"/>
              </a:solidFill>
              <a:effectLst/>
            </a:endParaRPr>
          </a:p>
          <a:p>
            <a:pPr algn="ctr"/>
            <a:r>
              <a:rPr lang="zh-CN" altLang="en-US" sz="1200" b="0" i="0" dirty="0">
                <a:solidFill>
                  <a:schemeClr val="bg1"/>
                </a:solidFill>
                <a:effectLst/>
              </a:rPr>
              <a:t>请在</a:t>
            </a:r>
            <a:r>
              <a:rPr lang="en-US" altLang="zh-CN" sz="1200" b="0" i="0" dirty="0">
                <a:solidFill>
                  <a:schemeClr val="bg1"/>
                </a:solidFill>
                <a:effectLst/>
              </a:rPr>
              <a:t>2023</a:t>
            </a:r>
            <a:r>
              <a:rPr lang="zh-CN" altLang="en-US" sz="1200" b="0" i="0" dirty="0">
                <a:solidFill>
                  <a:schemeClr val="bg1"/>
                </a:solidFill>
                <a:effectLst/>
              </a:rPr>
              <a:t>年</a:t>
            </a:r>
            <a:r>
              <a:rPr lang="en-US" altLang="zh-CN" sz="1200" b="0" i="0" dirty="0">
                <a:solidFill>
                  <a:schemeClr val="bg1"/>
                </a:solidFill>
                <a:effectLst/>
              </a:rPr>
              <a:t>9</a:t>
            </a:r>
            <a:r>
              <a:rPr lang="zh-CN" altLang="en-US" sz="1200" b="0" i="0" dirty="0">
                <a:solidFill>
                  <a:schemeClr val="bg1"/>
                </a:solidFill>
                <a:effectLst/>
              </a:rPr>
              <a:t>月</a:t>
            </a:r>
            <a:r>
              <a:rPr lang="en-US" altLang="zh-CN" sz="1200" b="0" i="0" dirty="0">
                <a:solidFill>
                  <a:schemeClr val="bg1"/>
                </a:solidFill>
                <a:effectLst/>
              </a:rPr>
              <a:t>29</a:t>
            </a:r>
            <a:r>
              <a:rPr lang="zh-CN" altLang="en-US" sz="1200" b="0" i="0" dirty="0">
                <a:solidFill>
                  <a:schemeClr val="bg1"/>
                </a:solidFill>
                <a:effectLst/>
              </a:rPr>
              <a:t>日加入我们</a:t>
            </a:r>
            <a:endParaRPr lang="en-US" sz="1200" b="1" cap="none" spc="0" dirty="0">
              <a:ln/>
              <a:solidFill>
                <a:schemeClr val="bg1"/>
              </a:solidFill>
              <a:effectLst/>
            </a:endParaRPr>
          </a:p>
        </p:txBody>
      </p:sp>
      <p:pic>
        <p:nvPicPr>
          <p:cNvPr id="10" name="Picture 9" descr="A picture containing indoor, wall, hotel, furniture&#10;&#10;Description automatically generated">
            <a:extLst>
              <a:ext uri="{FF2B5EF4-FFF2-40B4-BE49-F238E27FC236}">
                <a16:creationId xmlns:a16="http://schemas.microsoft.com/office/drawing/2014/main" id="{A4DE5A05-3FD0-0B39-4BA4-038CF5D09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72061"/>
            <a:ext cx="1318192" cy="878794"/>
          </a:xfrm>
          <a:prstGeom prst="rect">
            <a:avLst/>
          </a:prstGeom>
        </p:spPr>
      </p:pic>
      <p:pic>
        <p:nvPicPr>
          <p:cNvPr id="12" name="Picture 11" descr="A bed in a hotel room&#10;&#10;Description automatically generated with low confidence">
            <a:extLst>
              <a:ext uri="{FF2B5EF4-FFF2-40B4-BE49-F238E27FC236}">
                <a16:creationId xmlns:a16="http://schemas.microsoft.com/office/drawing/2014/main" id="{DBEA3593-48A6-5A85-9F98-3DCBEB62A4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97557"/>
            <a:ext cx="1318192" cy="779232"/>
          </a:xfrm>
          <a:prstGeom prst="rect">
            <a:avLst/>
          </a:prstGeom>
        </p:spPr>
      </p:pic>
      <p:pic>
        <p:nvPicPr>
          <p:cNvPr id="16" name="Picture 15" descr="A picture containing indoor, wall, scene, interior design&#10;&#10;Description automatically generated">
            <a:extLst>
              <a:ext uri="{FF2B5EF4-FFF2-40B4-BE49-F238E27FC236}">
                <a16:creationId xmlns:a16="http://schemas.microsoft.com/office/drawing/2014/main" id="{30B32259-6FF4-7C60-3A92-7BB31BE874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83157"/>
            <a:ext cx="1318192" cy="73818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61204B7-E6C4-960A-9620-F75409A5D691}"/>
              </a:ext>
            </a:extLst>
          </p:cNvPr>
          <p:cNvSpPr/>
          <p:nvPr/>
        </p:nvSpPr>
        <p:spPr>
          <a:xfrm>
            <a:off x="2092711" y="3285186"/>
            <a:ext cx="543739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1400" b="0" i="0" dirty="0">
                <a:solidFill>
                  <a:schemeClr val="bg1"/>
                </a:solidFill>
                <a:effectLst/>
                <a:latin typeface="Söhne"/>
              </a:rPr>
              <a:t>房间</a:t>
            </a:r>
            <a:endParaRPr lang="en-US" sz="1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49BC71-1B26-60C0-01C4-26FDC53E47D3}"/>
              </a:ext>
            </a:extLst>
          </p:cNvPr>
          <p:cNvSpPr txBox="1"/>
          <p:nvPr/>
        </p:nvSpPr>
        <p:spPr>
          <a:xfrm>
            <a:off x="1271587" y="3592963"/>
            <a:ext cx="2700338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单人房                              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每晚</a:t>
            </a:r>
            <a:r>
              <a:rPr lang="en-US" altLang="ja-JP" sz="1050" b="0" i="0" dirty="0">
                <a:solidFill>
                  <a:schemeClr val="bg1"/>
                </a:solidFill>
                <a:effectLst/>
              </a:rPr>
              <a:t>85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英镑</a:t>
            </a:r>
            <a:endParaRPr lang="en-GB" altLang="ja-JP" sz="1050" b="0" i="0" dirty="0">
              <a:solidFill>
                <a:schemeClr val="bg1"/>
              </a:solidFill>
              <a:effectLst/>
            </a:endParaRPr>
          </a:p>
          <a:p>
            <a:endParaRPr lang="en-GB" altLang="ja-JP" sz="1050" dirty="0">
              <a:solidFill>
                <a:schemeClr val="bg1"/>
              </a:solidFill>
            </a:endParaRPr>
          </a:p>
          <a:p>
            <a:r>
              <a:rPr lang="zh-CN" altLang="en-US" sz="900" b="0" i="0" dirty="0">
                <a:solidFill>
                  <a:schemeClr val="bg1"/>
                </a:solidFill>
                <a:effectLst/>
              </a:rPr>
              <a:t>体验我们的单人房，为单独旅行者提供舒适的环境。享受豪华双人床，免费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Wi-Fi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和迷你吧。连接浴室配有淋浴和高级洗浴用品。从客房服务，每日清洁和我们酒店的设施中受益，为您提供无缝的入住体验。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endParaRPr lang="en-GB" altLang="ja-JP" sz="1050" dirty="0">
              <a:solidFill>
                <a:srgbClr val="374151"/>
              </a:solidFill>
            </a:endParaRPr>
          </a:p>
          <a:p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双人房                             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每晚</a:t>
            </a:r>
            <a:r>
              <a:rPr lang="en-US" altLang="ja-JP" sz="1050" b="0" i="0" dirty="0">
                <a:solidFill>
                  <a:schemeClr val="bg1"/>
                </a:solidFill>
                <a:effectLst/>
              </a:rPr>
              <a:t>140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英镑</a:t>
            </a:r>
            <a:endParaRPr lang="en-GB" altLang="ja-JP" sz="1050" b="0" i="0" dirty="0">
              <a:solidFill>
                <a:schemeClr val="bg1"/>
              </a:solidFill>
              <a:effectLst/>
            </a:endParaRPr>
          </a:p>
          <a:p>
            <a:endParaRPr lang="en-GB" altLang="ja-JP" sz="1050" dirty="0">
              <a:solidFill>
                <a:schemeClr val="bg1"/>
              </a:solidFill>
            </a:endParaRPr>
          </a:p>
          <a:p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在我们的双人房中享受舒适，非常适合情侣或两位旅行者。您可以享受宽敞的房间，舒适的特大号床、免费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Wi-Fi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和迷你吧，为您的方便提供服务。套间浴室配有清爽的花洒淋浴和高级洗浴用品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endParaRPr lang="en-GB" altLang="ja-JP" sz="1050" dirty="0">
              <a:solidFill>
                <a:schemeClr val="bg1"/>
              </a:solidFill>
            </a:endParaRPr>
          </a:p>
          <a:p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家庭房                             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每晚</a:t>
            </a:r>
            <a:r>
              <a:rPr lang="en-US" altLang="ja-JP" sz="1050" b="0" i="0" dirty="0">
                <a:solidFill>
                  <a:schemeClr val="bg1"/>
                </a:solidFill>
                <a:effectLst/>
              </a:rPr>
              <a:t>210</a:t>
            </a:r>
            <a:r>
              <a:rPr lang="ja-JP" altLang="en-US" sz="1050" b="0" i="0" dirty="0">
                <a:solidFill>
                  <a:schemeClr val="bg1"/>
                </a:solidFill>
                <a:effectLst/>
              </a:rPr>
              <a:t>英镑</a:t>
            </a:r>
            <a:endParaRPr lang="en-GB" altLang="ja-JP" sz="1050" b="0" i="0" dirty="0">
              <a:solidFill>
                <a:schemeClr val="bg1"/>
              </a:solidFill>
              <a:effectLst/>
            </a:endParaRPr>
          </a:p>
          <a:p>
            <a:endParaRPr lang="en-GB" altLang="ja-JP" sz="1050" dirty="0">
              <a:solidFill>
                <a:schemeClr val="bg1"/>
              </a:solidFill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在我们专为家庭或团体设计的家庭房中，享受舒适体验。宽敞的房间提供充足的空间，配备多张舒适的床铺，以满足每个人的需求。您可以享受免费的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Wi-Fi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和迷你吧，为您提供便利。套间浴室设有清新的花洒淋浴和高级洗浴用品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endParaRPr lang="en-GB" sz="105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32" name="Picture 31" descr="A group of people flying lanterns&#10;&#10;Description automatically generated with medium confidence">
            <a:extLst>
              <a:ext uri="{FF2B5EF4-FFF2-40B4-BE49-F238E27FC236}">
                <a16:creationId xmlns:a16="http://schemas.microsoft.com/office/drawing/2014/main" id="{A2E704E9-ACE9-403B-C1A6-474343572B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455" y="3839184"/>
            <a:ext cx="1727949" cy="129596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C22E7F51-F5A8-692C-C380-4313BC997467}"/>
              </a:ext>
            </a:extLst>
          </p:cNvPr>
          <p:cNvSpPr/>
          <p:nvPr/>
        </p:nvSpPr>
        <p:spPr>
          <a:xfrm>
            <a:off x="1912302" y="6921344"/>
            <a:ext cx="1313180" cy="2616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zh-CN" altLang="en-US" sz="1100" b="0" i="0" dirty="0">
                <a:solidFill>
                  <a:srgbClr val="C00000"/>
                </a:solidFill>
                <a:effectLst/>
              </a:rPr>
              <a:t>房价包含免费早餐</a:t>
            </a:r>
            <a:endParaRPr lang="en-US" sz="1100" b="1" cap="none" spc="0" dirty="0">
              <a:ln/>
              <a:solidFill>
                <a:srgbClr val="C00000"/>
              </a:solidFill>
              <a:effectLst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6024968-BD95-66B2-94F6-0C950B909C5B}"/>
              </a:ext>
            </a:extLst>
          </p:cNvPr>
          <p:cNvSpPr txBox="1"/>
          <p:nvPr/>
        </p:nvSpPr>
        <p:spPr>
          <a:xfrm>
            <a:off x="4375547" y="5350590"/>
            <a:ext cx="24217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早餐选择</a:t>
            </a:r>
            <a:endParaRPr lang="en-GB" altLang="ja-JP" sz="1200" b="0" i="0" dirty="0">
              <a:solidFill>
                <a:srgbClr val="C00000"/>
              </a:solidFill>
              <a:effectLst/>
            </a:endParaRPr>
          </a:p>
          <a:p>
            <a:pPr algn="ctr"/>
            <a:endParaRPr lang="en-GB" sz="900" dirty="0">
              <a:solidFill>
                <a:schemeClr val="bg1"/>
              </a:solidFill>
            </a:endParaRPr>
          </a:p>
          <a:p>
            <a:pPr algn="just"/>
            <a:r>
              <a:rPr lang="ja-JP" altLang="en-US" sz="900" b="0" i="0" dirty="0">
                <a:solidFill>
                  <a:schemeClr val="bg1"/>
                </a:solidFill>
                <a:effectLst/>
              </a:rPr>
              <a:t>糜汁粥 </a:t>
            </a:r>
            <a:r>
              <a:rPr lang="en-US" altLang="ja-JP" sz="900" b="0" i="0" dirty="0">
                <a:solidFill>
                  <a:schemeClr val="bg1"/>
                </a:solidFill>
                <a:effectLst/>
              </a:rPr>
              <a:t>(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mízhī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zhōu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) </a:t>
            </a:r>
            <a:r>
              <a:rPr lang="ja-JP" altLang="en-US" sz="900" b="0" i="0" dirty="0">
                <a:solidFill>
                  <a:schemeClr val="bg1"/>
                </a:solidFill>
                <a:effectLst/>
              </a:rPr>
              <a:t>配各种配料（酱菜、花生、皮蛋）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pPr algn="just"/>
            <a:endParaRPr lang="en-GB" sz="900" dirty="0">
              <a:solidFill>
                <a:schemeClr val="bg1"/>
              </a:solidFill>
            </a:endParaRPr>
          </a:p>
          <a:p>
            <a:pPr algn="just"/>
            <a:r>
              <a:rPr lang="ja-JP" altLang="en-US" sz="900" b="0" i="0" dirty="0">
                <a:solidFill>
                  <a:schemeClr val="bg1"/>
                </a:solidFill>
                <a:effectLst/>
              </a:rPr>
              <a:t>月饼（莲蓉、红豆等多种口味） </a:t>
            </a:r>
            <a:r>
              <a:rPr lang="en-US" altLang="ja-JP" sz="900" b="0" i="0" dirty="0">
                <a:solidFill>
                  <a:schemeClr val="bg1"/>
                </a:solidFill>
                <a:effectLst/>
              </a:rPr>
              <a:t>(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Yuèbǐng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 -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liánróng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,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hóngdòu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děng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duōzhǒng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GB" sz="900" b="0" i="0" dirty="0" err="1">
                <a:solidFill>
                  <a:schemeClr val="bg1"/>
                </a:solidFill>
                <a:effectLst/>
              </a:rPr>
              <a:t>kǒuwèi</a:t>
            </a:r>
            <a:r>
              <a:rPr lang="en-GB" sz="900" b="0" i="0" dirty="0">
                <a:solidFill>
                  <a:schemeClr val="bg1"/>
                </a:solidFill>
                <a:effectLst/>
              </a:rPr>
              <a:t>)</a:t>
            </a:r>
          </a:p>
          <a:p>
            <a:pPr algn="just"/>
            <a:endParaRPr lang="en-GB" sz="900" dirty="0">
              <a:solidFill>
                <a:schemeClr val="bg1"/>
              </a:solidFill>
            </a:endParaRPr>
          </a:p>
          <a:p>
            <a:pPr algn="just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葱爆鸡蛋 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(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cōng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bào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jīdàn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) 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伴以酱油 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(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bàn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yǐ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CN" sz="900" b="0" i="0" dirty="0" err="1">
                <a:solidFill>
                  <a:schemeClr val="bg1"/>
                </a:solidFill>
                <a:effectLst/>
              </a:rPr>
              <a:t>jiàngyóu</a:t>
            </a:r>
            <a:r>
              <a:rPr lang="en-US" altLang="zh-CN" sz="900" b="0" i="0" dirty="0">
                <a:solidFill>
                  <a:schemeClr val="bg1"/>
                </a:solidFill>
                <a:effectLst/>
              </a:rPr>
              <a:t>)</a:t>
            </a:r>
            <a:endParaRPr lang="en-GB" sz="900" dirty="0">
              <a:solidFill>
                <a:schemeClr val="bg1"/>
              </a:solidFill>
            </a:endParaRPr>
          </a:p>
          <a:p>
            <a:pPr algn="ctr"/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7D02B75-F0AC-1F7D-B775-A2B241583127}"/>
              </a:ext>
            </a:extLst>
          </p:cNvPr>
          <p:cNvSpPr/>
          <p:nvPr/>
        </p:nvSpPr>
        <p:spPr>
          <a:xfrm>
            <a:off x="1561691" y="7338574"/>
            <a:ext cx="49244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晚餐</a:t>
            </a:r>
            <a:endParaRPr lang="en-US" sz="1200" b="1" cap="none" spc="50" dirty="0">
              <a:ln w="0"/>
              <a:solidFill>
                <a:srgbClr val="C000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37" name="Picture 36" descr="A picture containing snack, baked goods, dessert, pastry&#10;&#10;Description automatically generated">
            <a:extLst>
              <a:ext uri="{FF2B5EF4-FFF2-40B4-BE49-F238E27FC236}">
                <a16:creationId xmlns:a16="http://schemas.microsoft.com/office/drawing/2014/main" id="{C86501CE-0725-4EE1-1DA2-5823044E4A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4125" y="6910844"/>
            <a:ext cx="698659" cy="388144"/>
          </a:xfrm>
          <a:prstGeom prst="rect">
            <a:avLst/>
          </a:prstGeom>
        </p:spPr>
      </p:pic>
      <p:pic>
        <p:nvPicPr>
          <p:cNvPr id="39" name="Picture 38" descr="A plate of food on a table&#10;&#10;Description automatically generated with low confidence">
            <a:extLst>
              <a:ext uri="{FF2B5EF4-FFF2-40B4-BE49-F238E27FC236}">
                <a16:creationId xmlns:a16="http://schemas.microsoft.com/office/drawing/2014/main" id="{1A8380A1-B8D1-A369-BD1E-D41AAF88D80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520" y="6798104"/>
            <a:ext cx="698659" cy="500884"/>
          </a:xfrm>
          <a:prstGeom prst="rect">
            <a:avLst/>
          </a:prstGeom>
        </p:spPr>
      </p:pic>
      <p:pic>
        <p:nvPicPr>
          <p:cNvPr id="41" name="Picture 40" descr="A picture containing dish, food, cuisine, plate&#10;&#10;Description automatically generated">
            <a:extLst>
              <a:ext uri="{FF2B5EF4-FFF2-40B4-BE49-F238E27FC236}">
                <a16:creationId xmlns:a16="http://schemas.microsoft.com/office/drawing/2014/main" id="{52120BA9-0F00-1ACD-7293-A63AABBD4B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203" y="6804044"/>
            <a:ext cx="586804" cy="489003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B0139BF-9B73-9555-EC64-9C4F6282B87E}"/>
              </a:ext>
            </a:extLst>
          </p:cNvPr>
          <p:cNvSpPr txBox="1"/>
          <p:nvPr/>
        </p:nvSpPr>
        <p:spPr>
          <a:xfrm>
            <a:off x="905113" y="7737042"/>
            <a:ext cx="3191828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1100" b="0" i="0" dirty="0">
                <a:solidFill>
                  <a:schemeClr val="bg1"/>
                </a:solidFill>
                <a:effectLst/>
              </a:rPr>
              <a:t>中秋节宴会菜单</a:t>
            </a:r>
            <a:r>
              <a:rPr lang="en-GB" altLang="zh-CN" sz="1100" b="0" i="0" dirty="0">
                <a:solidFill>
                  <a:schemeClr val="bg1"/>
                </a:solidFill>
                <a:effectLst/>
              </a:rPr>
              <a:t>:                         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38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英镑</a:t>
            </a:r>
            <a:r>
              <a:rPr lang="en-GB" altLang="zh-CN" sz="1100" b="0" i="0" dirty="0">
                <a:solidFill>
                  <a:schemeClr val="bg1"/>
                </a:solidFill>
                <a:effectLst/>
              </a:rPr>
              <a:t>    </a:t>
            </a:r>
          </a:p>
          <a:p>
            <a:pPr algn="l"/>
            <a:endParaRPr lang="en-GB" altLang="zh-CN" sz="1100" dirty="0">
              <a:solidFill>
                <a:schemeClr val="bg1"/>
              </a:solidFill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北京烤鸭配薄饼和海鲜酱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红烧鲍鱼配香菇和时蔬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月饼（多种口味）作为甜点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中国茶或葡萄酒搭配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endParaRPr lang="en-GB" altLang="zh-CN" sz="900" dirty="0">
              <a:solidFill>
                <a:schemeClr val="bg1"/>
              </a:solidFill>
            </a:endParaRPr>
          </a:p>
          <a:p>
            <a:pPr algn="l"/>
            <a:r>
              <a:rPr lang="zh-CN" altLang="en-US" sz="1100" b="0" i="0" dirty="0">
                <a:solidFill>
                  <a:schemeClr val="bg1"/>
                </a:solidFill>
                <a:effectLst/>
              </a:rPr>
              <a:t>现代融合晚餐：                           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45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英镑</a:t>
            </a:r>
            <a:endParaRPr lang="en-GB" altLang="ja-JP" sz="1100" b="0" i="0" dirty="0">
              <a:solidFill>
                <a:schemeClr val="bg1"/>
              </a:solidFill>
              <a:effectLst/>
            </a:endParaRPr>
          </a:p>
          <a:p>
            <a:pPr algn="l"/>
            <a:endParaRPr lang="en-GB" altLang="zh-CN" sz="1100" dirty="0">
              <a:solidFill>
                <a:schemeClr val="bg1"/>
              </a:solidFill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混合蔬菜和柚子片的酥皮鸭腿沙拉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姜汁煎三文鱼，搭配芋泥和炒菜心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zh-CN" altLang="en-US" sz="900" b="0" i="0" dirty="0">
                <a:solidFill>
                  <a:schemeClr val="bg1"/>
                </a:solidFill>
                <a:effectLst/>
              </a:rPr>
              <a:t>桂花奶凍作为甜点</a:t>
            </a:r>
            <a:endParaRPr lang="en-GB" altLang="zh-CN" sz="900" b="0" i="0" dirty="0">
              <a:solidFill>
                <a:schemeClr val="bg1"/>
              </a:solidFill>
              <a:effectLst/>
            </a:endParaRPr>
          </a:p>
          <a:p>
            <a:pPr algn="l"/>
            <a:r>
              <a:rPr lang="ja-JP" altLang="en-US" sz="900" b="0" i="0" dirty="0">
                <a:solidFill>
                  <a:schemeClr val="bg1"/>
                </a:solidFill>
                <a:effectLst/>
              </a:rPr>
              <a:t>葡萄酒或茶搭配</a:t>
            </a:r>
            <a:endParaRPr lang="zh-CN" altLang="en-US" sz="900" b="0" i="0" dirty="0">
              <a:solidFill>
                <a:schemeClr val="bg1"/>
              </a:solidFill>
              <a:effectLst/>
            </a:endParaRPr>
          </a:p>
        </p:txBody>
      </p:sp>
      <p:pic>
        <p:nvPicPr>
          <p:cNvPr id="44" name="Picture 43" descr="A bowl of salad with meat and vegetables&#10;&#10;Description automatically generated with medium confidence">
            <a:extLst>
              <a:ext uri="{FF2B5EF4-FFF2-40B4-BE49-F238E27FC236}">
                <a16:creationId xmlns:a16="http://schemas.microsoft.com/office/drawing/2014/main" id="{412BB05F-0AE6-2D69-E950-D7843C00D6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90" y="8945300"/>
            <a:ext cx="604979" cy="807678"/>
          </a:xfrm>
          <a:prstGeom prst="rect">
            <a:avLst/>
          </a:prstGeom>
        </p:spPr>
      </p:pic>
      <p:pic>
        <p:nvPicPr>
          <p:cNvPr id="46" name="Picture 45" descr="A plate of food with broccoli and mushrooms&#10;&#10;Description automatically generated with low confidence">
            <a:extLst>
              <a:ext uri="{FF2B5EF4-FFF2-40B4-BE49-F238E27FC236}">
                <a16:creationId xmlns:a16="http://schemas.microsoft.com/office/drawing/2014/main" id="{381FD2E5-521F-B626-5CEB-54493848411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51" y="8066354"/>
            <a:ext cx="678656" cy="678656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8AEB017C-4780-16BB-6384-396BEE73F695}"/>
              </a:ext>
            </a:extLst>
          </p:cNvPr>
          <p:cNvSpPr txBox="1"/>
          <p:nvPr/>
        </p:nvSpPr>
        <p:spPr>
          <a:xfrm>
            <a:off x="5210889" y="7615572"/>
            <a:ext cx="6986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200" b="0" i="0" dirty="0">
                <a:solidFill>
                  <a:srgbClr val="C00000"/>
                </a:solidFill>
                <a:effectLst/>
              </a:rPr>
              <a:t>饮料</a:t>
            </a:r>
            <a:endParaRPr lang="en-GB" sz="1200" dirty="0">
              <a:solidFill>
                <a:srgbClr val="C00000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FCB1F9B-FEBD-BEE6-7910-CA75D92F2756}"/>
              </a:ext>
            </a:extLst>
          </p:cNvPr>
          <p:cNvSpPr txBox="1"/>
          <p:nvPr/>
        </p:nvSpPr>
        <p:spPr>
          <a:xfrm>
            <a:off x="3971925" y="8082830"/>
            <a:ext cx="2803081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 茶  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8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          </a:t>
            </a:r>
            <a:r>
              <a:rPr lang="zh-CN" altLang="en-US" sz="1100" b="0" i="0" dirty="0">
                <a:solidFill>
                  <a:schemeClr val="bg1"/>
                </a:solidFill>
                <a:effectLst/>
              </a:rPr>
              <a:t>中秋节招牌饮品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14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英镑                      </a:t>
            </a:r>
            <a:endParaRPr lang="en-GB" altLang="ja-JP" sz="1100" b="0" i="0" dirty="0">
              <a:solidFill>
                <a:schemeClr val="bg1"/>
              </a:solidFill>
              <a:effectLst/>
            </a:endParaRPr>
          </a:p>
          <a:p>
            <a:endParaRPr lang="en-GB" altLang="ja-JP" sz="1100" b="0" i="0" dirty="0">
              <a:solidFill>
                <a:schemeClr val="bg1"/>
              </a:solidFill>
              <a:effectLst/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绿茶                                桂花柠檬水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茉莉花茶                               </a:t>
            </a:r>
            <a:r>
              <a:rPr lang="zh-CN" altLang="en-US" sz="900" b="0" i="0" dirty="0">
                <a:solidFill>
                  <a:schemeClr val="bg1"/>
                </a:solidFill>
                <a:effectLst/>
              </a:rPr>
              <a:t>柚子气泡饮料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红枣茶                             姜桂茶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碳酸饮料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6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英镑     酒类饮品     </a:t>
            </a:r>
            <a:r>
              <a:rPr lang="en-US" altLang="ja-JP" sz="1100" b="0" i="0" dirty="0">
                <a:solidFill>
                  <a:schemeClr val="bg1"/>
                </a:solidFill>
                <a:effectLst/>
              </a:rPr>
              <a:t>12</a:t>
            </a:r>
            <a:r>
              <a:rPr lang="ja-JP" altLang="en-US" sz="1100" b="0" i="0" dirty="0">
                <a:solidFill>
                  <a:schemeClr val="bg1"/>
                </a:solidFill>
                <a:effectLst/>
              </a:rPr>
              <a:t>英镑</a:t>
            </a:r>
            <a:endParaRPr lang="en-GB" altLang="ja-JP" sz="1100" b="0" i="0" dirty="0">
              <a:solidFill>
                <a:schemeClr val="bg1"/>
              </a:solidFill>
              <a:effectLst/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可口可乐                                       白酒        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芬达                                                米酒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r>
              <a:rPr lang="ja-JP" altLang="en-US" sz="900" b="0" i="0" dirty="0">
                <a:solidFill>
                  <a:schemeClr val="bg1"/>
                </a:solidFill>
                <a:effectLst/>
              </a:rPr>
              <a:t>红牛                                                喜力啤酒</a:t>
            </a:r>
            <a:endParaRPr lang="en-GB" altLang="ja-JP" sz="900" b="0" i="0" dirty="0">
              <a:solidFill>
                <a:schemeClr val="bg1"/>
              </a:solidFill>
              <a:effectLst/>
            </a:endParaRPr>
          </a:p>
          <a:p>
            <a:endParaRPr lang="en-GB" sz="900" dirty="0">
              <a:solidFill>
                <a:schemeClr val="bg1"/>
              </a:solidFill>
              <a:latin typeface="Söhne"/>
            </a:endParaRPr>
          </a:p>
          <a:p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330291A-F183-39A4-1650-F0FFCC5E4A5A}"/>
              </a:ext>
            </a:extLst>
          </p:cNvPr>
          <p:cNvSpPr/>
          <p:nvPr/>
        </p:nvSpPr>
        <p:spPr>
          <a:xfrm>
            <a:off x="1040929" y="41539"/>
            <a:ext cx="4616500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ja-JP" sz="1200" b="0" i="0" dirty="0">
                <a:solidFill>
                  <a:schemeClr val="bg1"/>
                </a:solidFill>
                <a:effectLst/>
              </a:rPr>
              <a:t>123 </a:t>
            </a:r>
            <a:r>
              <a:rPr lang="ja-JP" altLang="en-US" sz="1200" b="0" i="0" dirty="0">
                <a:solidFill>
                  <a:schemeClr val="bg1"/>
                </a:solidFill>
                <a:effectLst/>
              </a:rPr>
              <a:t>月光大道 魔法城，伦敦 </a:t>
            </a:r>
            <a:r>
              <a:rPr lang="en-GB" sz="1200" b="0" i="0" dirty="0">
                <a:solidFill>
                  <a:schemeClr val="bg1"/>
                </a:solidFill>
                <a:effectLst/>
              </a:rPr>
              <a:t>L8R 1MAG1N    +44 7890 123456</a:t>
            </a:r>
            <a:endParaRPr lang="en-US" sz="12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9" name="Picture 8" descr="A picture containing text, font, screenshot, logo&#10;&#10;Description automatically generated">
            <a:extLst>
              <a:ext uri="{FF2B5EF4-FFF2-40B4-BE49-F238E27FC236}">
                <a16:creationId xmlns:a16="http://schemas.microsoft.com/office/drawing/2014/main" id="{E9CB2ED7-B5F9-F0B9-3ECC-9D0ECBE60A4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48" y="7150456"/>
            <a:ext cx="1284640" cy="465116"/>
          </a:xfrm>
          <a:prstGeom prst="rect">
            <a:avLst/>
          </a:prstGeom>
        </p:spPr>
      </p:pic>
      <p:pic>
        <p:nvPicPr>
          <p:cNvPr id="13" name="Picture 12" descr="A picture containing text, screenshot, logo, font&#10;&#10;Description automatically generated">
            <a:extLst>
              <a:ext uri="{FF2B5EF4-FFF2-40B4-BE49-F238E27FC236}">
                <a16:creationId xmlns:a16="http://schemas.microsoft.com/office/drawing/2014/main" id="{98FFE905-EA95-9D20-8DD8-01A7AE8D16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339" y="72316"/>
            <a:ext cx="535667" cy="492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63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6E9A7-F063-8F75-0052-F78643367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C5A6-4EA3-309E-01BC-B5777E2643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Pan, Z., Chaffee, S.H., Chu, G.C. and Ju, Y. (2019).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To See Ourselves: Comparing Traditional Chinese And American Values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[online]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Google Books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Routledge. Available at: https://www.google.co.uk/books/edition/To_See_Ourselves/bMuqDwAAQBAJ?hl=en&amp;gbpv=1&amp;dq=chinese+culture+traditions&amp;pg=PT10&amp;printsec=frontcover [Accessed  22 May. 2023].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Pan, S.-Y., </a:t>
            </a:r>
            <a:r>
              <a:rPr lang="en-GB" sz="1200" b="0" i="0" dirty="0" err="1">
                <a:solidFill>
                  <a:schemeClr val="tx1"/>
                </a:solidFill>
                <a:effectLst/>
              </a:rPr>
              <a:t>Nie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Q., Tai, H.-C., Song, X.-L., Tong, Y.-F., Zhang, L.-J.-F., Wu, X.-W., Lin, Z.-H., Zhang, Y.-Y., Ye, D.-Y., Zhang, Y., Wang, X.-Y., Zhu, P.-L., Chu, Z.-S., Yu, Z.-L. and Liang, C. (2022). Tea and tea drinking: China’s outstanding contributions to the mankind.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Chinese Medicine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17(1). </a:t>
            </a:r>
            <a:r>
              <a:rPr lang="en-GB" sz="1200" b="0" i="0" dirty="0" err="1">
                <a:solidFill>
                  <a:schemeClr val="tx1"/>
                </a:solidFill>
                <a:effectLst/>
              </a:rPr>
              <a:t>doi:https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://doi.org/10.1186/s13020-022-00571-1.</a:t>
            </a:r>
          </a:p>
          <a:p>
            <a:pPr algn="just">
              <a:lnSpc>
                <a:spcPct val="150000"/>
              </a:lnSpc>
            </a:pPr>
            <a:r>
              <a:rPr lang="en-GB" sz="1200" b="0" i="0" dirty="0" err="1">
                <a:solidFill>
                  <a:schemeClr val="tx1"/>
                </a:solidFill>
                <a:effectLst/>
              </a:rPr>
              <a:t>Castrillón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S.B., 2021. Mid-Autumn Festival.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Online Journal Mundo Asia </a:t>
            </a:r>
            <a:r>
              <a:rPr lang="en-GB" sz="1200" b="0" i="1" dirty="0" err="1">
                <a:solidFill>
                  <a:schemeClr val="tx1"/>
                </a:solidFill>
                <a:effectLst/>
              </a:rPr>
              <a:t>Pacifico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10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(19), pp.133-134.</a:t>
            </a:r>
          </a:p>
          <a:p>
            <a:pPr algn="just">
              <a:lnSpc>
                <a:spcPct val="150000"/>
              </a:lnSpc>
            </a:pP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29468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140</TotalTime>
  <Words>873</Words>
  <Application>Microsoft Office PowerPoint</Application>
  <PresentationFormat>A4 Paper (210x297 mm)</PresentationFormat>
  <Paragraphs>61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Gill Sans MT</vt:lpstr>
      <vt:lpstr>Söhne</vt:lpstr>
      <vt:lpstr>Parcel</vt:lpstr>
      <vt:lpstr>Hotel Event Advertisement  Poster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  Poster</dc:title>
  <cp:revision>1</cp:revision>
  <dcterms:created xsi:type="dcterms:W3CDTF">2023-06-01T14:59:55Z</dcterms:created>
  <dcterms:modified xsi:type="dcterms:W3CDTF">2023-06-01T17:45:04Z</dcterms:modified>
</cp:coreProperties>
</file>