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9" r:id="rId7"/>
    <p:sldId id="258"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771E05-BD79-4AF4-9F99-3DAF7D95EABA}" v="185" dt="2022-10-16T14:09:31.175"/>
    <p1510:client id="{C32B52B6-3AD2-4C65-9830-A9677D29181C}" v="714" dt="2022-10-22T10:01:16.9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91C1C3-C9C3-4E7D-8F45-E7B176B148AE}" type="doc">
      <dgm:prSet loTypeId="urn:microsoft.com/office/officeart/2005/8/layout/cycle2" loCatId="cycle" qsTypeId="urn:microsoft.com/office/officeart/2005/8/quickstyle/3d1" qsCatId="3D" csTypeId="urn:microsoft.com/office/officeart/2005/8/colors/accent0_2" csCatId="mainScheme" phldr="1"/>
      <dgm:spPr/>
      <dgm:t>
        <a:bodyPr/>
        <a:lstStyle/>
        <a:p>
          <a:endParaRPr lang="en-US"/>
        </a:p>
      </dgm:t>
    </dgm:pt>
    <dgm:pt modelId="{453B9FDD-D167-4BA3-A4F7-3041B10C4812}">
      <dgm:prSet phldrT="[Text]" phldr="0"/>
      <dgm:spPr/>
      <dgm:t>
        <a:bodyPr/>
        <a:lstStyle/>
        <a:p>
          <a:pPr rtl="0"/>
          <a:r>
            <a:rPr lang="en-US" dirty="0">
              <a:latin typeface="Gill Sans MT" panose="020B0502020104020203"/>
            </a:rPr>
            <a:t>Integrity, fairness and open-mindedness</a:t>
          </a:r>
          <a:endParaRPr lang="en-US" dirty="0"/>
        </a:p>
      </dgm:t>
    </dgm:pt>
    <dgm:pt modelId="{3B5C8274-5AE6-4415-AC68-E0E3F8E4688A}" type="parTrans" cxnId="{229BF0C2-D3F5-4966-BBF6-65662B29789D}">
      <dgm:prSet/>
      <dgm:spPr/>
      <dgm:t>
        <a:bodyPr/>
        <a:lstStyle/>
        <a:p>
          <a:endParaRPr lang="en-US"/>
        </a:p>
      </dgm:t>
    </dgm:pt>
    <dgm:pt modelId="{D467F79E-01DE-4C86-BDCC-C1A67CEB6899}" type="sibTrans" cxnId="{229BF0C2-D3F5-4966-BBF6-65662B29789D}">
      <dgm:prSet/>
      <dgm:spPr/>
      <dgm:t>
        <a:bodyPr/>
        <a:lstStyle/>
        <a:p>
          <a:endParaRPr lang="en-US"/>
        </a:p>
      </dgm:t>
    </dgm:pt>
    <dgm:pt modelId="{FDBD7607-9D48-4C80-B6B6-375AE794E585}">
      <dgm:prSet phldr="0"/>
      <dgm:spPr/>
      <dgm:t>
        <a:bodyPr/>
        <a:lstStyle/>
        <a:p>
          <a:pPr rtl="0"/>
          <a:r>
            <a:rPr lang="en-US" dirty="0">
              <a:latin typeface="Gill Sans MT" panose="020B0502020104020203"/>
            </a:rPr>
            <a:t>Privacy of those taking part</a:t>
          </a:r>
        </a:p>
      </dgm:t>
    </dgm:pt>
    <dgm:pt modelId="{33CFE348-E330-4A91-9956-72D14D18C2F1}" type="parTrans" cxnId="{2A28CBCE-282B-4F67-862D-A78AC687F440}">
      <dgm:prSet/>
      <dgm:spPr/>
    </dgm:pt>
    <dgm:pt modelId="{AFD10006-027A-4FD2-B146-ABDD2198275F}" type="sibTrans" cxnId="{2A28CBCE-282B-4F67-862D-A78AC687F440}">
      <dgm:prSet/>
      <dgm:spPr/>
      <dgm:t>
        <a:bodyPr/>
        <a:lstStyle/>
        <a:p>
          <a:endParaRPr lang="en-US"/>
        </a:p>
      </dgm:t>
    </dgm:pt>
    <dgm:pt modelId="{071CADB4-60D9-4CB4-A374-B9A5F546B556}">
      <dgm:prSet phldr="0"/>
      <dgm:spPr/>
      <dgm:t>
        <a:bodyPr/>
        <a:lstStyle/>
        <a:p>
          <a:pPr rtl="0"/>
          <a:r>
            <a:rPr lang="en-US" dirty="0">
              <a:latin typeface="Gill Sans MT" panose="020B0502020104020203"/>
            </a:rPr>
            <a:t>Respect for others</a:t>
          </a:r>
        </a:p>
      </dgm:t>
    </dgm:pt>
    <dgm:pt modelId="{DE7657E4-6431-4CB3-90E8-542FB07815DF}" type="parTrans" cxnId="{681E36E4-4E9F-42FD-B7F4-37580D07FA0F}">
      <dgm:prSet/>
      <dgm:spPr/>
    </dgm:pt>
    <dgm:pt modelId="{625161D7-BC1E-43D8-A7EC-DD0522EB016F}" type="sibTrans" cxnId="{681E36E4-4E9F-42FD-B7F4-37580D07FA0F}">
      <dgm:prSet/>
      <dgm:spPr/>
      <dgm:t>
        <a:bodyPr/>
        <a:lstStyle/>
        <a:p>
          <a:endParaRPr lang="en-US"/>
        </a:p>
      </dgm:t>
    </dgm:pt>
    <dgm:pt modelId="{E4568540-ED59-4FC2-978B-400813A1B1EE}">
      <dgm:prSet phldr="0"/>
      <dgm:spPr/>
      <dgm:t>
        <a:bodyPr/>
        <a:lstStyle/>
        <a:p>
          <a:pPr rtl="0"/>
          <a:r>
            <a:rPr lang="en-US" dirty="0">
              <a:latin typeface="Gill Sans MT" panose="020B0502020104020203"/>
            </a:rPr>
            <a:t>Voluntary nature of participation and right to withdraw</a:t>
          </a:r>
        </a:p>
      </dgm:t>
    </dgm:pt>
    <dgm:pt modelId="{4D1231F8-A970-4A88-8E46-8F95B898009B}" type="parTrans" cxnId="{16E32B41-FCF1-4D86-AD53-C05C69C4A6B2}">
      <dgm:prSet/>
      <dgm:spPr/>
    </dgm:pt>
    <dgm:pt modelId="{6CDA1903-7028-455E-A1BF-B2247AD663A7}" type="sibTrans" cxnId="{16E32B41-FCF1-4D86-AD53-C05C69C4A6B2}">
      <dgm:prSet/>
      <dgm:spPr/>
      <dgm:t>
        <a:bodyPr/>
        <a:lstStyle/>
        <a:p>
          <a:endParaRPr lang="en-US"/>
        </a:p>
      </dgm:t>
    </dgm:pt>
    <dgm:pt modelId="{F183D60F-FF3F-4C28-B43F-F4B494A6E282}">
      <dgm:prSet phldr="0"/>
      <dgm:spPr/>
      <dgm:t>
        <a:bodyPr/>
        <a:lstStyle/>
        <a:p>
          <a:pPr rtl="0"/>
          <a:r>
            <a:rPr lang="en-US" dirty="0">
              <a:latin typeface="Gill Sans MT" panose="020B0502020104020203"/>
            </a:rPr>
            <a:t>Avoidance of harm</a:t>
          </a:r>
        </a:p>
      </dgm:t>
    </dgm:pt>
    <dgm:pt modelId="{A65247F3-87F6-4FEF-BD3B-F44610B0A959}" type="parTrans" cxnId="{35406E81-7B55-4B66-8C12-45DB38640C30}">
      <dgm:prSet/>
      <dgm:spPr/>
    </dgm:pt>
    <dgm:pt modelId="{1E0507D4-522E-45F9-AD04-81406FFA3DFA}" type="sibTrans" cxnId="{35406E81-7B55-4B66-8C12-45DB38640C30}">
      <dgm:prSet/>
      <dgm:spPr/>
      <dgm:t>
        <a:bodyPr/>
        <a:lstStyle/>
        <a:p>
          <a:endParaRPr lang="en-US"/>
        </a:p>
      </dgm:t>
    </dgm:pt>
    <dgm:pt modelId="{D923367A-930F-4326-AAD9-CC49C2E33E4B}">
      <dgm:prSet phldr="0"/>
      <dgm:spPr/>
      <dgm:t>
        <a:bodyPr/>
        <a:lstStyle/>
        <a:p>
          <a:pPr rtl="0"/>
          <a:r>
            <a:rPr lang="en-US" dirty="0">
              <a:latin typeface="Gill Sans MT" panose="020B0502020104020203"/>
            </a:rPr>
            <a:t>Informed consent of those taking part</a:t>
          </a:r>
        </a:p>
      </dgm:t>
    </dgm:pt>
    <dgm:pt modelId="{584E3662-7D4F-44E4-BC14-3BECC85E66C4}" type="parTrans" cxnId="{30BEBDB1-AAFA-4D2E-B657-8F24C081140D}">
      <dgm:prSet/>
      <dgm:spPr/>
    </dgm:pt>
    <dgm:pt modelId="{5855387A-18FF-4736-B5D6-22182B009A02}" type="sibTrans" cxnId="{30BEBDB1-AAFA-4D2E-B657-8F24C081140D}">
      <dgm:prSet/>
      <dgm:spPr/>
      <dgm:t>
        <a:bodyPr/>
        <a:lstStyle/>
        <a:p>
          <a:endParaRPr lang="en-US"/>
        </a:p>
      </dgm:t>
    </dgm:pt>
    <dgm:pt modelId="{06D987E3-238F-4BC2-8EA6-94AF0FD06D7D}" type="pres">
      <dgm:prSet presAssocID="{3B91C1C3-C9C3-4E7D-8F45-E7B176B148AE}" presName="cycle" presStyleCnt="0">
        <dgm:presLayoutVars>
          <dgm:dir/>
          <dgm:resizeHandles val="exact"/>
        </dgm:presLayoutVars>
      </dgm:prSet>
      <dgm:spPr/>
    </dgm:pt>
    <dgm:pt modelId="{D99411BA-C4B0-41B2-938F-F20C7C1F7B31}" type="pres">
      <dgm:prSet presAssocID="{453B9FDD-D167-4BA3-A4F7-3041B10C4812}" presName="node" presStyleLbl="node1" presStyleIdx="0" presStyleCnt="6">
        <dgm:presLayoutVars>
          <dgm:bulletEnabled val="1"/>
        </dgm:presLayoutVars>
      </dgm:prSet>
      <dgm:spPr/>
    </dgm:pt>
    <dgm:pt modelId="{11093238-82EB-4196-A222-A2501F65E517}" type="pres">
      <dgm:prSet presAssocID="{D467F79E-01DE-4C86-BDCC-C1A67CEB6899}" presName="sibTrans" presStyleLbl="sibTrans2D1" presStyleIdx="0" presStyleCnt="6"/>
      <dgm:spPr/>
    </dgm:pt>
    <dgm:pt modelId="{6FC40EDF-6F57-4DBA-B9D7-5504B8FF1AAB}" type="pres">
      <dgm:prSet presAssocID="{D467F79E-01DE-4C86-BDCC-C1A67CEB6899}" presName="connectorText" presStyleLbl="sibTrans2D1" presStyleIdx="0" presStyleCnt="6"/>
      <dgm:spPr/>
    </dgm:pt>
    <dgm:pt modelId="{89BE78B1-47CE-4016-B029-85B2177B7BDE}" type="pres">
      <dgm:prSet presAssocID="{FDBD7607-9D48-4C80-B6B6-375AE794E585}" presName="node" presStyleLbl="node1" presStyleIdx="1" presStyleCnt="6">
        <dgm:presLayoutVars>
          <dgm:bulletEnabled val="1"/>
        </dgm:presLayoutVars>
      </dgm:prSet>
      <dgm:spPr/>
    </dgm:pt>
    <dgm:pt modelId="{FEA5C655-F520-4C36-8337-6CDBB1064D22}" type="pres">
      <dgm:prSet presAssocID="{AFD10006-027A-4FD2-B146-ABDD2198275F}" presName="sibTrans" presStyleLbl="sibTrans2D1" presStyleIdx="1" presStyleCnt="6"/>
      <dgm:spPr/>
    </dgm:pt>
    <dgm:pt modelId="{F43DF738-170E-4B70-8D54-CC745423BF3E}" type="pres">
      <dgm:prSet presAssocID="{AFD10006-027A-4FD2-B146-ABDD2198275F}" presName="connectorText" presStyleLbl="sibTrans2D1" presStyleIdx="1" presStyleCnt="6"/>
      <dgm:spPr/>
    </dgm:pt>
    <dgm:pt modelId="{CD43F1E5-E572-405B-9B14-07FB986D768D}" type="pres">
      <dgm:prSet presAssocID="{071CADB4-60D9-4CB4-A374-B9A5F546B556}" presName="node" presStyleLbl="node1" presStyleIdx="2" presStyleCnt="6">
        <dgm:presLayoutVars>
          <dgm:bulletEnabled val="1"/>
        </dgm:presLayoutVars>
      </dgm:prSet>
      <dgm:spPr/>
    </dgm:pt>
    <dgm:pt modelId="{175F5C7D-A0F4-4B63-97A9-149989A48E7B}" type="pres">
      <dgm:prSet presAssocID="{625161D7-BC1E-43D8-A7EC-DD0522EB016F}" presName="sibTrans" presStyleLbl="sibTrans2D1" presStyleIdx="2" presStyleCnt="6"/>
      <dgm:spPr/>
    </dgm:pt>
    <dgm:pt modelId="{E4DBE775-F40B-41E0-8875-AC0118D4A5C4}" type="pres">
      <dgm:prSet presAssocID="{625161D7-BC1E-43D8-A7EC-DD0522EB016F}" presName="connectorText" presStyleLbl="sibTrans2D1" presStyleIdx="2" presStyleCnt="6"/>
      <dgm:spPr/>
    </dgm:pt>
    <dgm:pt modelId="{57FBAD1E-4ED3-40ED-8C01-2D8F45C61709}" type="pres">
      <dgm:prSet presAssocID="{E4568540-ED59-4FC2-978B-400813A1B1EE}" presName="node" presStyleLbl="node1" presStyleIdx="3" presStyleCnt="6">
        <dgm:presLayoutVars>
          <dgm:bulletEnabled val="1"/>
        </dgm:presLayoutVars>
      </dgm:prSet>
      <dgm:spPr/>
    </dgm:pt>
    <dgm:pt modelId="{EBFEE1C6-AC5C-4A6E-B6BF-775F6B85E4D3}" type="pres">
      <dgm:prSet presAssocID="{6CDA1903-7028-455E-A1BF-B2247AD663A7}" presName="sibTrans" presStyleLbl="sibTrans2D1" presStyleIdx="3" presStyleCnt="6"/>
      <dgm:spPr/>
    </dgm:pt>
    <dgm:pt modelId="{71AF7212-3036-439C-9997-7D84FF1DC6C6}" type="pres">
      <dgm:prSet presAssocID="{6CDA1903-7028-455E-A1BF-B2247AD663A7}" presName="connectorText" presStyleLbl="sibTrans2D1" presStyleIdx="3" presStyleCnt="6"/>
      <dgm:spPr/>
    </dgm:pt>
    <dgm:pt modelId="{E64A5434-3595-472C-B36E-07F77269DAAF}" type="pres">
      <dgm:prSet presAssocID="{F183D60F-FF3F-4C28-B43F-F4B494A6E282}" presName="node" presStyleLbl="node1" presStyleIdx="4" presStyleCnt="6">
        <dgm:presLayoutVars>
          <dgm:bulletEnabled val="1"/>
        </dgm:presLayoutVars>
      </dgm:prSet>
      <dgm:spPr/>
    </dgm:pt>
    <dgm:pt modelId="{9498F395-CA28-4400-8A0F-AE422754EF88}" type="pres">
      <dgm:prSet presAssocID="{1E0507D4-522E-45F9-AD04-81406FFA3DFA}" presName="sibTrans" presStyleLbl="sibTrans2D1" presStyleIdx="4" presStyleCnt="6"/>
      <dgm:spPr/>
    </dgm:pt>
    <dgm:pt modelId="{0FE6FE95-7F81-43D0-900F-5AF7259E7B45}" type="pres">
      <dgm:prSet presAssocID="{1E0507D4-522E-45F9-AD04-81406FFA3DFA}" presName="connectorText" presStyleLbl="sibTrans2D1" presStyleIdx="4" presStyleCnt="6"/>
      <dgm:spPr/>
    </dgm:pt>
    <dgm:pt modelId="{3509B63C-AD40-445A-B0D5-01443F104532}" type="pres">
      <dgm:prSet presAssocID="{D923367A-930F-4326-AAD9-CC49C2E33E4B}" presName="node" presStyleLbl="node1" presStyleIdx="5" presStyleCnt="6">
        <dgm:presLayoutVars>
          <dgm:bulletEnabled val="1"/>
        </dgm:presLayoutVars>
      </dgm:prSet>
      <dgm:spPr/>
    </dgm:pt>
    <dgm:pt modelId="{C1BA358F-48AA-4F03-947B-04F2B2DB625A}" type="pres">
      <dgm:prSet presAssocID="{5855387A-18FF-4736-B5D6-22182B009A02}" presName="sibTrans" presStyleLbl="sibTrans2D1" presStyleIdx="5" presStyleCnt="6"/>
      <dgm:spPr/>
    </dgm:pt>
    <dgm:pt modelId="{7DE4E29D-C412-459F-8C94-71E032B67384}" type="pres">
      <dgm:prSet presAssocID="{5855387A-18FF-4736-B5D6-22182B009A02}" presName="connectorText" presStyleLbl="sibTrans2D1" presStyleIdx="5" presStyleCnt="6"/>
      <dgm:spPr/>
    </dgm:pt>
  </dgm:ptLst>
  <dgm:cxnLst>
    <dgm:cxn modelId="{9EA16C01-756E-4834-92AE-263D6982F8E9}" type="presOf" srcId="{453B9FDD-D167-4BA3-A4F7-3041B10C4812}" destId="{D99411BA-C4B0-41B2-938F-F20C7C1F7B31}" srcOrd="0" destOrd="0" presId="urn:microsoft.com/office/officeart/2005/8/layout/cycle2"/>
    <dgm:cxn modelId="{3DD2BE03-238F-4A3D-BC30-DDF73C361C14}" type="presOf" srcId="{1E0507D4-522E-45F9-AD04-81406FFA3DFA}" destId="{9498F395-CA28-4400-8A0F-AE422754EF88}" srcOrd="0" destOrd="0" presId="urn:microsoft.com/office/officeart/2005/8/layout/cycle2"/>
    <dgm:cxn modelId="{E32F1417-E25C-4908-9B3D-530F1A05B4AF}" type="presOf" srcId="{625161D7-BC1E-43D8-A7EC-DD0522EB016F}" destId="{E4DBE775-F40B-41E0-8875-AC0118D4A5C4}" srcOrd="1" destOrd="0" presId="urn:microsoft.com/office/officeart/2005/8/layout/cycle2"/>
    <dgm:cxn modelId="{95E2CF17-30BA-41F5-8026-EF797CF4D82D}" type="presOf" srcId="{AFD10006-027A-4FD2-B146-ABDD2198275F}" destId="{F43DF738-170E-4B70-8D54-CC745423BF3E}" srcOrd="1" destOrd="0" presId="urn:microsoft.com/office/officeart/2005/8/layout/cycle2"/>
    <dgm:cxn modelId="{39BAA919-C134-4485-B780-010C365D253B}" type="presOf" srcId="{3B91C1C3-C9C3-4E7D-8F45-E7B176B148AE}" destId="{06D987E3-238F-4BC2-8EA6-94AF0FD06D7D}" srcOrd="0" destOrd="0" presId="urn:microsoft.com/office/officeart/2005/8/layout/cycle2"/>
    <dgm:cxn modelId="{BAF0A533-B9ED-4F6A-AD92-3989FF974CC7}" type="presOf" srcId="{FDBD7607-9D48-4C80-B6B6-375AE794E585}" destId="{89BE78B1-47CE-4016-B029-85B2177B7BDE}" srcOrd="0" destOrd="0" presId="urn:microsoft.com/office/officeart/2005/8/layout/cycle2"/>
    <dgm:cxn modelId="{8D09673F-3204-48A5-8A4C-B8A175569167}" type="presOf" srcId="{5855387A-18FF-4736-B5D6-22182B009A02}" destId="{7DE4E29D-C412-459F-8C94-71E032B67384}" srcOrd="1" destOrd="0" presId="urn:microsoft.com/office/officeart/2005/8/layout/cycle2"/>
    <dgm:cxn modelId="{16E32B41-FCF1-4D86-AD53-C05C69C4A6B2}" srcId="{3B91C1C3-C9C3-4E7D-8F45-E7B176B148AE}" destId="{E4568540-ED59-4FC2-978B-400813A1B1EE}" srcOrd="3" destOrd="0" parTransId="{4D1231F8-A970-4A88-8E46-8F95B898009B}" sibTransId="{6CDA1903-7028-455E-A1BF-B2247AD663A7}"/>
    <dgm:cxn modelId="{F264397B-AF5A-4415-942F-6842B577ED36}" type="presOf" srcId="{5855387A-18FF-4736-B5D6-22182B009A02}" destId="{C1BA358F-48AA-4F03-947B-04F2B2DB625A}" srcOrd="0" destOrd="0" presId="urn:microsoft.com/office/officeart/2005/8/layout/cycle2"/>
    <dgm:cxn modelId="{AD02587D-61D6-4E0D-A000-D4A56F5EF62A}" type="presOf" srcId="{1E0507D4-522E-45F9-AD04-81406FFA3DFA}" destId="{0FE6FE95-7F81-43D0-900F-5AF7259E7B45}" srcOrd="1" destOrd="0" presId="urn:microsoft.com/office/officeart/2005/8/layout/cycle2"/>
    <dgm:cxn modelId="{B28F5D7F-E3D8-4A4D-B629-F774C3FC4FDA}" type="presOf" srcId="{F183D60F-FF3F-4C28-B43F-F4B494A6E282}" destId="{E64A5434-3595-472C-B36E-07F77269DAAF}" srcOrd="0" destOrd="0" presId="urn:microsoft.com/office/officeart/2005/8/layout/cycle2"/>
    <dgm:cxn modelId="{35406E81-7B55-4B66-8C12-45DB38640C30}" srcId="{3B91C1C3-C9C3-4E7D-8F45-E7B176B148AE}" destId="{F183D60F-FF3F-4C28-B43F-F4B494A6E282}" srcOrd="4" destOrd="0" parTransId="{A65247F3-87F6-4FEF-BD3B-F44610B0A959}" sibTransId="{1E0507D4-522E-45F9-AD04-81406FFA3DFA}"/>
    <dgm:cxn modelId="{6E5F2182-764C-4D59-B0C3-D4F86CD15B62}" type="presOf" srcId="{071CADB4-60D9-4CB4-A374-B9A5F546B556}" destId="{CD43F1E5-E572-405B-9B14-07FB986D768D}" srcOrd="0" destOrd="0" presId="urn:microsoft.com/office/officeart/2005/8/layout/cycle2"/>
    <dgm:cxn modelId="{BD315E98-2442-4368-98A5-AF43E1709379}" type="presOf" srcId="{6CDA1903-7028-455E-A1BF-B2247AD663A7}" destId="{71AF7212-3036-439C-9997-7D84FF1DC6C6}" srcOrd="1" destOrd="0" presId="urn:microsoft.com/office/officeart/2005/8/layout/cycle2"/>
    <dgm:cxn modelId="{30BEBDB1-AAFA-4D2E-B657-8F24C081140D}" srcId="{3B91C1C3-C9C3-4E7D-8F45-E7B176B148AE}" destId="{D923367A-930F-4326-AAD9-CC49C2E33E4B}" srcOrd="5" destOrd="0" parTransId="{584E3662-7D4F-44E4-BC14-3BECC85E66C4}" sibTransId="{5855387A-18FF-4736-B5D6-22182B009A02}"/>
    <dgm:cxn modelId="{D175B3BB-07D5-4200-AAD4-E6447BA1A3F4}" type="presOf" srcId="{D467F79E-01DE-4C86-BDCC-C1A67CEB6899}" destId="{6FC40EDF-6F57-4DBA-B9D7-5504B8FF1AAB}" srcOrd="1" destOrd="0" presId="urn:microsoft.com/office/officeart/2005/8/layout/cycle2"/>
    <dgm:cxn modelId="{229BF0C2-D3F5-4966-BBF6-65662B29789D}" srcId="{3B91C1C3-C9C3-4E7D-8F45-E7B176B148AE}" destId="{453B9FDD-D167-4BA3-A4F7-3041B10C4812}" srcOrd="0" destOrd="0" parTransId="{3B5C8274-5AE6-4415-AC68-E0E3F8E4688A}" sibTransId="{D467F79E-01DE-4C86-BDCC-C1A67CEB6899}"/>
    <dgm:cxn modelId="{C1B44ECD-C6EC-407C-9A00-F433D8E42EF3}" type="presOf" srcId="{D467F79E-01DE-4C86-BDCC-C1A67CEB6899}" destId="{11093238-82EB-4196-A222-A2501F65E517}" srcOrd="0" destOrd="0" presId="urn:microsoft.com/office/officeart/2005/8/layout/cycle2"/>
    <dgm:cxn modelId="{2A28CBCE-282B-4F67-862D-A78AC687F440}" srcId="{3B91C1C3-C9C3-4E7D-8F45-E7B176B148AE}" destId="{FDBD7607-9D48-4C80-B6B6-375AE794E585}" srcOrd="1" destOrd="0" parTransId="{33CFE348-E330-4A91-9956-72D14D18C2F1}" sibTransId="{AFD10006-027A-4FD2-B146-ABDD2198275F}"/>
    <dgm:cxn modelId="{697793DA-4F48-4972-B3CF-79FC45E26DA1}" type="presOf" srcId="{E4568540-ED59-4FC2-978B-400813A1B1EE}" destId="{57FBAD1E-4ED3-40ED-8C01-2D8F45C61709}" srcOrd="0" destOrd="0" presId="urn:microsoft.com/office/officeart/2005/8/layout/cycle2"/>
    <dgm:cxn modelId="{534FF0DC-F23C-49BA-B3C0-EA94E3F336F0}" type="presOf" srcId="{625161D7-BC1E-43D8-A7EC-DD0522EB016F}" destId="{175F5C7D-A0F4-4B63-97A9-149989A48E7B}" srcOrd="0" destOrd="0" presId="urn:microsoft.com/office/officeart/2005/8/layout/cycle2"/>
    <dgm:cxn modelId="{681E36E4-4E9F-42FD-B7F4-37580D07FA0F}" srcId="{3B91C1C3-C9C3-4E7D-8F45-E7B176B148AE}" destId="{071CADB4-60D9-4CB4-A374-B9A5F546B556}" srcOrd="2" destOrd="0" parTransId="{DE7657E4-6431-4CB3-90E8-542FB07815DF}" sibTransId="{625161D7-BC1E-43D8-A7EC-DD0522EB016F}"/>
    <dgm:cxn modelId="{73F729E8-2CDF-4690-9EC2-2E75B511525E}" type="presOf" srcId="{6CDA1903-7028-455E-A1BF-B2247AD663A7}" destId="{EBFEE1C6-AC5C-4A6E-B6BF-775F6B85E4D3}" srcOrd="0" destOrd="0" presId="urn:microsoft.com/office/officeart/2005/8/layout/cycle2"/>
    <dgm:cxn modelId="{FCCE00EA-5E79-49B7-989A-C7F03DBEA6A3}" type="presOf" srcId="{AFD10006-027A-4FD2-B146-ABDD2198275F}" destId="{FEA5C655-F520-4C36-8337-6CDBB1064D22}" srcOrd="0" destOrd="0" presId="urn:microsoft.com/office/officeart/2005/8/layout/cycle2"/>
    <dgm:cxn modelId="{52A70DEC-66B4-46C3-862D-10EF314285D2}" type="presOf" srcId="{D923367A-930F-4326-AAD9-CC49C2E33E4B}" destId="{3509B63C-AD40-445A-B0D5-01443F104532}" srcOrd="0" destOrd="0" presId="urn:microsoft.com/office/officeart/2005/8/layout/cycle2"/>
    <dgm:cxn modelId="{BB0F8276-883F-4F86-8D3A-D673CB5C173B}" type="presParOf" srcId="{06D987E3-238F-4BC2-8EA6-94AF0FD06D7D}" destId="{D99411BA-C4B0-41B2-938F-F20C7C1F7B31}" srcOrd="0" destOrd="0" presId="urn:microsoft.com/office/officeart/2005/8/layout/cycle2"/>
    <dgm:cxn modelId="{78BFED1B-C94B-45C6-972D-5C9A87891335}" type="presParOf" srcId="{06D987E3-238F-4BC2-8EA6-94AF0FD06D7D}" destId="{11093238-82EB-4196-A222-A2501F65E517}" srcOrd="1" destOrd="0" presId="urn:microsoft.com/office/officeart/2005/8/layout/cycle2"/>
    <dgm:cxn modelId="{E39358DA-C7E6-434E-8576-5AD64F012812}" type="presParOf" srcId="{11093238-82EB-4196-A222-A2501F65E517}" destId="{6FC40EDF-6F57-4DBA-B9D7-5504B8FF1AAB}" srcOrd="0" destOrd="0" presId="urn:microsoft.com/office/officeart/2005/8/layout/cycle2"/>
    <dgm:cxn modelId="{8DEE8054-E6E8-48D3-8CD4-03445A93A4B9}" type="presParOf" srcId="{06D987E3-238F-4BC2-8EA6-94AF0FD06D7D}" destId="{89BE78B1-47CE-4016-B029-85B2177B7BDE}" srcOrd="2" destOrd="0" presId="urn:microsoft.com/office/officeart/2005/8/layout/cycle2"/>
    <dgm:cxn modelId="{EF918956-60DB-4FBA-A421-132FB871BC30}" type="presParOf" srcId="{06D987E3-238F-4BC2-8EA6-94AF0FD06D7D}" destId="{FEA5C655-F520-4C36-8337-6CDBB1064D22}" srcOrd="3" destOrd="0" presId="urn:microsoft.com/office/officeart/2005/8/layout/cycle2"/>
    <dgm:cxn modelId="{EFCBF829-42EC-4695-9832-3643A5C1A7B5}" type="presParOf" srcId="{FEA5C655-F520-4C36-8337-6CDBB1064D22}" destId="{F43DF738-170E-4B70-8D54-CC745423BF3E}" srcOrd="0" destOrd="0" presId="urn:microsoft.com/office/officeart/2005/8/layout/cycle2"/>
    <dgm:cxn modelId="{CF32FE05-7564-4227-B70D-D45C9344547B}" type="presParOf" srcId="{06D987E3-238F-4BC2-8EA6-94AF0FD06D7D}" destId="{CD43F1E5-E572-405B-9B14-07FB986D768D}" srcOrd="4" destOrd="0" presId="urn:microsoft.com/office/officeart/2005/8/layout/cycle2"/>
    <dgm:cxn modelId="{7ADC7A5D-CBE8-42BE-AB9E-47A249E5FA3E}" type="presParOf" srcId="{06D987E3-238F-4BC2-8EA6-94AF0FD06D7D}" destId="{175F5C7D-A0F4-4B63-97A9-149989A48E7B}" srcOrd="5" destOrd="0" presId="urn:microsoft.com/office/officeart/2005/8/layout/cycle2"/>
    <dgm:cxn modelId="{5BE52009-CEC1-42F0-9F17-12288C877CE3}" type="presParOf" srcId="{175F5C7D-A0F4-4B63-97A9-149989A48E7B}" destId="{E4DBE775-F40B-41E0-8875-AC0118D4A5C4}" srcOrd="0" destOrd="0" presId="urn:microsoft.com/office/officeart/2005/8/layout/cycle2"/>
    <dgm:cxn modelId="{C4207BF1-CC41-4AEE-A788-92D03093891D}" type="presParOf" srcId="{06D987E3-238F-4BC2-8EA6-94AF0FD06D7D}" destId="{57FBAD1E-4ED3-40ED-8C01-2D8F45C61709}" srcOrd="6" destOrd="0" presId="urn:microsoft.com/office/officeart/2005/8/layout/cycle2"/>
    <dgm:cxn modelId="{2B24DDC0-B8BA-4605-9690-AC9988822852}" type="presParOf" srcId="{06D987E3-238F-4BC2-8EA6-94AF0FD06D7D}" destId="{EBFEE1C6-AC5C-4A6E-B6BF-775F6B85E4D3}" srcOrd="7" destOrd="0" presId="urn:microsoft.com/office/officeart/2005/8/layout/cycle2"/>
    <dgm:cxn modelId="{EB0B2262-B989-4D88-A426-6526386525CD}" type="presParOf" srcId="{EBFEE1C6-AC5C-4A6E-B6BF-775F6B85E4D3}" destId="{71AF7212-3036-439C-9997-7D84FF1DC6C6}" srcOrd="0" destOrd="0" presId="urn:microsoft.com/office/officeart/2005/8/layout/cycle2"/>
    <dgm:cxn modelId="{250E45C6-BEF8-4FA7-8F9D-4D9AA98FD98F}" type="presParOf" srcId="{06D987E3-238F-4BC2-8EA6-94AF0FD06D7D}" destId="{E64A5434-3595-472C-B36E-07F77269DAAF}" srcOrd="8" destOrd="0" presId="urn:microsoft.com/office/officeart/2005/8/layout/cycle2"/>
    <dgm:cxn modelId="{ABEDC9D6-01DD-4DFE-B43F-995B169B33A5}" type="presParOf" srcId="{06D987E3-238F-4BC2-8EA6-94AF0FD06D7D}" destId="{9498F395-CA28-4400-8A0F-AE422754EF88}" srcOrd="9" destOrd="0" presId="urn:microsoft.com/office/officeart/2005/8/layout/cycle2"/>
    <dgm:cxn modelId="{1DBC8C18-173D-48B3-B42B-DA91483883A9}" type="presParOf" srcId="{9498F395-CA28-4400-8A0F-AE422754EF88}" destId="{0FE6FE95-7F81-43D0-900F-5AF7259E7B45}" srcOrd="0" destOrd="0" presId="urn:microsoft.com/office/officeart/2005/8/layout/cycle2"/>
    <dgm:cxn modelId="{E8FF6521-6237-45A7-82D9-7851A0F8C49E}" type="presParOf" srcId="{06D987E3-238F-4BC2-8EA6-94AF0FD06D7D}" destId="{3509B63C-AD40-445A-B0D5-01443F104532}" srcOrd="10" destOrd="0" presId="urn:microsoft.com/office/officeart/2005/8/layout/cycle2"/>
    <dgm:cxn modelId="{AAC2FB07-E026-4334-8F0B-4EE4177917F9}" type="presParOf" srcId="{06D987E3-238F-4BC2-8EA6-94AF0FD06D7D}" destId="{C1BA358F-48AA-4F03-947B-04F2B2DB625A}" srcOrd="11" destOrd="0" presId="urn:microsoft.com/office/officeart/2005/8/layout/cycle2"/>
    <dgm:cxn modelId="{04B3E866-29BF-48EC-8FBD-3F18D8A23503}" type="presParOf" srcId="{C1BA358F-48AA-4F03-947B-04F2B2DB625A}" destId="{7DE4E29D-C412-459F-8C94-71E032B6738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411BA-C4B0-41B2-938F-F20C7C1F7B31}">
      <dsp:nvSpPr>
        <dsp:cNvPr id="0" name=""/>
        <dsp:cNvSpPr/>
      </dsp:nvSpPr>
      <dsp:spPr>
        <a:xfrm>
          <a:off x="2359464" y="860"/>
          <a:ext cx="919557" cy="919557"/>
        </a:xfrm>
        <a:prstGeom prst="ellipse">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Gill Sans MT" panose="020B0502020104020203"/>
            </a:rPr>
            <a:t>Integrity, fairness and open-mindedness</a:t>
          </a:r>
          <a:endParaRPr lang="en-US" sz="900" kern="1200" dirty="0"/>
        </a:p>
      </dsp:txBody>
      <dsp:txXfrm>
        <a:off x="2494130" y="135526"/>
        <a:ext cx="650225" cy="650225"/>
      </dsp:txXfrm>
    </dsp:sp>
    <dsp:sp modelId="{11093238-82EB-4196-A222-A2501F65E517}">
      <dsp:nvSpPr>
        <dsp:cNvPr id="0" name=""/>
        <dsp:cNvSpPr/>
      </dsp:nvSpPr>
      <dsp:spPr>
        <a:xfrm rot="1800000">
          <a:off x="3289179" y="647600"/>
          <a:ext cx="245323" cy="310350"/>
        </a:xfrm>
        <a:prstGeom prst="rightArrow">
          <a:avLst>
            <a:gd name="adj1" fmla="val 60000"/>
            <a:gd name="adj2" fmla="val 50000"/>
          </a:avLst>
        </a:prstGeom>
        <a:gradFill rotWithShape="0">
          <a:gsLst>
            <a:gs pos="0">
              <a:schemeClr val="dk2">
                <a:tint val="60000"/>
                <a:hueOff val="0"/>
                <a:satOff val="0"/>
                <a:lumOff val="0"/>
                <a:alphaOff val="0"/>
                <a:tint val="98000"/>
                <a:satMod val="110000"/>
                <a:lumMod val="104000"/>
              </a:schemeClr>
            </a:gs>
            <a:gs pos="69000">
              <a:schemeClr val="dk2">
                <a:tint val="60000"/>
                <a:hueOff val="0"/>
                <a:satOff val="0"/>
                <a:lumOff val="0"/>
                <a:alphaOff val="0"/>
                <a:shade val="88000"/>
                <a:satMod val="130000"/>
                <a:lumMod val="92000"/>
              </a:schemeClr>
            </a:gs>
            <a:gs pos="100000">
              <a:schemeClr val="dk2">
                <a:tint val="60000"/>
                <a:hueOff val="0"/>
                <a:satOff val="0"/>
                <a:lumOff val="0"/>
                <a:alphaOff val="0"/>
                <a:shade val="78000"/>
                <a:satMod val="130000"/>
                <a:lumMod val="92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294109" y="691271"/>
        <a:ext cx="171726" cy="186210"/>
      </dsp:txXfrm>
    </dsp:sp>
    <dsp:sp modelId="{89BE78B1-47CE-4016-B029-85B2177B7BDE}">
      <dsp:nvSpPr>
        <dsp:cNvPr id="0" name=""/>
        <dsp:cNvSpPr/>
      </dsp:nvSpPr>
      <dsp:spPr>
        <a:xfrm>
          <a:off x="3556685" y="692076"/>
          <a:ext cx="919557" cy="919557"/>
        </a:xfrm>
        <a:prstGeom prst="ellipse">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Gill Sans MT" panose="020B0502020104020203"/>
            </a:rPr>
            <a:t>Privacy of those taking part</a:t>
          </a:r>
        </a:p>
      </dsp:txBody>
      <dsp:txXfrm>
        <a:off x="3691351" y="826742"/>
        <a:ext cx="650225" cy="650225"/>
      </dsp:txXfrm>
    </dsp:sp>
    <dsp:sp modelId="{FEA5C655-F520-4C36-8337-6CDBB1064D22}">
      <dsp:nvSpPr>
        <dsp:cNvPr id="0" name=""/>
        <dsp:cNvSpPr/>
      </dsp:nvSpPr>
      <dsp:spPr>
        <a:xfrm rot="5400000">
          <a:off x="3893802" y="1680953"/>
          <a:ext cx="245323" cy="310350"/>
        </a:xfrm>
        <a:prstGeom prst="rightArrow">
          <a:avLst>
            <a:gd name="adj1" fmla="val 60000"/>
            <a:gd name="adj2" fmla="val 50000"/>
          </a:avLst>
        </a:prstGeom>
        <a:gradFill rotWithShape="0">
          <a:gsLst>
            <a:gs pos="0">
              <a:schemeClr val="dk2">
                <a:tint val="60000"/>
                <a:hueOff val="0"/>
                <a:satOff val="0"/>
                <a:lumOff val="0"/>
                <a:alphaOff val="0"/>
                <a:tint val="98000"/>
                <a:satMod val="110000"/>
                <a:lumMod val="104000"/>
              </a:schemeClr>
            </a:gs>
            <a:gs pos="69000">
              <a:schemeClr val="dk2">
                <a:tint val="60000"/>
                <a:hueOff val="0"/>
                <a:satOff val="0"/>
                <a:lumOff val="0"/>
                <a:alphaOff val="0"/>
                <a:shade val="88000"/>
                <a:satMod val="130000"/>
                <a:lumMod val="92000"/>
              </a:schemeClr>
            </a:gs>
            <a:gs pos="100000">
              <a:schemeClr val="dk2">
                <a:tint val="60000"/>
                <a:hueOff val="0"/>
                <a:satOff val="0"/>
                <a:lumOff val="0"/>
                <a:alphaOff val="0"/>
                <a:shade val="78000"/>
                <a:satMod val="130000"/>
                <a:lumMod val="92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930601" y="1706225"/>
        <a:ext cx="171726" cy="186210"/>
      </dsp:txXfrm>
    </dsp:sp>
    <dsp:sp modelId="{CD43F1E5-E572-405B-9B14-07FB986D768D}">
      <dsp:nvSpPr>
        <dsp:cNvPr id="0" name=""/>
        <dsp:cNvSpPr/>
      </dsp:nvSpPr>
      <dsp:spPr>
        <a:xfrm>
          <a:off x="3556685" y="2074508"/>
          <a:ext cx="919557" cy="919557"/>
        </a:xfrm>
        <a:prstGeom prst="ellipse">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Gill Sans MT" panose="020B0502020104020203"/>
            </a:rPr>
            <a:t>Respect for others</a:t>
          </a:r>
        </a:p>
      </dsp:txBody>
      <dsp:txXfrm>
        <a:off x="3691351" y="2209174"/>
        <a:ext cx="650225" cy="650225"/>
      </dsp:txXfrm>
    </dsp:sp>
    <dsp:sp modelId="{175F5C7D-A0F4-4B63-97A9-149989A48E7B}">
      <dsp:nvSpPr>
        <dsp:cNvPr id="0" name=""/>
        <dsp:cNvSpPr/>
      </dsp:nvSpPr>
      <dsp:spPr>
        <a:xfrm rot="9000000">
          <a:off x="3301204" y="2721248"/>
          <a:ext cx="245323" cy="310350"/>
        </a:xfrm>
        <a:prstGeom prst="rightArrow">
          <a:avLst>
            <a:gd name="adj1" fmla="val 60000"/>
            <a:gd name="adj2" fmla="val 50000"/>
          </a:avLst>
        </a:prstGeom>
        <a:gradFill rotWithShape="0">
          <a:gsLst>
            <a:gs pos="0">
              <a:schemeClr val="dk2">
                <a:tint val="60000"/>
                <a:hueOff val="0"/>
                <a:satOff val="0"/>
                <a:lumOff val="0"/>
                <a:alphaOff val="0"/>
                <a:tint val="98000"/>
                <a:satMod val="110000"/>
                <a:lumMod val="104000"/>
              </a:schemeClr>
            </a:gs>
            <a:gs pos="69000">
              <a:schemeClr val="dk2">
                <a:tint val="60000"/>
                <a:hueOff val="0"/>
                <a:satOff val="0"/>
                <a:lumOff val="0"/>
                <a:alphaOff val="0"/>
                <a:shade val="88000"/>
                <a:satMod val="130000"/>
                <a:lumMod val="92000"/>
              </a:schemeClr>
            </a:gs>
            <a:gs pos="100000">
              <a:schemeClr val="dk2">
                <a:tint val="60000"/>
                <a:hueOff val="0"/>
                <a:satOff val="0"/>
                <a:lumOff val="0"/>
                <a:alphaOff val="0"/>
                <a:shade val="78000"/>
                <a:satMod val="130000"/>
                <a:lumMod val="92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3369871" y="2764919"/>
        <a:ext cx="171726" cy="186210"/>
      </dsp:txXfrm>
    </dsp:sp>
    <dsp:sp modelId="{57FBAD1E-4ED3-40ED-8C01-2D8F45C61709}">
      <dsp:nvSpPr>
        <dsp:cNvPr id="0" name=""/>
        <dsp:cNvSpPr/>
      </dsp:nvSpPr>
      <dsp:spPr>
        <a:xfrm>
          <a:off x="2359464" y="2765724"/>
          <a:ext cx="919557" cy="919557"/>
        </a:xfrm>
        <a:prstGeom prst="ellipse">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Gill Sans MT" panose="020B0502020104020203"/>
            </a:rPr>
            <a:t>Voluntary nature of participation and right to withdraw</a:t>
          </a:r>
        </a:p>
      </dsp:txBody>
      <dsp:txXfrm>
        <a:off x="2494130" y="2900390"/>
        <a:ext cx="650225" cy="650225"/>
      </dsp:txXfrm>
    </dsp:sp>
    <dsp:sp modelId="{EBFEE1C6-AC5C-4A6E-B6BF-775F6B85E4D3}">
      <dsp:nvSpPr>
        <dsp:cNvPr id="0" name=""/>
        <dsp:cNvSpPr/>
      </dsp:nvSpPr>
      <dsp:spPr>
        <a:xfrm rot="12600000">
          <a:off x="2103983" y="2728191"/>
          <a:ext cx="245323" cy="310350"/>
        </a:xfrm>
        <a:prstGeom prst="rightArrow">
          <a:avLst>
            <a:gd name="adj1" fmla="val 60000"/>
            <a:gd name="adj2" fmla="val 50000"/>
          </a:avLst>
        </a:prstGeom>
        <a:gradFill rotWithShape="0">
          <a:gsLst>
            <a:gs pos="0">
              <a:schemeClr val="dk2">
                <a:tint val="60000"/>
                <a:hueOff val="0"/>
                <a:satOff val="0"/>
                <a:lumOff val="0"/>
                <a:alphaOff val="0"/>
                <a:tint val="98000"/>
                <a:satMod val="110000"/>
                <a:lumMod val="104000"/>
              </a:schemeClr>
            </a:gs>
            <a:gs pos="69000">
              <a:schemeClr val="dk2">
                <a:tint val="60000"/>
                <a:hueOff val="0"/>
                <a:satOff val="0"/>
                <a:lumOff val="0"/>
                <a:alphaOff val="0"/>
                <a:shade val="88000"/>
                <a:satMod val="130000"/>
                <a:lumMod val="92000"/>
              </a:schemeClr>
            </a:gs>
            <a:gs pos="100000">
              <a:schemeClr val="dk2">
                <a:tint val="60000"/>
                <a:hueOff val="0"/>
                <a:satOff val="0"/>
                <a:lumOff val="0"/>
                <a:alphaOff val="0"/>
                <a:shade val="78000"/>
                <a:satMod val="130000"/>
                <a:lumMod val="92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2172650" y="2808660"/>
        <a:ext cx="171726" cy="186210"/>
      </dsp:txXfrm>
    </dsp:sp>
    <dsp:sp modelId="{E64A5434-3595-472C-B36E-07F77269DAAF}">
      <dsp:nvSpPr>
        <dsp:cNvPr id="0" name=""/>
        <dsp:cNvSpPr/>
      </dsp:nvSpPr>
      <dsp:spPr>
        <a:xfrm>
          <a:off x="1162242" y="2074508"/>
          <a:ext cx="919557" cy="919557"/>
        </a:xfrm>
        <a:prstGeom prst="ellipse">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Gill Sans MT" panose="020B0502020104020203"/>
            </a:rPr>
            <a:t>Avoidance of harm</a:t>
          </a:r>
        </a:p>
      </dsp:txBody>
      <dsp:txXfrm>
        <a:off x="1296908" y="2209174"/>
        <a:ext cx="650225" cy="650225"/>
      </dsp:txXfrm>
    </dsp:sp>
    <dsp:sp modelId="{9498F395-CA28-4400-8A0F-AE422754EF88}">
      <dsp:nvSpPr>
        <dsp:cNvPr id="0" name=""/>
        <dsp:cNvSpPr/>
      </dsp:nvSpPr>
      <dsp:spPr>
        <a:xfrm rot="16200000">
          <a:off x="1499360" y="1694839"/>
          <a:ext cx="245323" cy="310350"/>
        </a:xfrm>
        <a:prstGeom prst="rightArrow">
          <a:avLst>
            <a:gd name="adj1" fmla="val 60000"/>
            <a:gd name="adj2" fmla="val 50000"/>
          </a:avLst>
        </a:prstGeom>
        <a:gradFill rotWithShape="0">
          <a:gsLst>
            <a:gs pos="0">
              <a:schemeClr val="dk2">
                <a:tint val="60000"/>
                <a:hueOff val="0"/>
                <a:satOff val="0"/>
                <a:lumOff val="0"/>
                <a:alphaOff val="0"/>
                <a:tint val="98000"/>
                <a:satMod val="110000"/>
                <a:lumMod val="104000"/>
              </a:schemeClr>
            </a:gs>
            <a:gs pos="69000">
              <a:schemeClr val="dk2">
                <a:tint val="60000"/>
                <a:hueOff val="0"/>
                <a:satOff val="0"/>
                <a:lumOff val="0"/>
                <a:alphaOff val="0"/>
                <a:shade val="88000"/>
                <a:satMod val="130000"/>
                <a:lumMod val="92000"/>
              </a:schemeClr>
            </a:gs>
            <a:gs pos="100000">
              <a:schemeClr val="dk2">
                <a:tint val="60000"/>
                <a:hueOff val="0"/>
                <a:satOff val="0"/>
                <a:lumOff val="0"/>
                <a:alphaOff val="0"/>
                <a:shade val="78000"/>
                <a:satMod val="130000"/>
                <a:lumMod val="92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1536159" y="1793708"/>
        <a:ext cx="171726" cy="186210"/>
      </dsp:txXfrm>
    </dsp:sp>
    <dsp:sp modelId="{3509B63C-AD40-445A-B0D5-01443F104532}">
      <dsp:nvSpPr>
        <dsp:cNvPr id="0" name=""/>
        <dsp:cNvSpPr/>
      </dsp:nvSpPr>
      <dsp:spPr>
        <a:xfrm>
          <a:off x="1162242" y="692076"/>
          <a:ext cx="919557" cy="919557"/>
        </a:xfrm>
        <a:prstGeom prst="ellipse">
          <a:avLst/>
        </a:prstGeom>
        <a:gradFill rotWithShape="0">
          <a:gsLst>
            <a:gs pos="0">
              <a:schemeClr val="lt1">
                <a:hueOff val="0"/>
                <a:satOff val="0"/>
                <a:lumOff val="0"/>
                <a:alphaOff val="0"/>
                <a:tint val="98000"/>
                <a:satMod val="110000"/>
                <a:lumMod val="104000"/>
              </a:schemeClr>
            </a:gs>
            <a:gs pos="69000">
              <a:schemeClr val="lt1">
                <a:hueOff val="0"/>
                <a:satOff val="0"/>
                <a:lumOff val="0"/>
                <a:alphaOff val="0"/>
                <a:shade val="88000"/>
                <a:satMod val="130000"/>
                <a:lumMod val="92000"/>
              </a:schemeClr>
            </a:gs>
            <a:gs pos="100000">
              <a:schemeClr val="lt1">
                <a:hueOff val="0"/>
                <a:satOff val="0"/>
                <a:lumOff val="0"/>
                <a:alphaOff val="0"/>
                <a:shade val="78000"/>
                <a:satMod val="130000"/>
                <a:lumMod val="92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US" sz="900" kern="1200" dirty="0">
              <a:latin typeface="Gill Sans MT" panose="020B0502020104020203"/>
            </a:rPr>
            <a:t>Informed consent of those taking part</a:t>
          </a:r>
        </a:p>
      </dsp:txBody>
      <dsp:txXfrm>
        <a:off x="1296908" y="826742"/>
        <a:ext cx="650225" cy="650225"/>
      </dsp:txXfrm>
    </dsp:sp>
    <dsp:sp modelId="{C1BA358F-48AA-4F03-947B-04F2B2DB625A}">
      <dsp:nvSpPr>
        <dsp:cNvPr id="0" name=""/>
        <dsp:cNvSpPr/>
      </dsp:nvSpPr>
      <dsp:spPr>
        <a:xfrm rot="19800000">
          <a:off x="2091957" y="654543"/>
          <a:ext cx="245323" cy="310350"/>
        </a:xfrm>
        <a:prstGeom prst="rightArrow">
          <a:avLst>
            <a:gd name="adj1" fmla="val 60000"/>
            <a:gd name="adj2" fmla="val 50000"/>
          </a:avLst>
        </a:prstGeom>
        <a:gradFill rotWithShape="0">
          <a:gsLst>
            <a:gs pos="0">
              <a:schemeClr val="dk2">
                <a:tint val="60000"/>
                <a:hueOff val="0"/>
                <a:satOff val="0"/>
                <a:lumOff val="0"/>
                <a:alphaOff val="0"/>
                <a:tint val="98000"/>
                <a:satMod val="110000"/>
                <a:lumMod val="104000"/>
              </a:schemeClr>
            </a:gs>
            <a:gs pos="69000">
              <a:schemeClr val="dk2">
                <a:tint val="60000"/>
                <a:hueOff val="0"/>
                <a:satOff val="0"/>
                <a:lumOff val="0"/>
                <a:alphaOff val="0"/>
                <a:shade val="88000"/>
                <a:satMod val="130000"/>
                <a:lumMod val="92000"/>
              </a:schemeClr>
            </a:gs>
            <a:gs pos="100000">
              <a:schemeClr val="dk2">
                <a:tint val="60000"/>
                <a:hueOff val="0"/>
                <a:satOff val="0"/>
                <a:lumOff val="0"/>
                <a:alphaOff val="0"/>
                <a:shade val="78000"/>
                <a:satMod val="130000"/>
                <a:lumMod val="92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096887" y="735012"/>
        <a:ext cx="171726" cy="18621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10/22/2022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10/22/2022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doi.org/10.1007/s11412-011-9115-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0707B-DE8D-4709-B5B8-907CD8F33311}"/>
              </a:ext>
            </a:extLst>
          </p:cNvPr>
          <p:cNvSpPr>
            <a:spLocks noGrp="1"/>
          </p:cNvSpPr>
          <p:nvPr>
            <p:ph type="ctrTitle"/>
          </p:nvPr>
        </p:nvSpPr>
        <p:spPr/>
        <p:txBody>
          <a:bodyPr>
            <a:normAutofit/>
          </a:bodyPr>
          <a:lstStyle/>
          <a:p>
            <a:r>
              <a:rPr lang="en-GB" sz="4800" dirty="0"/>
              <a:t>ARE STUDENTS CONFIDENT IN USING TECHNOLOGY TO COLLABORATE? </a:t>
            </a:r>
          </a:p>
          <a:p>
            <a:endParaRPr lang="en-GB" sz="4800" dirty="0"/>
          </a:p>
        </p:txBody>
      </p:sp>
      <p:sp>
        <p:nvSpPr>
          <p:cNvPr id="3" name="Subtitle 2">
            <a:extLst>
              <a:ext uri="{FF2B5EF4-FFF2-40B4-BE49-F238E27FC236}">
                <a16:creationId xmlns:a16="http://schemas.microsoft.com/office/drawing/2014/main" id="{964A8441-879E-4709-A3FE-A3B647B34B60}"/>
              </a:ext>
            </a:extLst>
          </p:cNvPr>
          <p:cNvSpPr>
            <a:spLocks noGrp="1"/>
          </p:cNvSpPr>
          <p:nvPr>
            <p:ph type="subTitle" idx="1"/>
          </p:nvPr>
        </p:nvSpPr>
        <p:spPr>
          <a:xfrm>
            <a:off x="2417780" y="3531204"/>
            <a:ext cx="8637072" cy="1687666"/>
          </a:xfrm>
        </p:spPr>
        <p:txBody>
          <a:bodyPr vert="horz" lIns="91440" tIns="91440" rIns="91440" bIns="91440" rtlCol="0" anchor="t">
            <a:normAutofit fontScale="92500" lnSpcReduction="10000"/>
          </a:bodyPr>
          <a:lstStyle/>
          <a:p>
            <a:r>
              <a:rPr lang="en-GB" dirty="0" err="1"/>
              <a:t>Smiyah</a:t>
            </a:r>
            <a:r>
              <a:rPr lang="en-GB" dirty="0"/>
              <a:t> Ishfaq 2209663</a:t>
            </a:r>
          </a:p>
          <a:p>
            <a:r>
              <a:rPr lang="en-GB" dirty="0"/>
              <a:t>Shabana khan 2209438</a:t>
            </a:r>
          </a:p>
          <a:p>
            <a:r>
              <a:rPr lang="en-GB" dirty="0"/>
              <a:t>Mehnaz </a:t>
            </a:r>
            <a:r>
              <a:rPr lang="en-GB" dirty="0" err="1"/>
              <a:t>bibi</a:t>
            </a:r>
            <a:r>
              <a:rPr lang="en-GB" dirty="0"/>
              <a:t> 2212095</a:t>
            </a:r>
          </a:p>
          <a:p>
            <a:r>
              <a:rPr lang="en-GB" dirty="0"/>
              <a:t>Mr. </a:t>
            </a:r>
            <a:r>
              <a:rPr lang="en-GB" dirty="0" err="1"/>
              <a:t>JUlius</a:t>
            </a:r>
            <a:r>
              <a:rPr lang="en-GB" dirty="0"/>
              <a:t> </a:t>
            </a:r>
          </a:p>
        </p:txBody>
      </p:sp>
    </p:spTree>
    <p:extLst>
      <p:ext uri="{BB962C8B-B14F-4D97-AF65-F5344CB8AC3E}">
        <p14:creationId xmlns:p14="http://schemas.microsoft.com/office/powerpoint/2010/main" val="4063405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C317E-3189-4FAA-B4CF-C31BFC00DD4D}"/>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AD617B52-BC74-4BBA-A0D3-59CF06B8995A}"/>
              </a:ext>
            </a:extLst>
          </p:cNvPr>
          <p:cNvSpPr>
            <a:spLocks noGrp="1"/>
          </p:cNvSpPr>
          <p:nvPr>
            <p:ph idx="1"/>
          </p:nvPr>
        </p:nvSpPr>
        <p:spPr/>
        <p:txBody>
          <a:bodyPr/>
          <a:lstStyle/>
          <a:p>
            <a:r>
              <a:rPr lang="en-GB" dirty="0"/>
              <a:t>Study shows inclusion of technology in the classroom shows to improve student participation with the following:</a:t>
            </a:r>
          </a:p>
          <a:p>
            <a:r>
              <a:rPr lang="en-GB" dirty="0"/>
              <a:t>information retention</a:t>
            </a:r>
          </a:p>
          <a:p>
            <a:r>
              <a:rPr lang="en-GB" dirty="0"/>
              <a:t>overall test performance</a:t>
            </a:r>
          </a:p>
          <a:p>
            <a:r>
              <a:rPr lang="en-GB" dirty="0"/>
              <a:t>The reason for the success of educational technology is that it boosts student confidence. Students who are secure in their abilities, work harder and take their education seriously.</a:t>
            </a:r>
          </a:p>
          <a:p>
            <a:endParaRPr lang="en-GB" dirty="0"/>
          </a:p>
        </p:txBody>
      </p:sp>
    </p:spTree>
    <p:extLst>
      <p:ext uri="{BB962C8B-B14F-4D97-AF65-F5344CB8AC3E}">
        <p14:creationId xmlns:p14="http://schemas.microsoft.com/office/powerpoint/2010/main" val="2446259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74FE-54DE-CBF7-6A40-E53ABEF17007}"/>
              </a:ext>
            </a:extLst>
          </p:cNvPr>
          <p:cNvSpPr>
            <a:spLocks noGrp="1"/>
          </p:cNvSpPr>
          <p:nvPr>
            <p:ph type="title"/>
          </p:nvPr>
        </p:nvSpPr>
        <p:spPr/>
        <p:txBody>
          <a:bodyPr/>
          <a:lstStyle/>
          <a:p>
            <a:r>
              <a:rPr lang="en-US" dirty="0"/>
              <a:t>Existing research</a:t>
            </a:r>
          </a:p>
        </p:txBody>
      </p:sp>
      <p:sp>
        <p:nvSpPr>
          <p:cNvPr id="3" name="Content Placeholder 2">
            <a:extLst>
              <a:ext uri="{FF2B5EF4-FFF2-40B4-BE49-F238E27FC236}">
                <a16:creationId xmlns:a16="http://schemas.microsoft.com/office/drawing/2014/main" id="{35297D92-52EB-13CA-37D7-944143734C80}"/>
              </a:ext>
            </a:extLst>
          </p:cNvPr>
          <p:cNvSpPr>
            <a:spLocks noGrp="1"/>
          </p:cNvSpPr>
          <p:nvPr>
            <p:ph idx="1"/>
          </p:nvPr>
        </p:nvSpPr>
        <p:spPr/>
        <p:txBody>
          <a:bodyPr>
            <a:normAutofit/>
          </a:bodyPr>
          <a:lstStyle/>
          <a:p>
            <a:r>
              <a:rPr lang="en-US" sz="1400" dirty="0"/>
              <a:t>"Social network sites such as Facebook are often conceived of as purely social spaces; however, as these sites have evolved, so have the ways in which students are using them. In this study, we examine how undergraduate students use the social network site Facebook to engage in classroom-related collaborative activities (e.g., arranging study groups, learning about course processes) to show how Facebook may be used as an informal tool that students use to organize their classroom experiences, and explore the factors that predict type of use."</a:t>
            </a:r>
          </a:p>
          <a:p>
            <a:r>
              <a:rPr lang="en-US" sz="1400" dirty="0"/>
              <a:t>"An online group project for off-campus students, using wikis as the collaborative platform, has been running for several consecutive study periods (Weaver &amp; McIntosh, 2009), and has successfully provided an opportunity for students to build social bonds with peers online. Personal reflections from two students, while not a representative sample of the whole class, have nevertheless provided insights into the team strategies and challenges occurring within the student groups, and allowed comparisons between truly collaborative groups, and those which included students of varied motivations."</a:t>
            </a:r>
          </a:p>
          <a:p>
            <a:endParaRPr lang="en-US" sz="1400" dirty="0"/>
          </a:p>
        </p:txBody>
      </p:sp>
    </p:spTree>
    <p:extLst>
      <p:ext uri="{BB962C8B-B14F-4D97-AF65-F5344CB8AC3E}">
        <p14:creationId xmlns:p14="http://schemas.microsoft.com/office/powerpoint/2010/main" val="1195885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2B736-AAC9-425F-B283-AE976FA9500D}"/>
              </a:ext>
            </a:extLst>
          </p:cNvPr>
          <p:cNvSpPr>
            <a:spLocks noGrp="1"/>
          </p:cNvSpPr>
          <p:nvPr>
            <p:ph type="title"/>
          </p:nvPr>
        </p:nvSpPr>
        <p:spPr/>
        <p:txBody>
          <a:bodyPr/>
          <a:lstStyle/>
          <a:p>
            <a:pPr algn="ctr"/>
            <a:r>
              <a:rPr lang="en-GB" dirty="0"/>
              <a:t>Questions-</a:t>
            </a:r>
            <a:br>
              <a:rPr lang="en-GB" dirty="0"/>
            </a:br>
            <a:r>
              <a:rPr lang="en-GB" dirty="0"/>
              <a:t>proposed method </a:t>
            </a:r>
            <a:endParaRPr lang="en-US" dirty="0"/>
          </a:p>
        </p:txBody>
      </p:sp>
      <p:sp>
        <p:nvSpPr>
          <p:cNvPr id="3" name="Content Placeholder 2">
            <a:extLst>
              <a:ext uri="{FF2B5EF4-FFF2-40B4-BE49-F238E27FC236}">
                <a16:creationId xmlns:a16="http://schemas.microsoft.com/office/drawing/2014/main" id="{03266118-E499-4699-BE2E-419FA96C9849}"/>
              </a:ext>
            </a:extLst>
          </p:cNvPr>
          <p:cNvSpPr>
            <a:spLocks noGrp="1"/>
          </p:cNvSpPr>
          <p:nvPr>
            <p:ph idx="1"/>
          </p:nvPr>
        </p:nvSpPr>
        <p:spPr/>
        <p:txBody>
          <a:bodyPr/>
          <a:lstStyle/>
          <a:p>
            <a:r>
              <a:rPr lang="en-GB" sz="1000" b="1" dirty="0"/>
              <a:t>Rank these words in order of according to how you feel about using technology to collaborate </a:t>
            </a:r>
          </a:p>
          <a:p>
            <a:r>
              <a:rPr lang="en-GB" sz="1000" dirty="0"/>
              <a:t>Sad </a:t>
            </a:r>
          </a:p>
          <a:p>
            <a:r>
              <a:rPr lang="en-GB" sz="1000" dirty="0"/>
              <a:t>Happy </a:t>
            </a:r>
          </a:p>
          <a:p>
            <a:r>
              <a:rPr lang="en-GB" sz="1000" dirty="0"/>
              <a:t>Worried </a:t>
            </a:r>
          </a:p>
          <a:p>
            <a:r>
              <a:rPr lang="en-GB" sz="1000" dirty="0"/>
              <a:t>Angry </a:t>
            </a:r>
          </a:p>
          <a:p>
            <a:r>
              <a:rPr lang="en-GB" sz="1000" dirty="0"/>
              <a:t>Confident</a:t>
            </a:r>
          </a:p>
          <a:p>
            <a:r>
              <a:rPr lang="en-GB" sz="1000" b="1" dirty="0"/>
              <a:t>Are you confident in using MS Teams to work with your peers? Yes or No </a:t>
            </a:r>
          </a:p>
          <a:p>
            <a:r>
              <a:rPr lang="en-GB" sz="1000" b="1" dirty="0"/>
              <a:t>I feel confident using technology to collaborate with my peers. </a:t>
            </a:r>
          </a:p>
          <a:p>
            <a:r>
              <a:rPr lang="en-GB" sz="1000" dirty="0"/>
              <a:t>Strongly Agree              </a:t>
            </a:r>
            <a:r>
              <a:rPr lang="en-GB" sz="1000" dirty="0" err="1"/>
              <a:t>Agree</a:t>
            </a:r>
            <a:r>
              <a:rPr lang="en-GB" sz="1000" dirty="0"/>
              <a:t>                  Disagree                    Strongly Disagree. </a:t>
            </a:r>
            <a:endParaRPr lang="en-GB"/>
          </a:p>
          <a:p>
            <a:r>
              <a:rPr lang="en-GB" sz="1000" dirty="0"/>
              <a:t>(Circle one response)</a:t>
            </a:r>
            <a:endParaRPr lang="en-GB" dirty="0"/>
          </a:p>
        </p:txBody>
      </p:sp>
    </p:spTree>
    <p:extLst>
      <p:ext uri="{BB962C8B-B14F-4D97-AF65-F5344CB8AC3E}">
        <p14:creationId xmlns:p14="http://schemas.microsoft.com/office/powerpoint/2010/main" val="3383745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760BD-8383-26A9-E3AD-B2D37A602C8C}"/>
              </a:ext>
            </a:extLst>
          </p:cNvPr>
          <p:cNvSpPr>
            <a:spLocks noGrp="1"/>
          </p:cNvSpPr>
          <p:nvPr>
            <p:ph type="title"/>
          </p:nvPr>
        </p:nvSpPr>
        <p:spPr>
          <a:xfrm>
            <a:off x="1451579" y="804519"/>
            <a:ext cx="9603275" cy="538138"/>
          </a:xfrm>
        </p:spPr>
        <p:txBody>
          <a:bodyPr/>
          <a:lstStyle/>
          <a:p>
            <a:pPr algn="ctr"/>
            <a:r>
              <a:rPr lang="en-US" dirty="0"/>
              <a:t>Ethical considerations </a:t>
            </a:r>
            <a:endParaRPr lang="en-US"/>
          </a:p>
        </p:txBody>
      </p:sp>
      <p:sp>
        <p:nvSpPr>
          <p:cNvPr id="3" name="Content Placeholder 2">
            <a:extLst>
              <a:ext uri="{FF2B5EF4-FFF2-40B4-BE49-F238E27FC236}">
                <a16:creationId xmlns:a16="http://schemas.microsoft.com/office/drawing/2014/main" id="{8D8DEFDC-1630-F935-B74F-6B0762A22221}"/>
              </a:ext>
            </a:extLst>
          </p:cNvPr>
          <p:cNvSpPr>
            <a:spLocks noGrp="1"/>
          </p:cNvSpPr>
          <p:nvPr>
            <p:ph idx="1"/>
          </p:nvPr>
        </p:nvSpPr>
        <p:spPr>
          <a:xfrm>
            <a:off x="1451579" y="2015732"/>
            <a:ext cx="9603275" cy="3837798"/>
          </a:xfrm>
        </p:spPr>
        <p:txBody>
          <a:bodyPr>
            <a:normAutofit/>
          </a:bodyPr>
          <a:lstStyle/>
          <a:p>
            <a:pPr marL="0" indent="0">
              <a:buNone/>
            </a:pPr>
            <a:endParaRPr lang="en-US" sz="1600" dirty="0"/>
          </a:p>
          <a:p>
            <a:pPr marL="0" indent="0">
              <a:buNone/>
            </a:pPr>
            <a:endParaRPr lang="en-US" sz="1600" dirty="0"/>
          </a:p>
          <a:p>
            <a:pPr marL="0" indent="0">
              <a:buNone/>
            </a:pPr>
            <a:endParaRPr lang="en-US" sz="1600" dirty="0"/>
          </a:p>
          <a:p>
            <a:pPr marL="0" indent="0">
              <a:buNone/>
            </a:pPr>
            <a:endParaRPr lang="en-US" sz="1600" dirty="0"/>
          </a:p>
          <a:p>
            <a:pPr marL="0" indent="0">
              <a:buNone/>
            </a:pPr>
            <a:r>
              <a:rPr lang="en-US" sz="1600" dirty="0"/>
              <a:t>Saunders et al (2019) outlines a series of key ethical principles</a:t>
            </a:r>
            <a:endParaRPr lang="en-US" dirty="0"/>
          </a:p>
          <a:p>
            <a:r>
              <a:rPr lang="en-US" sz="1600" dirty="0"/>
              <a:t>Ethical considerations in research are principles that outline your research designs and practices. Researchers must always cohere to a certain code of conduct when getting data from people. Key ethical considerations are involved when carrying out research by protecting the rights of research participants, enhance research validity and to maintain scientific integrity</a:t>
            </a:r>
          </a:p>
        </p:txBody>
      </p:sp>
      <p:graphicFrame>
        <p:nvGraphicFramePr>
          <p:cNvPr id="16" name="Diagram 16">
            <a:extLst>
              <a:ext uri="{FF2B5EF4-FFF2-40B4-BE49-F238E27FC236}">
                <a16:creationId xmlns:a16="http://schemas.microsoft.com/office/drawing/2014/main" id="{A8AD013D-56A5-1E6C-DA66-E7EC98C3F47D}"/>
              </a:ext>
            </a:extLst>
          </p:cNvPr>
          <p:cNvGraphicFramePr/>
          <p:nvPr>
            <p:extLst>
              <p:ext uri="{D42A27DB-BD31-4B8C-83A1-F6EECF244321}">
                <p14:modId xmlns:p14="http://schemas.microsoft.com/office/powerpoint/2010/main" val="2456179483"/>
              </p:ext>
            </p:extLst>
          </p:nvPr>
        </p:nvGraphicFramePr>
        <p:xfrm>
          <a:off x="7596498" y="354737"/>
          <a:ext cx="5638486" cy="36861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5100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B3BB4-B223-D190-D871-AE73F8C4AC8F}"/>
              </a:ext>
            </a:extLst>
          </p:cNvPr>
          <p:cNvSpPr>
            <a:spLocks noGrp="1"/>
          </p:cNvSpPr>
          <p:nvPr>
            <p:ph type="title"/>
          </p:nvPr>
        </p:nvSpPr>
        <p:spPr/>
        <p:txBody>
          <a:bodyPr/>
          <a:lstStyle/>
          <a:p>
            <a:pPr algn="ctr"/>
            <a:r>
              <a:rPr lang="en-US" dirty="0" err="1"/>
              <a:t>Hypotheisis</a:t>
            </a:r>
            <a:r>
              <a:rPr lang="en-US" dirty="0"/>
              <a:t> </a:t>
            </a:r>
          </a:p>
        </p:txBody>
      </p:sp>
      <p:sp>
        <p:nvSpPr>
          <p:cNvPr id="3" name="Content Placeholder 2">
            <a:extLst>
              <a:ext uri="{FF2B5EF4-FFF2-40B4-BE49-F238E27FC236}">
                <a16:creationId xmlns:a16="http://schemas.microsoft.com/office/drawing/2014/main" id="{C42FA65E-C01A-ED72-9819-387312D1B6B3}"/>
              </a:ext>
            </a:extLst>
          </p:cNvPr>
          <p:cNvSpPr>
            <a:spLocks noGrp="1"/>
          </p:cNvSpPr>
          <p:nvPr>
            <p:ph idx="1"/>
          </p:nvPr>
        </p:nvSpPr>
        <p:spPr/>
        <p:txBody>
          <a:bodyPr/>
          <a:lstStyle/>
          <a:p>
            <a:r>
              <a:rPr lang="en-US" dirty="0"/>
              <a:t>Study shows proven research on the positive effect of technology when used in the classroom. Over the years technology has become more advanced and as these skills are being used in everyday life. </a:t>
            </a:r>
          </a:p>
          <a:p>
            <a:r>
              <a:rPr lang="en-US" dirty="0"/>
              <a:t>The way we can research if students are confident using technology is by using a proposed method, this includes asking closed questions, open </a:t>
            </a:r>
            <a:r>
              <a:rPr lang="en-US" dirty="0" err="1"/>
              <a:t>questions,rank</a:t>
            </a:r>
            <a:r>
              <a:rPr lang="en-US" dirty="0"/>
              <a:t> order and </a:t>
            </a:r>
            <a:r>
              <a:rPr lang="en-US" dirty="0" err="1"/>
              <a:t>likert</a:t>
            </a:r>
            <a:r>
              <a:rPr lang="en-US" dirty="0"/>
              <a:t> questions.</a:t>
            </a:r>
          </a:p>
          <a:p>
            <a:r>
              <a:rPr lang="en-US" dirty="0"/>
              <a:t>We will use the questions by asking secondary school students and putting this information on a pie chart, tally chart and </a:t>
            </a:r>
            <a:r>
              <a:rPr lang="en-US" dirty="0" err="1"/>
              <a:t>questionairre</a:t>
            </a:r>
            <a:r>
              <a:rPr lang="en-US" dirty="0"/>
              <a:t>. </a:t>
            </a:r>
          </a:p>
        </p:txBody>
      </p:sp>
    </p:spTree>
    <p:extLst>
      <p:ext uri="{BB962C8B-B14F-4D97-AF65-F5344CB8AC3E}">
        <p14:creationId xmlns:p14="http://schemas.microsoft.com/office/powerpoint/2010/main" val="447960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C5A54-33EC-D3BD-280B-24C89316578A}"/>
              </a:ext>
            </a:extLst>
          </p:cNvPr>
          <p:cNvSpPr>
            <a:spLocks noGrp="1"/>
          </p:cNvSpPr>
          <p:nvPr>
            <p:ph type="title"/>
          </p:nvPr>
        </p:nvSpPr>
        <p:spPr>
          <a:xfrm>
            <a:off x="1451579" y="847814"/>
            <a:ext cx="9603275" cy="1049235"/>
          </a:xfrm>
        </p:spPr>
        <p:txBody>
          <a:bodyPr/>
          <a:lstStyle/>
          <a:p>
            <a:pPr algn="ctr"/>
            <a:r>
              <a:rPr lang="en-US" dirty="0"/>
              <a:t>Reference list </a:t>
            </a:r>
          </a:p>
        </p:txBody>
      </p:sp>
      <p:sp>
        <p:nvSpPr>
          <p:cNvPr id="3" name="Content Placeholder 2">
            <a:extLst>
              <a:ext uri="{FF2B5EF4-FFF2-40B4-BE49-F238E27FC236}">
                <a16:creationId xmlns:a16="http://schemas.microsoft.com/office/drawing/2014/main" id="{0ADEE38A-46A6-4735-8183-59D782BB42CB}"/>
              </a:ext>
            </a:extLst>
          </p:cNvPr>
          <p:cNvSpPr>
            <a:spLocks noGrp="1"/>
          </p:cNvSpPr>
          <p:nvPr>
            <p:ph idx="1"/>
          </p:nvPr>
        </p:nvSpPr>
        <p:spPr/>
        <p:txBody>
          <a:bodyPr/>
          <a:lstStyle/>
          <a:p>
            <a:r>
              <a:rPr lang="en-US" dirty="0"/>
              <a:t>Lampe, C., Wohn, D.Y., Vitak, J. et al. Student use of Facebook for organizing collaborative classroom activities. Computer Supported Learning 6, 329–347 (2011). </a:t>
            </a:r>
            <a:r>
              <a:rPr lang="en-US" dirty="0">
                <a:hlinkClick r:id="rId2"/>
              </a:rPr>
              <a:t>https://doi.org/10.1007/s11412-011-9115-y</a:t>
            </a:r>
            <a:endParaRPr lang="en-US"/>
          </a:p>
          <a:p>
            <a:r>
              <a:rPr lang="en-US" dirty="0"/>
              <a:t>Weaver D. &amp; McIntosh, P. C (2009). Providing feedback on collaboration and teamwork amongst off-campus students. In C. Fulford &amp; G. Siemens (Eds.), </a:t>
            </a:r>
            <a:r>
              <a:rPr lang="en-US" dirty="0" err="1"/>
              <a:t>EdMedia</a:t>
            </a:r>
            <a:r>
              <a:rPr lang="en-US" dirty="0"/>
              <a:t> 2009 - World Conference on Educational Multimedia, Hypermedia and Telecommunications, Hawaii, USA June 2009 pp 2070- 2079</a:t>
            </a:r>
          </a:p>
          <a:p>
            <a:endParaRPr lang="en-US" dirty="0"/>
          </a:p>
        </p:txBody>
      </p:sp>
    </p:spTree>
    <p:extLst>
      <p:ext uri="{BB962C8B-B14F-4D97-AF65-F5344CB8AC3E}">
        <p14:creationId xmlns:p14="http://schemas.microsoft.com/office/powerpoint/2010/main" val="158187239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2" ma:contentTypeDescription="Create a new document." ma:contentTypeScope="" ma:versionID="b9e9481dd8b7d44e3c0bb37882afaa73">
  <xsd:schema xmlns:xsd="http://www.w3.org/2001/XMLSchema" xmlns:xs="http://www.w3.org/2001/XMLSchema" xmlns:p="http://schemas.microsoft.com/office/2006/metadata/properties" xmlns:ns3="a450a3cc-050d-4aca-8a4e-543025a63de0" targetNamespace="http://schemas.microsoft.com/office/2006/metadata/properties" ma:root="true" ma:fieldsID="39120dae30ee6ef08ed04197455cd177" ns3:_="">
    <xsd:import namespace="a450a3cc-050d-4aca-8a4e-543025a63de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6F0E282-7D10-4FF7-992F-1C898C4CD0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62D1A9-5EBC-4A36-A4CC-417AEAD219CB}">
  <ds:schemaRefs>
    <ds:schemaRef ds:uri="http://schemas.microsoft.com/sharepoint/v3/contenttype/forms"/>
  </ds:schemaRefs>
</ds:datastoreItem>
</file>

<file path=customXml/itemProps3.xml><?xml version="1.0" encoding="utf-8"?>
<ds:datastoreItem xmlns:ds="http://schemas.openxmlformats.org/officeDocument/2006/customXml" ds:itemID="{1F96C62E-973F-4637-9B4B-6511562B4CDB}">
  <ds:schemaRefs>
    <ds:schemaRef ds:uri="http://schemas.microsoft.com/office/2006/documentManagement/types"/>
    <ds:schemaRef ds:uri="a450a3cc-050d-4aca-8a4e-543025a63de0"/>
    <ds:schemaRef ds:uri="http://purl.org/dc/elements/1.1/"/>
    <ds:schemaRef ds:uri="http://schemas.microsoft.com/office/2006/metadata/properties"/>
    <ds:schemaRef ds:uri="http://purl.org/dc/terms/"/>
    <ds:schemaRef ds:uri="http://schemas.openxmlformats.org/package/2006/metadata/core-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TM10001114[[fn=Gallery]]</Template>
  <TotalTime>77</TotalTime>
  <Words>471</Words>
  <Application>Microsoft Office PowerPoint</Application>
  <PresentationFormat>Widescreen</PresentationFormat>
  <Paragraphs>33</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Gallery</vt:lpstr>
      <vt:lpstr>ARE STUDENTS CONFIDENT IN USING TECHNOLOGY TO COLLABORATE?  </vt:lpstr>
      <vt:lpstr>Introduction </vt:lpstr>
      <vt:lpstr>Existing research</vt:lpstr>
      <vt:lpstr>Questions- proposed method </vt:lpstr>
      <vt:lpstr>Ethical considerations </vt:lpstr>
      <vt:lpstr>Hypotheisis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UWTSD</dc:creator>
  <cp:lastModifiedBy>Smiyah Ishfaq (2209663)</cp:lastModifiedBy>
  <cp:revision>252</cp:revision>
  <dcterms:created xsi:type="dcterms:W3CDTF">2022-10-15T11:39:28Z</dcterms:created>
  <dcterms:modified xsi:type="dcterms:W3CDTF">2022-10-22T10:05:41Z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