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143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7CF33B-4652-432A-AB7B-43DCC7A4F4F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FD00F0F-56C4-4DB9-B9C8-BCAC5D1696B5}">
      <dgm:prSet/>
      <dgm:spPr/>
      <dgm:t>
        <a:bodyPr/>
        <a:lstStyle/>
        <a:p>
          <a:pPr>
            <a:defRPr cap="all"/>
          </a:pPr>
          <a:r>
            <a:rPr lang="en-US" dirty="0"/>
            <a:t>The hospitality industry is one of the most significant economic sector providing millions of people with job opportunities. </a:t>
          </a:r>
        </a:p>
      </dgm:t>
    </dgm:pt>
    <dgm:pt modelId="{F514AFDD-F577-4BE0-8937-BB77AE27EF0E}" type="parTrans" cxnId="{E32E157E-D020-4835-94FB-F71251A78663}">
      <dgm:prSet/>
      <dgm:spPr/>
      <dgm:t>
        <a:bodyPr/>
        <a:lstStyle/>
        <a:p>
          <a:endParaRPr lang="en-US"/>
        </a:p>
      </dgm:t>
    </dgm:pt>
    <dgm:pt modelId="{9EBD55E7-6E54-4DEA-BE1E-AB65FC32AF27}" type="sibTrans" cxnId="{E32E157E-D020-4835-94FB-F71251A78663}">
      <dgm:prSet/>
      <dgm:spPr/>
      <dgm:t>
        <a:bodyPr/>
        <a:lstStyle/>
        <a:p>
          <a:endParaRPr lang="en-US"/>
        </a:p>
      </dgm:t>
    </dgm:pt>
    <dgm:pt modelId="{FBDE4CC2-B766-451D-AF07-3E4A2BCB42AD}">
      <dgm:prSet/>
      <dgm:spPr/>
      <dgm:t>
        <a:bodyPr/>
        <a:lstStyle/>
        <a:p>
          <a:pPr>
            <a:defRPr cap="all"/>
          </a:pPr>
          <a:r>
            <a:rPr lang="en-US" dirty="0"/>
            <a:t>Despite the positive economic impact of the hospitality, it plays a massive role in environmental degradation.</a:t>
          </a:r>
        </a:p>
      </dgm:t>
    </dgm:pt>
    <dgm:pt modelId="{C25D0ED1-61AD-4C9D-A4B5-2F342C66E776}" type="parTrans" cxnId="{4B951A81-D94D-4013-9C39-315733C44FD7}">
      <dgm:prSet/>
      <dgm:spPr/>
      <dgm:t>
        <a:bodyPr/>
        <a:lstStyle/>
        <a:p>
          <a:endParaRPr lang="en-US"/>
        </a:p>
      </dgm:t>
    </dgm:pt>
    <dgm:pt modelId="{33F9FA20-0D63-4524-B9FE-5A36A5F7B43E}" type="sibTrans" cxnId="{4B951A81-D94D-4013-9C39-315733C44FD7}">
      <dgm:prSet/>
      <dgm:spPr/>
      <dgm:t>
        <a:bodyPr/>
        <a:lstStyle/>
        <a:p>
          <a:endParaRPr lang="en-US"/>
        </a:p>
      </dgm:t>
    </dgm:pt>
    <dgm:pt modelId="{4555E2EF-F4D7-4397-A70E-63A71ED1575B}">
      <dgm:prSet/>
      <dgm:spPr/>
      <dgm:t>
        <a:bodyPr/>
        <a:lstStyle/>
        <a:p>
          <a:pPr>
            <a:defRPr cap="all"/>
          </a:pPr>
          <a:r>
            <a:rPr lang="en-US" dirty="0"/>
            <a:t>To avert environmental degradation hotels and guest have adopted green practices.</a:t>
          </a:r>
        </a:p>
      </dgm:t>
    </dgm:pt>
    <dgm:pt modelId="{09B075CB-ADD0-4FAA-8120-739209F2D07E}" type="parTrans" cxnId="{EABE2002-81E7-49F1-8953-BE71D3D3AE0D}">
      <dgm:prSet/>
      <dgm:spPr/>
      <dgm:t>
        <a:bodyPr/>
        <a:lstStyle/>
        <a:p>
          <a:endParaRPr lang="en-US"/>
        </a:p>
      </dgm:t>
    </dgm:pt>
    <dgm:pt modelId="{CADE84D9-D064-4486-92A2-E8D5965A0B47}" type="sibTrans" cxnId="{EABE2002-81E7-49F1-8953-BE71D3D3AE0D}">
      <dgm:prSet/>
      <dgm:spPr/>
      <dgm:t>
        <a:bodyPr/>
        <a:lstStyle/>
        <a:p>
          <a:endParaRPr lang="en-US"/>
        </a:p>
      </dgm:t>
    </dgm:pt>
    <dgm:pt modelId="{3FF805D4-AEEE-43EC-969D-46DABF30CDBC}" type="pres">
      <dgm:prSet presAssocID="{2F7CF33B-4652-432A-AB7B-43DCC7A4F4FE}" presName="root" presStyleCnt="0">
        <dgm:presLayoutVars>
          <dgm:dir/>
          <dgm:resizeHandles val="exact"/>
        </dgm:presLayoutVars>
      </dgm:prSet>
      <dgm:spPr/>
    </dgm:pt>
    <dgm:pt modelId="{2D33CD4A-9191-484B-9875-C1125425AD87}" type="pres">
      <dgm:prSet presAssocID="{8FD00F0F-56C4-4DB9-B9C8-BCAC5D1696B5}" presName="compNode" presStyleCnt="0"/>
      <dgm:spPr/>
    </dgm:pt>
    <dgm:pt modelId="{B5DD11AF-B34E-4C20-BB52-DF63AA6996E2}" type="pres">
      <dgm:prSet presAssocID="{8FD00F0F-56C4-4DB9-B9C8-BCAC5D1696B5}" presName="iconBgRect" presStyleLbl="bgShp" presStyleIdx="0" presStyleCnt="3"/>
      <dgm:spPr/>
    </dgm:pt>
    <dgm:pt modelId="{82D5F282-1A0B-4E88-B2E9-74B878C2D8AA}" type="pres">
      <dgm:prSet presAssocID="{8FD00F0F-56C4-4DB9-B9C8-BCAC5D1696B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Долар"/>
        </a:ext>
      </dgm:extLst>
    </dgm:pt>
    <dgm:pt modelId="{EE6CFAAB-2EB0-4624-B8F1-5D0D6A093535}" type="pres">
      <dgm:prSet presAssocID="{8FD00F0F-56C4-4DB9-B9C8-BCAC5D1696B5}" presName="spaceRect" presStyleCnt="0"/>
      <dgm:spPr/>
    </dgm:pt>
    <dgm:pt modelId="{03CD720B-99F3-41F6-A7D9-FBD566951DCC}" type="pres">
      <dgm:prSet presAssocID="{8FD00F0F-56C4-4DB9-B9C8-BCAC5D1696B5}" presName="textRect" presStyleLbl="revTx" presStyleIdx="0" presStyleCnt="3">
        <dgm:presLayoutVars>
          <dgm:chMax val="1"/>
          <dgm:chPref val="1"/>
        </dgm:presLayoutVars>
      </dgm:prSet>
      <dgm:spPr/>
    </dgm:pt>
    <dgm:pt modelId="{7ABE6011-B6F5-4F60-BCD4-BB1AB536B194}" type="pres">
      <dgm:prSet presAssocID="{9EBD55E7-6E54-4DEA-BE1E-AB65FC32AF27}" presName="sibTrans" presStyleCnt="0"/>
      <dgm:spPr/>
    </dgm:pt>
    <dgm:pt modelId="{5CE63CBC-7659-42B2-B9F7-AA4C50F17D57}" type="pres">
      <dgm:prSet presAssocID="{FBDE4CC2-B766-451D-AF07-3E4A2BCB42AD}" presName="compNode" presStyleCnt="0"/>
      <dgm:spPr/>
    </dgm:pt>
    <dgm:pt modelId="{4F0DDEFF-DF6F-404F-A6AC-BFAA88660978}" type="pres">
      <dgm:prSet presAssocID="{FBDE4CC2-B766-451D-AF07-3E4A2BCB42AD}" presName="iconBgRect" presStyleLbl="bgShp" presStyleIdx="1" presStyleCnt="3"/>
      <dgm:spPr/>
    </dgm:pt>
    <dgm:pt modelId="{01E70494-7E2C-42D0-9A4E-6C22A8A90296}" type="pres">
      <dgm:prSet presAssocID="{FBDE4CC2-B766-451D-AF07-3E4A2BCB42A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Устойчивост"/>
        </a:ext>
      </dgm:extLst>
    </dgm:pt>
    <dgm:pt modelId="{13A05FA3-C5D1-4B56-9585-E1D8B613565F}" type="pres">
      <dgm:prSet presAssocID="{FBDE4CC2-B766-451D-AF07-3E4A2BCB42AD}" presName="spaceRect" presStyleCnt="0"/>
      <dgm:spPr/>
    </dgm:pt>
    <dgm:pt modelId="{8BF3EDB4-1004-47C6-8CD4-B552DDDE180F}" type="pres">
      <dgm:prSet presAssocID="{FBDE4CC2-B766-451D-AF07-3E4A2BCB42AD}" presName="textRect" presStyleLbl="revTx" presStyleIdx="1" presStyleCnt="3">
        <dgm:presLayoutVars>
          <dgm:chMax val="1"/>
          <dgm:chPref val="1"/>
        </dgm:presLayoutVars>
      </dgm:prSet>
      <dgm:spPr/>
    </dgm:pt>
    <dgm:pt modelId="{5583F003-96B8-46F3-82A6-4FBB2F456BC8}" type="pres">
      <dgm:prSet presAssocID="{33F9FA20-0D63-4524-B9FE-5A36A5F7B43E}" presName="sibTrans" presStyleCnt="0"/>
      <dgm:spPr/>
    </dgm:pt>
    <dgm:pt modelId="{DB9542C1-9C7D-4F1B-9F7E-85BCF1B39E76}" type="pres">
      <dgm:prSet presAssocID="{4555E2EF-F4D7-4397-A70E-63A71ED1575B}" presName="compNode" presStyleCnt="0"/>
      <dgm:spPr/>
    </dgm:pt>
    <dgm:pt modelId="{78F8133D-0150-4CB9-914B-B66FAAC04BD3}" type="pres">
      <dgm:prSet presAssocID="{4555E2EF-F4D7-4397-A70E-63A71ED1575B}" presName="iconBgRect" presStyleLbl="bgShp" presStyleIdx="2" presStyleCnt="3"/>
      <dgm:spPr/>
    </dgm:pt>
    <dgm:pt modelId="{AC27F209-02B2-4128-8795-BE95C2B87847}" type="pres">
      <dgm:prSet presAssocID="{4555E2EF-F4D7-4397-A70E-63A71ED157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E534E5D8-904B-4ADC-8AD5-C2493B60D46A}" type="pres">
      <dgm:prSet presAssocID="{4555E2EF-F4D7-4397-A70E-63A71ED1575B}" presName="spaceRect" presStyleCnt="0"/>
      <dgm:spPr/>
    </dgm:pt>
    <dgm:pt modelId="{1CCB7A5C-5CE0-4BAB-BFB6-D3BECFCFB5AA}" type="pres">
      <dgm:prSet presAssocID="{4555E2EF-F4D7-4397-A70E-63A71ED1575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ABE2002-81E7-49F1-8953-BE71D3D3AE0D}" srcId="{2F7CF33B-4652-432A-AB7B-43DCC7A4F4FE}" destId="{4555E2EF-F4D7-4397-A70E-63A71ED1575B}" srcOrd="2" destOrd="0" parTransId="{09B075CB-ADD0-4FAA-8120-739209F2D07E}" sibTransId="{CADE84D9-D064-4486-92A2-E8D5965A0B47}"/>
    <dgm:cxn modelId="{E5C1C429-3870-4BAA-8621-DBD065B0C002}" type="presOf" srcId="{FBDE4CC2-B766-451D-AF07-3E4A2BCB42AD}" destId="{8BF3EDB4-1004-47C6-8CD4-B552DDDE180F}" srcOrd="0" destOrd="0" presId="urn:microsoft.com/office/officeart/2018/5/layout/IconCircleLabelList"/>
    <dgm:cxn modelId="{4D7B172C-DC3F-4D02-B875-FBD1D5C86B20}" type="presOf" srcId="{8FD00F0F-56C4-4DB9-B9C8-BCAC5D1696B5}" destId="{03CD720B-99F3-41F6-A7D9-FBD566951DCC}" srcOrd="0" destOrd="0" presId="urn:microsoft.com/office/officeart/2018/5/layout/IconCircleLabelList"/>
    <dgm:cxn modelId="{E32E157E-D020-4835-94FB-F71251A78663}" srcId="{2F7CF33B-4652-432A-AB7B-43DCC7A4F4FE}" destId="{8FD00F0F-56C4-4DB9-B9C8-BCAC5D1696B5}" srcOrd="0" destOrd="0" parTransId="{F514AFDD-F577-4BE0-8937-BB77AE27EF0E}" sibTransId="{9EBD55E7-6E54-4DEA-BE1E-AB65FC32AF27}"/>
    <dgm:cxn modelId="{4B951A81-D94D-4013-9C39-315733C44FD7}" srcId="{2F7CF33B-4652-432A-AB7B-43DCC7A4F4FE}" destId="{FBDE4CC2-B766-451D-AF07-3E4A2BCB42AD}" srcOrd="1" destOrd="0" parTransId="{C25D0ED1-61AD-4C9D-A4B5-2F342C66E776}" sibTransId="{33F9FA20-0D63-4524-B9FE-5A36A5F7B43E}"/>
    <dgm:cxn modelId="{BDFAD6CC-1B29-4236-B8C3-A1B36C7BC123}" type="presOf" srcId="{4555E2EF-F4D7-4397-A70E-63A71ED1575B}" destId="{1CCB7A5C-5CE0-4BAB-BFB6-D3BECFCFB5AA}" srcOrd="0" destOrd="0" presId="urn:microsoft.com/office/officeart/2018/5/layout/IconCircleLabelList"/>
    <dgm:cxn modelId="{D68487E3-F685-47A3-A4A3-4B659806968D}" type="presOf" srcId="{2F7CF33B-4652-432A-AB7B-43DCC7A4F4FE}" destId="{3FF805D4-AEEE-43EC-969D-46DABF30CDBC}" srcOrd="0" destOrd="0" presId="urn:microsoft.com/office/officeart/2018/5/layout/IconCircleLabelList"/>
    <dgm:cxn modelId="{65E3044C-8005-4792-B4F2-9741815A407A}" type="presParOf" srcId="{3FF805D4-AEEE-43EC-969D-46DABF30CDBC}" destId="{2D33CD4A-9191-484B-9875-C1125425AD87}" srcOrd="0" destOrd="0" presId="urn:microsoft.com/office/officeart/2018/5/layout/IconCircleLabelList"/>
    <dgm:cxn modelId="{135DB8FD-75BF-4752-A67C-C490C714470B}" type="presParOf" srcId="{2D33CD4A-9191-484B-9875-C1125425AD87}" destId="{B5DD11AF-B34E-4C20-BB52-DF63AA6996E2}" srcOrd="0" destOrd="0" presId="urn:microsoft.com/office/officeart/2018/5/layout/IconCircleLabelList"/>
    <dgm:cxn modelId="{E23B4B13-C5E6-4566-831E-F28F68FA5F5D}" type="presParOf" srcId="{2D33CD4A-9191-484B-9875-C1125425AD87}" destId="{82D5F282-1A0B-4E88-B2E9-74B878C2D8AA}" srcOrd="1" destOrd="0" presId="urn:microsoft.com/office/officeart/2018/5/layout/IconCircleLabelList"/>
    <dgm:cxn modelId="{69B23FA8-F913-478C-8211-FF6B7BA82DB8}" type="presParOf" srcId="{2D33CD4A-9191-484B-9875-C1125425AD87}" destId="{EE6CFAAB-2EB0-4624-B8F1-5D0D6A093535}" srcOrd="2" destOrd="0" presId="urn:microsoft.com/office/officeart/2018/5/layout/IconCircleLabelList"/>
    <dgm:cxn modelId="{961F2CA4-FDAB-4A11-B756-1EA15812733E}" type="presParOf" srcId="{2D33CD4A-9191-484B-9875-C1125425AD87}" destId="{03CD720B-99F3-41F6-A7D9-FBD566951DCC}" srcOrd="3" destOrd="0" presId="urn:microsoft.com/office/officeart/2018/5/layout/IconCircleLabelList"/>
    <dgm:cxn modelId="{DDC1C0D0-FA33-4042-B44D-A55BE3CA6DCF}" type="presParOf" srcId="{3FF805D4-AEEE-43EC-969D-46DABF30CDBC}" destId="{7ABE6011-B6F5-4F60-BCD4-BB1AB536B194}" srcOrd="1" destOrd="0" presId="urn:microsoft.com/office/officeart/2018/5/layout/IconCircleLabelList"/>
    <dgm:cxn modelId="{45A740BA-AE85-4DB8-8C95-F71C81369FA8}" type="presParOf" srcId="{3FF805D4-AEEE-43EC-969D-46DABF30CDBC}" destId="{5CE63CBC-7659-42B2-B9F7-AA4C50F17D57}" srcOrd="2" destOrd="0" presId="urn:microsoft.com/office/officeart/2018/5/layout/IconCircleLabelList"/>
    <dgm:cxn modelId="{B1031E42-809C-44E3-93B5-FDF53E13DB70}" type="presParOf" srcId="{5CE63CBC-7659-42B2-B9F7-AA4C50F17D57}" destId="{4F0DDEFF-DF6F-404F-A6AC-BFAA88660978}" srcOrd="0" destOrd="0" presId="urn:microsoft.com/office/officeart/2018/5/layout/IconCircleLabelList"/>
    <dgm:cxn modelId="{BE9AD5C7-8731-4593-ACC5-0E696D8F39FD}" type="presParOf" srcId="{5CE63CBC-7659-42B2-B9F7-AA4C50F17D57}" destId="{01E70494-7E2C-42D0-9A4E-6C22A8A90296}" srcOrd="1" destOrd="0" presId="urn:microsoft.com/office/officeart/2018/5/layout/IconCircleLabelList"/>
    <dgm:cxn modelId="{A9675B9F-FEE8-4D20-A5DE-A706F9BD753E}" type="presParOf" srcId="{5CE63CBC-7659-42B2-B9F7-AA4C50F17D57}" destId="{13A05FA3-C5D1-4B56-9585-E1D8B613565F}" srcOrd="2" destOrd="0" presId="urn:microsoft.com/office/officeart/2018/5/layout/IconCircleLabelList"/>
    <dgm:cxn modelId="{CDA9C58E-51F6-4C93-BC95-2E617578222C}" type="presParOf" srcId="{5CE63CBC-7659-42B2-B9F7-AA4C50F17D57}" destId="{8BF3EDB4-1004-47C6-8CD4-B552DDDE180F}" srcOrd="3" destOrd="0" presId="urn:microsoft.com/office/officeart/2018/5/layout/IconCircleLabelList"/>
    <dgm:cxn modelId="{FEB662B1-ABCB-4AB4-A13C-1BA91F1CD2B5}" type="presParOf" srcId="{3FF805D4-AEEE-43EC-969D-46DABF30CDBC}" destId="{5583F003-96B8-46F3-82A6-4FBB2F456BC8}" srcOrd="3" destOrd="0" presId="urn:microsoft.com/office/officeart/2018/5/layout/IconCircleLabelList"/>
    <dgm:cxn modelId="{0D396D9F-9352-4129-8CB4-E21D739ECD9E}" type="presParOf" srcId="{3FF805D4-AEEE-43EC-969D-46DABF30CDBC}" destId="{DB9542C1-9C7D-4F1B-9F7E-85BCF1B39E76}" srcOrd="4" destOrd="0" presId="urn:microsoft.com/office/officeart/2018/5/layout/IconCircleLabelList"/>
    <dgm:cxn modelId="{32AB0F48-F486-4CCC-8382-D832A73E1FF1}" type="presParOf" srcId="{DB9542C1-9C7D-4F1B-9F7E-85BCF1B39E76}" destId="{78F8133D-0150-4CB9-914B-B66FAAC04BD3}" srcOrd="0" destOrd="0" presId="urn:microsoft.com/office/officeart/2018/5/layout/IconCircleLabelList"/>
    <dgm:cxn modelId="{27A32D38-0002-4078-BEB1-BC72EC737B68}" type="presParOf" srcId="{DB9542C1-9C7D-4F1B-9F7E-85BCF1B39E76}" destId="{AC27F209-02B2-4128-8795-BE95C2B87847}" srcOrd="1" destOrd="0" presId="urn:microsoft.com/office/officeart/2018/5/layout/IconCircleLabelList"/>
    <dgm:cxn modelId="{F2AF3C0C-FD57-4A1E-BDE5-DA3C91B0DAFE}" type="presParOf" srcId="{DB9542C1-9C7D-4F1B-9F7E-85BCF1B39E76}" destId="{E534E5D8-904B-4ADC-8AD5-C2493B60D46A}" srcOrd="2" destOrd="0" presId="urn:microsoft.com/office/officeart/2018/5/layout/IconCircleLabelList"/>
    <dgm:cxn modelId="{DB722BC0-26D9-459D-8DA7-FDF76A6B480C}" type="presParOf" srcId="{DB9542C1-9C7D-4F1B-9F7E-85BCF1B39E76}" destId="{1CCB7A5C-5CE0-4BAB-BFB6-D3BECFCFB5A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D11AF-B34E-4C20-BB52-DF63AA6996E2}">
      <dsp:nvSpPr>
        <dsp:cNvPr id="0" name=""/>
        <dsp:cNvSpPr/>
      </dsp:nvSpPr>
      <dsp:spPr>
        <a:xfrm>
          <a:off x="513900" y="717815"/>
          <a:ext cx="1578375" cy="1578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5F282-1A0B-4E88-B2E9-74B878C2D8AA}">
      <dsp:nvSpPr>
        <dsp:cNvPr id="0" name=""/>
        <dsp:cNvSpPr/>
      </dsp:nvSpPr>
      <dsp:spPr>
        <a:xfrm>
          <a:off x="850275" y="1054190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D720B-99F3-41F6-A7D9-FBD566951DCC}">
      <dsp:nvSpPr>
        <dsp:cNvPr id="0" name=""/>
        <dsp:cNvSpPr/>
      </dsp:nvSpPr>
      <dsp:spPr>
        <a:xfrm>
          <a:off x="9337" y="2787815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The hospitality industry is one of the most significant economic sector providing millions of people with job opportunities. </a:t>
          </a:r>
        </a:p>
      </dsp:txBody>
      <dsp:txXfrm>
        <a:off x="9337" y="2787815"/>
        <a:ext cx="2587500" cy="720000"/>
      </dsp:txXfrm>
    </dsp:sp>
    <dsp:sp modelId="{4F0DDEFF-DF6F-404F-A6AC-BFAA88660978}">
      <dsp:nvSpPr>
        <dsp:cNvPr id="0" name=""/>
        <dsp:cNvSpPr/>
      </dsp:nvSpPr>
      <dsp:spPr>
        <a:xfrm>
          <a:off x="3554212" y="717815"/>
          <a:ext cx="1578375" cy="1578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E70494-7E2C-42D0-9A4E-6C22A8A90296}">
      <dsp:nvSpPr>
        <dsp:cNvPr id="0" name=""/>
        <dsp:cNvSpPr/>
      </dsp:nvSpPr>
      <dsp:spPr>
        <a:xfrm>
          <a:off x="3890587" y="1054190"/>
          <a:ext cx="905625" cy="905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3EDB4-1004-47C6-8CD4-B552DDDE180F}">
      <dsp:nvSpPr>
        <dsp:cNvPr id="0" name=""/>
        <dsp:cNvSpPr/>
      </dsp:nvSpPr>
      <dsp:spPr>
        <a:xfrm>
          <a:off x="3049650" y="2787815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Despite the positive economic impact of the hospitality, it plays a massive role in environmental degradation.</a:t>
          </a:r>
        </a:p>
      </dsp:txBody>
      <dsp:txXfrm>
        <a:off x="3049650" y="2787815"/>
        <a:ext cx="2587500" cy="720000"/>
      </dsp:txXfrm>
    </dsp:sp>
    <dsp:sp modelId="{78F8133D-0150-4CB9-914B-B66FAAC04BD3}">
      <dsp:nvSpPr>
        <dsp:cNvPr id="0" name=""/>
        <dsp:cNvSpPr/>
      </dsp:nvSpPr>
      <dsp:spPr>
        <a:xfrm>
          <a:off x="6594525" y="717815"/>
          <a:ext cx="1578375" cy="1578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27F209-02B2-4128-8795-BE95C2B87847}">
      <dsp:nvSpPr>
        <dsp:cNvPr id="0" name=""/>
        <dsp:cNvSpPr/>
      </dsp:nvSpPr>
      <dsp:spPr>
        <a:xfrm>
          <a:off x="6930900" y="1054190"/>
          <a:ext cx="905625" cy="905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B7A5C-5CE0-4BAB-BFB6-D3BECFCFB5AA}">
      <dsp:nvSpPr>
        <dsp:cNvPr id="0" name=""/>
        <dsp:cNvSpPr/>
      </dsp:nvSpPr>
      <dsp:spPr>
        <a:xfrm>
          <a:off x="6089962" y="2787815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To avert environmental degradation hotels and guest have adopted green practices.</a:t>
          </a:r>
        </a:p>
      </dsp:txBody>
      <dsp:txXfrm>
        <a:off x="6089962" y="2787815"/>
        <a:ext cx="258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bg-BG"/>
              <a:t>Щракнете, за да редактирате стила на подзаглавието в образеца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664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9986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разд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269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089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882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018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419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47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dirty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311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лавие и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820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16113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ичка с им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9094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ичка с име на цита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98248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или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0053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562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625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bg-BG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D26E4C-DC7C-456F-8D9E-F973655AAE37}" type="datetimeFigureOut">
              <a:rPr lang="en-US" smtClean="0"/>
              <a:t>7/21/2020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D1B9A96-C93A-4AB0-879D-1E24889EBF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940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30752" y="1265314"/>
            <a:ext cx="3279648" cy="3579805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Green Hotel Practices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380" y="1270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93720C7-5BF7-42E7-B2E0-CB9581260F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6453" y="2020850"/>
            <a:ext cx="2824269" cy="282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434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962" y="1179151"/>
            <a:ext cx="2475485" cy="4463889"/>
          </a:xfrm>
        </p:spPr>
        <p:txBody>
          <a:bodyPr anchor="ctr">
            <a:normAutofit/>
          </a:bodyPr>
          <a:lstStyle/>
          <a:p>
            <a:r>
              <a:rPr lang="en-US" sz="3100" dirty="0"/>
              <a:t>Introduction 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2502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4188" y="152400"/>
            <a:ext cx="4755762" cy="655319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Hospitality and tourism is a multi-dollar industry which hinges on availability of leisure time, disposable income, and utmost customer satisfaction to thrive.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The industry has four main segments which host multiple businesses; the segments include food and beverages, accommodation, travel and tourism, and recreation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The industry is the leading employer in the US making it a very  critical economic sector.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Despite the positive impact that the industry has on the environment, it has adverse impact on the environment.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Even has countries are struggling to market tourism, they are aware of the impact of tourism activities to environment.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Increasing environmental awareness has managed the change tourists preferences in the hospitality industry.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As a result, in the recent years guests are in favor od sustainable practices </a:t>
            </a:r>
          </a:p>
          <a:p>
            <a:pPr>
              <a:lnSpc>
                <a:spcPct val="90000"/>
              </a:lnSpc>
            </a:pPr>
            <a:endParaRPr lang="en-US" sz="1300" dirty="0"/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523104" y="0"/>
            <a:ext cx="631947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47740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630" y="152400"/>
            <a:ext cx="5442064" cy="655319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Tourism is one of the most dynamic industries</a:t>
            </a:r>
          </a:p>
          <a:p>
            <a:pPr>
              <a:lnSpc>
                <a:spcPct val="90000"/>
              </a:lnSpc>
            </a:pPr>
            <a:r>
              <a:rPr lang="en-US" dirty="0"/>
              <a:t>The steady changing preferences of customers as well as business environment requires managers to align themselves with the needs of both the guests and environment.</a:t>
            </a:r>
          </a:p>
          <a:p>
            <a:pPr>
              <a:lnSpc>
                <a:spcPct val="90000"/>
              </a:lnSpc>
            </a:pPr>
            <a:r>
              <a:rPr lang="en-US" dirty="0"/>
              <a:t>Currently, the concern of global warming is pushing guests and Hotels to adopt green practices to reduce impact of tourism on the environment.</a:t>
            </a:r>
          </a:p>
          <a:p>
            <a:pPr>
              <a:lnSpc>
                <a:spcPct val="90000"/>
              </a:lnSpc>
            </a:pPr>
            <a:r>
              <a:rPr lang="en-US" dirty="0"/>
              <a:t>Hotel has realized that they are both a vector and victim of environmental degradation. </a:t>
            </a:r>
          </a:p>
          <a:p>
            <a:pPr>
              <a:lnSpc>
                <a:spcPct val="90000"/>
              </a:lnSpc>
            </a:pPr>
            <a:r>
              <a:rPr lang="en-US" dirty="0"/>
              <a:t>Besides, there is growing pressure from the government through new environmental legislations and other stake holders like environmental activists and the UNEP to reduce to global warming. </a:t>
            </a:r>
          </a:p>
          <a:p>
            <a:pPr>
              <a:lnSpc>
                <a:spcPct val="90000"/>
              </a:lnSpc>
            </a:pPr>
            <a:r>
              <a:rPr lang="en-US" dirty="0"/>
              <a:t>Following this, some hotels are using green practices as a marketing strategy to appeal to environmental conscious guests.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0"/>
            <a:ext cx="349300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942659" y="0"/>
            <a:ext cx="794940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91200" y="3721395"/>
            <a:ext cx="325917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2243" y="1253067"/>
            <a:ext cx="2528807" cy="4351866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Contemporary Theme in Hospitality</a:t>
            </a:r>
          </a:p>
        </p:txBody>
      </p:sp>
    </p:spTree>
    <p:extLst>
      <p:ext uri="{BB962C8B-B14F-4D97-AF65-F5344CB8AC3E}">
        <p14:creationId xmlns:p14="http://schemas.microsoft.com/office/powerpoint/2010/main" val="1013792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2882531" cy="5175624"/>
          </a:xfrm>
        </p:spPr>
        <p:txBody>
          <a:bodyPr anchor="ctr">
            <a:normAutofit/>
          </a:bodyPr>
          <a:lstStyle/>
          <a:p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Global Warming and Environmental Pollution </a:t>
            </a:r>
            <a:endParaRPr lang="en-US" sz="31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7114" y="304800"/>
            <a:ext cx="4754485" cy="617219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</a:rPr>
              <a:t>Today, it is general knowledge that earth temperatures have increased gradually over the years resulting in global warming.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</a:rPr>
              <a:t>The tour and travel sector of the industry is leading in carbon emissions.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</a:rPr>
              <a:t>The UNWTO recognized that tour travel segment contributes the highest (40 percent) emission of CO</a:t>
            </a:r>
            <a:r>
              <a:rPr lang="en-US" sz="1600" baseline="-25000" dirty="0">
                <a:solidFill>
                  <a:srgbClr val="FFFFFF"/>
                </a:solidFill>
              </a:rPr>
              <a:t>2</a:t>
            </a:r>
            <a:r>
              <a:rPr lang="en-US" sz="1600" dirty="0">
                <a:solidFill>
                  <a:srgbClr val="FFFFFF"/>
                </a:solidFill>
              </a:rPr>
              <a:t> to the atmosphere. 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</a:rPr>
              <a:t>The entire tourism industry contributes about 75 percent of all carbon emissions.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</a:rPr>
              <a:t>Following this, there is no doubt that tourism is a major contributor of global warming and consequently climate change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</a:rPr>
              <a:t>Carbon emission is not the only adverse effect of hospitality companies to the environment. 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</a:rPr>
              <a:t>The companies have been found to cause colossal amounts of liquid and solid wastes to the environment.</a:t>
            </a:r>
          </a:p>
        </p:txBody>
      </p:sp>
    </p:spTree>
    <p:extLst>
      <p:ext uri="{BB962C8B-B14F-4D97-AF65-F5344CB8AC3E}">
        <p14:creationId xmlns:p14="http://schemas.microsoft.com/office/powerpoint/2010/main" val="4171659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99" t="9091" r="19628"/>
          <a:stretch/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650" y="1678666"/>
            <a:ext cx="3066142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900" dirty="0"/>
              <a:t>Solid wastes from hospitality industry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29476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US" b="1" dirty="0"/>
              <a:t>Green Hotel Practices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930401"/>
            <a:ext cx="6714658" cy="4775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When thinking sustainability, the big issue is dealing with the issue of carbon emissions.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Some of the green practices regarding carbon emission from tour travel may appear to be ambitious at the moment but there is no other option when saving earth is the a priority.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One of the ways of reducing flight carbon emission is building lighter aircrafts that will be fuel efficiency.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Another solution is encouraging direct flight routes by reducing the number of stopovers that increases the fight distances.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The last practices will be developing and using alternative fuels to power airplanes.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These practices are beyond the ability of the hospitality companies but there are other green practices that are within their ability</a:t>
            </a:r>
          </a:p>
        </p:txBody>
      </p:sp>
    </p:spTree>
    <p:extLst>
      <p:ext uri="{BB962C8B-B14F-4D97-AF65-F5344CB8AC3E}">
        <p14:creationId xmlns:p14="http://schemas.microsoft.com/office/powerpoint/2010/main" val="390486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962" y="1179151"/>
            <a:ext cx="2475485" cy="4463889"/>
          </a:xfrm>
        </p:spPr>
        <p:txBody>
          <a:bodyPr anchor="ctr">
            <a:normAutofit/>
          </a:bodyPr>
          <a:lstStyle/>
          <a:p>
            <a:r>
              <a:rPr lang="en-US" sz="3300" dirty="0"/>
              <a:t>Continued.. 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2502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4188" y="1109144"/>
            <a:ext cx="4755762" cy="491065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Studies have shown that green practices lower the cost</a:t>
            </a:r>
          </a:p>
          <a:p>
            <a:pPr>
              <a:lnSpc>
                <a:spcPct val="90000"/>
              </a:lnSpc>
            </a:pPr>
            <a:r>
              <a:rPr lang="en-US" dirty="0"/>
              <a:t>The first principal of green practice is conserving the environment of operations.</a:t>
            </a:r>
          </a:p>
          <a:p>
            <a:pPr>
              <a:lnSpc>
                <a:spcPct val="90000"/>
              </a:lnSpc>
            </a:pPr>
            <a:r>
              <a:rPr lang="en-US" dirty="0"/>
              <a:t>Firstly, hotels adopt clean energy to power its operations</a:t>
            </a:r>
          </a:p>
          <a:p>
            <a:pPr>
              <a:lnSpc>
                <a:spcPct val="90000"/>
              </a:lnSpc>
            </a:pPr>
            <a:r>
              <a:rPr lang="en-US" dirty="0"/>
              <a:t>Secondly, the hotel adopts the use of biodegradable materials for packing meals.</a:t>
            </a:r>
          </a:p>
          <a:p>
            <a:pPr>
              <a:lnSpc>
                <a:spcPct val="90000"/>
              </a:lnSpc>
            </a:pPr>
            <a:r>
              <a:rPr lang="en-US" dirty="0"/>
              <a:t>The companies develop effective waste management systems that take care of both liquid and solid wastes.</a:t>
            </a:r>
          </a:p>
          <a:p>
            <a:pPr>
              <a:lnSpc>
                <a:spcPct val="90000"/>
              </a:lnSpc>
            </a:pPr>
            <a:r>
              <a:rPr lang="en-US" dirty="0"/>
              <a:t>Lastly, the hotel adopts clean energy like solar energy to supplement energy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523104" y="0"/>
            <a:ext cx="631947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4314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2D1CBBC-6E9F-4212-9806-7A638C828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9144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EC26330-6D02-4C84-B89F-C5A8CF2B5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68955" y="-8467"/>
            <a:ext cx="3575053" cy="6866467"/>
            <a:chOff x="7425267" y="-8467"/>
            <a:chExt cx="4766733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A5297F0-74D7-4E56-8C85-DD608539D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E424313-B840-4A19-A378-B1D1774B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72B411D-D18B-488A-B22A-9F139EED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9519FBF2-9C9F-49B5-AE1A-AB5049D503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30DE6B7-51C9-49A9-9B80-91E1A8D60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DFE8946-BACE-4C56-9B6E-85E11C099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90A658F-D524-467C-BDFC-D37A227BF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4F01FE87-3030-45CD-B330-DBA287297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A89C2E5F-7F20-475D-88BE-29D4128DD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8EC6EDD-78EB-4A50-85CB-7C3CE363A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425470"/>
            <a:ext cx="8128000" cy="4572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The second principle of green practices is anchored in sound / economical use of resource like energy and water.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LEED certified hotels measure every resource they use to reduce wastages.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 The hotels are fitted with low-flow shower heads and toilets to minimize water consumption.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Also, the hotel rooms have sealing windows and doors.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Further the rooms, the rooms have motion-sensor lighting switch to minimize electricity consumption.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Lastly, the rooms have faucet aerators.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The trick here is to make small savings in as many fronts as possible to realize cumulative substantial saving that will reduce wastes as well as costs of operation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4765972"/>
            <a:ext cx="6447501" cy="1320800"/>
          </a:xfrm>
        </p:spPr>
        <p:txBody>
          <a:bodyPr anchor="ctr">
            <a:normAutofit/>
          </a:bodyPr>
          <a:lstStyle/>
          <a:p>
            <a:r>
              <a:rPr lang="en-US" sz="3800" dirty="0">
                <a:solidFill>
                  <a:schemeClr val="bg1"/>
                </a:solidFill>
              </a:rPr>
              <a:t>Continued…</a:t>
            </a:r>
          </a:p>
        </p:txBody>
      </p:sp>
    </p:spTree>
    <p:extLst>
      <p:ext uri="{BB962C8B-B14F-4D97-AF65-F5344CB8AC3E}">
        <p14:creationId xmlns:p14="http://schemas.microsoft.com/office/powerpoint/2010/main" val="1464246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11ECC6-8551-4768-8DFD-CD41AF420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9144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3657592-CA60-4F45-B1A0-88AA77242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68955" y="-8467"/>
            <a:ext cx="357505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F47E2B4-7DA9-4312-A1F0-C48388B23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5B274F7-039F-4BFC-AA98-B51B1D6CB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11A31103-C703-46C9-9D26-497A1ACD5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382F955F-FC22-44B8-BDCF-B7758032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F567692-F087-479A-8931-BD2869C3E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49B3E4CD-0738-4B9D-A14F-1E8694DDF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4753B851-AD90-4CCD-85D0-65AA6567D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EBF14868-A190-4E21-9522-8977C474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CBB4922-76EE-442B-A649-09873DCE7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4765972"/>
            <a:ext cx="6447501" cy="1320800"/>
          </a:xfrm>
        </p:spPr>
        <p:txBody>
          <a:bodyPr anchor="ctr">
            <a:normAutofit/>
          </a:bodyPr>
          <a:lstStyle/>
          <a:p>
            <a:r>
              <a:rPr lang="en-US" sz="3800" dirty="0">
                <a:solidFill>
                  <a:schemeClr val="bg1"/>
                </a:solidFill>
              </a:rPr>
              <a:t>Conclusion </a:t>
            </a: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E2EB503-A017-4457-A105-53638C97D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C60D28-0FF3-4419-BF86-93C0365296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1067734"/>
              </p:ext>
            </p:extLst>
          </p:nvPr>
        </p:nvGraphicFramePr>
        <p:xfrm>
          <a:off x="228600" y="152400"/>
          <a:ext cx="8686800" cy="4225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9655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7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2882531" cy="517562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7114" y="486689"/>
            <a:ext cx="4328336" cy="6400799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Conrady</a:t>
            </a:r>
            <a:r>
              <a:rPr lang="en-US" sz="1400" dirty="0">
                <a:solidFill>
                  <a:srgbClr val="FFFFFF"/>
                </a:solidFill>
              </a:rPr>
              <a:t>, R., &amp; Buck, M. (2007). </a:t>
            </a:r>
            <a:r>
              <a:rPr lang="en-US" sz="1400" i="1" dirty="0">
                <a:solidFill>
                  <a:srgbClr val="FFFFFF"/>
                </a:solidFill>
              </a:rPr>
              <a:t>Trends and Issues in Global Tourism..</a:t>
            </a:r>
            <a:r>
              <a:rPr lang="en-US" sz="1400" dirty="0">
                <a:solidFill>
                  <a:srgbClr val="FFFFFF"/>
                </a:solidFill>
              </a:rPr>
              <a:t>. Berlin: Springer.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Cooper, C. and Hall, M. (2010) Contemporary Tourism: An International Approach, Goodfellows, Oxford.     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Tribe J (2009) Philosophical issues in Tourism  (Aspects of Tourism), Channel View     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Dawson, J. Lemelin, H. Stewart, E. (2012) Last Chance Tourism: Adapting Tourism Opportunities in a Changing World, Routledge, London    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Faulkner, B, Moscardo, G, Laws, E, 2001, Tourism in 21st Century.  Lessons from Experience. Continuum, London  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Krippendorf, J, 1998, The Holiday Makers: Understanding the Impact of Leisure &amp; Travel;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Laws,E.  Prideaux, B. Chon, K. ( 2007)  Crisis Management in Tourism, CABI, Wallingford 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Mill, R. (2012) Resorts management and Operations (3rd Ed) Wiley, London  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Robson, C. (2011) Real World Research, Wiley, Chichester.   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Wahab S. &amp; Cooper C, 2005, Tourism in the Age of Globalisation, Routledge, Abingdon     </a:t>
            </a:r>
            <a:endParaRPr lang="en-US" sz="1400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</a:rPr>
              <a:t> </a:t>
            </a:r>
            <a:r>
              <a:rPr lang="en-US" sz="1400" dirty="0">
                <a:solidFill>
                  <a:srgbClr val="FFFFFF"/>
                </a:solidFill>
              </a:rPr>
              <a:t>Londoño, M. L., &amp; Hernandez-Maskivker, G. (2016). Green practices in hotels: the case of the GreenLeaders Program from TripAdvisor. </a:t>
            </a:r>
            <a:r>
              <a:rPr lang="en-US" sz="1400" i="1" dirty="0">
                <a:solidFill>
                  <a:srgbClr val="FFFFFF"/>
                </a:solidFill>
              </a:rPr>
              <a:t>Sustainable Tourism VII</a:t>
            </a:r>
            <a:r>
              <a:rPr lang="en-US" sz="1400" dirty="0">
                <a:solidFill>
                  <a:srgbClr val="FFFFFF"/>
                </a:solidFill>
              </a:rPr>
              <a:t>, </a:t>
            </a:r>
            <a:r>
              <a:rPr lang="en-US" sz="1400" i="1" dirty="0">
                <a:solidFill>
                  <a:srgbClr val="FFFFFF"/>
                </a:solidFill>
              </a:rPr>
              <a:t>1</a:t>
            </a:r>
            <a:r>
              <a:rPr lang="en-US" sz="1400" dirty="0">
                <a:solidFill>
                  <a:srgbClr val="FFFFFF"/>
                </a:solidFill>
              </a:rPr>
              <a:t>, 1-13.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8328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Фасети">
  <a:themeElements>
    <a:clrScheme name="Фасети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Фасети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Фасети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1015</Words>
  <Application>Microsoft Office PowerPoint</Application>
  <PresentationFormat>Презентация на цял екран (4:3)</PresentationFormat>
  <Paragraphs>63</Paragraphs>
  <Slides>10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Фасети</vt:lpstr>
      <vt:lpstr>Green Hotel Practices</vt:lpstr>
      <vt:lpstr>Introduction </vt:lpstr>
      <vt:lpstr>Contemporary Theme in Hospitality</vt:lpstr>
      <vt:lpstr>Global Warming and Environmental Pollution </vt:lpstr>
      <vt:lpstr>Solid wastes from hospitality industry </vt:lpstr>
      <vt:lpstr>Green Hotel Practices </vt:lpstr>
      <vt:lpstr>Continued.. </vt:lpstr>
      <vt:lpstr>Continued…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Hotel Practices</dc:title>
  <dc:creator>Dilian</dc:creator>
  <cp:lastModifiedBy>Dilian</cp:lastModifiedBy>
  <cp:revision>1</cp:revision>
  <dcterms:created xsi:type="dcterms:W3CDTF">2020-07-21T14:27:16Z</dcterms:created>
  <dcterms:modified xsi:type="dcterms:W3CDTF">2020-07-21T14:31:14Z</dcterms:modified>
</cp:coreProperties>
</file>