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notesSlides/notesSlide14.xml" ContentType="application/vnd.openxmlformats-officedocument.presentationml.notesSlide+xml"/>
  <Override PartName="/docProps/custom.xml" ContentType="application/vnd.openxmlformats-officedocument.custom-properties+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Default Extension="wmv" ContentType="video/x-ms-wmv"/>
  <Override PartName="/customXml/itemProps2.xml" ContentType="application/vnd.openxmlformats-officedocument.customXml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slideLayouts/slideLayout16.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5"/>
  </p:notesMasterIdLst>
  <p:handoutMasterIdLst>
    <p:handoutMasterId r:id="rId36"/>
  </p:handoutMasterIdLst>
  <p:sldIdLst>
    <p:sldId id="256" r:id="rId6"/>
    <p:sldId id="295" r:id="rId7"/>
    <p:sldId id="257" r:id="rId8"/>
    <p:sldId id="258" r:id="rId9"/>
    <p:sldId id="293" r:id="rId10"/>
    <p:sldId id="296" r:id="rId11"/>
    <p:sldId id="259" r:id="rId12"/>
    <p:sldId id="260" r:id="rId13"/>
    <p:sldId id="286" r:id="rId14"/>
    <p:sldId id="287" r:id="rId15"/>
    <p:sldId id="288" r:id="rId16"/>
    <p:sldId id="289" r:id="rId17"/>
    <p:sldId id="297" r:id="rId18"/>
    <p:sldId id="290" r:id="rId19"/>
    <p:sldId id="262" r:id="rId20"/>
    <p:sldId id="291" r:id="rId21"/>
    <p:sldId id="292" r:id="rId22"/>
    <p:sldId id="261" r:id="rId23"/>
    <p:sldId id="270" r:id="rId24"/>
    <p:sldId id="263" r:id="rId25"/>
    <p:sldId id="264" r:id="rId26"/>
    <p:sldId id="265" r:id="rId27"/>
    <p:sldId id="266" r:id="rId28"/>
    <p:sldId id="267" r:id="rId29"/>
    <p:sldId id="268" r:id="rId30"/>
    <p:sldId id="294" r:id="rId31"/>
    <p:sldId id="269" r:id="rId32"/>
    <p:sldId id="271" r:id="rId33"/>
    <p:sldId id="272"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65" autoAdjust="0"/>
  </p:normalViewPr>
  <p:slideViewPr>
    <p:cSldViewPr>
      <p:cViewPr varScale="1">
        <p:scale>
          <a:sx n="69" d="100"/>
          <a:sy n="69" d="100"/>
        </p:scale>
        <p:origin x="-200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86300C7-597F-4754-A55A-B8E7C83F9B2F}"/>
    <pc:docChg chg="modSld">
      <pc:chgData name="Paul Tinkler" userId="bcebf29c-73c2-433d-80d2-6bad896374bf" providerId="ADAL" clId="{686300C7-597F-4754-A55A-B8E7C83F9B2F}" dt="2017-09-10T22:06:11.761" v="2" actId="20577"/>
      <pc:docMkLst>
        <pc:docMk/>
      </pc:docMkLst>
      <pc:sldChg chg="modSp">
        <pc:chgData name="Paul Tinkler" userId="bcebf29c-73c2-433d-80d2-6bad896374bf" providerId="ADAL" clId="{686300C7-597F-4754-A55A-B8E7C83F9B2F}" dt="2017-08-31T12:09:32.879" v="1" actId="20577"/>
        <pc:sldMkLst>
          <pc:docMk/>
          <pc:sldMk cId="3408955283" sldId="256"/>
        </pc:sldMkLst>
        <pc:spChg chg="mod">
          <ac:chgData name="Paul Tinkler" userId="bcebf29c-73c2-433d-80d2-6bad896374bf" providerId="ADAL" clId="{686300C7-597F-4754-A55A-B8E7C83F9B2F}" dt="2017-08-31T12:09:32.879" v="1" actId="20577"/>
          <ac:spMkLst>
            <pc:docMk/>
            <pc:sldMk cId="3408955283" sldId="256"/>
            <ac:spMk id="3" creationId="{00000000-0000-0000-0000-000000000000}"/>
          </ac:spMkLst>
        </pc:spChg>
      </pc:sldChg>
      <pc:sldChg chg="modSp">
        <pc:chgData name="Paul Tinkler" userId="bcebf29c-73c2-433d-80d2-6bad896374bf" providerId="ADAL" clId="{686300C7-597F-4754-A55A-B8E7C83F9B2F}" dt="2017-09-10T22:06:11.761" v="2" actId="20577"/>
        <pc:sldMkLst>
          <pc:docMk/>
          <pc:sldMk cId="2296686070" sldId="265"/>
        </pc:sldMkLst>
        <pc:spChg chg="mod">
          <ac:chgData name="Paul Tinkler" userId="bcebf29c-73c2-433d-80d2-6bad896374bf" providerId="ADAL" clId="{686300C7-597F-4754-A55A-B8E7C83F9B2F}" dt="2017-09-10T22:06:11.761" v="2" actId="20577"/>
          <ac:spMkLst>
            <pc:docMk/>
            <pc:sldMk cId="2296686070" sldId="265"/>
            <ac:spMk id="3" creationId="{C76728C8-EB08-4F12-AD6B-4EAAD123D250}"/>
          </ac:spMkLst>
        </pc:spChg>
      </pc:sldChg>
    </pc:docChg>
  </pc:docChgLst>
  <pc:docChgLst>
    <pc:chgData name="Paul Tinkler" userId="bcebf29c-73c2-433d-80d2-6bad896374bf" providerId="ADAL" clId="{9124734A-9854-41F1-B1BD-F557116F0011}"/>
    <pc:docChg chg="custSel addSld modSld">
      <pc:chgData name="Paul Tinkler" userId="bcebf29c-73c2-433d-80d2-6bad896374bf" providerId="ADAL" clId="{9124734A-9854-41F1-B1BD-F557116F0011}" dt="2017-12-13T14:06:57.726" v="4851" actId="20577"/>
      <pc:docMkLst>
        <pc:docMk/>
      </pc:docMkLst>
      <pc:sldChg chg="modNotesTx">
        <pc:chgData name="Paul Tinkler" userId="bcebf29c-73c2-433d-80d2-6bad896374bf" providerId="ADAL" clId="{9124734A-9854-41F1-B1BD-F557116F0011}" dt="2017-12-13T13:24:46.722" v="1018" actId="20577"/>
        <pc:sldMkLst>
          <pc:docMk/>
          <pc:sldMk cId="3175924651" sldId="259"/>
        </pc:sldMkLst>
      </pc:sldChg>
      <pc:sldChg chg="modNotesTx">
        <pc:chgData name="Paul Tinkler" userId="bcebf29c-73c2-433d-80d2-6bad896374bf" providerId="ADAL" clId="{9124734A-9854-41F1-B1BD-F557116F0011}" dt="2017-12-13T13:43:17.600" v="2619" actId="114"/>
        <pc:sldMkLst>
          <pc:docMk/>
          <pc:sldMk cId="1925018478" sldId="261"/>
        </pc:sldMkLst>
      </pc:sldChg>
      <pc:sldChg chg="modNotesTx">
        <pc:chgData name="Paul Tinkler" userId="bcebf29c-73c2-433d-80d2-6bad896374bf" providerId="ADAL" clId="{9124734A-9854-41F1-B1BD-F557116F0011}" dt="2017-12-13T13:39:09.136" v="2161" actId="20577"/>
        <pc:sldMkLst>
          <pc:docMk/>
          <pc:sldMk cId="802420145" sldId="262"/>
        </pc:sldMkLst>
      </pc:sldChg>
      <pc:sldChg chg="modNotesTx">
        <pc:chgData name="Paul Tinkler" userId="bcebf29c-73c2-433d-80d2-6bad896374bf" providerId="ADAL" clId="{9124734A-9854-41F1-B1BD-F557116F0011}" dt="2017-12-13T13:46:56.497" v="2942" actId="20577"/>
        <pc:sldMkLst>
          <pc:docMk/>
          <pc:sldMk cId="152417872" sldId="270"/>
        </pc:sldMkLst>
      </pc:sldChg>
      <pc:sldChg chg="modNotesTx">
        <pc:chgData name="Paul Tinkler" userId="bcebf29c-73c2-433d-80d2-6bad896374bf" providerId="ADAL" clId="{9124734A-9854-41F1-B1BD-F557116F0011}" dt="2017-12-13T13:28:50.691" v="1375" actId="20577"/>
        <pc:sldMkLst>
          <pc:docMk/>
          <pc:sldMk cId="2665193815" sldId="286"/>
        </pc:sldMkLst>
      </pc:sldChg>
      <pc:sldChg chg="modNotesTx">
        <pc:chgData name="Paul Tinkler" userId="bcebf29c-73c2-433d-80d2-6bad896374bf" providerId="ADAL" clId="{9124734A-9854-41F1-B1BD-F557116F0011}" dt="2017-12-13T13:30:34.280" v="1391" actId="115"/>
        <pc:sldMkLst>
          <pc:docMk/>
          <pc:sldMk cId="630208741" sldId="287"/>
        </pc:sldMkLst>
      </pc:sldChg>
      <pc:sldChg chg="modSp">
        <pc:chgData name="Paul Tinkler" userId="bcebf29c-73c2-433d-80d2-6bad896374bf" providerId="ADAL" clId="{9124734A-9854-41F1-B1BD-F557116F0011}" dt="2017-12-13T13:31:11.570" v="1394" actId="14100"/>
        <pc:sldMkLst>
          <pc:docMk/>
          <pc:sldMk cId="3236559978" sldId="288"/>
        </pc:sldMkLst>
        <pc:picChg chg="mod">
          <ac:chgData name="Paul Tinkler" userId="bcebf29c-73c2-433d-80d2-6bad896374bf" providerId="ADAL" clId="{9124734A-9854-41F1-B1BD-F557116F0011}" dt="2017-12-13T13:31:11.570" v="1394" actId="14100"/>
          <ac:picMkLst>
            <pc:docMk/>
            <pc:sldMk cId="3236559978" sldId="288"/>
            <ac:picMk id="4" creationId="{F77E865A-A0E3-4ECC-8AED-74BF2B07D2C0}"/>
          </ac:picMkLst>
        </pc:picChg>
      </pc:sldChg>
      <pc:sldChg chg="modNotesTx">
        <pc:chgData name="Paul Tinkler" userId="bcebf29c-73c2-433d-80d2-6bad896374bf" providerId="ADAL" clId="{9124734A-9854-41F1-B1BD-F557116F0011}" dt="2017-12-13T13:33:12.371" v="1641" actId="20577"/>
        <pc:sldMkLst>
          <pc:docMk/>
          <pc:sldMk cId="658412409" sldId="289"/>
        </pc:sldMkLst>
      </pc:sldChg>
      <pc:sldChg chg="modNotesTx">
        <pc:chgData name="Paul Tinkler" userId="bcebf29c-73c2-433d-80d2-6bad896374bf" providerId="ADAL" clId="{9124734A-9854-41F1-B1BD-F557116F0011}" dt="2017-12-13T13:40:55.759" v="2398" actId="20577"/>
        <pc:sldMkLst>
          <pc:docMk/>
          <pc:sldMk cId="4179680061" sldId="291"/>
        </pc:sldMkLst>
      </pc:sldChg>
      <pc:sldChg chg="modNotesTx">
        <pc:chgData name="Paul Tinkler" userId="bcebf29c-73c2-433d-80d2-6bad896374bf" providerId="ADAL" clId="{9124734A-9854-41F1-B1BD-F557116F0011}" dt="2017-12-13T13:42:27.057" v="2617" actId="20577"/>
        <pc:sldMkLst>
          <pc:docMk/>
          <pc:sldMk cId="2803797059" sldId="292"/>
        </pc:sldMkLst>
      </pc:sldChg>
      <pc:sldChg chg="modSp add modNotesTx">
        <pc:chgData name="Paul Tinkler" userId="bcebf29c-73c2-433d-80d2-6bad896374bf" providerId="ADAL" clId="{9124734A-9854-41F1-B1BD-F557116F0011}" dt="2017-12-13T13:20:55.426" v="751" actId="20577"/>
        <pc:sldMkLst>
          <pc:docMk/>
          <pc:sldMk cId="748128146" sldId="293"/>
        </pc:sldMkLst>
        <pc:spChg chg="mod">
          <ac:chgData name="Paul Tinkler" userId="bcebf29c-73c2-433d-80d2-6bad896374bf" providerId="ADAL" clId="{9124734A-9854-41F1-B1BD-F557116F0011}" dt="2017-12-13T13:14:49.200" v="15" actId="20577"/>
          <ac:spMkLst>
            <pc:docMk/>
            <pc:sldMk cId="748128146" sldId="293"/>
            <ac:spMk id="2" creationId="{617C91E2-873F-4B15-ABA1-887A17D417B0}"/>
          </ac:spMkLst>
        </pc:spChg>
        <pc:spChg chg="mod">
          <ac:chgData name="Paul Tinkler" userId="bcebf29c-73c2-433d-80d2-6bad896374bf" providerId="ADAL" clId="{9124734A-9854-41F1-B1BD-F557116F0011}" dt="2017-12-13T13:19:34.081" v="537" actId="20577"/>
          <ac:spMkLst>
            <pc:docMk/>
            <pc:sldMk cId="748128146" sldId="293"/>
            <ac:spMk id="3" creationId="{0B770F7F-1A60-4FFD-B3A2-2C338E80C711}"/>
          </ac:spMkLst>
        </pc:spChg>
      </pc:sldChg>
      <pc:sldChg chg="modSp add modNotesTx">
        <pc:chgData name="Paul Tinkler" userId="bcebf29c-73c2-433d-80d2-6bad896374bf" providerId="ADAL" clId="{9124734A-9854-41F1-B1BD-F557116F0011}" dt="2017-12-13T14:06:57.726" v="4851" actId="20577"/>
        <pc:sldMkLst>
          <pc:docMk/>
          <pc:sldMk cId="3192810660" sldId="294"/>
        </pc:sldMkLst>
        <pc:spChg chg="mod">
          <ac:chgData name="Paul Tinkler" userId="bcebf29c-73c2-433d-80d2-6bad896374bf" providerId="ADAL" clId="{9124734A-9854-41F1-B1BD-F557116F0011}" dt="2017-12-13T13:54:45.328" v="3059" actId="20577"/>
          <ac:spMkLst>
            <pc:docMk/>
            <pc:sldMk cId="3192810660" sldId="294"/>
            <ac:spMk id="2" creationId="{4309912A-94F9-4A34-9967-45AD10ADDBA3}"/>
          </ac:spMkLst>
        </pc:spChg>
        <pc:spChg chg="mod">
          <ac:chgData name="Paul Tinkler" userId="bcebf29c-73c2-433d-80d2-6bad896374bf" providerId="ADAL" clId="{9124734A-9854-41F1-B1BD-F557116F0011}" dt="2017-12-13T13:56:15.615" v="3193" actId="20577"/>
          <ac:spMkLst>
            <pc:docMk/>
            <pc:sldMk cId="3192810660" sldId="294"/>
            <ac:spMk id="3" creationId="{8278CD75-BC25-413D-B823-09954F78522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17/01/2019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pPr/>
              <a:t>17/01/2019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pPr/>
              <a:t>‹#›</a:t>
            </a:fld>
            <a:endParaRPr lang="en-GB"/>
          </a:p>
        </p:txBody>
      </p:sp>
    </p:spTree>
    <p:extLst>
      <p:ext uri="{BB962C8B-B14F-4D97-AF65-F5344CB8AC3E}">
        <p14:creationId xmlns:p14="http://schemas.microsoft.com/office/powerpoint/2010/main" xmlns=""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scene-setter for the rest of the day, and the module.  If the facilitator can get the students thinking critically about what a team is, then when we discuss the differences between a team and a group, it will be easier for them to understand, and it will move beyond mere semantics.</a:t>
            </a:r>
          </a:p>
          <a:p>
            <a:r>
              <a:rPr lang="en-GB" dirty="0"/>
              <a:t>The facilitator needs to challenge the answers but only to try and get a general consensus within the whole group….or opposing stances….these can be resolved as we move through the sessions and the module.</a:t>
            </a:r>
          </a:p>
        </p:txBody>
      </p:sp>
      <p:sp>
        <p:nvSpPr>
          <p:cNvPr id="4" name="Slide Number Placeholder 3"/>
          <p:cNvSpPr>
            <a:spLocks noGrp="1"/>
          </p:cNvSpPr>
          <p:nvPr>
            <p:ph type="sldNum" sz="quarter" idx="10"/>
          </p:nvPr>
        </p:nvSpPr>
        <p:spPr/>
        <p:txBody>
          <a:bodyPr/>
          <a:lstStyle/>
          <a:p>
            <a:fld id="{17D73F5B-D7D0-411C-8830-CE2AB86724EF}" type="slidenum">
              <a:rPr lang="en-GB" smtClean="0"/>
              <a:pPr/>
              <a:t>5</a:t>
            </a:fld>
            <a:endParaRPr lang="en-GB"/>
          </a:p>
        </p:txBody>
      </p:sp>
    </p:spTree>
    <p:extLst>
      <p:ext uri="{BB962C8B-B14F-4D97-AF65-F5344CB8AC3E}">
        <p14:creationId xmlns:p14="http://schemas.microsoft.com/office/powerpoint/2010/main" xmlns="" val="2820052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who Belbin is and then, more importantly, the implications of this statement…building an effective and efficient team is not a simplistic exercise and it takes a lot of effort to create and maintain a team with individuals ‘that balance well together’.  Discuss what is meant by balancing well together – engage the group in this activity.  How does this fit in with their examples of teams from the first activity?  Draw out any key points that need highlighting.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7</a:t>
            </a:fld>
            <a:endParaRPr lang="en-GB"/>
          </a:p>
        </p:txBody>
      </p:sp>
    </p:spTree>
    <p:extLst>
      <p:ext uri="{BB962C8B-B14F-4D97-AF65-F5344CB8AC3E}">
        <p14:creationId xmlns:p14="http://schemas.microsoft.com/office/powerpoint/2010/main" xmlns="" val="836409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make note of what they think makes the Red Arrows a good team, ready for discussion a little later.</a:t>
            </a:r>
          </a:p>
        </p:txBody>
      </p:sp>
      <p:sp>
        <p:nvSpPr>
          <p:cNvPr id="4" name="Slide Number Placeholder 3"/>
          <p:cNvSpPr>
            <a:spLocks noGrp="1"/>
          </p:cNvSpPr>
          <p:nvPr>
            <p:ph type="sldNum" sz="quarter" idx="10"/>
          </p:nvPr>
        </p:nvSpPr>
        <p:spPr/>
        <p:txBody>
          <a:bodyPr/>
          <a:lstStyle/>
          <a:p>
            <a:fld id="{17D73F5B-D7D0-411C-8830-CE2AB86724EF}" type="slidenum">
              <a:rPr lang="en-GB" smtClean="0"/>
              <a:pPr/>
              <a:t>8</a:t>
            </a:fld>
            <a:endParaRPr lang="en-GB"/>
          </a:p>
        </p:txBody>
      </p:sp>
    </p:spTree>
    <p:extLst>
      <p:ext uri="{BB962C8B-B14F-4D97-AF65-F5344CB8AC3E}">
        <p14:creationId xmlns:p14="http://schemas.microsoft.com/office/powerpoint/2010/main" xmlns="" val="3461759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9</a:t>
            </a:fld>
            <a:endParaRPr lang="en-GB"/>
          </a:p>
        </p:txBody>
      </p:sp>
    </p:spTree>
    <p:extLst>
      <p:ext uri="{BB962C8B-B14F-4D97-AF65-F5344CB8AC3E}">
        <p14:creationId xmlns:p14="http://schemas.microsoft.com/office/powerpoint/2010/main" xmlns="" val="295745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Facilitator to lead a plenary discussion – emphasising common points and areas of consensus.    Take feedback from the group and discuss their findings – draw out the thinking and logic, highlighting where their ‘differences’ are valid and where they are not.   Challenge the responses with coaching questions – ‘Why do you think that?” “Where have you seen that?” “Why is that the case?” “ What experiences make you come to these conclusions?”, etc.  Ask what is appropriate given their answers.</a:t>
            </a:r>
          </a:p>
          <a:p>
            <a:endParaRPr lang="en-GB" dirty="0"/>
          </a:p>
          <a:p>
            <a:r>
              <a:rPr lang="en-GB" b="1" u="sng" dirty="0"/>
              <a:t>Show the video on the next slide before summarising DuFour’s 3 main differences</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10</a:t>
            </a:fld>
            <a:endParaRPr lang="en-GB"/>
          </a:p>
        </p:txBody>
      </p:sp>
    </p:spTree>
    <p:extLst>
      <p:ext uri="{BB962C8B-B14F-4D97-AF65-F5344CB8AC3E}">
        <p14:creationId xmlns:p14="http://schemas.microsoft.com/office/powerpoint/2010/main" xmlns="" val="1399276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these 3 points with the students’ comments and opinions.  Does this make sense?  What do they think?  How is it different or similar to what they came up with?  Do they understand the terminology?  Explain the points clearly.</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12</a:t>
            </a:fld>
            <a:endParaRPr lang="en-GB"/>
          </a:p>
        </p:txBody>
      </p:sp>
    </p:spTree>
    <p:extLst>
      <p:ext uri="{BB962C8B-B14F-4D97-AF65-F5344CB8AC3E}">
        <p14:creationId xmlns:p14="http://schemas.microsoft.com/office/powerpoint/2010/main" xmlns="" val="625827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5 points and how they compare to DuFour’s key points and the group’s key points.  In this book, the authors point out that..</a:t>
            </a:r>
          </a:p>
          <a:p>
            <a:pPr marL="228600" indent="-228600">
              <a:buAutoNum type="arabicPeriod"/>
            </a:pPr>
            <a:r>
              <a:rPr lang="en-GB" dirty="0"/>
              <a:t>‘Real teams’ are groups of identifiable people who </a:t>
            </a:r>
            <a:r>
              <a:rPr lang="en-GB" b="1" i="1" dirty="0"/>
              <a:t>actually work together </a:t>
            </a:r>
            <a:r>
              <a:rPr lang="en-GB" dirty="0"/>
              <a:t>to achieve a common set of objectives.</a:t>
            </a:r>
          </a:p>
          <a:p>
            <a:pPr marL="228600" indent="-228600">
              <a:buAutoNum type="arabicPeriod"/>
            </a:pPr>
            <a:r>
              <a:rPr lang="en-GB" dirty="0"/>
              <a:t>To pull in the same direction they need to understand </a:t>
            </a:r>
            <a:r>
              <a:rPr lang="en-GB" b="1" i="1" dirty="0"/>
              <a:t>and embrace a shared purpose</a:t>
            </a:r>
            <a:r>
              <a:rPr lang="en-GB" dirty="0"/>
              <a:t>.</a:t>
            </a:r>
          </a:p>
          <a:p>
            <a:pPr marL="228600" indent="-228600">
              <a:buAutoNum type="arabicPeriod"/>
            </a:pPr>
            <a:r>
              <a:rPr lang="en-GB" dirty="0"/>
              <a:t>Enabling structures means involving the</a:t>
            </a:r>
            <a:r>
              <a:rPr lang="en-GB" b="1" i="1" dirty="0"/>
              <a:t> right number of the right kind of people on the right tasks in the right ways, and governing them by the right norms and shared values</a:t>
            </a:r>
            <a:r>
              <a:rPr lang="en-GB" dirty="0"/>
              <a:t>.</a:t>
            </a:r>
          </a:p>
          <a:p>
            <a:pPr marL="228600" indent="-228600">
              <a:buAutoNum type="arabicPeriod"/>
            </a:pPr>
            <a:r>
              <a:rPr lang="en-GB" b="1" i="1" dirty="0"/>
              <a:t>Everything must facilitate success</a:t>
            </a:r>
            <a:r>
              <a:rPr lang="en-GB" dirty="0"/>
              <a:t>, from the behaviours and output that are most prized or rewarded, to the structure of the team’s people, , systems and processes</a:t>
            </a:r>
          </a:p>
          <a:p>
            <a:pPr marL="228600" indent="-228600">
              <a:buAutoNum type="arabicPeriod"/>
            </a:pPr>
            <a:r>
              <a:rPr lang="en-GB" b="1" i="1" dirty="0"/>
              <a:t>Teams need expert coaching</a:t>
            </a:r>
            <a:r>
              <a:rPr lang="en-GB" dirty="0"/>
              <a:t>.  An expert third party must lend insight and guidance at key points in any groups’ evolution.  </a:t>
            </a:r>
            <a:r>
              <a:rPr lang="en-GB" b="1" i="1" dirty="0"/>
              <a:t>Too much coaching focuses on the individual, when it should be focused on teamwork and team processes.  </a:t>
            </a:r>
            <a:r>
              <a:rPr lang="en-GB" b="0" i="0" dirty="0"/>
              <a:t>Bring this into discussions about the ‘team leader’s role later in the day.</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14</a:t>
            </a:fld>
            <a:endParaRPr lang="en-GB"/>
          </a:p>
        </p:txBody>
      </p:sp>
    </p:spTree>
    <p:extLst>
      <p:ext uri="{BB962C8B-B14F-4D97-AF65-F5344CB8AC3E}">
        <p14:creationId xmlns:p14="http://schemas.microsoft.com/office/powerpoint/2010/main" xmlns="" val="450863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two points with the group.  With a flatter structure, where does responsibility for completing objectives and delivering high performance reside?  Team working can give a team member as sense of identity, support and friendship – is this always the case?  Ask questions of the students – can people hide in teams?  Are there downsides to teams? Challenge comments – “explain further, please”….”Have you seen that happen?”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15</a:t>
            </a:fld>
            <a:endParaRPr lang="en-GB"/>
          </a:p>
        </p:txBody>
      </p:sp>
    </p:spTree>
    <p:extLst>
      <p:ext uri="{BB962C8B-B14F-4D97-AF65-F5344CB8AC3E}">
        <p14:creationId xmlns:p14="http://schemas.microsoft.com/office/powerpoint/2010/main" xmlns="" val="1287665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are everywhere – but are they all performing effectively and efficiently?  Discuss!  Teams are only really beneficial when they are functioning at a high level…but what do we mean by functioning at a high level?</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16</a:t>
            </a:fld>
            <a:endParaRPr lang="en-GB"/>
          </a:p>
        </p:txBody>
      </p:sp>
    </p:spTree>
    <p:extLst>
      <p:ext uri="{BB962C8B-B14F-4D97-AF65-F5344CB8AC3E}">
        <p14:creationId xmlns:p14="http://schemas.microsoft.com/office/powerpoint/2010/main" xmlns="" val="41814737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If not, take the group through a description of the concept – the whole is greater than the sum of its individual parts.  Something ‘magical’ happens and we find that as a team we produce results way beyond our individual capabilities…..even if we were to add them up!  BUT, only if we run our teams effectively and efficiently!</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17</a:t>
            </a:fld>
            <a:endParaRPr lang="en-GB"/>
          </a:p>
        </p:txBody>
      </p:sp>
    </p:spTree>
    <p:extLst>
      <p:ext uri="{BB962C8B-B14F-4D97-AF65-F5344CB8AC3E}">
        <p14:creationId xmlns:p14="http://schemas.microsoft.com/office/powerpoint/2010/main" xmlns="" val="30047449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18</a:t>
            </a:fld>
            <a:endParaRPr lang="en-GB"/>
          </a:p>
        </p:txBody>
      </p:sp>
    </p:spTree>
    <p:extLst>
      <p:ext uri="{BB962C8B-B14F-4D97-AF65-F5344CB8AC3E}">
        <p14:creationId xmlns:p14="http://schemas.microsoft.com/office/powerpoint/2010/main" xmlns="" val="3707162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19</a:t>
            </a:fld>
            <a:endParaRPr lang="en-GB"/>
          </a:p>
        </p:txBody>
      </p:sp>
    </p:spTree>
    <p:extLst>
      <p:ext uri="{BB962C8B-B14F-4D97-AF65-F5344CB8AC3E}">
        <p14:creationId xmlns:p14="http://schemas.microsoft.com/office/powerpoint/2010/main" xmlns="" val="3992519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20</a:t>
            </a:fld>
            <a:endParaRPr lang="en-GB"/>
          </a:p>
        </p:txBody>
      </p:sp>
    </p:spTree>
    <p:extLst>
      <p:ext uri="{BB962C8B-B14F-4D97-AF65-F5344CB8AC3E}">
        <p14:creationId xmlns:p14="http://schemas.microsoft.com/office/powerpoint/2010/main" xmlns="" val="4202141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22</a:t>
            </a:fld>
            <a:endParaRPr lang="en-GB"/>
          </a:p>
        </p:txBody>
      </p:sp>
    </p:spTree>
    <p:extLst>
      <p:ext uri="{BB962C8B-B14F-4D97-AF65-F5344CB8AC3E}">
        <p14:creationId xmlns:p14="http://schemas.microsoft.com/office/powerpoint/2010/main" xmlns="" val="1866675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23</a:t>
            </a:fld>
            <a:endParaRPr lang="en-GB"/>
          </a:p>
        </p:txBody>
      </p:sp>
    </p:spTree>
    <p:extLst>
      <p:ext uri="{BB962C8B-B14F-4D97-AF65-F5344CB8AC3E}">
        <p14:creationId xmlns:p14="http://schemas.microsoft.com/office/powerpoint/2010/main" xmlns="" val="15486393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24</a:t>
            </a:fld>
            <a:endParaRPr lang="en-GB"/>
          </a:p>
        </p:txBody>
      </p:sp>
    </p:spTree>
    <p:extLst>
      <p:ext uri="{BB962C8B-B14F-4D97-AF65-F5344CB8AC3E}">
        <p14:creationId xmlns:p14="http://schemas.microsoft.com/office/powerpoint/2010/main" xmlns="" val="18102248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present back their thoughts – either with flipcharts or just verbally.  Facilitator to ask appropriate questions.</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25</a:t>
            </a:fld>
            <a:endParaRPr lang="en-GB"/>
          </a:p>
        </p:txBody>
      </p:sp>
    </p:spTree>
    <p:extLst>
      <p:ext uri="{BB962C8B-B14F-4D97-AF65-F5344CB8AC3E}">
        <p14:creationId xmlns:p14="http://schemas.microsoft.com/office/powerpoint/2010/main" xmlns="" val="25297081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26</a:t>
            </a:fld>
            <a:endParaRPr lang="en-GB"/>
          </a:p>
        </p:txBody>
      </p:sp>
    </p:spTree>
    <p:extLst>
      <p:ext uri="{BB962C8B-B14F-4D97-AF65-F5344CB8AC3E}">
        <p14:creationId xmlns:p14="http://schemas.microsoft.com/office/powerpoint/2010/main" xmlns="" val="19783866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27</a:t>
            </a:fld>
            <a:endParaRPr lang="en-GB"/>
          </a:p>
        </p:txBody>
      </p:sp>
    </p:spTree>
    <p:extLst>
      <p:ext uri="{BB962C8B-B14F-4D97-AF65-F5344CB8AC3E}">
        <p14:creationId xmlns:p14="http://schemas.microsoft.com/office/powerpoint/2010/main" xmlns="" val="40599578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4182384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117315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38225872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3063288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18252101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30289929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10923335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6609136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32066422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37142109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17/01/2019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2001977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17/01/2019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xmlns="" val="3787976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media/media1.wmv"/><Relationship Id="rId5" Type="http://schemas.openxmlformats.org/officeDocument/2006/relationships/image" Target="../media/image4.png"/><Relationship Id="rId4" Type="http://schemas.microsoft.com/office/2007/relationships/media" Target="../media/media1.wmv"/></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4" Type="http://schemas.openxmlformats.org/officeDocument/2006/relationships/hyperlink" Target="https://youtu.be/0hV65KIItlE"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etcjournal.com/2009/12/03/hybrid-education-the-interactive-class-of-today-and-tomorrow/"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10000"/>
          </a:bodyPr>
          <a:lstStyle/>
          <a:p>
            <a:r>
              <a:rPr lang="en-GB" b="1" dirty="0"/>
              <a:t>Effective Team Working and Communication</a:t>
            </a:r>
            <a:br>
              <a:rPr lang="en-GB" b="1" dirty="0"/>
            </a:br>
            <a:r>
              <a:rPr lang="en-GB" altLang="en-US" sz="1600" dirty="0"/>
              <a:t/>
            </a:r>
            <a:br>
              <a:rPr lang="en-GB" altLang="en-US" sz="1600" dirty="0"/>
            </a:br>
            <a:r>
              <a:rPr lang="en-GB" altLang="en-US" sz="1600" dirty="0"/>
              <a:t>Introduction and Overview</a:t>
            </a:r>
            <a:r>
              <a:rPr lang="en-GB" altLang="en-US" dirty="0"/>
              <a:t/>
            </a:r>
            <a:br>
              <a:rPr lang="en-GB" altLang="en-US" dirty="0"/>
            </a:br>
            <a:endParaRPr lang="en-GB" dirty="0"/>
          </a:p>
        </p:txBody>
      </p:sp>
    </p:spTree>
    <p:extLst>
      <p:ext uri="{BB962C8B-B14F-4D97-AF65-F5344CB8AC3E}">
        <p14:creationId xmlns:p14="http://schemas.microsoft.com/office/powerpoint/2010/main" xmlns=""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to module</a:t>
            </a:r>
            <a:endParaRPr lang="en-GB" dirty="0"/>
          </a:p>
        </p:txBody>
      </p:sp>
      <p:sp>
        <p:nvSpPr>
          <p:cNvPr id="3" name="Content Placeholder 2"/>
          <p:cNvSpPr>
            <a:spLocks noGrp="1"/>
          </p:cNvSpPr>
          <p:nvPr>
            <p:ph idx="1"/>
          </p:nvPr>
        </p:nvSpPr>
        <p:spPr/>
        <p:txBody>
          <a:bodyPr>
            <a:normAutofit fontScale="62500" lnSpcReduction="20000"/>
          </a:bodyPr>
          <a:lstStyle/>
          <a:p>
            <a:pPr marL="0" lvl="0" indent="0" fontAlgn="base">
              <a:spcBef>
                <a:spcPct val="0"/>
              </a:spcBef>
              <a:spcAft>
                <a:spcPct val="0"/>
              </a:spcAft>
              <a:buNone/>
              <a:tabLst>
                <a:tab pos="457200" algn="l"/>
                <a:tab pos="914400" algn="l"/>
                <a:tab pos="1371600" algn="l"/>
                <a:tab pos="1828800" algn="l"/>
              </a:tabLst>
            </a:pPr>
            <a:r>
              <a:rPr lang="en-US" b="1" dirty="0" smtClean="0">
                <a:latin typeface="Calibri" pitchFamily="34" charset="0"/>
                <a:ea typeface="Times New Roman" pitchFamily="18" charset="0"/>
                <a:cs typeface="Arial" pitchFamily="34" charset="0"/>
              </a:rPr>
              <a:t>AIM(S)</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To introduce students to strategies for effective team working.</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To develop students awareness of the range of communication skills integral to success within the workplace.</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US" b="1" dirty="0" smtClean="0">
                <a:latin typeface="Calibri" pitchFamily="34" charset="0"/>
                <a:ea typeface="Times New Roman" pitchFamily="18" charset="0"/>
                <a:cs typeface="Arial" pitchFamily="34" charset="0"/>
              </a:rPr>
              <a:t>LEARNING OUTCOMES</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US" dirty="0" smtClean="0">
                <a:latin typeface="Calibri" pitchFamily="34" charset="0"/>
                <a:ea typeface="Times New Roman" pitchFamily="18" charset="0"/>
                <a:cs typeface="Arial" pitchFamily="34" charset="0"/>
              </a:rPr>
              <a:t>Upon the successful completion of this module, the student will be able to:</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Arial" pitchFamily="34" charset="0"/>
                <a:ea typeface="Times New Roman" pitchFamily="18" charset="0"/>
                <a:cs typeface="Arial" pitchFamily="34" charset="0"/>
              </a:rPr>
              <a:t>Apply the main theories relating to group dynamics, team working and communication to their own workplace examples.</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Arial" pitchFamily="34" charset="0"/>
                <a:ea typeface="Times New Roman" pitchFamily="18" charset="0"/>
                <a:cs typeface="Arial" pitchFamily="34" charset="0"/>
              </a:rPr>
              <a:t>Prepare and deliver a short presentation within a team working context. </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GB" b="1" dirty="0" smtClean="0">
                <a:latin typeface="Calibri" pitchFamily="34" charset="0"/>
                <a:ea typeface="Times New Roman" pitchFamily="18" charset="0"/>
                <a:cs typeface="Arial" pitchFamily="34" charset="0"/>
              </a:rPr>
              <a:t>READING</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Your tutor will also provide links to relevant articles on Moodle, which you will be expected to read and discuss as part of your weekly learning activities.</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endParaRPr lang="en-GB" sz="4000" dirty="0" smtClean="0">
              <a:latin typeface="Arial" pitchFamily="34" charset="0"/>
              <a:cs typeface="Arial" pitchFamily="34" charset="0"/>
            </a:endParaRPr>
          </a:p>
          <a:p>
            <a:endParaRPr lang="en-GB" dirty="0"/>
          </a:p>
        </p:txBody>
      </p:sp>
    </p:spTree>
    <p:extLst>
      <p:ext uri="{BB962C8B-B14F-4D97-AF65-F5344CB8AC3E}">
        <p14:creationId xmlns:p14="http://schemas.microsoft.com/office/powerpoint/2010/main" xmlns="" val="38920999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r>
              <a:rPr lang="en-US" dirty="0"/>
              <a:t>Investigate the importance and role of team working and communication</a:t>
            </a:r>
          </a:p>
          <a:p>
            <a:r>
              <a:rPr lang="en-US" dirty="0"/>
              <a:t>Initial focus will be on team working before looking closely at communication</a:t>
            </a:r>
          </a:p>
          <a:p>
            <a:r>
              <a:rPr lang="en-US" dirty="0"/>
              <a:t>Assessments:</a:t>
            </a:r>
          </a:p>
          <a:p>
            <a:r>
              <a:rPr lang="en-US" dirty="0"/>
              <a:t>Written Assignment and Presentation</a:t>
            </a:r>
          </a:p>
        </p:txBody>
      </p:sp>
    </p:spTree>
    <p:extLst>
      <p:ext uri="{BB962C8B-B14F-4D97-AF65-F5344CB8AC3E}">
        <p14:creationId xmlns:p14="http://schemas.microsoft.com/office/powerpoint/2010/main" xmlns="" val="19474632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7DBF95-D0AB-40F7-94A2-74A6B6A70D2D}"/>
              </a:ext>
            </a:extLst>
          </p:cNvPr>
          <p:cNvSpPr>
            <a:spLocks noGrp="1"/>
          </p:cNvSpPr>
          <p:nvPr>
            <p:ph type="title"/>
          </p:nvPr>
        </p:nvSpPr>
        <p:spPr/>
        <p:txBody>
          <a:bodyPr/>
          <a:lstStyle/>
          <a:p>
            <a:r>
              <a:rPr lang="en-GB" dirty="0" smtClean="0"/>
              <a:t>Overview of Workshop</a:t>
            </a:r>
            <a:endParaRPr lang="en-GB" dirty="0"/>
          </a:p>
        </p:txBody>
      </p:sp>
      <p:sp>
        <p:nvSpPr>
          <p:cNvPr id="3" name="Content Placeholder 2">
            <a:extLst>
              <a:ext uri="{FF2B5EF4-FFF2-40B4-BE49-F238E27FC236}">
                <a16:creationId xmlns:a16="http://schemas.microsoft.com/office/drawing/2014/main" xmlns="" id="{68807EC0-9F55-4990-A442-88C7701960A5}"/>
              </a:ext>
            </a:extLst>
          </p:cNvPr>
          <p:cNvSpPr>
            <a:spLocks noGrp="1"/>
          </p:cNvSpPr>
          <p:nvPr>
            <p:ph idx="1"/>
          </p:nvPr>
        </p:nvSpPr>
        <p:spPr/>
        <p:txBody>
          <a:bodyPr/>
          <a:lstStyle/>
          <a:p>
            <a:r>
              <a:rPr lang="en-US" dirty="0"/>
              <a:t>Introduction to the module</a:t>
            </a:r>
          </a:p>
          <a:p>
            <a:r>
              <a:rPr lang="en-US" dirty="0"/>
              <a:t>A look at team working &amp; communication</a:t>
            </a:r>
          </a:p>
          <a:p>
            <a:r>
              <a:rPr lang="en-US" dirty="0"/>
              <a:t>Differences between Groups and Teams</a:t>
            </a:r>
          </a:p>
          <a:p>
            <a:r>
              <a:rPr lang="en-US" dirty="0"/>
              <a:t>Why teams?</a:t>
            </a:r>
          </a:p>
          <a:p>
            <a:r>
              <a:rPr lang="en-US" dirty="0"/>
              <a:t>The role of trust</a:t>
            </a:r>
          </a:p>
          <a:p>
            <a:r>
              <a:rPr lang="en-US"/>
              <a:t>Developing good relationships….</a:t>
            </a:r>
            <a:endParaRPr lang="en-US" dirty="0"/>
          </a:p>
        </p:txBody>
      </p:sp>
    </p:spTree>
    <p:extLst>
      <p:ext uri="{BB962C8B-B14F-4D97-AF65-F5344CB8AC3E}">
        <p14:creationId xmlns:p14="http://schemas.microsoft.com/office/powerpoint/2010/main" xmlns="" val="17777817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7C91E2-873F-4B15-ABA1-887A17D417B0}"/>
              </a:ext>
            </a:extLst>
          </p:cNvPr>
          <p:cNvSpPr>
            <a:spLocks noGrp="1"/>
          </p:cNvSpPr>
          <p:nvPr>
            <p:ph type="title"/>
          </p:nvPr>
        </p:nvSpPr>
        <p:spPr/>
        <p:txBody>
          <a:bodyPr/>
          <a:lstStyle/>
          <a:p>
            <a:r>
              <a:rPr lang="en-GB" dirty="0"/>
              <a:t>What is a Team?</a:t>
            </a:r>
          </a:p>
        </p:txBody>
      </p:sp>
      <p:sp>
        <p:nvSpPr>
          <p:cNvPr id="3" name="Content Placeholder 2">
            <a:extLst>
              <a:ext uri="{FF2B5EF4-FFF2-40B4-BE49-F238E27FC236}">
                <a16:creationId xmlns:a16="http://schemas.microsoft.com/office/drawing/2014/main" xmlns="" id="{0B770F7F-1A60-4FFD-B3A2-2C338E80C711}"/>
              </a:ext>
            </a:extLst>
          </p:cNvPr>
          <p:cNvSpPr>
            <a:spLocks noGrp="1"/>
          </p:cNvSpPr>
          <p:nvPr>
            <p:ph idx="1"/>
          </p:nvPr>
        </p:nvSpPr>
        <p:spPr/>
        <p:txBody>
          <a:bodyPr>
            <a:normAutofit lnSpcReduction="10000"/>
          </a:bodyPr>
          <a:lstStyle/>
          <a:p>
            <a:pPr marL="119062" indent="0">
              <a:buNone/>
              <a:defRPr/>
            </a:pPr>
            <a:r>
              <a:rPr lang="en-GB" b="1" dirty="0">
                <a:latin typeface="Arial" panose="020B0604020202020204" pitchFamily="34" charset="0"/>
                <a:cs typeface="Arial" panose="020B0604020202020204" pitchFamily="34" charset="0"/>
              </a:rPr>
              <a:t>EXERCISE – </a:t>
            </a:r>
            <a:r>
              <a:rPr lang="en-GB" b="1" dirty="0" smtClean="0">
                <a:latin typeface="Arial" panose="020B0604020202020204" pitchFamily="34" charset="0"/>
                <a:cs typeface="Arial" panose="020B0604020202020204" pitchFamily="34" charset="0"/>
              </a:rPr>
              <a:t>10 </a:t>
            </a:r>
            <a:r>
              <a:rPr lang="en-GB" b="1" dirty="0">
                <a:latin typeface="Arial" panose="020B0604020202020204" pitchFamily="34" charset="0"/>
                <a:cs typeface="Arial" panose="020B0604020202020204" pitchFamily="34" charset="0"/>
              </a:rPr>
              <a:t>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Individually, and then in your syndicates, ‘explain’ what a team is…and give some examples.</a:t>
            </a: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When you reach consensus, use a flip chart or paper to present your findings to the group </a:t>
            </a:r>
          </a:p>
          <a:p>
            <a:endParaRPr lang="en-GB" dirty="0"/>
          </a:p>
        </p:txBody>
      </p:sp>
    </p:spTree>
    <p:extLst>
      <p:ext uri="{BB962C8B-B14F-4D97-AF65-F5344CB8AC3E}">
        <p14:creationId xmlns:p14="http://schemas.microsoft.com/office/powerpoint/2010/main" xmlns="" val="7481281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Teams</a:t>
            </a:r>
            <a:endParaRPr lang="en-GB" dirty="0"/>
          </a:p>
        </p:txBody>
      </p:sp>
      <p:sp>
        <p:nvSpPr>
          <p:cNvPr id="3" name="Content Placeholder 2"/>
          <p:cNvSpPr>
            <a:spLocks noGrp="1"/>
          </p:cNvSpPr>
          <p:nvPr>
            <p:ph idx="1"/>
          </p:nvPr>
        </p:nvSpPr>
        <p:spPr/>
        <p:txBody>
          <a:bodyPr>
            <a:normAutofit fontScale="70000" lnSpcReduction="20000"/>
          </a:bodyPr>
          <a:lstStyle/>
          <a:p>
            <a:pPr>
              <a:buNone/>
            </a:pPr>
            <a:r>
              <a:rPr lang="en-GB" b="1" dirty="0" smtClean="0"/>
              <a:t>Teams</a:t>
            </a:r>
            <a:endParaRPr lang="en-GB" dirty="0" smtClean="0"/>
          </a:p>
          <a:p>
            <a:r>
              <a:rPr lang="en-GB" dirty="0" smtClean="0"/>
              <a:t>Individual and mutual accountability</a:t>
            </a:r>
          </a:p>
          <a:p>
            <a:r>
              <a:rPr lang="en-GB" dirty="0" smtClean="0"/>
              <a:t>Frequently come together for discussion, decision making, problem solving, and planning.</a:t>
            </a:r>
          </a:p>
          <a:p>
            <a:r>
              <a:rPr lang="en-GB" dirty="0" smtClean="0"/>
              <a:t>Focus on team goals</a:t>
            </a:r>
          </a:p>
          <a:p>
            <a:r>
              <a:rPr lang="en-GB" dirty="0" smtClean="0"/>
              <a:t>Produce collective work products</a:t>
            </a:r>
          </a:p>
          <a:p>
            <a:r>
              <a:rPr lang="en-GB" dirty="0" smtClean="0"/>
              <a:t>Define individual roles, responsibilities, and tasks to help team do its work; often share and rotate them</a:t>
            </a:r>
          </a:p>
          <a:p>
            <a:r>
              <a:rPr lang="en-GB" dirty="0" smtClean="0"/>
              <a:t>Concern with outcomes of everyone and challenges the team faces</a:t>
            </a:r>
          </a:p>
          <a:p>
            <a:r>
              <a:rPr lang="en-GB" dirty="0" smtClean="0"/>
              <a:t>Purpose, goals, approach to work shaped by team leader with team members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4F9E40D-53C5-4989-98D2-081976421193}"/>
              </a:ext>
            </a:extLst>
          </p:cNvPr>
          <p:cNvSpPr>
            <a:spLocks noGrp="1"/>
          </p:cNvSpPr>
          <p:nvPr>
            <p:ph type="title"/>
          </p:nvPr>
        </p:nvSpPr>
        <p:spPr/>
        <p:txBody>
          <a:bodyPr/>
          <a:lstStyle/>
          <a:p>
            <a:r>
              <a:rPr lang="en-GB" dirty="0"/>
              <a:t>Effective Team Working</a:t>
            </a:r>
          </a:p>
        </p:txBody>
      </p:sp>
      <p:sp>
        <p:nvSpPr>
          <p:cNvPr id="3" name="Content Placeholder 2">
            <a:extLst>
              <a:ext uri="{FF2B5EF4-FFF2-40B4-BE49-F238E27FC236}">
                <a16:creationId xmlns:a16="http://schemas.microsoft.com/office/drawing/2014/main" xmlns="" id="{B4ED266A-0763-441F-88C1-115B20F696AC}"/>
              </a:ext>
            </a:extLst>
          </p:cNvPr>
          <p:cNvSpPr>
            <a:spLocks noGrp="1"/>
          </p:cNvSpPr>
          <p:nvPr>
            <p:ph idx="1"/>
          </p:nvPr>
        </p:nvSpPr>
        <p:spPr>
          <a:xfrm>
            <a:off x="251520" y="1600201"/>
            <a:ext cx="8712968" cy="3917032"/>
          </a:xfrm>
        </p:spPr>
        <p:txBody>
          <a:bodyPr>
            <a:normAutofit fontScale="62500" lnSpcReduction="20000"/>
          </a:bodyPr>
          <a:lstStyle/>
          <a:p>
            <a:pPr>
              <a:spcBef>
                <a:spcPct val="0"/>
              </a:spcBef>
              <a:buClr>
                <a:schemeClr val="tx1"/>
              </a:buClr>
              <a:buNone/>
            </a:pPr>
            <a:r>
              <a:rPr lang="en-US" altLang="en-US" sz="4000" dirty="0" smtClean="0">
                <a:latin typeface="Arial" pitchFamily="34" charset="0"/>
              </a:rPr>
              <a:t>“Teams are a question of balance.</a:t>
            </a:r>
          </a:p>
          <a:p>
            <a:pPr>
              <a:spcBef>
                <a:spcPct val="0"/>
              </a:spcBef>
              <a:buClr>
                <a:schemeClr val="tx1"/>
              </a:buClr>
              <a:buNone/>
            </a:pPr>
            <a:r>
              <a:rPr lang="en-US" altLang="en-US" sz="4000" dirty="0" smtClean="0">
                <a:latin typeface="Arial" pitchFamily="34" charset="0"/>
              </a:rPr>
              <a:t>	What is needed is not well balanced    </a:t>
            </a:r>
          </a:p>
          <a:p>
            <a:pPr>
              <a:spcBef>
                <a:spcPct val="0"/>
              </a:spcBef>
              <a:buClr>
                <a:schemeClr val="tx1"/>
              </a:buClr>
              <a:buNone/>
            </a:pPr>
            <a:r>
              <a:rPr lang="en-US" altLang="en-US" sz="4000" dirty="0" smtClean="0">
                <a:latin typeface="Arial" pitchFamily="34" charset="0"/>
              </a:rPr>
              <a:t>    individuals but individuals that balance well </a:t>
            </a:r>
          </a:p>
          <a:p>
            <a:pPr>
              <a:spcBef>
                <a:spcPct val="0"/>
              </a:spcBef>
              <a:buClr>
                <a:schemeClr val="tx1"/>
              </a:buClr>
              <a:buNone/>
            </a:pPr>
            <a:r>
              <a:rPr lang="en-US" altLang="en-US" sz="4000" dirty="0" smtClean="0">
                <a:latin typeface="Arial" pitchFamily="34" charset="0"/>
              </a:rPr>
              <a:t>    together”</a:t>
            </a:r>
            <a:r>
              <a:rPr lang="en-GB" altLang="en-US" sz="4000" dirty="0" smtClean="0">
                <a:latin typeface="Arial" pitchFamily="34" charset="0"/>
              </a:rPr>
              <a:t> </a:t>
            </a:r>
          </a:p>
          <a:p>
            <a:pPr>
              <a:spcBef>
                <a:spcPct val="0"/>
              </a:spcBef>
              <a:buClr>
                <a:schemeClr val="tx1"/>
              </a:buClr>
              <a:buNone/>
            </a:pPr>
            <a:r>
              <a:rPr lang="en-GB" altLang="en-US" sz="4000" i="1" dirty="0" smtClean="0">
                <a:latin typeface="Arial" pitchFamily="34" charset="0"/>
              </a:rPr>
              <a:t>    	Dr Meredith </a:t>
            </a:r>
            <a:r>
              <a:rPr lang="en-GB" altLang="en-US" sz="4000" i="1" dirty="0" err="1" smtClean="0">
                <a:latin typeface="Arial" pitchFamily="34" charset="0"/>
              </a:rPr>
              <a:t>Belbin</a:t>
            </a:r>
            <a:endParaRPr lang="en-GB" altLang="en-US" sz="4000" i="1" dirty="0" smtClean="0">
              <a:latin typeface="Arial" pitchFamily="34" charset="0"/>
            </a:endParaRPr>
          </a:p>
          <a:p>
            <a:pPr>
              <a:spcBef>
                <a:spcPct val="0"/>
              </a:spcBef>
              <a:buClr>
                <a:schemeClr val="tx1"/>
              </a:buClr>
              <a:buNone/>
            </a:pPr>
            <a:endParaRPr lang="en-GB" sz="2000" dirty="0" smtClean="0"/>
          </a:p>
          <a:p>
            <a:pPr>
              <a:spcBef>
                <a:spcPct val="0"/>
              </a:spcBef>
              <a:buClr>
                <a:schemeClr val="tx1"/>
              </a:buClr>
              <a:buNone/>
            </a:pPr>
            <a:r>
              <a:rPr lang="en-GB" sz="2000" dirty="0" err="1" smtClean="0">
                <a:latin typeface="Arial" panose="020B0604020202020204" pitchFamily="34" charset="0"/>
                <a:cs typeface="Arial" panose="020B0604020202020204" pitchFamily="34" charset="0"/>
              </a:rPr>
              <a:t>Belbin</a:t>
            </a:r>
            <a:r>
              <a:rPr lang="en-GB" sz="2000" dirty="0" smtClean="0">
                <a:latin typeface="Arial" panose="020B0604020202020204" pitchFamily="34" charset="0"/>
                <a:cs typeface="Arial" panose="020B0604020202020204" pitchFamily="34" charset="0"/>
              </a:rPr>
              <a:t>, R. Meredith, </a:t>
            </a:r>
            <a:r>
              <a:rPr lang="en-GB" sz="2000" i="1" dirty="0" smtClean="0">
                <a:latin typeface="Arial" panose="020B0604020202020204" pitchFamily="34" charset="0"/>
                <a:cs typeface="Arial" panose="020B0604020202020204" pitchFamily="34" charset="0"/>
              </a:rPr>
              <a:t>Management Teams: Why They Succeed or Fail. </a:t>
            </a:r>
            <a:r>
              <a:rPr lang="en-GB" sz="2000" dirty="0" smtClean="0">
                <a:latin typeface="Arial" panose="020B0604020202020204" pitchFamily="34" charset="0"/>
                <a:cs typeface="Arial" panose="020B0604020202020204" pitchFamily="34" charset="0"/>
              </a:rPr>
              <a:t>Butterworth Heinemann, 3rd ed., 2010</a:t>
            </a:r>
          </a:p>
          <a:p>
            <a:r>
              <a:rPr lang="en-GB" dirty="0" smtClean="0"/>
              <a:t>Psychometric tests on team members revealed team success based on behaviours not intellect</a:t>
            </a:r>
          </a:p>
          <a:p>
            <a:r>
              <a:rPr lang="en-GB" dirty="0" smtClean="0"/>
              <a:t>Research identified clusters of behaviour, each formed distinct team contributions “team roles”</a:t>
            </a:r>
          </a:p>
          <a:p>
            <a:r>
              <a:rPr lang="en-GB" dirty="0" smtClean="0"/>
              <a:t>A team role defined as a tendency to behave, contribute and interrelate with others in a set way</a:t>
            </a:r>
          </a:p>
        </p:txBody>
      </p:sp>
    </p:spTree>
    <p:extLst>
      <p:ext uri="{BB962C8B-B14F-4D97-AF65-F5344CB8AC3E}">
        <p14:creationId xmlns:p14="http://schemas.microsoft.com/office/powerpoint/2010/main" xmlns="" val="31759246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xmlns="" id="{F72EB909-860C-443F-A3B3-33420873C0F0}"/>
              </a:ext>
            </a:extLst>
          </p:cNvPr>
          <p:cNvPicPr>
            <a:picLocks noChangeAspect="1"/>
          </p:cNvPicPr>
          <p:nvPr>
            <a:videoFile r:link="rId1"/>
            <p:extLst>
              <p:ext uri="{DAA4B4D4-6D71-4841-9C94-3DE7FCFB9230}">
                <p14:media xmlns:p14="http://schemas.microsoft.com/office/powerpoint/2010/main" xmlns="" r:embed="rId4"/>
              </p:ext>
            </p:extLst>
          </p:nvPr>
        </p:nvPicPr>
        <p:blipFill>
          <a:blip r:embed="rId5" cstate="print"/>
          <a:stretch>
            <a:fillRect/>
          </a:stretch>
        </p:blipFill>
        <p:spPr>
          <a:xfrm>
            <a:off x="431540" y="1052736"/>
            <a:ext cx="8280920" cy="4658017"/>
          </a:xfrm>
          <a:prstGeom prst="rect">
            <a:avLst/>
          </a:prstGeom>
        </p:spPr>
      </p:pic>
    </p:spTree>
    <p:extLst>
      <p:ext uri="{BB962C8B-B14F-4D97-AF65-F5344CB8AC3E}">
        <p14:creationId xmlns:p14="http://schemas.microsoft.com/office/powerpoint/2010/main" xmlns=""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100000">
                <p:cTn id="7"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99270B-7988-4FF6-946D-5B758397009D}"/>
              </a:ext>
            </a:extLst>
          </p:cNvPr>
          <p:cNvSpPr>
            <a:spLocks noGrp="1"/>
          </p:cNvSpPr>
          <p:nvPr>
            <p:ph type="title"/>
          </p:nvPr>
        </p:nvSpPr>
        <p:spPr/>
        <p:txBody>
          <a:bodyPr>
            <a:normAutofit fontScale="90000"/>
          </a:bodyPr>
          <a:lstStyle/>
          <a:p>
            <a:r>
              <a:rPr lang="en-GB" dirty="0">
                <a:cs typeface="Arial" panose="020B0604020202020204" pitchFamily="34" charset="0"/>
              </a:rPr>
              <a:t>What is the difference between          a team and a group?</a:t>
            </a:r>
            <a:endParaRPr lang="en-GB" dirty="0"/>
          </a:p>
        </p:txBody>
      </p:sp>
      <p:sp>
        <p:nvSpPr>
          <p:cNvPr id="3" name="Content Placeholder 2">
            <a:extLst>
              <a:ext uri="{FF2B5EF4-FFF2-40B4-BE49-F238E27FC236}">
                <a16:creationId xmlns:a16="http://schemas.microsoft.com/office/drawing/2014/main" xmlns="" id="{0E146608-B550-4B13-91C3-7F251537091C}"/>
              </a:ext>
            </a:extLst>
          </p:cNvPr>
          <p:cNvSpPr>
            <a:spLocks noGrp="1"/>
          </p:cNvSpPr>
          <p:nvPr>
            <p:ph idx="1"/>
          </p:nvPr>
        </p:nvSpPr>
        <p:spPr/>
        <p:txBody>
          <a:bodyPr/>
          <a:lstStyle/>
          <a:p>
            <a:pPr marL="119062" indent="0">
              <a:buNone/>
              <a:defRPr/>
            </a:pPr>
            <a:r>
              <a:rPr lang="en-GB" b="1" dirty="0">
                <a:latin typeface="Arial" panose="020B0604020202020204" pitchFamily="34" charset="0"/>
                <a:cs typeface="Arial" panose="020B0604020202020204" pitchFamily="34" charset="0"/>
              </a:rPr>
              <a:t>EXERCISE – 20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Agree the differences in your teams with some examples </a:t>
            </a:r>
          </a:p>
          <a:p>
            <a:pPr marL="0" indent="0">
              <a:buNone/>
              <a:defRPr/>
            </a:pP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Use a flip chart or paper to present your findings to the group </a:t>
            </a:r>
          </a:p>
          <a:p>
            <a:pPr marL="0" indent="0">
              <a:buNone/>
            </a:pPr>
            <a:endParaRPr lang="en-GB" dirty="0"/>
          </a:p>
        </p:txBody>
      </p:sp>
    </p:spTree>
    <p:extLst>
      <p:ext uri="{BB962C8B-B14F-4D97-AF65-F5344CB8AC3E}">
        <p14:creationId xmlns:p14="http://schemas.microsoft.com/office/powerpoint/2010/main" xmlns="" val="26651938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0B8ADE-B036-4BD8-A9ED-722EE4CF8CE1}"/>
              </a:ext>
            </a:extLst>
          </p:cNvPr>
          <p:cNvSpPr>
            <a:spLocks noGrp="1"/>
          </p:cNvSpPr>
          <p:nvPr>
            <p:ph type="title"/>
          </p:nvPr>
        </p:nvSpPr>
        <p:spPr/>
        <p:txBody>
          <a:bodyPr>
            <a:normAutofit fontScale="90000"/>
          </a:bodyPr>
          <a:lstStyle/>
          <a:p>
            <a:r>
              <a:rPr lang="en-GB" dirty="0"/>
              <a:t>Differences between a team and a group</a:t>
            </a:r>
          </a:p>
        </p:txBody>
      </p:sp>
      <p:pic>
        <p:nvPicPr>
          <p:cNvPr id="4" name="Picture 2" descr="http://blog.dew-point.com.hk/wp-content/uploads/2012/09/teamwork_team_building.jpg">
            <a:extLst>
              <a:ext uri="{FF2B5EF4-FFF2-40B4-BE49-F238E27FC236}">
                <a16:creationId xmlns:a16="http://schemas.microsoft.com/office/drawing/2014/main" xmlns="" id="{749069E2-03A2-486D-94C8-FF07041C9250}"/>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xmlns=""/>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302087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D3816A-162D-4A0A-9519-9EAD1432773D}"/>
              </a:ext>
            </a:extLst>
          </p:cNvPr>
          <p:cNvSpPr>
            <a:spLocks noGrp="1"/>
          </p:cNvSpPr>
          <p:nvPr>
            <p:ph type="title"/>
          </p:nvPr>
        </p:nvSpPr>
        <p:spPr/>
        <p:txBody>
          <a:bodyPr>
            <a:normAutofit fontScale="90000"/>
          </a:bodyPr>
          <a:lstStyle/>
          <a:p>
            <a:r>
              <a:rPr lang="en-GB" dirty="0"/>
              <a:t>Rick DuFour on Groups v. Teams</a:t>
            </a:r>
          </a:p>
        </p:txBody>
      </p:sp>
      <p:pic>
        <p:nvPicPr>
          <p:cNvPr id="4" name="0hV65KIItlE">
            <a:extLst>
              <a:ext uri="{FF2B5EF4-FFF2-40B4-BE49-F238E27FC236}">
                <a16:creationId xmlns:a16="http://schemas.microsoft.com/office/drawing/2014/main" xmlns="" id="{F77E865A-A0E3-4ECC-8AED-74BF2B07D2C0}"/>
              </a:ext>
            </a:extLst>
          </p:cNvPr>
          <p:cNvPicPr>
            <a:picLocks noGrp="1" noRot="1" noChangeAspect="1"/>
          </p:cNvPicPr>
          <p:nvPr>
            <p:ph idx="1"/>
            <a:videoFile r:link="rId1"/>
          </p:nvPr>
        </p:nvPicPr>
        <p:blipFill>
          <a:blip r:embed="rId3" cstate="print"/>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xmlns=""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4"/>
              </a:rPr>
              <a:t>here</a:t>
            </a:r>
            <a:r>
              <a:rPr lang="en-GB" dirty="0"/>
              <a:t> to watch on YouTube if video doesn’t play.</a:t>
            </a:r>
          </a:p>
        </p:txBody>
      </p:sp>
    </p:spTree>
    <p:extLst>
      <p:ext uri="{BB962C8B-B14F-4D97-AF65-F5344CB8AC3E}">
        <p14:creationId xmlns:p14="http://schemas.microsoft.com/office/powerpoint/2010/main" xmlns="" val="32365599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2D0091-09BA-465B-BF87-54BE72754E2F}"/>
              </a:ext>
            </a:extLst>
          </p:cNvPr>
          <p:cNvSpPr>
            <a:spLocks noGrp="1"/>
          </p:cNvSpPr>
          <p:nvPr>
            <p:ph type="title"/>
          </p:nvPr>
        </p:nvSpPr>
        <p:spPr/>
        <p:txBody>
          <a:bodyPr>
            <a:normAutofit fontScale="90000"/>
          </a:bodyPr>
          <a:lstStyle/>
          <a:p>
            <a:r>
              <a:rPr lang="en-GB" dirty="0"/>
              <a:t>Differences between Groups and Teams</a:t>
            </a:r>
          </a:p>
        </p:txBody>
      </p:sp>
      <p:sp>
        <p:nvSpPr>
          <p:cNvPr id="3" name="Content Placeholder 2">
            <a:extLst>
              <a:ext uri="{FF2B5EF4-FFF2-40B4-BE49-F238E27FC236}">
                <a16:creationId xmlns:a16="http://schemas.microsoft.com/office/drawing/2014/main" xmlns="" id="{A7B97C92-DD57-4D51-A942-5399177076A7}"/>
              </a:ext>
            </a:extLst>
          </p:cNvPr>
          <p:cNvSpPr>
            <a:spLocks noGrp="1"/>
          </p:cNvSpPr>
          <p:nvPr>
            <p:ph idx="1"/>
          </p:nvPr>
        </p:nvSpPr>
        <p:spPr/>
        <p:txBody>
          <a:bodyPr/>
          <a:lstStyle/>
          <a:p>
            <a:pPr marL="0" indent="0">
              <a:buNone/>
            </a:pPr>
            <a:r>
              <a:rPr lang="en-GB" dirty="0"/>
              <a:t>Teams have:</a:t>
            </a:r>
          </a:p>
          <a:p>
            <a:endParaRPr lang="en-GB" dirty="0"/>
          </a:p>
          <a:p>
            <a:r>
              <a:rPr lang="en-GB" dirty="0"/>
              <a:t>Interdependent </a:t>
            </a:r>
            <a:r>
              <a:rPr lang="en-GB" dirty="0" smtClean="0"/>
              <a:t>relationships</a:t>
            </a:r>
            <a:r>
              <a:rPr lang="en-GB" sz="2000" dirty="0" smtClean="0"/>
              <a:t> – members are mutually reliant on each other</a:t>
            </a:r>
            <a:endParaRPr lang="en-GB" dirty="0"/>
          </a:p>
          <a:p>
            <a:r>
              <a:rPr lang="en-GB" dirty="0"/>
              <a:t>Mutual accountability</a:t>
            </a:r>
          </a:p>
          <a:p>
            <a:r>
              <a:rPr lang="en-GB" dirty="0"/>
              <a:t>A common goal</a:t>
            </a:r>
          </a:p>
        </p:txBody>
      </p:sp>
    </p:spTree>
    <p:extLst>
      <p:ext uri="{BB962C8B-B14F-4D97-AF65-F5344CB8AC3E}">
        <p14:creationId xmlns:p14="http://schemas.microsoft.com/office/powerpoint/2010/main" xmlns="" val="6584124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 between Teams and Groups</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0" y="2204864"/>
            <a:ext cx="9192981" cy="231990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27763E-3DA7-464F-AC05-105895D0AFCD}"/>
              </a:ext>
            </a:extLst>
          </p:cNvPr>
          <p:cNvSpPr>
            <a:spLocks noGrp="1"/>
          </p:cNvSpPr>
          <p:nvPr>
            <p:ph type="title"/>
          </p:nvPr>
        </p:nvSpPr>
        <p:spPr/>
        <p:txBody>
          <a:bodyPr>
            <a:normAutofit fontScale="90000"/>
          </a:bodyPr>
          <a:lstStyle/>
          <a:p>
            <a:r>
              <a:rPr lang="en-GB" dirty="0"/>
              <a:t>Another viewpoint – teams v. workgroups</a:t>
            </a:r>
          </a:p>
        </p:txBody>
      </p:sp>
      <p:sp>
        <p:nvSpPr>
          <p:cNvPr id="3" name="Content Placeholder 2">
            <a:extLst>
              <a:ext uri="{FF2B5EF4-FFF2-40B4-BE49-F238E27FC236}">
                <a16:creationId xmlns:a16="http://schemas.microsoft.com/office/drawing/2014/main" xmlns="" id="{C86D76D5-EC53-456C-BBB9-9C24BE9344B5}"/>
              </a:ext>
            </a:extLst>
          </p:cNvPr>
          <p:cNvSpPr>
            <a:spLocks noGrp="1"/>
          </p:cNvSpPr>
          <p:nvPr>
            <p:ph idx="1"/>
          </p:nvPr>
        </p:nvSpPr>
        <p:spPr>
          <a:xfrm>
            <a:off x="323528" y="1600200"/>
            <a:ext cx="8568952" cy="4349080"/>
          </a:xfrm>
        </p:spPr>
        <p:txBody>
          <a:bodyPr>
            <a:normAutofit fontScale="77500" lnSpcReduction="20000"/>
          </a:bodyPr>
          <a:lstStyle/>
          <a:p>
            <a:pPr marL="514350" indent="-514350">
              <a:buFont typeface="+mj-lt"/>
              <a:buAutoNum type="arabicPeriod"/>
            </a:pPr>
            <a:r>
              <a:rPr lang="en-GB" dirty="0"/>
              <a:t>Teams must be </a:t>
            </a:r>
            <a:r>
              <a:rPr lang="en-GB" dirty="0" smtClean="0"/>
              <a:t>real</a:t>
            </a:r>
            <a:r>
              <a:rPr lang="en-GB" sz="2000" dirty="0" smtClean="0"/>
              <a:t> – identifiable people who work together to achieve a common set of objectives</a:t>
            </a:r>
            <a:endParaRPr lang="en-GB" dirty="0"/>
          </a:p>
          <a:p>
            <a:pPr marL="514350" indent="-514350">
              <a:buFont typeface="+mj-lt"/>
              <a:buAutoNum type="arabicPeriod"/>
            </a:pPr>
            <a:r>
              <a:rPr lang="en-GB" dirty="0"/>
              <a:t>Teams need a compelling </a:t>
            </a:r>
            <a:r>
              <a:rPr lang="en-GB" dirty="0" smtClean="0"/>
              <a:t>direction </a:t>
            </a:r>
            <a:r>
              <a:rPr lang="en-GB" sz="2000" dirty="0" smtClean="0"/>
              <a:t>- to pull in the same direction and embrace a common purpose</a:t>
            </a:r>
            <a:endParaRPr lang="en-GB" dirty="0"/>
          </a:p>
          <a:p>
            <a:pPr marL="514350" indent="-514350">
              <a:buFont typeface="+mj-lt"/>
              <a:buAutoNum type="arabicPeriod"/>
            </a:pPr>
            <a:r>
              <a:rPr lang="en-GB" dirty="0"/>
              <a:t>Teams need enabling </a:t>
            </a:r>
            <a:r>
              <a:rPr lang="en-GB" dirty="0" smtClean="0"/>
              <a:t>structures </a:t>
            </a:r>
            <a:r>
              <a:rPr lang="en-GB" sz="2000" dirty="0" smtClean="0"/>
              <a:t>- involves the right number of the right people on the right tasks in the right ways, governing them by the right shared values</a:t>
            </a:r>
            <a:endParaRPr lang="en-GB" dirty="0"/>
          </a:p>
          <a:p>
            <a:pPr marL="514350" indent="-514350">
              <a:buFont typeface="+mj-lt"/>
              <a:buAutoNum type="arabicPeriod"/>
            </a:pPr>
            <a:r>
              <a:rPr lang="en-GB" dirty="0"/>
              <a:t>Teams need a supportive </a:t>
            </a:r>
            <a:r>
              <a:rPr lang="en-GB" dirty="0" smtClean="0"/>
              <a:t>organisation </a:t>
            </a:r>
            <a:r>
              <a:rPr lang="en-GB" sz="2000" dirty="0" smtClean="0"/>
              <a:t>– the support framework is made up of three elements: reward, development and information</a:t>
            </a:r>
            <a:endParaRPr lang="en-GB" dirty="0"/>
          </a:p>
          <a:p>
            <a:pPr marL="514350" indent="-514350">
              <a:buFont typeface="+mj-lt"/>
              <a:buAutoNum type="arabicPeriod"/>
            </a:pPr>
            <a:r>
              <a:rPr lang="en-GB" dirty="0"/>
              <a:t>Teams need expert </a:t>
            </a:r>
            <a:r>
              <a:rPr lang="en-GB" dirty="0" smtClean="0"/>
              <a:t>coaching </a:t>
            </a:r>
            <a:r>
              <a:rPr lang="en-GB" sz="2000" dirty="0" smtClean="0"/>
              <a:t>– team leader or third party identifies which team members need help with task, or help that develops an individuals interpersonal skills. </a:t>
            </a:r>
            <a:r>
              <a:rPr lang="en-GB" sz="2000" smtClean="0"/>
              <a:t>Then coaches them</a:t>
            </a:r>
            <a:endParaRPr lang="en-GB" dirty="0"/>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xmlns="" val="85397415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E33AFF-4D13-4E4C-B634-9F0D72E9FE63}"/>
              </a:ext>
            </a:extLst>
          </p:cNvPr>
          <p:cNvSpPr>
            <a:spLocks noGrp="1"/>
          </p:cNvSpPr>
          <p:nvPr>
            <p:ph type="title"/>
          </p:nvPr>
        </p:nvSpPr>
        <p:spPr/>
        <p:txBody>
          <a:bodyPr>
            <a:normAutofit fontScale="90000"/>
          </a:bodyPr>
          <a:lstStyle/>
          <a:p>
            <a:r>
              <a:rPr lang="en-GB" dirty="0"/>
              <a:t>So, why have teams?  One view…</a:t>
            </a:r>
          </a:p>
        </p:txBody>
      </p:sp>
      <p:sp>
        <p:nvSpPr>
          <p:cNvPr id="4" name="Content Placeholder 2">
            <a:extLst>
              <a:ext uri="{FF2B5EF4-FFF2-40B4-BE49-F238E27FC236}">
                <a16:creationId xmlns:a16="http://schemas.microsoft.com/office/drawing/2014/main" xmlns="" id="{66DC80E1-F738-48D7-8D62-64C585321714}"/>
              </a:ext>
            </a:extLst>
          </p:cNvPr>
          <p:cNvSpPr>
            <a:spLocks noGrp="1"/>
          </p:cNvSpPr>
          <p:nvPr>
            <p:ph idx="1"/>
          </p:nvPr>
        </p:nvSpPr>
        <p:spPr/>
        <p:txBody>
          <a:bodyPr>
            <a:normAutofit fontScale="92500" lnSpcReduction="20000"/>
          </a:bodyPr>
          <a:lstStyle/>
          <a:p>
            <a:pPr marL="0" indent="0" eaLnBrk="1" hangingPunct="1">
              <a:buFont typeface="Arial" pitchFamily="34" charset="0"/>
              <a:buNone/>
              <a:defRPr/>
            </a:pPr>
            <a:r>
              <a:rPr lang="en-GB" altLang="en-US" dirty="0">
                <a:cs typeface="Arial" panose="020B0604020202020204" pitchFamily="34" charset="0"/>
              </a:rPr>
              <a:t>Many of today’s workplaces draw on flatter organisational structure and have more team-based work. </a:t>
            </a:r>
          </a:p>
          <a:p>
            <a:pPr marL="0" indent="0" eaLnBrk="1" hangingPunct="1">
              <a:buFont typeface="Arial" pitchFamily="34" charset="0"/>
              <a:buNone/>
              <a:defRPr/>
            </a:pPr>
            <a:endParaRPr lang="en-GB" altLang="en-US" sz="1600" dirty="0">
              <a:cs typeface="Arial" panose="020B0604020202020204" pitchFamily="34" charset="0"/>
            </a:endParaRPr>
          </a:p>
          <a:p>
            <a:pPr marL="0" indent="0" eaLnBrk="1" hangingPunct="1">
              <a:buFont typeface="Arial" pitchFamily="34" charset="0"/>
              <a:buNone/>
              <a:defRPr/>
            </a:pPr>
            <a:r>
              <a:rPr lang="en-GB" altLang="en-US" dirty="0">
                <a:cs typeface="Arial" panose="020B0604020202020204" pitchFamily="34" charset="0"/>
              </a:rPr>
              <a:t>Team working can give a team member a sense of identity, support, and friendship  (Bowler &amp; Brass, 2006).</a:t>
            </a:r>
          </a:p>
          <a:p>
            <a:pPr marL="0" indent="0" eaLnBrk="1" hangingPunct="1">
              <a:buFont typeface="Arial" pitchFamily="34" charset="0"/>
              <a:buNone/>
              <a:defRPr/>
            </a:pPr>
            <a:r>
              <a:rPr lang="en-GB" altLang="en-US" dirty="0">
                <a:cs typeface="Arial" panose="020B0604020202020204" pitchFamily="34" charset="0"/>
              </a:rPr>
              <a:t> </a:t>
            </a: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xmlns=""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09DFEA-F371-44BB-A26C-48BFCB93108B}"/>
              </a:ext>
            </a:extLst>
          </p:cNvPr>
          <p:cNvSpPr>
            <a:spLocks noGrp="1"/>
          </p:cNvSpPr>
          <p:nvPr>
            <p:ph type="title"/>
          </p:nvPr>
        </p:nvSpPr>
        <p:spPr>
          <a:xfrm>
            <a:off x="457200" y="116632"/>
            <a:ext cx="8229600" cy="1143000"/>
          </a:xfrm>
        </p:spPr>
        <p:txBody>
          <a:bodyPr/>
          <a:lstStyle/>
          <a:p>
            <a:r>
              <a:rPr lang="en-GB" dirty="0"/>
              <a:t>Another view…</a:t>
            </a:r>
          </a:p>
        </p:txBody>
      </p:sp>
      <p:sp>
        <p:nvSpPr>
          <p:cNvPr id="3" name="Content Placeholder 2">
            <a:extLst>
              <a:ext uri="{FF2B5EF4-FFF2-40B4-BE49-F238E27FC236}">
                <a16:creationId xmlns:a16="http://schemas.microsoft.com/office/drawing/2014/main" xmlns="" id="{E9076430-835C-4D77-A230-8DCA4C8E7293}"/>
              </a:ext>
            </a:extLst>
          </p:cNvPr>
          <p:cNvSpPr>
            <a:spLocks noGrp="1"/>
          </p:cNvSpPr>
          <p:nvPr>
            <p:ph idx="1"/>
          </p:nvPr>
        </p:nvSpPr>
        <p:spPr>
          <a:xfrm>
            <a:off x="457200" y="980728"/>
            <a:ext cx="8229600" cy="3124943"/>
          </a:xfrm>
        </p:spPr>
        <p:txBody>
          <a:bodyPr>
            <a:normAutofit lnSpcReduction="10000"/>
          </a:bodyPr>
          <a:lstStyle/>
          <a:p>
            <a:pPr marL="0" indent="0">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buNone/>
            </a:pPr>
            <a:r>
              <a:rPr lang="en-GB" sz="2000" i="1" dirty="0"/>
              <a:t>(Griffith &amp; Dunham, 2015, P.3). </a:t>
            </a:r>
          </a:p>
          <a:p>
            <a:pPr marL="0" indent="0">
              <a:buNone/>
            </a:pPr>
            <a:endParaRPr lang="en-GB" sz="2000" i="1" dirty="0"/>
          </a:p>
          <a:p>
            <a:pPr marL="0" indent="0">
              <a:buNone/>
            </a:pPr>
            <a:endParaRPr lang="en-GB" sz="2000" i="1" dirty="0"/>
          </a:p>
        </p:txBody>
      </p:sp>
      <p:sp>
        <p:nvSpPr>
          <p:cNvPr id="4" name="TextBox 3"/>
          <p:cNvSpPr txBox="1"/>
          <p:nvPr/>
        </p:nvSpPr>
        <p:spPr>
          <a:xfrm>
            <a:off x="107504" y="4092604"/>
            <a:ext cx="8905067" cy="1631216"/>
          </a:xfrm>
          <a:prstGeom prst="rect">
            <a:avLst/>
          </a:prstGeom>
          <a:noFill/>
        </p:spPr>
        <p:txBody>
          <a:bodyPr wrap="none" rtlCol="0">
            <a:spAutoFit/>
          </a:bodyPr>
          <a:lstStyle/>
          <a:p>
            <a:r>
              <a:rPr lang="en-GB" sz="1400" i="1" dirty="0"/>
              <a:t>Griffith, Brain A. &amp; Dunham, E. B. (2015): Working in teams, moving from high potential to high</a:t>
            </a:r>
          </a:p>
          <a:p>
            <a:r>
              <a:rPr lang="en-GB" sz="1400" i="1" dirty="0"/>
              <a:t>performance. London: Sage</a:t>
            </a:r>
            <a:r>
              <a:rPr lang="en-GB" sz="1400" i="1" dirty="0" smtClean="0"/>
              <a:t>.</a:t>
            </a:r>
            <a:endParaRPr lang="en-GB" sz="1400" dirty="0" smtClean="0"/>
          </a:p>
          <a:p>
            <a:endParaRPr lang="en-GB" dirty="0"/>
          </a:p>
          <a:p>
            <a:r>
              <a:rPr lang="en-GB" dirty="0" smtClean="0"/>
              <a:t>A high-performance team can be defined as a group of people with specific roles and </a:t>
            </a:r>
          </a:p>
          <a:p>
            <a:r>
              <a:rPr lang="en-GB" dirty="0" smtClean="0"/>
              <a:t>complementary talents and skills, aligned with committed common purpose. Which </a:t>
            </a:r>
          </a:p>
          <a:p>
            <a:r>
              <a:rPr lang="en-GB" dirty="0" smtClean="0"/>
              <a:t>produce a tight knit group focused on a shared goal.</a:t>
            </a:r>
            <a:endParaRPr lang="en-GB" dirty="0"/>
          </a:p>
        </p:txBody>
      </p:sp>
    </p:spTree>
    <p:extLst>
      <p:ext uri="{BB962C8B-B14F-4D97-AF65-F5344CB8AC3E}">
        <p14:creationId xmlns:p14="http://schemas.microsoft.com/office/powerpoint/2010/main" xmlns="" val="41796800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6A33C9-10A2-4CF2-BCED-7112E5045571}"/>
              </a:ext>
            </a:extLst>
          </p:cNvPr>
          <p:cNvSpPr>
            <a:spLocks noGrp="1"/>
          </p:cNvSpPr>
          <p:nvPr>
            <p:ph type="title"/>
          </p:nvPr>
        </p:nvSpPr>
        <p:spPr/>
        <p:txBody>
          <a:bodyPr/>
          <a:lstStyle/>
          <a:p>
            <a:r>
              <a:rPr lang="en-GB" dirty="0"/>
              <a:t>And also……</a:t>
            </a:r>
          </a:p>
        </p:txBody>
      </p:sp>
      <p:sp>
        <p:nvSpPr>
          <p:cNvPr id="3" name="Content Placeholder 2">
            <a:extLst>
              <a:ext uri="{FF2B5EF4-FFF2-40B4-BE49-F238E27FC236}">
                <a16:creationId xmlns:a16="http://schemas.microsoft.com/office/drawing/2014/main" xmlns="" id="{73BBA3A8-649B-46E3-BD66-B9096B976A35}"/>
              </a:ext>
            </a:extLst>
          </p:cNvPr>
          <p:cNvSpPr>
            <a:spLocks noGrp="1"/>
          </p:cNvSpPr>
          <p:nvPr>
            <p:ph idx="1"/>
          </p:nvPr>
        </p:nvSpPr>
        <p:spPr>
          <a:xfrm>
            <a:off x="492442" y="1196752"/>
            <a:ext cx="8229600" cy="3917032"/>
          </a:xfrm>
        </p:spPr>
        <p:txBody>
          <a:bodyPr>
            <a:normAutofit fontScale="92500" lnSpcReduction="20000"/>
          </a:bodyPr>
          <a:lstStyle/>
          <a:p>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1+1 = 3….4, 5, 10, more!</a:t>
            </a:r>
          </a:p>
          <a:p>
            <a:pPr marL="0" indent="0">
              <a:buNone/>
            </a:pPr>
            <a:endParaRPr lang="en-GB" dirty="0"/>
          </a:p>
          <a:p>
            <a:pPr marL="0" indent="0">
              <a:buNone/>
            </a:pPr>
            <a:r>
              <a:rPr lang="en-GB" b="1" i="1" dirty="0"/>
              <a:t>But,</a:t>
            </a:r>
            <a:r>
              <a:rPr lang="en-GB" dirty="0"/>
              <a:t> only if the team runs effectively and efficiently!</a:t>
            </a:r>
          </a:p>
        </p:txBody>
      </p:sp>
    </p:spTree>
    <p:extLst>
      <p:ext uri="{BB962C8B-B14F-4D97-AF65-F5344CB8AC3E}">
        <p14:creationId xmlns:p14="http://schemas.microsoft.com/office/powerpoint/2010/main" xmlns="" val="28037970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xmlns=""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05373" y="4807708"/>
            <a:ext cx="2546947" cy="205029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9250184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C2099F-6677-4649-98D6-9D542DE3F68C}"/>
              </a:ext>
            </a:extLst>
          </p:cNvPr>
          <p:cNvSpPr>
            <a:spLocks noGrp="1"/>
          </p:cNvSpPr>
          <p:nvPr>
            <p:ph type="title"/>
          </p:nvPr>
        </p:nvSpPr>
        <p:spPr/>
        <p:txBody>
          <a:bodyPr>
            <a:noAutofit/>
          </a:bodyPr>
          <a:lstStyle/>
          <a:p>
            <a:r>
              <a:rPr lang="en-GB" sz="3600" dirty="0"/>
              <a:t>What makes teams effective?  Some thoughts…</a:t>
            </a:r>
          </a:p>
        </p:txBody>
      </p:sp>
      <p:sp>
        <p:nvSpPr>
          <p:cNvPr id="4" name="Oval 3">
            <a:extLst>
              <a:ext uri="{FF2B5EF4-FFF2-40B4-BE49-F238E27FC236}">
                <a16:creationId xmlns:a16="http://schemas.microsoft.com/office/drawing/2014/main" xmlns=""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xmlns=""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xmlns=""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xmlns=""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xmlns=""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xmlns=""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xmlns=""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xmlns=""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xmlns=""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xmlns=""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xmlns=""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xmlns=""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xmlns=""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xmlns=""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xmlns="" id="{33224ABF-C334-459D-AF2C-F0B4CD5954DC}"/>
              </a:ext>
            </a:extLst>
          </p:cNvPr>
          <p:cNvCxnSpPr>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xmlns=""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524178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750AAF-D779-44CD-9EAE-98378DBF70FB}"/>
              </a:ext>
            </a:extLst>
          </p:cNvPr>
          <p:cNvSpPr>
            <a:spLocks noGrp="1"/>
          </p:cNvSpPr>
          <p:nvPr>
            <p:ph type="title"/>
          </p:nvPr>
        </p:nvSpPr>
        <p:spPr/>
        <p:txBody>
          <a:bodyPr/>
          <a:lstStyle/>
          <a:p>
            <a:r>
              <a:rPr lang="en-GB" dirty="0"/>
              <a:t>Trust</a:t>
            </a:r>
          </a:p>
        </p:txBody>
      </p:sp>
      <p:pic>
        <p:nvPicPr>
          <p:cNvPr id="4" name="Picture 2">
            <a:extLst>
              <a:ext uri="{FF2B5EF4-FFF2-40B4-BE49-F238E27FC236}">
                <a16:creationId xmlns:a16="http://schemas.microsoft.com/office/drawing/2014/main" xmlns="" id="{FD208BC5-561E-4E6B-81E7-04C5363A4C63}"/>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xmlns=""/>
              </a:ext>
            </a:extLst>
          </a:blip>
          <a:srcRect/>
          <a:stretch>
            <a:fillRect/>
          </a:stretch>
        </p:blipFill>
        <p:spPr bwMode="auto">
          <a:xfrm>
            <a:off x="2547937" y="1417638"/>
            <a:ext cx="4048125" cy="26860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TextBox 2"/>
          <p:cNvSpPr txBox="1"/>
          <p:nvPr/>
        </p:nvSpPr>
        <p:spPr>
          <a:xfrm>
            <a:off x="57067" y="4103688"/>
            <a:ext cx="4057521" cy="1569660"/>
          </a:xfrm>
          <a:prstGeom prst="rect">
            <a:avLst/>
          </a:prstGeom>
          <a:noFill/>
        </p:spPr>
        <p:txBody>
          <a:bodyPr wrap="none" rtlCol="0">
            <a:spAutoFit/>
          </a:bodyPr>
          <a:lstStyle/>
          <a:p>
            <a:r>
              <a:rPr lang="en-GB" b="1" dirty="0" smtClean="0"/>
              <a:t>Without trust</a:t>
            </a:r>
          </a:p>
          <a:p>
            <a:r>
              <a:rPr lang="en-GB" dirty="0" smtClean="0"/>
              <a:t>Battles over rights and responsibilities</a:t>
            </a:r>
          </a:p>
          <a:p>
            <a:endParaRPr lang="en-GB" sz="800" dirty="0" smtClean="0"/>
          </a:p>
          <a:p>
            <a:r>
              <a:rPr lang="en-GB" dirty="0" smtClean="0"/>
              <a:t>Not cooperating with each other</a:t>
            </a:r>
          </a:p>
          <a:p>
            <a:endParaRPr lang="en-GB" sz="800" dirty="0" smtClean="0"/>
          </a:p>
          <a:p>
            <a:endParaRPr lang="en-GB" sz="800" dirty="0" smtClean="0"/>
          </a:p>
          <a:p>
            <a:r>
              <a:rPr lang="en-GB" dirty="0" smtClean="0"/>
              <a:t>No trust makes meeting goals harder</a:t>
            </a:r>
            <a:endParaRPr lang="en-GB" dirty="0"/>
          </a:p>
        </p:txBody>
      </p:sp>
      <p:sp>
        <p:nvSpPr>
          <p:cNvPr id="5" name="TextBox 4"/>
          <p:cNvSpPr txBox="1"/>
          <p:nvPr/>
        </p:nvSpPr>
        <p:spPr>
          <a:xfrm>
            <a:off x="4265937" y="4104299"/>
            <a:ext cx="4660250" cy="1600438"/>
          </a:xfrm>
          <a:prstGeom prst="rect">
            <a:avLst/>
          </a:prstGeom>
          <a:noFill/>
        </p:spPr>
        <p:txBody>
          <a:bodyPr wrap="none" rtlCol="0">
            <a:spAutoFit/>
          </a:bodyPr>
          <a:lstStyle/>
          <a:p>
            <a:r>
              <a:rPr lang="en-GB" b="1" dirty="0" smtClean="0"/>
              <a:t>With trust</a:t>
            </a:r>
          </a:p>
          <a:p>
            <a:r>
              <a:rPr lang="en-GB" dirty="0" smtClean="0"/>
              <a:t>Individuals become stronger as the group </a:t>
            </a:r>
          </a:p>
          <a:p>
            <a:r>
              <a:rPr lang="en-GB" dirty="0" smtClean="0"/>
              <a:t>becomes cohesive and interdependent and </a:t>
            </a:r>
          </a:p>
          <a:p>
            <a:r>
              <a:rPr lang="en-GB" dirty="0" smtClean="0"/>
              <a:t>Supportive</a:t>
            </a:r>
          </a:p>
          <a:p>
            <a:endParaRPr lang="en-GB" sz="800" dirty="0" smtClean="0"/>
          </a:p>
          <a:p>
            <a:r>
              <a:rPr lang="en-GB" dirty="0" smtClean="0"/>
              <a:t>Makes meeting goals easier</a:t>
            </a:r>
            <a:endParaRPr lang="en-GB" dirty="0"/>
          </a:p>
        </p:txBody>
      </p:sp>
    </p:spTree>
    <p:extLst>
      <p:ext uri="{BB962C8B-B14F-4D97-AF65-F5344CB8AC3E}">
        <p14:creationId xmlns:p14="http://schemas.microsoft.com/office/powerpoint/2010/main" xmlns="" val="23820484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5723B3-E9CF-44E8-8DE5-C2D4E911B8A9}"/>
              </a:ext>
            </a:extLst>
          </p:cNvPr>
          <p:cNvSpPr>
            <a:spLocks noGrp="1"/>
          </p:cNvSpPr>
          <p:nvPr>
            <p:ph type="title"/>
          </p:nvPr>
        </p:nvSpPr>
        <p:spPr/>
        <p:txBody>
          <a:bodyPr/>
          <a:lstStyle/>
          <a:p>
            <a:r>
              <a:rPr lang="en-GB" dirty="0"/>
              <a:t>What is trust?</a:t>
            </a:r>
          </a:p>
        </p:txBody>
      </p:sp>
      <p:sp>
        <p:nvSpPr>
          <p:cNvPr id="3" name="Content Placeholder 2">
            <a:extLst>
              <a:ext uri="{FF2B5EF4-FFF2-40B4-BE49-F238E27FC236}">
                <a16:creationId xmlns:a16="http://schemas.microsoft.com/office/drawing/2014/main" xmlns="" id="{E37D6ECE-61D4-428E-93C8-E3427536E6A3}"/>
              </a:ext>
            </a:extLst>
          </p:cNvPr>
          <p:cNvSpPr>
            <a:spLocks noGrp="1"/>
          </p:cNvSpPr>
          <p:nvPr>
            <p:ph idx="1"/>
          </p:nvPr>
        </p:nvSpPr>
        <p:spPr/>
        <p:txBody>
          <a:bodyPr>
            <a:normAutofit fontScale="70000" lnSpcReduction="20000"/>
          </a:bodyPr>
          <a:lstStyle/>
          <a:p>
            <a:pPr marL="0" indent="0">
              <a:buNone/>
            </a:pPr>
            <a:r>
              <a:rPr lang="en-GB" dirty="0"/>
              <a:t>Exercise – 30 minutes</a:t>
            </a:r>
          </a:p>
          <a:p>
            <a:endParaRPr lang="en-GB" dirty="0"/>
          </a:p>
          <a:p>
            <a:pPr marL="514350" indent="-514350">
              <a:buFont typeface="+mj-lt"/>
              <a:buAutoNum type="arabicPeriod"/>
            </a:pPr>
            <a:r>
              <a:rPr lang="en-GB" dirty="0"/>
              <a:t>Agree, in your teams, what </a:t>
            </a:r>
            <a:r>
              <a:rPr lang="en-GB" i="1" dirty="0"/>
              <a:t>Trust means.</a:t>
            </a:r>
            <a:endParaRPr lang="en-GB" dirty="0"/>
          </a:p>
          <a:p>
            <a:pPr marL="514350" indent="-514350">
              <a:buFont typeface="+mj-lt"/>
              <a:buAutoNum type="arabicPeriod"/>
            </a:pPr>
            <a:r>
              <a:rPr lang="en-GB" dirty="0"/>
              <a:t>Why is it so important within teams?</a:t>
            </a:r>
          </a:p>
          <a:p>
            <a:pPr marL="514350" indent="-514350">
              <a:buFont typeface="+mj-lt"/>
              <a:buAutoNum type="arabicPeriod"/>
            </a:pPr>
            <a:r>
              <a:rPr lang="en-GB" dirty="0"/>
              <a:t>What does it take to form trust/a trusting relationship?</a:t>
            </a:r>
          </a:p>
          <a:p>
            <a:pPr marL="514350" indent="-514350">
              <a:buFont typeface="+mj-lt"/>
              <a:buAutoNum type="arabicPeriod"/>
            </a:pPr>
            <a:r>
              <a:rPr lang="en-GB" dirty="0"/>
              <a:t>How do trusting relationships differ from relationships that may lack trust?</a:t>
            </a:r>
          </a:p>
          <a:p>
            <a:pPr marL="514350" indent="-514350">
              <a:buFont typeface="+mj-lt"/>
              <a:buAutoNum type="arabicPeriod"/>
            </a:pPr>
            <a:r>
              <a:rPr lang="en-GB" dirty="0"/>
              <a:t>What ground rules and team guidelines will help build trust?</a:t>
            </a:r>
          </a:p>
          <a:p>
            <a:pPr marL="514350" indent="-514350">
              <a:buFont typeface="+mj-lt"/>
              <a:buAutoNum type="arabicPeriod"/>
            </a:pPr>
            <a:endParaRPr lang="en-GB" dirty="0"/>
          </a:p>
          <a:p>
            <a:pPr marL="0" indent="0">
              <a:buNone/>
            </a:pPr>
            <a:endParaRPr lang="en-GB" dirty="0"/>
          </a:p>
          <a:p>
            <a:pPr marL="0" indent="0">
              <a:buNone/>
            </a:pPr>
            <a:r>
              <a:rPr lang="en-GB" dirty="0"/>
              <a:t>Provide some examples to illustrate your conclusions, where appropriate.</a:t>
            </a:r>
          </a:p>
        </p:txBody>
      </p:sp>
    </p:spTree>
    <p:extLst>
      <p:ext uri="{BB962C8B-B14F-4D97-AF65-F5344CB8AC3E}">
        <p14:creationId xmlns:p14="http://schemas.microsoft.com/office/powerpoint/2010/main" xmlns="" val="974225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B81F51-2182-4267-88B7-B4FCA5D79643}"/>
              </a:ext>
            </a:extLst>
          </p:cNvPr>
          <p:cNvSpPr>
            <a:spLocks noGrp="1"/>
          </p:cNvSpPr>
          <p:nvPr>
            <p:ph type="title"/>
          </p:nvPr>
        </p:nvSpPr>
        <p:spPr/>
        <p:txBody>
          <a:bodyPr/>
          <a:lstStyle/>
          <a:p>
            <a:r>
              <a:rPr lang="en-GB" dirty="0"/>
              <a:t>Teams &amp; Trust</a:t>
            </a:r>
          </a:p>
        </p:txBody>
      </p:sp>
      <p:sp>
        <p:nvSpPr>
          <p:cNvPr id="3" name="Content Placeholder 2">
            <a:extLst>
              <a:ext uri="{FF2B5EF4-FFF2-40B4-BE49-F238E27FC236}">
                <a16:creationId xmlns:a16="http://schemas.microsoft.com/office/drawing/2014/main" xmlns="" id="{C76728C8-EB08-4F12-AD6B-4EAAD123D250}"/>
              </a:ext>
            </a:extLst>
          </p:cNvPr>
          <p:cNvSpPr>
            <a:spLocks noGrp="1"/>
          </p:cNvSpPr>
          <p:nvPr>
            <p:ph idx="1"/>
          </p:nvPr>
        </p:nvSpPr>
        <p:spPr/>
        <p:txBody>
          <a:bodyPr/>
          <a:lstStyle/>
          <a:p>
            <a:pPr marL="0" indent="0">
              <a:buNone/>
            </a:pPr>
            <a:r>
              <a:rPr lang="en-GB" dirty="0"/>
              <a:t>“Good teams become great ones when the members trust each other enough to surrender the ‘me</a:t>
            </a:r>
            <a:r>
              <a:rPr lang="en-GB"/>
              <a:t>’ for </a:t>
            </a:r>
            <a:r>
              <a:rPr lang="en-GB" dirty="0"/>
              <a:t>the ‘we’.”    </a:t>
            </a:r>
            <a:r>
              <a:rPr lang="en-GB" i="1" dirty="0"/>
              <a:t>(Anon)</a:t>
            </a:r>
          </a:p>
          <a:p>
            <a:pPr marL="0" indent="0">
              <a:buNone/>
            </a:pPr>
            <a:endParaRPr lang="en-GB" i="1" dirty="0"/>
          </a:p>
          <a:p>
            <a:pPr marL="0" indent="0">
              <a:buNone/>
            </a:pPr>
            <a:r>
              <a:rPr lang="en-GB" i="1" dirty="0"/>
              <a:t>Take a few minutes to think about the implications of this, and then we’ll discuss.</a:t>
            </a:r>
          </a:p>
        </p:txBody>
      </p:sp>
    </p:spTree>
    <p:extLst>
      <p:ext uri="{BB962C8B-B14F-4D97-AF65-F5344CB8AC3E}">
        <p14:creationId xmlns:p14="http://schemas.microsoft.com/office/powerpoint/2010/main" xmlns="" val="2296686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5E064C-D9C9-4623-A270-8124B5F7D1AA}"/>
              </a:ext>
            </a:extLst>
          </p:cNvPr>
          <p:cNvSpPr>
            <a:spLocks noGrp="1"/>
          </p:cNvSpPr>
          <p:nvPr>
            <p:ph type="title"/>
          </p:nvPr>
        </p:nvSpPr>
        <p:spPr/>
        <p:txBody>
          <a:bodyPr/>
          <a:lstStyle/>
          <a:p>
            <a:r>
              <a:rPr lang="en-GB" dirty="0"/>
              <a:t>Relationship Trust</a:t>
            </a:r>
          </a:p>
        </p:txBody>
      </p:sp>
      <p:sp>
        <p:nvSpPr>
          <p:cNvPr id="4" name="Content Placeholder 2">
            <a:extLst>
              <a:ext uri="{FF2B5EF4-FFF2-40B4-BE49-F238E27FC236}">
                <a16:creationId xmlns:a16="http://schemas.microsoft.com/office/drawing/2014/main" xmlns=""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xmlns=""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xmlns=""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xmlns=""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D30ADC-4744-4FE4-BFD0-62C617B8E8B9}"/>
              </a:ext>
            </a:extLst>
          </p:cNvPr>
          <p:cNvSpPr>
            <a:spLocks noGrp="1"/>
          </p:cNvSpPr>
          <p:nvPr>
            <p:ph type="title"/>
          </p:nvPr>
        </p:nvSpPr>
        <p:spPr/>
        <p:txBody>
          <a:bodyPr/>
          <a:lstStyle/>
          <a:p>
            <a:r>
              <a:rPr lang="en-GB" dirty="0"/>
              <a:t>Developing Good Relationships</a:t>
            </a:r>
          </a:p>
        </p:txBody>
      </p:sp>
      <p:sp>
        <p:nvSpPr>
          <p:cNvPr id="4" name="Rectangle 3">
            <a:extLst>
              <a:ext uri="{FF2B5EF4-FFF2-40B4-BE49-F238E27FC236}">
                <a16:creationId xmlns:a16="http://schemas.microsoft.com/office/drawing/2014/main" xmlns=""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xmlns=""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xmlns=""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C73FFF-0E1A-47BB-A8D4-F0AA9023C23D}"/>
              </a:ext>
            </a:extLst>
          </p:cNvPr>
          <p:cNvSpPr>
            <a:spLocks noGrp="1"/>
          </p:cNvSpPr>
          <p:nvPr>
            <p:ph type="title"/>
          </p:nvPr>
        </p:nvSpPr>
        <p:spPr/>
        <p:txBody>
          <a:bodyPr/>
          <a:lstStyle/>
          <a:p>
            <a:r>
              <a:rPr lang="en-GB" dirty="0"/>
              <a:t>Exercise – 10 mins</a:t>
            </a:r>
          </a:p>
        </p:txBody>
      </p:sp>
      <p:sp>
        <p:nvSpPr>
          <p:cNvPr id="3" name="Content Placeholder 2">
            <a:extLst>
              <a:ext uri="{FF2B5EF4-FFF2-40B4-BE49-F238E27FC236}">
                <a16:creationId xmlns:a16="http://schemas.microsoft.com/office/drawing/2014/main" xmlns="" id="{E3540BB1-BFDE-4132-8519-2A1CC50C63AF}"/>
              </a:ext>
            </a:extLst>
          </p:cNvPr>
          <p:cNvSpPr>
            <a:spLocks noGrp="1"/>
          </p:cNvSpPr>
          <p:nvPr>
            <p:ph idx="1"/>
          </p:nvPr>
        </p:nvSpPr>
        <p:spPr/>
        <p:txBody>
          <a:bodyPr/>
          <a:lstStyle/>
          <a:p>
            <a:pPr marL="0" indent="0">
              <a:buNone/>
            </a:pPr>
            <a:r>
              <a:rPr lang="en-GB" dirty="0"/>
              <a:t>In Groups</a:t>
            </a:r>
          </a:p>
          <a:p>
            <a:endParaRPr lang="en-GB" dirty="0"/>
          </a:p>
          <a:p>
            <a:pPr marL="0" indent="0">
              <a:buNone/>
            </a:pPr>
            <a:r>
              <a:rPr lang="en-GB" i="1" dirty="0"/>
              <a:t>What are the benefits of developing effective working relationships for the individual, the team, and the organisation?</a:t>
            </a:r>
          </a:p>
        </p:txBody>
      </p:sp>
    </p:spTree>
    <p:extLst>
      <p:ext uri="{BB962C8B-B14F-4D97-AF65-F5344CB8AC3E}">
        <p14:creationId xmlns:p14="http://schemas.microsoft.com/office/powerpoint/2010/main" xmlns="" val="15388399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09912A-94F9-4A34-9967-45AD10ADDBA3}"/>
              </a:ext>
            </a:extLst>
          </p:cNvPr>
          <p:cNvSpPr>
            <a:spLocks noGrp="1"/>
          </p:cNvSpPr>
          <p:nvPr>
            <p:ph type="title"/>
          </p:nvPr>
        </p:nvSpPr>
        <p:spPr/>
        <p:txBody>
          <a:bodyPr>
            <a:normAutofit fontScale="90000"/>
          </a:bodyPr>
          <a:lstStyle/>
          <a:p>
            <a:r>
              <a:rPr lang="en-GB" dirty="0"/>
              <a:t>What issues can affect relationship building?</a:t>
            </a:r>
          </a:p>
        </p:txBody>
      </p:sp>
      <p:sp>
        <p:nvSpPr>
          <p:cNvPr id="3" name="Content Placeholder 2">
            <a:extLst>
              <a:ext uri="{FF2B5EF4-FFF2-40B4-BE49-F238E27FC236}">
                <a16:creationId xmlns:a16="http://schemas.microsoft.com/office/drawing/2014/main" xmlns=""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xmlns="" val="31928106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xmlns="" id="{12376E1D-9621-484E-BF1D-2AC6D82EFBA0}"/>
              </a:ext>
            </a:extLst>
          </p:cNvPr>
          <p:cNvSpPr>
            <a:spLocks noGrp="1"/>
          </p:cNvSpPr>
          <p:nvPr>
            <p:ph idx="1"/>
          </p:nvPr>
        </p:nvSpPr>
        <p:spPr/>
        <p:txBody>
          <a:bodyPr>
            <a:normAutofit fontScale="77500" lnSpcReduction="20000"/>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spTree>
    <p:extLst>
      <p:ext uri="{BB962C8B-B14F-4D97-AF65-F5344CB8AC3E}">
        <p14:creationId xmlns:p14="http://schemas.microsoft.com/office/powerpoint/2010/main" xmlns="" val="3346587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9DA5CB-04E3-493F-BE77-7C0A6E4F252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5C82CD72-45E6-443C-91B5-E6734D985F0D}"/>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xmlns="" val="22669308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2F70BB-2D86-4599-A6EE-2FB427BFCCF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D06B2581-C383-43ED-873F-109128D05DAA}"/>
              </a:ext>
            </a:extLst>
          </p:cNvPr>
          <p:cNvSpPr>
            <a:spLocks noGrp="1"/>
          </p:cNvSpPr>
          <p:nvPr>
            <p:ph idx="1"/>
          </p:nvPr>
        </p:nvSpPr>
        <p:spPr/>
        <p:txBody>
          <a:bodyPr/>
          <a:lstStyle/>
          <a:p>
            <a:r>
              <a:rPr lang="en-GB" dirty="0"/>
              <a:t>Investigate Bruce Tuckman’s Theory of Team Development, and be prepared to join in our discussion at the next session.</a:t>
            </a:r>
          </a:p>
          <a:p>
            <a:pPr marL="0" indent="0">
              <a:buNone/>
            </a:pPr>
            <a:endParaRPr lang="en-GB" dirty="0"/>
          </a:p>
        </p:txBody>
      </p:sp>
      <p:pic>
        <p:nvPicPr>
          <p:cNvPr id="11" name="Picture 10">
            <a:extLst>
              <a:ext uri="{FF2B5EF4-FFF2-40B4-BE49-F238E27FC236}">
                <a16:creationId xmlns:a16="http://schemas.microsoft.com/office/drawing/2014/main" xmlns="" id="{160A5A2B-906F-48EC-8DFB-AD87925A79C6}"/>
              </a:ext>
            </a:extLst>
          </p:cNvPr>
          <p:cNvPicPr>
            <a:picLocks noChangeAspect="1"/>
          </p:cNvPicPr>
          <p:nvPr/>
        </p:nvPicPr>
        <p:blipFill>
          <a:blip r:embed="rId2" cstate="print">
            <a:extLst>
              <a:ext uri="{28A0092B-C50C-407E-A947-70E740481C1C}">
                <a14:useLocalDpi xmlns:a14="http://schemas.microsoft.com/office/drawing/2010/main" xmlns="" val="0"/>
              </a:ext>
              <a:ext uri="{837473B0-CC2E-450A-ABE3-18F120FF3D39}">
                <a1611:picAttrSrcUrl xmlns:a1611="http://schemas.microsoft.com/office/drawing/2016/11/main" xmlns="" r:id="rId3"/>
              </a:ext>
            </a:extLst>
          </a:blip>
          <a:stretch>
            <a:fillRect/>
          </a:stretch>
        </p:blipFill>
        <p:spPr>
          <a:xfrm>
            <a:off x="5567944" y="3175119"/>
            <a:ext cx="3118856" cy="2342114"/>
          </a:xfrm>
          <a:prstGeom prst="rect">
            <a:avLst/>
          </a:prstGeom>
        </p:spPr>
      </p:pic>
    </p:spTree>
    <p:extLst>
      <p:ext uri="{BB962C8B-B14F-4D97-AF65-F5344CB8AC3E}">
        <p14:creationId xmlns:p14="http://schemas.microsoft.com/office/powerpoint/2010/main" xmlns="" val="16175458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5994E3CD-C4CD-4B3F-88BE-4AB643279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2586</TotalTime>
  <Words>3202</Words>
  <Application>Microsoft Office PowerPoint</Application>
  <PresentationFormat>On-screen Show (4:3)</PresentationFormat>
  <Paragraphs>290</Paragraphs>
  <Slides>29</Slides>
  <Notes>20</Notes>
  <HiddenSlides>0</HiddenSlides>
  <MMClips>2</MMClips>
  <ScaleCrop>false</ScaleCrop>
  <HeadingPairs>
    <vt:vector size="4" baseType="variant">
      <vt:variant>
        <vt:lpstr>Theme</vt:lpstr>
      </vt:variant>
      <vt:variant>
        <vt:i4>2</vt:i4>
      </vt:variant>
      <vt:variant>
        <vt:lpstr>Slide Titles</vt:lpstr>
      </vt:variant>
      <vt:variant>
        <vt:i4>29</vt:i4>
      </vt:variant>
    </vt:vector>
  </HeadingPairs>
  <TitlesOfParts>
    <vt:vector size="31" baseType="lpstr">
      <vt:lpstr>20140311PresentationUWTSDTemplate</vt:lpstr>
      <vt:lpstr>1_20140311PresentationUWTSDTemplate</vt:lpstr>
      <vt:lpstr>CertHE Skills for the Workplace Module: BMSK4002</vt:lpstr>
      <vt:lpstr>Introduction to module</vt:lpstr>
      <vt:lpstr>Overview of Workshop</vt:lpstr>
      <vt:lpstr>Overview of Workshop</vt:lpstr>
      <vt:lpstr>What is a Team?</vt:lpstr>
      <vt:lpstr>Teams</vt:lpstr>
      <vt:lpstr>Effective Team Working</vt:lpstr>
      <vt:lpstr>A Team in Action</vt:lpstr>
      <vt:lpstr>What is the difference between          a team and a group?</vt:lpstr>
      <vt:lpstr>Differences between a team and a group</vt:lpstr>
      <vt:lpstr>Rick DuFour on Groups v. Teams</vt:lpstr>
      <vt:lpstr>Differences between Groups and Teams</vt:lpstr>
      <vt:lpstr>Difference between Teams and Groups</vt:lpstr>
      <vt:lpstr>Another viewpoint – teams v. workgroups</vt:lpstr>
      <vt:lpstr>So, why have teams?  One view…</vt:lpstr>
      <vt:lpstr>Another view…</vt:lpstr>
      <vt:lpstr>And also……</vt:lpstr>
      <vt:lpstr>So, what makes an effective team?</vt:lpstr>
      <vt:lpstr>What makes teams effective?  Some thoughts…</vt:lpstr>
      <vt:lpstr>Trust</vt:lpstr>
      <vt:lpstr>What is trust?</vt:lpstr>
      <vt:lpstr>Teams &amp; Trust</vt:lpstr>
      <vt:lpstr>Relationship Trust</vt:lpstr>
      <vt:lpstr>Developing Good Relationships</vt:lpstr>
      <vt:lpstr>Exercise – 10 mins</vt:lpstr>
      <vt:lpstr>What issues can affect relationship building?</vt:lpstr>
      <vt:lpstr>Benefits of an effective team</vt:lpstr>
      <vt:lpstr>Summary</vt:lpstr>
      <vt:lpstr>Further Research</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se046</cp:lastModifiedBy>
  <cp:revision>46</cp:revision>
  <dcterms:created xsi:type="dcterms:W3CDTF">2015-04-14T15:21:28Z</dcterms:created>
  <dcterms:modified xsi:type="dcterms:W3CDTF">2019-01-17T08:59:08Z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