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5" r:id="rId9"/>
    <p:sldId id="280" r:id="rId10"/>
    <p:sldId id="282" r:id="rId11"/>
    <p:sldId id="283" r:id="rId12"/>
    <p:sldId id="284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 snapToGrid="0">
      <p:cViewPr varScale="1">
        <p:scale>
          <a:sx n="88" d="100"/>
          <a:sy n="88" d="100"/>
        </p:scale>
        <p:origin x="54" y="30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E362736F-DB28-7754-AF11-CA0691AA74DA}"/>
    <pc:docChg chg="modSld">
      <pc:chgData name="Rachel Wallis" userId="S::rachel.wallis@uwtsd.ac.uk::adcac562-1b9c-4c6f-a47a-6cb162b6111e" providerId="AD" clId="Web-{E362736F-DB28-7754-AF11-CA0691AA74DA}" dt="2018-10-04T15:07:10.834" v="82" actId="688"/>
      <pc:docMkLst>
        <pc:docMk/>
      </pc:docMkLst>
      <pc:sldChg chg="addSp delSp modSp">
        <pc:chgData name="Rachel Wallis" userId="S::rachel.wallis@uwtsd.ac.uk::adcac562-1b9c-4c6f-a47a-6cb162b6111e" providerId="AD" clId="Web-{E362736F-DB28-7754-AF11-CA0691AA74DA}" dt="2018-10-04T15:07:10.834" v="82" actId="688"/>
        <pc:sldMkLst>
          <pc:docMk/>
          <pc:sldMk cId="186922573" sldId="280"/>
        </pc:sldMkLst>
        <pc:spChg chg="mod">
          <ac:chgData name="Rachel Wallis" userId="S::rachel.wallis@uwtsd.ac.uk::adcac562-1b9c-4c6f-a47a-6cb162b6111e" providerId="AD" clId="Web-{E362736F-DB28-7754-AF11-CA0691AA74DA}" dt="2018-10-04T15:05:38.725" v="10" actId="1076"/>
          <ac:spMkLst>
            <pc:docMk/>
            <pc:sldMk cId="186922573" sldId="280"/>
            <ac:spMk id="2" creationId="{00000000-0000-0000-0000-000000000000}"/>
          </ac:spMkLst>
        </pc:spChg>
        <pc:spChg chg="mod">
          <ac:chgData name="Rachel Wallis" userId="S::rachel.wallis@uwtsd.ac.uk::adcac562-1b9c-4c6f-a47a-6cb162b6111e" providerId="AD" clId="Web-{E362736F-DB28-7754-AF11-CA0691AA74DA}" dt="2018-10-04T15:06:59.788" v="78" actId="20577"/>
          <ac:spMkLst>
            <pc:docMk/>
            <pc:sldMk cId="186922573" sldId="280"/>
            <ac:spMk id="3" creationId="{00000000-0000-0000-0000-000000000000}"/>
          </ac:spMkLst>
        </pc:spChg>
        <pc:picChg chg="add mod">
          <ac:chgData name="Rachel Wallis" userId="S::rachel.wallis@uwtsd.ac.uk::adcac562-1b9c-4c6f-a47a-6cb162b6111e" providerId="AD" clId="Web-{E362736F-DB28-7754-AF11-CA0691AA74DA}" dt="2018-10-04T15:07:10.834" v="82" actId="688"/>
          <ac:picMkLst>
            <pc:docMk/>
            <pc:sldMk cId="186922573" sldId="280"/>
            <ac:picMk id="4" creationId="{5DADEC47-8466-4559-9283-0C6BAF7C9C0B}"/>
          </ac:picMkLst>
        </pc:picChg>
        <pc:picChg chg="del">
          <ac:chgData name="Rachel Wallis" userId="S::rachel.wallis@uwtsd.ac.uk::adcac562-1b9c-4c6f-a47a-6cb162b6111e" providerId="AD" clId="Web-{E362736F-DB28-7754-AF11-CA0691AA74DA}" dt="2018-10-04T15:05:23.678" v="6"/>
          <ac:picMkLst>
            <pc:docMk/>
            <pc:sldMk cId="186922573" sldId="280"/>
            <ac:picMk id="6" creationId="{00000000-0000-0000-0000-000000000000}"/>
          </ac:picMkLst>
        </pc:picChg>
        <pc:picChg chg="del">
          <ac:chgData name="Rachel Wallis" userId="S::rachel.wallis@uwtsd.ac.uk::adcac562-1b9c-4c6f-a47a-6cb162b6111e" providerId="AD" clId="Web-{E362736F-DB28-7754-AF11-CA0691AA74DA}" dt="2018-10-04T15:05:21.413" v="5"/>
          <ac:picMkLst>
            <pc:docMk/>
            <pc:sldMk cId="186922573" sldId="280"/>
            <ac:picMk id="7" creationId="{00000000-0000-0000-0000-000000000000}"/>
          </ac:picMkLst>
        </pc:picChg>
        <pc:picChg chg="del">
          <ac:chgData name="Rachel Wallis" userId="S::rachel.wallis@uwtsd.ac.uk::adcac562-1b9c-4c6f-a47a-6cb162b6111e" providerId="AD" clId="Web-{E362736F-DB28-7754-AF11-CA0691AA74DA}" dt="2018-10-04T15:05:19.794" v="4"/>
          <ac:picMkLst>
            <pc:docMk/>
            <pc:sldMk cId="186922573" sldId="280"/>
            <ac:picMk id="8" creationId="{00000000-0000-0000-0000-00000000000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A42629-A7B1-416C-9C8C-5D0F08E4D44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433BF-5215-494E-B71D-26D86DC78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E6054-137D-489D-90EF-DE847F4FA679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33E51-E2EE-4B24-90CD-2F9BCBBF5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968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033E51-E2EE-4B24-90CD-2F9BCBBF54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34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37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021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75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6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119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358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962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015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876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524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576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468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VGkjjVfnGYI&amp;list=PLQqF8sn28L9yj34NpXK7Yffze7ZoXTiix&amp;index=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83485518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8674" y="4256377"/>
            <a:ext cx="2169578" cy="216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75" y="395958"/>
            <a:ext cx="2426759" cy="1817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977" y="341518"/>
            <a:ext cx="2836617" cy="1872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85" y="4841966"/>
            <a:ext cx="8080303" cy="14140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446" y="3173882"/>
            <a:ext cx="5971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Multiplicative Reasoning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84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thumb/4/49/Multiplication_Sign.svg/175px-Multiplication_Sig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442" y="1659042"/>
            <a:ext cx="2098536" cy="2098536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2846997" y="4119431"/>
            <a:ext cx="67270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Some people read it as 5 lots of 3</a:t>
            </a:r>
          </a:p>
          <a:p>
            <a:pPr>
              <a:buFont typeface="Arial" pitchFamily="34" charset="0"/>
              <a:buChar char="•"/>
            </a:pPr>
            <a:endParaRPr lang="en-GB" sz="240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Officially it means 5, taken 3 times (5 + 5 + 5)</a:t>
            </a:r>
            <a:endParaRPr lang="en-GB">
              <a:latin typeface="Comic Sans MS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48442" y="367392"/>
            <a:ext cx="19349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/>
              <a:t>5 x 3</a:t>
            </a:r>
          </a:p>
        </p:txBody>
      </p:sp>
    </p:spTree>
    <p:extLst>
      <p:ext uri="{BB962C8B-B14F-4D97-AF65-F5344CB8AC3E}">
        <p14:creationId xmlns:p14="http://schemas.microsoft.com/office/powerpoint/2010/main" val="240180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254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orbel" panose="020B0503020204020204" pitchFamily="34" charset="0"/>
              </a:rPr>
              <a:t>Key ideas and experiences in understanding multiplication</a:t>
            </a:r>
            <a:br>
              <a:rPr lang="en-GB" dirty="0">
                <a:latin typeface="Corbel" panose="020B0503020204020204" pitchFamily="34" charset="0"/>
              </a:rPr>
            </a:br>
            <a:endParaRPr lang="en-GB" dirty="0">
              <a:latin typeface="Corbel" panose="020B05030202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orbel" panose="020B0503020204020204" pitchFamily="34" charset="0"/>
              </a:rPr>
              <a:t>Grouping – e.g. counting in groups other than 1</a:t>
            </a:r>
          </a:p>
          <a:p>
            <a:r>
              <a:rPr lang="en-GB" dirty="0">
                <a:latin typeface="Corbel" panose="020B0503020204020204" pitchFamily="34" charset="0"/>
              </a:rPr>
              <a:t>Doubling</a:t>
            </a:r>
          </a:p>
          <a:p>
            <a:r>
              <a:rPr lang="en-GB" dirty="0">
                <a:latin typeface="Corbel" panose="020B0503020204020204" pitchFamily="34" charset="0"/>
              </a:rPr>
              <a:t>One –to –many correspondence (e.g. 4 cars, each car has four wheels)</a:t>
            </a:r>
          </a:p>
          <a:p>
            <a:r>
              <a:rPr lang="en-GB" dirty="0">
                <a:solidFill>
                  <a:schemeClr val="accent5"/>
                </a:solidFill>
                <a:latin typeface="Corbel" panose="020B0503020204020204" pitchFamily="34" charset="0"/>
              </a:rPr>
              <a:t>Repeated Addition (4 + 4 + 4 + 4 + 4 = 4 x5) </a:t>
            </a:r>
          </a:p>
          <a:p>
            <a:r>
              <a:rPr lang="en-GB" dirty="0">
                <a:solidFill>
                  <a:schemeClr val="accent5"/>
                </a:solidFill>
                <a:latin typeface="Corbel" panose="020B0503020204020204" pitchFamily="34" charset="0"/>
              </a:rPr>
              <a:t>Understanding the commutative law - arrays</a:t>
            </a:r>
          </a:p>
          <a:p>
            <a:r>
              <a:rPr lang="en-GB" dirty="0">
                <a:solidFill>
                  <a:schemeClr val="accent5"/>
                </a:solidFill>
                <a:latin typeface="Corbel" panose="020B0503020204020204" pitchFamily="34" charset="0"/>
              </a:rPr>
              <a:t>being flexible in interpreting the x sign (understanding the commutative law helps with this) </a:t>
            </a:r>
          </a:p>
          <a:p>
            <a:endParaRPr lang="en-GB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727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155633" y="74822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http://www.youtube.com/watch?v=VGkjjVfnGYI&amp;list=PLQqF8sn28L9yj34NpXK7Yffze7ZoXTiix&amp;index=2</a:t>
            </a:r>
            <a:endParaRPr lang="en-GB" dirty="0"/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54" y="1828529"/>
            <a:ext cx="7748588" cy="460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09248" y="3044875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Consider how the teacher used the four components to support understanding.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5129" y="619486"/>
            <a:ext cx="2812228" cy="1940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625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159" y="0"/>
            <a:ext cx="10018713" cy="1752599"/>
          </a:xfrm>
        </p:spPr>
        <p:txBody>
          <a:bodyPr/>
          <a:lstStyle/>
          <a:p>
            <a:r>
              <a:rPr lang="en-GB"/>
              <a:t>The Array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23650" y="1215762"/>
            <a:ext cx="8311357" cy="5387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1364436" y="1486769"/>
            <a:ext cx="456263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This array shows different addition, subtraction, multiplication and division facts </a:t>
            </a:r>
          </a:p>
          <a:p>
            <a:pPr algn="ctr"/>
            <a:endParaRPr lang="en-GB" sz="3200"/>
          </a:p>
          <a:p>
            <a:pPr algn="ctr"/>
            <a:r>
              <a:rPr lang="en-GB" sz="3200"/>
              <a:t>Write connected addition, subtraction, multiplication and division facts for this array.</a:t>
            </a:r>
          </a:p>
          <a:p>
            <a:endParaRPr lang="en-GB"/>
          </a:p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6412544" y="1801599"/>
            <a:ext cx="3929585" cy="4216002"/>
            <a:chOff x="6412544" y="1801599"/>
            <a:chExt cx="3929585" cy="4216002"/>
          </a:xfrm>
        </p:grpSpPr>
        <p:grpSp>
          <p:nvGrpSpPr>
            <p:cNvPr id="29" name="Group 28"/>
            <p:cNvGrpSpPr/>
            <p:nvPr/>
          </p:nvGrpSpPr>
          <p:grpSpPr>
            <a:xfrm>
              <a:off x="6412544" y="1801599"/>
              <a:ext cx="3929585" cy="4216002"/>
              <a:chOff x="6412544" y="1270398"/>
              <a:chExt cx="3929585" cy="4216002"/>
            </a:xfrm>
          </p:grpSpPr>
          <p:sp>
            <p:nvSpPr>
              <p:cNvPr id="16" name="Oval 15"/>
              <p:cNvSpPr/>
              <p:nvPr/>
            </p:nvSpPr>
            <p:spPr>
              <a:xfrm>
                <a:off x="6412544" y="4627085"/>
                <a:ext cx="1024569" cy="85931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197" name="Picture 5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58941" y="3480524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202" name="Picture 10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16125" y="4608513"/>
                <a:ext cx="104933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203" name="Picture 1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58941" y="4608512"/>
                <a:ext cx="104933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3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34544" y="3480525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4" name="Picture 6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12544" y="3528985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5" name="Oval 44"/>
              <p:cNvSpPr/>
              <p:nvPr/>
            </p:nvSpPr>
            <p:spPr>
              <a:xfrm>
                <a:off x="7843666" y="2336204"/>
                <a:ext cx="1024569" cy="85931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46" name="Picture 9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76781" y="2307242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8" name="Picture 4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78265" y="1274093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9" name="Picture 7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30963" y="2374449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0" name="Picture 8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99141" y="1270398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0" name="Oval 29"/>
            <p:cNvSpPr/>
            <p:nvPr/>
          </p:nvSpPr>
          <p:spPr>
            <a:xfrm>
              <a:off x="6430963" y="1825531"/>
              <a:ext cx="1105741" cy="930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04357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1.bp.blogspot.com/_4oeBlJMISSQ/TE-VAtRN8VI/AAAAAAAAF3o/5iWTxCnWG5k/s400/120px-Division_Sign(a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7687" y="1146448"/>
            <a:ext cx="2202598" cy="216024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1944710" y="3807631"/>
            <a:ext cx="914399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This sign can either mean ‘grouped into’ ( e.g. 12 ÷ 3, 12 grouped into 3s/how many 3s in 12) – </a:t>
            </a:r>
            <a:r>
              <a:rPr lang="en-GB" sz="2400" b="1" err="1">
                <a:latin typeface="Corbel" panose="020B0503020204020204" pitchFamily="34" charset="0"/>
              </a:rPr>
              <a:t>quotitive</a:t>
            </a:r>
            <a:endParaRPr lang="en-GB" sz="2400" b="1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2400" b="1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Or it could mean ‘shared between’ (e.g. 12 ÷ 3,  12 things shared between 3 groups) - </a:t>
            </a:r>
            <a:r>
              <a:rPr lang="en-GB" sz="2400" b="1">
                <a:latin typeface="Corbel" panose="020B0503020204020204" pitchFamily="34" charset="0"/>
              </a:rPr>
              <a:t>partitive</a:t>
            </a:r>
          </a:p>
        </p:txBody>
      </p:sp>
      <p:sp>
        <p:nvSpPr>
          <p:cNvPr id="2" name="Rectangle 1"/>
          <p:cNvSpPr/>
          <p:nvPr/>
        </p:nvSpPr>
        <p:spPr>
          <a:xfrm>
            <a:off x="3508546" y="6062900"/>
            <a:ext cx="29065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https://vimeo.com/83485518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029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509" y="222718"/>
            <a:ext cx="10018713" cy="1752599"/>
          </a:xfrm>
        </p:spPr>
        <p:txBody>
          <a:bodyPr/>
          <a:lstStyle/>
          <a:p>
            <a:r>
              <a:rPr lang="en-GB" dirty="0"/>
              <a:t>Key ideas and experiences in understanding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509" y="1792626"/>
            <a:ext cx="9955577" cy="4854345"/>
          </a:xfrm>
        </p:spPr>
        <p:txBody>
          <a:bodyPr>
            <a:normAutofit fontScale="55000" lnSpcReduction="20000"/>
          </a:bodyPr>
          <a:lstStyle/>
          <a:p>
            <a:r>
              <a:rPr lang="en-GB" sz="4400" dirty="0"/>
              <a:t>Children meet the concept of sharing (before knowing it as division) early.  Nursery age children are able to share concrete objects.</a:t>
            </a:r>
          </a:p>
          <a:p>
            <a:r>
              <a:rPr lang="en-GB" sz="4400" dirty="0"/>
              <a:t>Children are also able to group concrete objects in the early years.</a:t>
            </a:r>
          </a:p>
          <a:p>
            <a:r>
              <a:rPr lang="en-GB" sz="4400" dirty="0"/>
              <a:t>The </a:t>
            </a:r>
            <a:r>
              <a:rPr lang="en-GB" sz="4400" i="1" dirty="0"/>
              <a:t>action</a:t>
            </a:r>
            <a:r>
              <a:rPr lang="en-GB" sz="4400" dirty="0"/>
              <a:t> of sharing is different to the </a:t>
            </a:r>
            <a:r>
              <a:rPr lang="en-GB" sz="4400" i="1" dirty="0"/>
              <a:t>process</a:t>
            </a:r>
            <a:r>
              <a:rPr lang="en-GB" sz="4400" dirty="0"/>
              <a:t> of division; removing equal groups from a set of objects more directly relates to repeated subtraction (grouping) (</a:t>
            </a:r>
            <a:r>
              <a:rPr lang="en-GB" sz="4400" dirty="0" err="1"/>
              <a:t>Nunes</a:t>
            </a:r>
            <a:r>
              <a:rPr lang="en-GB" sz="4400" dirty="0"/>
              <a:t> and Bryant, 1996). Grouping also reinforces that division is the inverse of multiplication.</a:t>
            </a:r>
          </a:p>
          <a:p>
            <a:r>
              <a:rPr lang="en-GB" sz="4400" dirty="0"/>
              <a:t>In the later primary years children need to be familiar with both sharing and grouping as models for division and need to be flexible with their interpretation of division problems.</a:t>
            </a:r>
          </a:p>
          <a:p>
            <a:r>
              <a:rPr lang="en-GB" sz="4400" dirty="0"/>
              <a:t>Division is </a:t>
            </a:r>
            <a:r>
              <a:rPr lang="en-GB" sz="4400" b="1" dirty="0"/>
              <a:t>not commutative</a:t>
            </a:r>
            <a:r>
              <a:rPr lang="en-GB" sz="4400" dirty="0"/>
              <a:t>: 16÷4 is not the same as 4 ÷ 16</a:t>
            </a:r>
          </a:p>
          <a:p>
            <a:r>
              <a:rPr lang="en-GB" sz="4400" dirty="0"/>
              <a:t>The concept of division needs to be explicitly linked to fractions; ½ is one whole divided into 2 equal groups 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rbel" panose="020B05030202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107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edu-rw\AppData\Local\Temp\WIN_20140917_135555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718" y="245874"/>
            <a:ext cx="9666536" cy="552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78795" y="5655721"/>
            <a:ext cx="68855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/>
              <a:t>Linking language and mathematics for understanding</a:t>
            </a:r>
            <a:r>
              <a:rPr lang="en-GB"/>
              <a:t>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9453" y="2490650"/>
            <a:ext cx="2594431" cy="1785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105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11" y="365125"/>
            <a:ext cx="10515600" cy="1325563"/>
          </a:xfrm>
        </p:spPr>
        <p:txBody>
          <a:bodyPr/>
          <a:lstStyle/>
          <a:p>
            <a:r>
              <a:rPr lang="en-GB"/>
              <a:t>Exploration…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981" y="169068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Look at the multiplication and division tasks provided. </a:t>
            </a:r>
          </a:p>
          <a:p>
            <a:pPr marL="0" indent="0">
              <a:buNone/>
            </a:pPr>
            <a:endParaRPr lang="en-GB" sz="3200" dirty="0">
              <a:cs typeface="Calibri"/>
            </a:endParaRPr>
          </a:p>
          <a:p>
            <a:pPr marL="0" indent="0">
              <a:buNone/>
            </a:pPr>
            <a:r>
              <a:rPr lang="en-GB" sz="3200" dirty="0">
                <a:cs typeface="Calibri"/>
              </a:rPr>
              <a:t>Be able to summarise the task you are considering.</a:t>
            </a:r>
          </a:p>
        </p:txBody>
      </p:sp>
      <p:pic>
        <p:nvPicPr>
          <p:cNvPr id="4" name="Picture 4" descr="A picture containing food&#10;&#10;Description generated with high confidence">
            <a:extLst>
              <a:ext uri="{FF2B5EF4-FFF2-40B4-BE49-F238E27FC236}">
                <a16:creationId xmlns:a16="http://schemas.microsoft.com/office/drawing/2014/main" id="{5DADEC47-8466-4559-9283-0C6BAF7C9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000">
            <a:off x="6404451" y="3575594"/>
            <a:ext cx="1799520" cy="2480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2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808275" y="1643063"/>
            <a:ext cx="8715375" cy="4554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/>
              <a:t>             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035969" y="500063"/>
            <a:ext cx="8229600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/>
              <a:t>The relationship between the operations...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42875" y="1571625"/>
            <a:ext cx="8715375" cy="4554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/>
              <a:t>              </a:t>
            </a:r>
          </a:p>
        </p:txBody>
      </p:sp>
      <p:sp>
        <p:nvSpPr>
          <p:cNvPr id="7" name="TextBox 4"/>
          <p:cNvSpPr txBox="1">
            <a:spLocks noChangeArrowheads="1"/>
          </p:cNvSpPr>
          <p:nvPr/>
        </p:nvSpPr>
        <p:spPr bwMode="auto">
          <a:xfrm>
            <a:off x="1979825" y="1835899"/>
            <a:ext cx="30718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mic Sans MS" pitchFamily="66" charset="0"/>
              </a:rPr>
              <a:t>ADDITION (+ )</a:t>
            </a:r>
          </a:p>
          <a:p>
            <a:endParaRPr lang="en-GB">
              <a:latin typeface="Comic Sans MS" pitchFamily="66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420243" y="1844675"/>
            <a:ext cx="3857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mic Sans MS" pitchFamily="66" charset="0"/>
              </a:rPr>
              <a:t>SUBTRACTION (-)</a:t>
            </a:r>
          </a:p>
        </p:txBody>
      </p:sp>
      <p:sp>
        <p:nvSpPr>
          <p:cNvPr id="9" name="Down Arrow 8"/>
          <p:cNvSpPr/>
          <p:nvPr/>
        </p:nvSpPr>
        <p:spPr>
          <a:xfrm>
            <a:off x="2836372" y="2335007"/>
            <a:ext cx="142875" cy="25003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774770" y="4903516"/>
            <a:ext cx="2714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mic Sans MS" pitchFamily="66" charset="0"/>
              </a:rPr>
              <a:t>MULTIPLICATION (x)</a:t>
            </a:r>
          </a:p>
        </p:txBody>
      </p:sp>
      <p:sp>
        <p:nvSpPr>
          <p:cNvPr id="11" name="Down Arrow 10"/>
          <p:cNvSpPr/>
          <p:nvPr/>
        </p:nvSpPr>
        <p:spPr>
          <a:xfrm>
            <a:off x="8502673" y="2317919"/>
            <a:ext cx="142875" cy="2571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735172" y="5152076"/>
            <a:ext cx="3000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mic Sans MS" pitchFamily="66" charset="0"/>
              </a:rPr>
              <a:t>DIVISION (÷)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43313" y="3479007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repeated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8905137" y="3300000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repeated</a:t>
            </a:r>
          </a:p>
        </p:txBody>
      </p:sp>
      <p:sp>
        <p:nvSpPr>
          <p:cNvPr id="15" name="Left-Right Arrow 14"/>
          <p:cNvSpPr/>
          <p:nvPr/>
        </p:nvSpPr>
        <p:spPr>
          <a:xfrm>
            <a:off x="4734043" y="1969250"/>
            <a:ext cx="2000250" cy="71437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Left-Right Arrow 15"/>
          <p:cNvSpPr/>
          <p:nvPr/>
        </p:nvSpPr>
        <p:spPr>
          <a:xfrm>
            <a:off x="4734043" y="5265582"/>
            <a:ext cx="2143125" cy="71437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263838" y="2118386"/>
            <a:ext cx="1500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inverse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362190" y="5517007"/>
            <a:ext cx="1500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inverse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867" y="2665207"/>
            <a:ext cx="2170112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AutoShape 2" descr="data:image/jpg;base64,%20/9j/4AAQSkZJRgABAQEAYABgAAD/2wBDAAUDBAQEAwUEBAQFBQUGBwwIBwcHBw8LCwkMEQ8SEhEPERETFhwXExQaFRERGCEYGh0dHx8fExciJCIeJBweHx7/2wBDAQUFBQcGBw4ICA4eFBEUHh4eHh4eHh4eHh4eHh4eHh4eHh4eHh4eHh4eHh4eHh4eHh4eHh4eHh4eHh4eHh4eHh7/wAARCAIOAsc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7JJxmmhtyE06TlTio0/1ZoAer5HShWycd6SLpSOVXmgB+7qO9Gc1GoO7d7U/P4UAJ5o3be9DswINR5AkPGTmnOdxxQBJv5xRu4zimsO/emkkvnOB6UASK2aM84pvVgV6U6gA3Y60bs9KZkMxU0xWKvjtQBNu45pc0wqpU80kZ+WgBzMKd6VE2KeT8ooAdmjPNN6pxSDOPmPFADs8mlz3pm1Qc80SHpQA/NGaSo8tvOM0ATdqTtTQcLyaHOFoAVWycUuahThN1OQsy5NAEmaTmmK4ZitPJ4oAUHjNHHWomL/SlUncKAJB0opjNtajJ5wRzQA/PNHSossDjrSgsDzQBJuo3e1NGDSqecUALRnmj603JJ4oAcaKQZA5ooAXNGaTNGaAFzRmkooAX6Cg0hPFID9aAHUZpoYZxSk0AKTRSdKQtgUAOzR3puc0oNACk0fhTAfmNOLce9AC5pM0MwUZPWmhgefWgB+aO1IPXrTN+SaAJO1ITxSBhjk0bh34oAXnHvRk0wtk5FOY7T60AKTS5pm5SelIWA7GgB5PGRRnIppkUHFAfmgBST2pRuxQaMGgAB445oyT2pOB0IqN924fNQBLk/SjnFMdwuM96SQt/BQBJ+NGfWombaV3dakDKf8KAAs3bpSjNNLqoyelJuA5zwaAHZPrkUm4881HuVW2qafsz0GP8aAFEnA3ClU++feuD8afF74d+EZpLPWfE2npfRnD2olHmA/SuWi/aU+FD5zrkaj/aYUAeyM5xSbwULCRcDqQeBXgfxO/aU8F6d4XC+ELr+3tZv0Mdvb2hDtE54G4VwXwx0f8AaW8T6Xc3Mt1Z6JaXTkmPUfMWQqe6gdqAPrT7bZ71j+2W5c9F8wZP0FTAt6814X4O+C/iaz8Tafruu+Lp7h7QsTDFKfLcn1BFe6DHHoOlAAzNjAHPenZIAprEqpbr6URsWQGgB6nNFA60UAIVFIFAXA70pOaCOaAEA29KaFDcnmnE0A4BoAUEAUhUYzSE5xS9WA7UAAVck0jKM0uKUnFAEZHzdaVlDdetLuyfu5poLN0B4oAVVGcc04EZpPn9KCG644oAG5GQKjcAt6U8sQpKg1XZmZwe1AEittypqVQduD0qAlcc1JFJuO3pQA4LgetLtDDBNK52jPahTuFABt4xQwAXFLzQfWgBininEZX3psnBFPU5FACfNSNuxmnZFJt560AQSOrKM5FPWRGTaTUmFPG3FVQAs3zDigCZVdflHK0q71OO1Mab59o4qTeq9TQA2NNrFj1NPU8e9IrNjdgn8KY4ZfmAb8qAFbd34NG1sgg01pCU3MpGKasy5GKAJcDcOtLuG7AFKzNtBFRF2XLd80ASfxUNu3jHIpqzbgDjmlMgUEg5oAdg7sdu9KGGcYpFOV3USEgDFADgMD1pFyCc0wSNkbulS+/WgBDQKX2ooASjtR/OigBCMU4dKTOTjvSMwBxQAGgGl4PNHWgBq4Jp3Xg0DGeBQeBmgBj+1DbsdqcpDClzxQAinjmjOTSjpQf1oAblQfU0HjBHNLgUMPQ80ARyMMj1p25WTimMAWOcE0kbYI+tAEhbAwtIMbhkc09gOfWk+ULnqe1ADHB872pZMdMUpU7s+1DYwAaAE2jjJ4pzHnA6UFQozSABun50AI42kMPxpJc/hTnQMOWpdoxtNADWAIX1oXBbB4xTtoGBRtw5oAcCO1FNULk0/wClADdvX0pkqjg1J3pG5XFAEJJfoOO1OXLgY7daei7VwaQbUzgcmgBkhwwzzSuArhs0uBnPWmyDcdwzQArFS2OtMTLSHb9KGQseOKU4hhllyPkQn8qAPGPjr+0B4b+GbS6bFD9v1YofLRHGFbHevkfxT+0v8W/E1vLay6tbWdu4IH2a3EbAH/aHf3rzbxddzal471m51CZ53N9MNztnA3nArNlaNpQgDYHt1oAbePc3t211dTzXt1Id0jyMWYn3JpojQnPlLx14q9Y3J09ZZLdA0ko2kntVa28yMSNIdoOSSehoA9Z/Y6uVs/jjaOmmwXwe1kQxyRhwmSPmGehHrX6QryFP3RtGFHb2r47/AOCefghJJ9X8fXlrLFLGxtbRnQgPGwBYrnryMZr7DcMcn+E0AELOQwHSlTLRHHUU2N8HHrTnbnYuBQAsQbyyW5NKmfKpqqyrjrn0p0SkoRQAsJy34UUka7ZfwooAkbrSHOKdTWzg0AJzjmm7v73BoLYxxz6Vy/xJ8c6H4D0GTWNbnj2IQPLDgMfwoA6kHK8DGPWnDJHTFfHfiT9s+OLUZE0Xw9JLaj7jsw5/OuC8X/tRfEnxNa/Z9Jhh0yInlwgz+YoA+6tc8S+H9DwNa1i0sW27sSyBeK8c8bftUfDvw600Nqt5qsyEqptQrKT65z0r4h8T6t4m8T3Autf1+e4kUEYDkDFc2ZLO2cptZ27nOaAPrDVP2y9TlOND8Kh8HJ85TwPwNcp4h/a8+I2puI9L0nT7KIfxBG3E+/NeARajJC260tZCW4YBD0pftE5dmNhcpnt5ZoA9rT9p/wCLAx+909ieMYbP86mtP2pvixY3QuJYNOuAvWJ1Ygj868NhuPJuI5ntLgbG3coeatajrCanqKtHF9ncjbtIxnigD6a0r9s/Vl8s6r4Yix/y08lT+OMmvZ/h/wDtJ/DjxbGiTXbaRIw+b7WQoB+tfAEVttzuZZB/FVSWztvNPDpk8bWxQB+s+m3VnqFol5YXMV5bOPkkjbINTyFQMIPmFfmt8MPjJ8QPh3dW/wBivjf6ZETvtpPmyp+tfdHwQ+KOj/FHw2upWYW2u0AE8DONwb6UAehIJGXnNTKMCooyyttbkmps9qAFz6VFNu7U/uPSjvntQBGr8YbFJCG3E8YqQopPIpcDG0cUAJtA5pSR1HFB6UxsYyfwFADH37uGqKQO0g9RVjJ3AfxH9K8W/aN+O2n/AArtv7PtrYXuszpmFQwwhPcigD1LxBrOjaDaC+1/VLbToD/HM+3NeFfEb9q7wT4Zu/7P0i0uNXm6mVNpj/PNfJHxN+I3jX4k6gbjxBqBS2JykEfyqo+grjLSC38/Yyk46sTmgD6J8Q/tj+PJ7tv7H0TTLe0H3fMjYufrzVCH9rr4pwuJTp+kSr6GNiP514VcCIylIRmP+KmGb5lhRfloA+mvD/7Z/iTzh/b/AIZsjDn5vsqtnH4mvov4TfGnwN8SdOWXTrsafeltv2S6YLISPQA8ivzbcgS5wCO4xU+nz3Om38epaRdS2l1EwaMqxHNAH6ypK0TBG6/zp6437s5B7V8tfs6ftNf8JFdWfhPxpbqmpHCJd5CK/YV9TKqr+8BDKfukHg+9ADThZCccHpQq7GO7lalYA4J6UrLvHPFADMYXcvSpNwZOuKUKAu3qKZ5fzbhwPSgBhYYKkfjUkGdlLtXqVp3TpQAvbrTWYjkUtDcAcUANYhl4ODQrBcK3FJJGDznGKaQZCO2KAFCZcndTlxk7hTgNopCNw4OKAGSBlPy9KAWUZ9acPu4NLjjnmgBkrfJxTVf92c0rRc7s/hSqnHzflQBFEdrHk4qdWUnAprRjPHFN2+WwPXNAE2TR/OjmmPnqOooAVn2nBFKxwB0/GoGZmPzCnb8Kd34UAJIpX5hSqNwJ74pUDFDuqBGJYqnWgCaIhup+ant1GBk1AUdWX3NfOn7Sv7Rp8C6hL4T8N2YuNYYFWn3BljPTp60Ae8634g0HRZimr65a2Lhd22WQKQPWvG/iF+1V8PPCOrnSreG91t1+9NaFWj/MmviLxh4i8UeKdXfUfEWsXEtxKOVVyAB6YrFKLDOIbW0lu5j1wC5oA+1k/bT8BNKiv4d1xYz944Q4P516z8OfjR4B8cRRjTNWitrhz8ltO4WQn6V8FSfB/wAbJ4GfxrJp5/s/PMflfMOM9OtcRpTT29yl/pNzLZ3ULZBViMMKAP1slZlbGOOoNPhk3plxhq+bv2O/jNqXjqCfwh4m2vqlkmYZgeZEAycivoyE4dou/rQA4yM/3R0NOEhYHH3u9FuNmVPXPWiSMg7kP1oAaFbYWVufSnwszId3H0psUihSrd6WIsW/2aAJR075pPugsc0uOc9KRxuUigAU7vm7Uq4bJFVkbywytn2pEkZOnegCZ2KtShgV9PpUZkEikY5pIcL8p5oAcHVievHenhUKlGAKuMEHuKgKiN9wPHcUrvudSnHNAH5m/tL+E9O8E/FrUtL0tpXhnfzmWTsXO44/OvO5A8LpuXPpnvX3n+1f8CLbx5aXPi7R5TDrdvECy4JEiqOmPXAr4OnFxHM9reQvHcQMQQwxyPagDu/hR8KNS+Js88em+IdH0iSPpFfylDI3+zgGvbPhh+yNr03iGKfx9qFsNHgJJhtXO6Yjp1GMGvmCz1C/051vLO/ktZFO5ShI5/Cvqj9n347eMNF8SaV4U8esLrTtQGLW6IwV44ye/agD678O6RpXh/RrXRdFtYbKxtUCRQxjAUfStA/ePPFQz7QBIOT2x3FODK0eTxQAxmUOAoyameJSD2Y011VYtyjJFAkbAc0AJGWjYRk5p7v5Q570xQZX39KbKSJArcigCWJw0nHpRSRKBIWA4xRQBKxwcUnJGO9Bznmud+Jesz+Hvh9ruu2ykz2Vm8yL7gUAcB8f/jdo/wANrA6dZ/6f4gnGIbaP5ipPTOOlfFfxftfGmqtH408fXknnXzDybXdjYDwPlqj4N8Rw694o1PWfEWsQxapKzSRXN+5wvJIVT7VJ4x8Z2/iDRvJ1a/k1PUopAkAQ7lPPGP0oA5CGFIlkURjdjINSaZaalq13Hpmj2ct7fSHHlwqWC/XHSut8C/CX4jeM9Ys7CHw9fWVncEbryWIrGqnuTX3P8B/gr4c+F+kDy7eK71iT/XXbLlvoDQB84/DH9k3XvEOmR6h4t1eXTSWBNqqg5H1r3Tw3+zB8MdHgxLp32uVlw0jk/wCNe34LcMTSZ527eKAOI0b4U+B9J2NZ6Nbgx9Mpn+ddA/hvw/J97SbP/vyv+FbAPtikXOW6YoA5fU/AHhHUozFcaRbEe0YFefeM/wBmj4b+IocpYCzuecSx5/lXtQUN7UnGCQOfagD4Q+L37K3iDwhpUuseFNQm1aNX+e22YKr7etfP8sc8dw1je28tndocMkqlT+tfrcenH3T1B714Z+0z8DdJ8e+F59S0GwitPENspkiaJcGY+hxQB8EW25JApOVzgtW14U1/Vvh/4wtvFGjzOzQOGljDYV17g1ivDc2lxcaXqML299bOUkjYYOQalDOy+W4JXoc0Afpr8K/Gdl8QPA9l4ksWjV5UHnRo2dj45FdjE26MetfnL+zT8T7/AOGfje3s7y7K+GrqX/SQT8qZ7j3r9FrWWG4tIrmBg0UyLIjdiCMigCYnrjrSL054oHXAGKX9aAA8Dijdn2o4pAyscd6AFJprBePWmM5XOeMVx3xf8d6b8P8AwNe69fyrHL5TLbqT1kI+X9cUAcX+0/8AGW0+GXhsW+nXMcniG4/1UIIJVeeT6c4r8+td1TVPEGtza7rV1JcXl05dmc5255wKt+I9V8S+MNWuvGHiAXF2JpCDO2SiE87R6Vm/vLhktbeJp7iUhYo0GWY+1AEtzp95ptnFNfL5VvdAtDIT9/HWk0+O+vWSPS9LuryR+MpESP0r6r/Z9/Z11TXtDs9U+KKTR2kQP2LT5uHjBPcHoD1r6d8MeA/Bvhq0jg0fQLKHYMBxENxoA/Nq1+G/xGuB+58M3ZDcj903H6VU8Q+CvGuhKt3q/hm7jjH8QiY4/Sv1VQiNQI4VQegFV9Rs7PUrYwahZQ3ULcFHXNAH5LW7JNI0u796nSM8EH6U+KVQ7sQN/vX19+1H+znYNpN34x8C2sVpPaqZ7i1jXG8DrtA718j+HrS21bUTaX9wmnhch3lO0Bh1FAEMmbqE/PslUZVl4OfrX3V+xJ8TP+Eu8Bf8Ivqlyraxo48uNCcs8KgAMT9TivhRoRBeTxq++GNsK4/iFdd8FPGE/gr4qaVq9ncfZbWaRbe7fOAUJ5zQB+og5HfI60vAqppV/a6nplvqFlOk8M0YYOhyDkVbBVvrQA7A60h6Uo9qWgBB0ooJx70UAHag0UGgCOQ8ACnj7vNIBg+op3FAAMUHH0oo6mgANApaTpQAtJ3opSPzoASmygstOozQA2Mcd807vQKQjnPagBSF701lXqelHDe1BbnA5oAadofPNJsUZcYA9T2rlviV8QPDHw+0SbUvEWpQW7BC0MDOA8p7BRXxh8WP2pPFnih3s/Csc2lWUgKbzwxHrwaAPon9oj4+aF8PbCTS9LeHUtZuI2QJHJkREjGSR9a+CdQubu91S61vUZfMvruQySszdM9qrGVmu577VLh57p/maWQ5LGvWvgJ8BvEvxOvk1fUo5dO0FWDCSUEecvovrQB5poGm614m1SLT/DunT3l1K20MqEqv4197fsyfBfSvh14ZTUNRt0uvEF4u64kkXPl/7Iruvhp8OPCfw/0qOx0DTYEkUktcFBvJPqa7IAZyc+5oAimgt5LdreaCNoHG1oyo2kfSvz7/AGtvhhB8O/HKappKzHS9Wcsx2YRGPJGfxr9CGX5cZBPv6V55+0L4Ct/iD8M77R2V2uo0Mlrs6hxj/CgD89/hx4i8R/Dfx5a+LdKtyJI1IKvwJ4j94c9eK/Qb4I/FDR/ir4bfVNPVba7hbbPbbvmQ/wA8V8DWVjNdPfaX4u1iHSL7w8GWC3uCUeUdduO/QfnS/DDxxr+g+JRq/govBdk/v7FDj7QO4AHXNAH6dwjb1696fhc8GuL+Dnjqy+Ifgi31u1IS4UmG6hJ+aOVeGBH1rsU7gdaAIEwZiDwAatL/ALJyKgg2s7q2M0se6OTbzg0ATnpQOV96U4xSDAzigBHRW6io1hXqTxUppD93pQAiptB24NMCjPzCpR046005yKAGlVIOKaI1Udc+1SMAB3qC7uLaytZry9ljt7aBS8krnCqB3JoAmUdguV7g18S/t8eEfDWm6lZeJNMvII9RlbZNaRbeQTyxA6UfGT9qrXLzVbjT/AsL29tDI8TXDDhsHGQRXzdrGsav4j1OXUte1Ga9uJG5aR8gZoAoSxrLDnPy9QK39L8SatrXiLw/aahMWis51WAAYIGRWE2yAlpGHljgD1r6K/ZC+Bl54r1mDxx4kgaDR7d91tEwwZmHQ/QUAfb/AIaLf8I7YblZT5C/K3XpV3yVJ3E808AABQPlAwuOgFKvyjGc0AKeBt7UiqAMHmkz2AJzSjg8AmgAQDlRxSSqGAHenLz2pPrQA6NdoxRQCM8UUAMmkWJGlc4VQSay4r7Tdb0q6WSIS2uDHMjrkMO4wa1nQMpD4KnrmoYrW3ijMcUSqhOSB3oA8vm/Z++FN3Mbp/D4JdjJw2Bk89MV09l4G8EeH7CKGz8J6U6p91ntI2f8yM11qBUwF6elBx93aCKAIbIIluphhjgTHyoigAD8KnCnbSjpjsOlDLnHOKABunHWgZ2e9AIA4oIzz0oARW+XmlHHFKMBeaQc85+lAAw7qaBheT1oFBI9aAGgjndSFip47dfpSngDjmhlbBz+NAHxj+3N8Lf7NeP4haBZCO3Rsag46EsQFOPrXzEnmSQxzxHcrc1+o3xL8OWXizwBq+hX8e6Ga3Ygf7SjI/UV+XEMd1pt7d6VcDa9tIYyD25oAW/jkurMxgYPXpX6EfsgeMn8X/BnTzdXAl1GyLQzD0AOF/QV8ArOIYsuoK9zXvn7BfjZNF8Z6r4UYeZFqRR4cn7hUEnH50AfcgyRnPNKpOzNB3KeO9AP8JIoARjwTUK/e3VMzKvBqGVSPmU5FACA+ZINzABeTn0r4I/bU8eWPjX4gWei6XPMbfSw6TrvJjZuCDjpnivtH4o6v/Yfw11zVRJ5TxW7bG756V+ZXhy0k8Qa1ftNcBJZWklMztjOMnFAEAvdSlgi0ax3S+fIAluo4LHgHFfan7LP7PWm+E9PtPF3i63W51+X95DE/KQqRx8vTNeYfsP/AA0h8SeJL7xxqPlyWOlzG1jjbozgBt/4V9LeLvjh8PvD089rJqlvNPbZUojg4I7UAej3QZgDnLA9B0p8Tbl4r5qP7YHgf7abc6fPsDbQ+w4r1/4cfErwn48h2+H9Rh+1hdzQbhux9KAO5z1B6U3lQdp+WkTzMYf7wNOO4fLQAi7ZCUkCsjDaVIyD9a/M79pHwengv406po0aGG3vH+1RluQDISePav0xwpXK8Fa+Pf8AgofpNrG2la0sY+1SEJvHXCjigD5n8QeHNU8ONAurpsM67om7MKw9RX/Rn+Xbj+del6r4j0fxV8KIbbWsjxFp5UW0hH3lzyD+leenM0amRcSMuNhoA/Q79kHxJb6/8F9PWGXzJrUmOQH2wK9ij29a+Uf+Cdt9G3hfWdL3/vYnLbc+rV9TxOdu0nJ9aALR6ULTQPl4596dz0oAUmjvRximlwDQA7PNB60mPmyDS4BPpQAh9qAMdaMe/FLwKACiiigAFFQmYiTBFTDnmgAIoPWlpCfwNABSNmgYzSEYYbT9aAFO4igkjGahncq27tTwSVBXqaAFfrha8C/af+Pln8PdOl8PeGbiG68VSgDbjctuD3PqcVc/av8AjE/wv8NRWOlw+bq2oZSNjwIxjrXwPeXl3qOoTazqlw1zfXDFpHY5PNAEniXVde8S6jJqniLVbi+uZH3lJJCUQ+wPArP89fvSgBE9OKsFd+WQ9eorofgz4csfGPxj8OeFdTz9hvLnbMF6kBSf6UAeyfsifBK08cTDxp4njaTTonzbQEYDEHv6jivuG2treztI7WxgitreIYSOJQqgemBVXRdJ07QdLg0nSbVLa0hUKsaD0q8uCeOvegBQoUcDBPNO2/L8xpf4KOCtACKcjn6UhypG2gjbS5z7UAfMf7Zvwsk1abR/H2haLHdPpUyyanBCgV7iIMGYn1wBXl3jzxBpvxc0lbj4aeH7Xww2jp5kx2okjKvuAM190TRrNG8Mih45FKurDhgeorxH4qfs4+HfEkct54Wun8O6gyEN5A+WU++TxQB83eE/iVL4F8c2vizwfbXEHhtoYrbWrSWXcHmUYeRR23Mc194+FtatvEPh2z1uz4huow4Gc4r4d1D9nnx9psOq6PfO15C6KbVoxkFs8k4r6j/Zk8KeJPBvwzttJ8S3ZmuQcxxk/wCrXJ4oA9MfiQSCnhWc7zTwNw+YUBufQUAKWGOtLncMqMU3CnnrQxJHy9qAFGM+9JlugpARtJ70xWIFAEn40fNjApnUbu3pSGTGOwoAcSeFbqa+YP2+fHUumeDLLwrpN68V3e3G25CNgmLaePzr6e/1kynOMV+c/wC1/qU2qfHO8W4ZvLtotsanoMMaAPK4VtIhCszM1so/eqpwSfrUdwbRrstYgrAx+VGOSB9afptubvWLfTlHmeafmx6VvQeH9LutY1a03PGlhaySLxzuAyBQB2f7N3wx/wCFifESESxM2j2OHmcjKlweVr9F9Ps7ews4dPsoY4IIECosahV4HoK+eP8AgnpBEvwTu7hY1859VmDPjkgKvGa+i0ZiMk80APBP8Xy0vy96MFhg/nSYHfoKAHfrSE+nBpRnGR+FAO4DigAxgdzRwvABpN3anDqaABPvUUyFi0p9KKAHSfifakH3P6UrH5sUjFefWgAXG30pQevrTTyAO9KAcdaAFHHzdaPvAk0g4BLUBtx9qAFGAnSheRSge9IRjvQApPGKTOCOKRf7p60ZYNQA4Hk8UEL6ClAJ5pOh5oAGHHam89M5ofLdeBQAT9KAE+VmMZGVYEHPpX5kftHaaNB+P/ii3SMJayXZaIDpjA/+vX6bjCsMc18Lft7eFZNJ8e2fiMJvt74bpGA+62cYP5UAeA2s6mUs0e+JT8ykcGuq+DOpDRfjLomp2o8gM5G0cD0rkkkBQpGow3OajnaW3uLbUo3KNbSqwKnB60AfrRaXH2qzguBgeZGG4qPe3m7sEgdq5X4Oa2niL4X6FqkMm5mt1D/WutVW3bm4B/WgBXPmDcox9aYsg5Vsg+tPEZ3ZDAD3NNa3ctjtjrmgDxL9t29ubL4JXCW0xQTHa5zyRxX5/WcM8ltHDas6l/v7fvEd6+/v215tIk+D11p95qUMN4BuhjPJc8cV8IaDqTaVALxoBJIEZVU/TrQB6ZrHx0vtG+G+m/D34f2X9hQwwhdQvFXbdXM3QnI7EVyPhX4R/EPxlfLJDoV4i3J8z7XdIcOTznNfRX7I/wAF/CviDT7f4i6pdRalNIMtZlcrC/XB7V9awJDDAsNvbRQRKMIqIAAPwoA/N/x1+z78SPBlss82jQ6tEV3P9kRnKKOpNcJ4Z8Qat4O1qLX/AA/dS2F7bttkjRsZHdTX6o60yReH9UkupF8kWsmWf/dNflN4ukt28Qa01tgwm4baR0oA/T74O+LD42+HWl+IsbZpYgsue7gDJrrQzdcZ9TXjH7GlnJZfAmxaSYuJJXYA/wAPSvZck4I6elAAcE/L3ODXx9/wUO1SyeTStISU/bU+dlz0Ujivr6WWGCF7meRYoYQWd2PAA71+a/7RfjKLxv8AGi/8TRRsdNtmFouWyG8vIyPrQB50JOF4DNGQTnua2PEF5aXyWl1bxwxXCRBZEjGB9T71S1qe3vtVN3aW5t7d14Q9+OtVnVbO1eV1zuXCn3oA+uv+CdNjH/Zmu6kwzIxC/wDjxr6uf5cnBHPavnb9gPQNR0r4aXWp31uYoryVvKz1YA9a+jFcfdkHFAE0TMYhj9afnaQWqoAQ5KMdtSEtIcelAFnhuaiuR8nHFPUYUL3qNTuLIx5zQBFCzFsA1bHTnrVb5Ym9aNzsNw6UAWe1FNDZQH2pRuoAXH5UwyANikdysm2iULt3UAEsYYbh1psDYOGphLlQRxTlwpB70ATqeaOO9NVlOfWjqKAFx7CgY69KQDB61DJ5n4UAOkQvz2qJWk3begFSLIRimzIS5cGgD5A/4KLaTKV0PWVIMavsYfhXy3GFjniliRZCq8q3Q8V9+ftjeE7/AMW/CSRNLszdXdqxkVV61+fIS4EX2dw0VzC2JUYYIwelACSTNLeySwrtHdFHSrnh7WtQ8Pa/ZeI9GdrfU9PlEsTDg56fyzXReMPGuna7ouh6Xa6NFp8mmqqzzqoBnweScVma+9lcRxXFptCxjcQByx7igD9EvgH8TtP+KfguLVrb9zfwgJdQ5+ZW6ZP1xXoik8np/Wvy8+Fnj7Wvhz4ri1zSJJDaswN3ahsB1/8A1V97eAvjd8PfGek295b61DZ3TgeZbyE5RvT3oA9PUluOtICNuM8iq1vKs8C3FvMk0bDIZD1FBkbrj60AWs+ozSO6qOQahil3t8xx6UTP8wxyM0AS71x8uTTiu4g7hkVWYMuJB+NSx/MPloAeC+cK350feO44zSHGcikZhx2oAexYEZ5HtQxx16U09N2aQnIGOTQA/d028Cms208c81HMcxnHDdhXG/Ej4j+GPh7o02o+INRjWdIy0VqD80h7CgDrdUv9P0q2N1qd7DaQf35GwK8u8d/tCfDbwhdLbS6h/aLnr9kIbbXxB8Vvin4q+JniCe4mv7mz0wOfIt0kIAX3x1rhRDGJGWZ3nJOd7HJoA+49W/bG+HdjII7fRtYuiRnKKgA/M1R/4bS8CFcnwzrZPfiPH86+KC8MLFfJX/exmtaxha61TT7mHTwsMcgZ1IGJQpyRQB9m6N+2H4L1G68mLwr4gduuY40bA9+a+YP2kfGOieOfil/b/h+0ntrdoVjmjmADBwTnOPrXQfEnxRous6nZeK/CGlwaHb2UYhvLQoMyk9SMY9K8x8VHSptZF9ozlre6jEkwP8EhPIoAzYmntbhbi3cwyrnbIvBH0rt/gZpNz4o8eyaTcJdSSXyGNmT7zZ459q4WZi2ArZKsCPwrstJ8WjVfFOiLdyHQ4rcrC9xbfIzAnk5XmgD2n4KfEaP4C+PtX+HfiWZZtIe5aSJ4DnyXJxhs+wr6x0n4ieA9VVHsPFOmylwCFWYZHtX5/ftBr4Vbxhpk2iLcz6aI0+13UzkvM/8AEcnnmp/itdeEvEY0Y/DRbnTxBGqXWJSCWwATxjvmgD9HLO6tb6MtY3cU6DqVbNTsrjHp3r85dZS28CxaYtj8StQudQu7Npp0SeTbFLnAQ84rX+Gn7SXxE8ONJa3MDa5GDzk5bb+NAH6B5HA3YFL0wVIIr5v8PfteeBb4wwarYz2MzELISchT36CvXNG+JngPUTHDZ+IbfzJMbUckHn60AdseB0FDsFTOBioUlV4FkjkWWM/xKc09vnjoAZa7t5OOKKfbsC2OmBRQA9h8+7vSAc5YdaG4ag8nbmgAxtOcimnceRSnpgjNO/gx0oAaVLAYp3RPekywp3PGaAG7cDOaACDk9KCc5ycUj4IzuoAVgCwOaUDjr0qMAsvBpUyOCBmgBxJBHWnZ44pF44PFKcd+lACEZHWgglccUHawwBim4YHHagBPlQHmvnv9ubTGvPhkt8Id6w8FsdOpr6DdBj1rz79orSZ9Y+DuuWdpb/aJVt2dVxnop5oA/Mu3kYWSJydyDDelXLWwN9pVx5t15ZjGQp/iqLT4mazaGbMckLlGU9QRU4zu8tlUFenuKAPuT9hHxJBq3wnOkmUG50+QRlCecYr6COWB3Hb7elfnN+yx8Ro/h78TwbyZIdI1D5Ji5wFYkDNfopbXEN7aQ3lrKsttcIHSRTwVPINAHB/HjQfG/iHwWbf4fasNP1eJwy7mChxnkZNeIX3jD9pWx0JfD83hS3e6iTY19HOWLn16Yr6wb+8rYx6Uea4H3s0AfE+j/s6/FL4m3Mur/EjxBJYjaTAAQ5z6beMV88+IdNuPDviW/wDD10A0tnIYy3dh6/lX6u+Y/U5Ir5Q/bQ+DN5qtxbeMvBmkK1wit9tS3T5pOnJxQB5H+yr8ZoPhXr1zpeteaPD1/J5jsilij8AHH0r7K1P4y/DKz0WPWJvE9q9vKgcRxurSY91zkV+abzQK8lvqEZt5Y22yROMENTS2irFtVYyx7ntQB9M/tJftNaf4u8Oy+EfAMM4trgjz9QlUxuoB5VV7g+tfNuiaLea/qdp4f0uF7m8uZRu2jJ57mm2drNqU6WGg2E15ckhQsSZ5Nfa/7HvwRk8G2reL/FFrs1mdcRRSrzEp5z7GgD2z4Y+G4/Cfw80nQYwd0VuhlBGPnKjI/Oukj3Z2/wARpQzuTgZJ7+lea/Hr4saH8M/Ct3K97BLrboVtrUN8+SODj24oA4j9rv4qT+HfD03gXw1atqGs6rC0c5jyTbxsMFuO+a+FruMpEliJTw37xT1Mnf8AWu+8AfFvVNH8a6l4i8RW0WpXOrxtC7XCljCrHOU9K4+2t7W98S3lxdSeXbyzvMrZ6ZORQAniRruH7LaXtmtqVTKlTkuKrWlvcazfWOi2w3S3cyxoo65NTXk013dyvdXT3KxnbE8hzgV6h+yd4MuPF3xet722tX+x6Uglecr8u9T0z680Afc/wg0CTw38N9J0WZQkscQLAepArrNq9W5p23AVOu1QMinLtAw3JoAgIG/A/CpIjyemRTZPlbOOKMCN93Y0AT8D5u9RSLk5T71O3BgDS8k0ARpEesnWpGjBGKeCO/WkLYoAUDAxSNz0pevNJ0oAMZxnrUZTk7s4qQcE0pzjigBu3cu0cCmoDnaQMDvTx6E4o+X60AMeMHletOAwPU07FIenWgBpf/ZpSeMbaADnOaX5qAK7RMzZp7RN2PGeak5oKse9AFaRQjncAY2GGUjINfK37Sn7NF5rWr3PjP4fNF9rkG+409yEQ4HJU9yeeK+sCoddpHNMjjaMH5sGgD8ltQtpre9l0/ULWSzvoCVlglXaQR9aiitJ5F/0aFm2ct14r9Av2k/gXo/xF0OfVNIs4rLxNGTIs8agNOQOjetfDOueHvFHg/Wv7D8Sw3GkNIxUTuCqt+NAGBHKFU7jyPvEVJbWJnha8sZJITH825Se1W59JFvpJ1KG7trhHJG1Tk9etO0Ej+y7mMOYyYz8vagDuPh98ePiJ4HuIlXUH1axQDbbTNgD8QM19E+Bf2x/CF9Zn/hN9KudIuR0W0iaZT/KvjVbO+s/+PyzZGKhxuHO09DTI4JbzJW0ab+7xmgD9IfCnxq+GHiyNJNN8SRWu88C6IhP5E13djqej6gdmm6xYXr44WG4Vz+hr8o20Wa8ItbGxZrscOqjkGtXw9c+JvDs5fTPEF/pd0nH7mUqQfSgD9UHgnC/XqBUkR8uPHQ1+fHw/wDjt8XvDzSSXWoz65FEdzfa3L8V7z8Iv2rfDnieb7D4tii0i6eTZG2cJ+poA+jw7DPGaSX5gMCquj6jp+q2/wBq0i/gvoD3jfNWSJF6gigCMyMEKMCKbGdhzuOalOWO5uTQFB+YjFAFbUbtNP0691eQFo7S3eZlHcKpP9K/L/4n+Kbz4g/EDWdeurqVoJLlzbQsflijzwor9RL21W902809gNtzA8Rz0+YY/rX5W/EHTZPD/wAR/EOgIgQ299JEox6HtQBi26yxuzYP4VIrFjt6Y6k96IpGjPlFvm/iNQvIynjDF+T7UAavhp9OGuQ22rq32eQgZRdxzXVfEvQvFvhG20ZdUS0toZXeSxFvKHdkPPzDtxiuFG7YDG22UfdbuDVzUNT1jUHjm1fUrm8kjUJEZn3bBjGBQBr+M9STWLCylWxgtnQASCKTO8+pFc3kKSqLz1x2qNcIHQP855J9acjF0RlJyp+b6UAN+YHPI9sVq+D9L1PXvFdhbaTZS3bRzK7qik7VB5Jx2rOn379w+5jj616v8BdGjS2v75tc1Hw3qsiFLebf5cUykdPXk0AS/tL3EDXGmxxQxI1vAkcqRHKhh1yfWvK7XUJ9LmF3YOp3LgqDx0rvfEOhafd/EzTfC0/iRJLW5Ilv7uSTKq5+9zVyf4beHdQ1bXb3RvEVmugaTECkjSfNM+DkD15FAHlUi+c5uLhi0kh3cnpW74E1WPQPEi305xEyY6Zq3eeAfElj4I0zxhdW4Nrq8gisIMHdNuJAKjvyK5zU9P1LS7s2OtWctrcgbhDKuGA+lADtTCy6tLfCMSRmXzFA4yM55rpWhm8QWUniFIJNHW0I8mSNmIZhyOtcqRIELITg8Vu+DdP8TeMrweFNHvGEaoXEDt8px7UAe6fAv4/+LfAcVtZeMrOTWfDUsgM+oxkyPaoe+FGDz2Nfb2m3trqOnW9/p8yT2lxGJI5EOQwIyK/Kq5t/EmlQ6toEuozWVvBlLu1LYWTB7D619p/sJ+OrPW/hhD4TeV21DSy28sckqzEr+lAH0VAmJCc80U6IYbGCcDqaKAHvjNMI/iFLLkNntSK3B3dDQAHORt59aUt3bgUxVHJzQOue1ADg3BHr0p24KPmNMJO3dj6UBsgUAKPmPTIpBgNtpWKZHY0xwevagBy/K3FGcgtimkDhs07gp6UAOB3LnvQOevFIjDGBSsNxHOKAFz+Q70jH5cjkVGylc5OacPu7aAFGNuWpkixTxvbyoGjkBRwehBpQBtPrSHjqOaAPzX/ab8GXPgX4tahFHZvb6fqLmWAlsg7iTxXnTK2Q8hIcdBnrX6K/tK/Cew+J/g2UxW6jWbRC1tMTgggdK/OkJNBcT2d1nz7ORopMjHIOP6UAMkjV0McgxuOQfQ19E/st/Hm68H6rb+F/Gl47aLORHFdSsSIPT3xXz7bC12ST3DnI+6nrUBfzoiZgHUHIXPQUAfrVp93Z6hapeabcxXMEihleNgwwalHzHpz1r8w/h98TPH/w4Zf+Ea12U2DsHltXIZWx25zj8K+iPCX7ZlpdW6J4i8OxWsq4DtFIzA+9AH1pu7CjcuCpXcp4Knoa8s0z9oP4W30Fu39teXJKoOwr90kdOtdBJ8UfAKRiRteiCtyORQBV8T/B34beItSk1DUdBgFzLy7RAJk+uAKwrH9nb4W2+8y6T5uWJHzYx+ldRL8TvAMFgb9tdhEQPXcM/lXnfin9qX4b6W8kenySX0qDumAT9aAPTvCPw88F+FBt0LQLWN/77RhmH44re1a+sdNtpLvVb+C1hiUsxdwOK+K/H/7YfiXUs2XhPR4dOHIFxvJYk9OCMV4V448XeOPGFws/ijXby9mHOw/KB+AoA+nv2hf2o7Nbabw/8OJ/tEzfI96qkBCOuM18p6rqWr+I9XfU9dvptQv5fuq5Lc+1P0q5istHuYlsIpXI5kLfMtRaJNfafqdvq9ogke3OdrdKAL2l3dhaaZd2Os6czX0ikQsePL9KyolaQGLOV9ava5q0mu63PqlwixyS53Ko4Bqk8Y3RW9orzXkzhURBk5NAFzRtEvvEGsWvhrRYXuL65YKFUZ25PU1+kfwF+Htp8N/h7Y6NFCi6g6B76QAZaTHPNcV+yv8ABnSPAfhi18R6haCXxLdxZeaQfNEp/hH4V7kq5GdxLUAOC9gfxo3jOdvFKdxUZ4o5X7vIoAY2ZMnHFREsFww5qwASMscD0oO09KAGwcqMjFPJPYd6OgxSjpQAAdzxSnmk55pMd88UAKOuDQ2c9KBmlzzg0AISeML9aN34UDqaDu7UAL+GaQdeRijHrQfmoAM8UnY56U49KYw59qAHfw8UnzfSl3Z+lNON3J4oAd9TigjnrSHFH1oAUd+KQd880cZ4pTQBGwO/cvU1z/jTwZ4Y8X2q23iPS7e7VDlXKDcD9etdERxxUYB6nnFAHzF8U/2SdH1YT3nhLUm091Qslq2SrNjgegr5O8X+CPG3gO7Nj4m0O5tgTgSKu4EeuVr9T8svPc1BeW1tewPBeWsNzHIpVlkQHINAH5V2fiAs80l3Mty0sQgCkYKKvTrVeKTUrW3a4tSqwZ4bGa+8vH/7Lnwy8TQXDaZZnQr2UljPb5fDHnOCcV8m/Er4K/EH4c3szfYm1PSo3/cTJ8zMPUqOlAHnVpqeoW05voLkRXLnJJXvV600y81bw5qGvNcgmBiZBnknNZ87reTsbmF4L4t80Ui7ce9aHgu4tNM8TC3vLYXcN0NjRMxC5xQBlWk96sCSLeOqOcFcnkUyaKGS5MaKCx+6QMEH61Z1m2XSfEd1ZrHIIg4IRRkAHnrVhZNPuLqN4UEbR9Md6ALnhjxz428IO66Frl3EveN3ZgK9p+HH7W3iXQIo7PxLpx1JWcB5QwBUdzXimn6jYXEl8dXjWPKBbfbzkg81RT+zpZQsFsxYnG4g4oA/S34c/FDwN8QLQTaBr1vLcKgaaFiUZD3HOM/hXZoCx3Quko/2WBr8kJY5rK+Z7SeW3kV9waNiMflXb+FfjP8AFLwuwXSfFNyYeN0ThWDD8RQB+nEpdW3YIINeG/tE/APSfiNaT6to/lWWuqhkXauDM/ua8L8K/tj+MtNkjh1zQ7TUkJAd2lKsB68CvXNI/a08CzhGvbR7dyMnaCcGgD448XeC/FvgS8ax8UaDc2srEhXI3BgO+RXOxNCw3bsEfeU8EV+g/wDw0F8F/FVk1nq04dX4ZJrcY/OuW134Z/s6+Lr77faXVvp0k3L7JOGPrgnigD4pkeFo/lIBxwc1A0rACE/P6H0r7F1H9kn4cajIlxp3j97SFh9xBGwP5tWLqf7Hdut6V0Xx4s1swGDJsDZ+gNAHyvJHFIfL3fPjim7ZFTyoYnkkH8KDJP5V9SD9jHUmXf8A8JYCfUBaveHv2Udf8M6vDq1j47isJ4+k7Khx+DcUAfP1l8MfEl98O28dKIY9IifEpadQykHH3c56+1bNl4+1bxJ4atvAem+Hv7Tm3CO0ltowkm/tlvr6173bfsy/DfRbz+0/E3xGm1OFnMs9sxREkYnJ4VvWu10fxt+z18J1kGiQwWLydTBGZGY/Uk4oAp/BX9m/w5pPgmBvHNq91rl1++m/efNDkfcz3x61p+J/2ZPBGq6bNZaXPcadbSHLKshwT7+tcr4o/bB8NWKTtomkC+cZKeYxXdXifj39qr4i+KbSe10sRaHDJwfs77iB6cigDY+Pnw91D4S2Gh6svjGLWbfTJlj03TyTiAZyCRk55rwrxb4k1TxRr0mvawUku5Rtwi4AFULi8v8AU9Skur68nuriVi0jSEn5qmfy0xGUCy/3vWgCvvKt8/CN0HpVm0lutNuUvtNvJbe4jIZXjcqW9uKLCzuby92QhoH2nBcYB4960NVsrOz0qzJWM3UhCuwagDodY1C18RWFl4gj/wBJ1S2bbe2wOC6AdSeh5ruv2PtXudN+MU0NjHsiudu9QeBx0/WvJ10250m3lMdxF5U6Zchx0r6B/YQ+Hd5qWs3PjO+iaOxQ4tpP+ehBINAH3EPvnmiokybgntiigB7jLc9KSTBwtLJjcKQkDGKAE+WmtwoVfWnYyelH3T0zQAZGCppNpA6UScMMY5oXHOSc0AIwBGTQoJFIeOtLjev900ANwW+UUojycZwKVW+Xb39aaVIPLcUAScL8oo4JB6CkQqD6044Y46UAN7k9RS8OR2oZeMBqTG3nNAAwCk00jjn86cAG5HWkI4oAEbByentXxf8Ati/BCTTdRvPiL4ZjAs5sG7tY1+VDjGQB69a+zzt247Corq3t7u1ltbq3juLeRdrxuoKsD7GgD8ko3hnt1kYZJPQdqS4X5C0SnIwCPUV9YftFfswTQzXPiz4cxllYmS4079SVzwB7V8pv51tcS2d1A9rcoxSRJByCOtAHR+JdO0C3GnNpGpeckq/6UC2fLNYuo2On2908NhIl5FtLGQc4qjFDjftYc/rUtuohw0Zxz86+tAEcNrYzxKkG5bgtgEHpVm7iuIG8qS+u3wOm7io7qeKS4Roo/JYcYHeidnHIJbPr2oAWXzPsiq1/dOh6xl+BUemWNnLepHP8kfXJ71ozQaFHoSzQXxm1Zm+eHBwB/KqKgC2xIpLn+IdqAJ9SijGpb7WNURMFVA44prahdTXDXAVGlYbWHYCoY2fnDE4704L1ZTgHvigAtpDBJvK7gSdy9jUsrXQQeW2xT94Cq8hRYRHIx3MfkVRlmP4V7D8H/wBnrxx8RhBe3iHQ9CYhhPMNxlUdQADkUAeV6Bp2o67rMGi6BZve39w4RUVc4J719s/s8fs26Z4Nnj8SeKtt/qzIGEMgDLC309a9M+E3wh8EfDa08vw/pwe7ODJcznzH3dyCeRXoDdOQSaAERd+DwoHAApwXBO3qKUDKYIxRghQP1oAcw4zTATxxSgEA4OaOmKAA4zz09KToMgUrNk420dCPSgBc7v8AClHXFJnngUtAAePvUHj6UH0ooANxpfek/CkI44oAUHnmlByKaOcZpdwBwKAEG00AcnsKTjcKfQAi/WgkEc9KGPYLSEcUAKeKbwDzTj05o96AAH2pD83NITz6UMx/hHFAA+OOxpH+XHNKTxwM0hAx1zQAv0NICG4H40jDBBXkUp7Y4oAD82eORSbQw3bsGlOM8GmsuehzQA0LkZXjmmXUEF1AYrmGOeP+5IM1KQc8dMUrY2/L+NAHiXxq/Z18JfEFI7zT0XRdVRs+bAAoYe/FfHnjnwlrPwh1O60zxRpIulncizvSmeh6gn2r9LgOMg8+tZvibw7ofibTXsNd022v4HUrmSMFl/3Seh+lAH5lx+PLeW3Vf7BtrmVYHhaVo8k7hwx9xXN6DZJMxt3fZKT8p9a+z/iR+x/4U1K38/wLqEui3mSzC4dpkc+gHGK+e/HPwF+K/hCR7ptHbULOMZ+1QFQB+Gc0AcraaXpcBnh1PifaPIJ9e9aPw+i0O/v7/RNZvILCJUYwzk4LNjgA1yeozWINuEW6tr4MVuFuCxyfbPTmo5reRJfOXaz4ypyDQBFqubTUrqFWEiQsYlc/xj1qm4CoJV5z1FdzonhC28V+EdRvvDiPLrmlq11fxvLx5A6kA+/pXMR6DqF/AZbAfazGoM0aDaY/rQBn2VvDeXYW5kEEe0ne3GT6VDOlskrKqqQv61p/2NcbEW4uEgRkZ1Yru5Has+4S3Hl+S+6Rfv8AvQBPoejpq0czRtteMZCDqaRJbuOQxre3UTJxtDYxU2jTagmoCXScfaQMBNuQf6V1f9mpNBZf8JFCulwzKWubzg85/ujkUAc3aa/4iQFE8Q30aJ90CU1YtfGvjRR50XizUVZThf35rZk+H63ehap4i0bVIp9JsA23PDTY9M8isO30fS9U0qS6tdSW0vl2rDp7qS0pJwTu6D1oA3Yfix8Tre1MaeKr9ou7+aeK6XwrdfEbxklvP4i8Z6hpugSyeWL15ysZbGcZrir6TXPBaf8ACP6vZ2rw3A3uu1WfHs3aptMj1bxSkemRXT2egWjedODJ8sK9N2O9AGHq2qawdUubKfXLy5jilZEfzSd6g4B/GorTTZryOS+uDLNBFwWY5xWleQaJaatFp8TSahZ7jmdQVLfnzS6xa6nNcSR6favFp0Y37Q4Pyj19aAMS3ht2v4S0QW33/O2P4a9HuPD/AIG8VarZW3h7UhprPsjdJGClmOATx71wsbaNcxMsszQbUGAc/M3pV3SfCc+p6nbWul6hGt04LKB8pQAZzmgDrfEnwg8QabrOt2+hONStNFOLy6jOVVtu7GfpXGP4f1S3nsLrXY3srG7kCpcPwD3610Gn6B4msbLWb7WNcvrLRI5Ck9ytwxW4nx8qEA5OR3NZetNe6j4UgvtQ1hZrWBytvadwAODQB1kXivw/4Tk1vRbvT7fXFngjGn3sahvLJX5uTXn2m3FvZxStqcbThs+Xnnaa1fAvhPxb48v10Xwrokl7MBnJAUIO5JPFfUnwq/ZC0+zmTU/iJqhvlwGWygJjKN/tHvQB8+/B/wCGfiD4s+IILLS45odJSQC6uWHyovfmv0Z8EeG9M8IeGLLwzoUCxWlomMKOC3c/ian8M6BonhvRxp2gadBY26LgCNAC3uSOtXkVkAZT9TQBZgL78EY4op8LbgPpRQArfeOaYo3ZpzHDetNQ/PnpQAAk/KacOFOOaRlLH0FA7nNADSRwTTsjvwKP4RxmiUDAoAaduDgUh4XFLnd04xR/FzQAEAqB3pQdwPbFJzupW5JxQAm0E9felpqDaT3JoYMcUALtyM55oVW280D7tG12Xr0oAUbgMUfdb2oVmHUUjNztoAMqAe9J0IOOKcNppOfegBBwTj7p6g15B8afgJ4R+JTPdsP7P1MJhJIkAyfevXpOnHHvTFyvUD1zQB+cnxB+APxG8F6rLbwWJ1OyHMc8fPHvivM9Qt7zTbjydS06e3lHXKHk1+tTfNEY5FEqsOVIyCK5fxB8P/BmuxEah4c055eu8wjcKAPy4SeCQly2xgOhFM86FpBiT5e9fcnjH9kjwfr2pNfWuoXGn7v+WcJAX8sVjL+xd4XHXxFqP/fS/wCFAHxustjnKHbnqae15bxjau5x9K+xP+GLfC+Mf8JHqPX+8v8AhXW+H/2WfBOlxQo7vdGPqZcHd9aAPhPRrfUNQumj03S57pm6fIcV6H4P+B/xR8U3EUFvpAsbaQjdLKduB+Ir9AfDvgPwfoVpHFp/h6wiaMYLrEMn3rpk2xxrHGgSMDChR0FAHzh8GP2V/D3hC/tdc8TXJ1XUYX3rEy5RTj2619GQxQ29ukFvEsMSjhVGAKkU5Iz17UDaDjkmgBCvy5Xg070ozhvajvQAnzE07cdnzUigc/NigHjB5oAA24dMUKP71J9Kcmdx4oAU/wCzTG+bGTSn7x5o+Xle4oAGbaAAOaQdx3o+6MnmgZI3DrQA5fTGaPug0cqM0Z4zQAobjiignH40UAJnGaQY3ZpetL1HvQA1vvDPFKw96OAAG60daAFOdvvTQCOe/pTlPPIpFUhqAFzlTnikBxxQwyDSfKuM0AG4dOtN3bT8ozRncxwMUg+QHvQArDuOKQilVyU6UnLD0NAC/dHWgHOMikyDj1pT96gA2EfdNIAwbint1yDTS4AwOpoAcDtB3c0i4U7ux7UANuwfSk+8dpGMd6AB+gCjvQwxjHWn4IXj8TTQVB9aAEKlcGmTqkkXlzIsqdwwzmpC2eo4pq8nFAHlnxT+BPgX4gSJNfWgsrlAdskK45P5V88+J/2OfEVm08/h3XFuEUFo45CFz7V9rFd3DHvRiRTjdjHpQB+alv4C+JPgnWRfX3h+f7Kp2XSxBiJk7g4rldP8SXfh7xXeX1vYzWtvcsRNBIhHy+nNfqncrBdwmK5t0mj/ALrjIrz74g/B3wT4ytBHJpFraSjOZoowGP40AfnfrepaTNp0t1pEhjWRsSQN2J9M1S8I6Ppt7qlnPqcxTShKFu2XllXucV9Zav8AsYaLLcNJp2v3CKTnbIRx+lV4v2M1SMxr4puFRvvqr8H9KAPGPFekaZ4e0m91DwIo1PSVCE30g2tCSeeK4yfSde8T608wm+0ws6/aCD8sY79PavqW1/ZEurexl0uHxpfx6ZOQZ7ZJcJJg5GRj1qRP2R5bZbo6f4wvbJpl/wBXDLhWOMc8UAfNOr+DbhbhoPBmpS39lBDvvVY7VRv4hx1FcnJNb29vLawKXuZGChx/AwNe9L+y/wDF/Rpb+LR9Zgjt5iyt5crAyr78c1yk37OPxQtbgx/YoS+7duAPJ65oA43wt4btr7xGLDxxqMtgrRkxSNySew5q5L4bsvD8uorrl632CUFLExnJkGeCcdK7M/s+/FzxHqUbXscLSwjCtLuwBW/J+yl8VNWeEapq1h5MeAqb2+Ue3FAHi2ka/Eupyi/t42R08uE/3QBjNWtMv7Wzn/dXW+GNt86N/wAtB6V9LWf7F1ptVrzxJMDtGdjfxY57VHL+xbAG3ReI5Dz3PP8AKgD5O1y5s9Q1aa9hiFtExJSIdhUOj2eranqaw6RBcyXLcKEB/pX2fof7G3hy3Kzalr15PMDwoYbf5V7l4J+GfgzwlYww2Wh2T3MQ/wCPkxDefqaAPhPw78Kfi94o0uLw2ulvDp8k6vI0pIGR3Oa9p+Hn7HVpbTtN401hp4go2W8eCufqDX1tHtjQJEgVcdhTWUyNubHFAGD4S8J+H/CNhFZ6Hp0MGxQvmBcMRW06uAd3zirG0NwRj1p20AYoAqQ+YFwq8VPCh2EHipgAq8YozQBDb7hKVPTFFWPpRQAw53mmsPlz0PantjdTG5HXNAAFOPmNJxj3pAMjNDE9KAHK3p0oYZxjmkboOccUg3YoAUnDelH8Qo3KfvLzTcgfnQA5uRxxSnhflpDnscCm87vagBxBNI3I60o+Xjrmmnk4NACAknHan7mY4WkO5l2jgUoDDABoATLMdvT3ozj3py/MaB90igAP3MrwaaN2Oacqgj5qaVG6gBrHjFBZh2zS7R19KQ0AH44FKA2M8E/0pNuaUfNhRxQAhjbHy96MYTntTyu3pzQdp7UANAyAcHNOIxjdxQcckcH0pyfN97rQAhO7oOKBnsOKc2AMLRldwxQA3GMsfwpQFPIpSQaY+NwGKAH/AHvamgAt1OKXDAcGgkgD+dAAFVTQN3PpS9s7vwoYjGaAEfgAUqsG+tIp4JxSqeCaAF7Ed6ZnC+ppS3H3aUYNADVPG09aVe59KU7d3vTWGBgdzQAobJx2pT14pMDGD1oGc7T0oAcOfwpeMUmBjrxTQRu20AO9qXGOaTkdOlJ82cdqAADJ3NSDqTTjt6UmTnFACklV9aRWyfekG7PPSlAXd70AJ65oLLxSNuXnIIoO1hyOaAELNu+7xS5ydo6UwbqUFfoaAF+Unb0pCOoXtSlvxoz83pmgAKDg96QDDHceKQhs9qUYBGTzQAZG3IzTVAyM1KNoFN2qv8WfSgBRjcdp6Uvzdc00EbT2NBZvXigA5xkn8KdtB5pRhujU1sg8nIoARwDhRSHKjjk0hz1pRtPLHBoAXPOMCkRdx+bim9s85pygFcnrQAMoUEevSkYKPlFCkFsYxSjAJC8n3oAavI+Y4NL82MqTxR909MGk+b1oABnbkE5oPQNuOaXbxlqTvgdKADzG/hYmkLSFhwufcUp4OFFB5OBwfWgBu6QA/dB9hS7pODvyO9OJOMjk0BQy7jwaAIwDnAJPPNSYw23caT5sYpwXPscdaAGgDJLE4pVXvSgBeopwUAZHFACAAMRnAHSkG3dTypIGaThTgd6AHnGBQcYo7gUtACHpxRzxS0DNAAOtFKOtFADDjdzmmBlUnAp8nzNimyD5QAv40ANUlgTTclj0qn4g1S00TRrrWNQk22trGXcgdh9K8u8GfEjxR8R9Gute8F2MdvYQkrEspVjORnj26UAevdgD60pY4z0Arzvwl8SxL4E1fxJ420x/Dp0Wd7e8ErhtxQDLDHrmuo8FeKfD/jPQIdc8P6hHc2MxIVunI68GgDdXaVJNNGNpKjJ9KiluLRFZmvbdVHXMgAFc38RdZ8Q6V4Yk1DwhpcOtXmMpEtwiBvxY4oA6nP8AF+lIOGyOlVdLnmk0izudS8uzupoVaaJnGFYjlc98GpjcWInES3tuJe0ZkGT+GaAJd3PsKM4+Y8ijox5CjHLHp9arQalpszukOoWzGM4YbxQBaZjgjpQpOBj8aT7ybwQydipyDWV4wvrzTfCt9qWmqDcW0RkVGGd3tQBqklchQeaArY4zXhnwq+LHiz4ieDtb12ys4rGTSS37hwD5+3O4A9uhrov2e/jHafFzRbq6TSZ9Mns38uYO2VJx1BxQB6mvoWpPLYndmqMWsaRNetZRX8Hnr1G4datXNzDaw+ddXEcKDuzAZoAew3HaO3WlHB21W07UbPUYzJYXUcpU4IB5H4VN9pt9zJ9stxKB8w3jI/CgB+MNzwKcV7rgVXs9QsbwM1neQXJQ4YRuGIP4VP0AzyW/SgBVBUE96QBlPsfWsD4jeLtN8DeD77xNqzf6LaR7tg6uc4AH51yfwC1rxr4q0W68U+K54Esb592mWiRBWhQEj5iPvZ4oA9LYKCPenbdvOa5f4heLLbwh4eur7Z9qvEhaSK3U/M2O9cT+zH8SdZ+Jnh/UdS1qGOB4Lp40jVQNqg8Zx3oA9dPt0pSRsxwo9aQff+VvmPWvAPi18RvE2ofGLT/hZ4UvYNKMsQkub2aMOB82CAO1AH0AflUcZpAwZumK4X4d2Xjbw1Y3/wDwn/ijT9UtIsmCeK3EO1c9+eeK6Hw14m0DxFE8mjahHcgEgjofyNAG07dMHA70mTt+XmsnxL4g0Xw7Yi61q+S2j9+SfwHNIfEmhJ4dk8R/2gh0uKPzHlGTtHuOtAGuobrgZpx+YD9a4j4Z/FHwp8QLae60G73pFJ5fIPzGuJv/AIja74C+NX/CK+MLqK80XXP3mlXEcWzyHZsCE+p4PNAHthOPlFIMr8uCaA2QrIchgCPpTjkYI4oATk8dKVeD6mg+7Ck+Y8jpQArDI3dxQCT25o+nWgbse9AAA27LYpDknJ6U4cjmg8fSgBjDgbc04HPHehW3HgUhA3UABLdO9OUEDk0gOPelxnv1oAbgZ3E5pQ2TijaMH2pvQgigB/JFMYGjcd340r+1ADAFOfWkIbil65wKQE0AGMDJo2gmhugpT12mgBOPujmlU+vFB+VsrzTTlhlhQA4kZOMmkCZGS1L8qjOfwpBj0JoATk9vyp4UcdSaOQOBihiQRQAvBJ3cUDG3g0n8XJzQE+ckdKAFxtGV4pknQE5/ClcyAdKbtOPmoADkfMtISOpGfpTmDY+XkDrXLfFfxY/gnwBqXieGxe9ks4WdIV6tgUAdOcbwrSqrEcKTzSSeXER50yoD03HrXzT8Pl+IvxU8CyePtC8eWUOqyyOsFt9l+WHaf9Wwz17ZrN+O9/8AE+3+Cum6l4q1BNJ161uFWXyQALgbuo2njjFAH1VG24llxt7HsacDlju4968G8feL9S0v4E+DtTi8bWnhq9uUhaW6ubUzCYFeVAHQk13+qfETwr4O8FaLq3jPxFCkd7Evl3YhYLK2BkgAHHWgDui3HPPvTRjBPP8AhXnUfxw+Fsms2ejp4kT7ReDMBMbhW9PmIx3pl58cvhfZ+LE8L3HiDbqLyeUB5L7N+em7GKAPSQWxzyKQ/McLRGdyrIjB0YBlI6EGuf8AiN4ssfBPgy/8Tahjy7WM7F/vNg4H6UAdAWXlVZWcdQOoofbkfvFUnqCa8e/ZqvNc1/RNS+IWu3jS/wBpyM9tagYEUJwQPTNeaeIfFXiL4i/GXVNC0X4mWPhH7KiraWVzaF2lbHzHdkD3oA+rFbI/durj2pW54Oa82+DPhDxp4UN1J4q8bWniOCY/uTBb+Xs4+pzXpUR3HpwKAILu7tbK38+8uY4Ih/E5xTrS6t7uDz7O4SeInhkOcV8ZfFf4m6R4/wDj/H4O1zWLyy8FwkwyC3DxytKBjqvON1e1eER4L+Avh57W58R3l9Frd0j6fFOXlkJIwFGckAmgD2lgemc+9AUg4zn1rivAfxQ8KeMNXuNGsLsxava586zkQhlA78jmszxD8bPBOj+JLnQBdSXN7aDddCONisS4zknGOlAHpR5yPSkG0Jvc4A6k1wHiP4s+GNO+Fb/ETSWfV9L2/uhDkM554PHy9O9YnwX+M+jfFrQ5yulXWlMzNE0bvvP1DAUAetRTQzR74pUdc9VOakPFfOXwl8Q694E+OV78LNcE15peqFrjRrl3yU2gvIDnk9eK+imI3deKAHA8c8UvGOtREk/Kv504rkjmgCQdaKRetFADW4bgU05xgnrTnyTxTV44PWgCrqVpaXmn3FnfIj2syFJA/QgivljVvB3xQ+BurXOt+AJxqfgppvPn01SCUTqSMc+tfSvjzSr/AFzwdqOlabd/ZL2eIiGXJG1u1eO/DfXviV4d+G1/4V8R+E9W1PWLeKWG0vFi3RTFgdpYk5xyKAJPijrXhf4qfsw6/wCIdPDRCG0eaSMDDRTgDKsPXnvVD9knwbp5+A8WoW8kqXd2sgD5PyEdwK2vh/8ACfVLL4A+IfC921tba14mWW5uEAIjhmkAyuOwGKyv2Z9P+IXgTw7qvgjxNoc81tZKzWFzEh2Sls8An8KAPPPgh8M73xvrXxA0HX/EN3LBp94LfO85JZCQeDXS/tF/DvUPB/7O6Wuj67dRrpDCV2DHMiAY2k5rR/Zu0/x14e8eeK7nW/C97aW2u3qziWSPAQKMc11v7WVr4m1v4d3Phnw3oN1qUl+PLZoUzsHqaAON+P8Ab6hrH7OvhjVLfUZrK7ht4DuVsFiQori/jB8PbzS/gzo3xFsdeu4vEVrBvmnDkeZ1PTOO1df8TtD+IWtfs8aDodn4bvX1i12RzQiPnahXHH0FHxr0jx94g+AGi+HNE8LXragYxHdwtH8yDkH9KALnxc8XeNov2T/D2saEZptR1Cwh+3XCL86KyAs3515f428P2x0r4a2Om6leyanqcrvfiBi2fun5sHjvXrmteIrnwb+yXHp/ii0GkalFYrpsEN2uPNdVGDj8K8v8DeM7n4U+CNK8W+KPC0mpreSN5d15YIjGf4CenWgD7H0ewi0rR7XTrfcY4YwoLHk1Q8cll8E6uy8t9mbik8E+IoPFng/TPE1rBNbw38IlSKYYZRnHP5VD8RDff8IPqcWm2sl3ezwFIkjGfmPrQB8efATQviTqnw48Xt4V1sWkbXDl4DtG9Azb1/EZH413Np8QNDtv2aJ9N8CWzaPqsbfY7qIR7WjkYHJJPNL8BNH+JXw00PXtL1Dwre3suqMxtJI4yViZs8v7c11Hgf4B31n8LPEOm6zfW7+JddlN08yE+XDLggAd8UAcz4t8HeIZPgtosHhzSpz4nNvHc/bldssxAyc9PWu08YaHea5N4G1Txb4gGnQ6fEVvNORx5ly5VQML1PIrlfDT/tK6NYweDbex01/sYWOHUpUcxNGOBk/Str49/Dn4i6x4n8KeNPDrafealpS/6Tay7jGXIGSAO3BoA5bwvqt7Z/tgSadpnnWWjz2j4tnyN4yBkg9Kz/GvhaZP2z9P8P2F/cxaTe28dzew+YcMG3ZXr64rY1b4ffF22+Mel/E65g069lkQRz2torHylJGRg/StPWfCHj7Uv2o9B+Iq6S0WkRQRwXShTuCqGz+pFAGN4e0tPhr+13a6B4fmnGl6xC7z27OWAITI6/WvqxwoY4645FfOXjjwX44vv2jNK8f6dp7DTbQGMqyndtIANfRo+dVk243DoeooA8C/bkdv+FWWdrv2w3F2El9COOteu+HIbXQfh3ZPbxl4LPThMETndiPdgVxP7VPg2+8b/CO/stJTzL61HnRR45YgjgflV/8AZ48VWXib4bWVq11HJqNlH5F7bZ+eIjjDD3xQB47oHxc8K+I4fE3ivxHpuqW+qLHJa2EEls2EhIyP1qD9hbxpouzWPDzJcDULvUJpoz5R2FWbIBPavozxH4P0HUNFv7eLRrFZ7iBkVzEOpHFed/sx/Cu8+Henammu29hJeTXkk1vNEp3BGPAyaAPZ04l29T3r5S8S2dtN+21ZRzoSj2ZbHqd9fVo+VjI3XGSPX6V83eIPAvjy4/aNh+IVrYo2mQjylRlO8puz+dAEn7VWs30/ijwb8PdL82C01G+f7YuSBOoXcFz9RUR8H+Mo/jhpeveGtNOl6Ba2xN8m8gPtUdj1ziu+/aE+GV98SdB0y80G+XSfEelS/aLG4YlQrEDKsRz0rmvAVh+0Je+JrJfFl/otto9quydYd4acD69elAHEeDvEs3xA/aE8SajqWkyappujxyRWdoxYbXU8NgV0Hwe8I+M7DWvHc3im3+z+Eb63Z7a0Lk7W5PQ8itH4j/C/x9ofxDm8dfCW50y0NxCVu7OYMBKxOScCum+EmjfFq5udTvPiZqGlPZ31v5UVpbb8xnBBJB470AcL+wzo2jy+CdTvoLf94L5gshzwAzf4Vpftg21v/bHw6vFVftX/AAkUKA99uDVb4L/D/wCKHwz8c3eh2p0658H3UxmMmGMiHOQB271D8bYb/wCIXx98MeGtA/f2ugyJqF9MvKRurEFCf72DQB9HWn/Hpbnv5a/yqVSe/SmRrsijUclVANBLMdvFADh1PpTl59qjGFPrilAy3XHtQA7rRhqPlXmjO72FAB9Kbk/dNLgqfakk7EGgBy/LTDlmzQeopdw3YoAUDv8ApSk5OFOKZn+Lv6U9R/F60AB5IA7Ukm3FIzjkKKaD8uDmgA56j0pdrbcmkxtG0ZpTu27cigBN2QaQc4+tIMBuadkfSgBThj8tJncRnrSjABpqnnNADl++RSfxbulHOQ3ShhuJy34UAJnnkZpeP4eDThwMYpMY5GDQAbsr70bv4cZ4pOewpxPyjbyaAExxhuKQHikYMTTj90DAoADkgDrxSbj3GMU5QWHzfLilO08UAMJyA3Ssrxbf6Jp2gzzeI2iXTtp83zR8uPetfHXd07CuZ+KPhG18eeB9Q8M3cjRJdxFN46rnvQB84fEr4b+JvhrPdfE74O67Ha6A8a3V1Y+YPLKseSuc9c1L8YfGlp8Sv2ZNP8TSq0U/nok4kG0F92Pl9eldSvwd+Js3w8tvh9e+J9NOhpIUmdGfzngBGxc4xnirvxj+BmpeIvhjo3gTwZeWOm2VgytMZsgOQc5G2gDzv9qWzSb9knwTNuUNbNAy5PX5CMVa/aZhju/2VPC1xPGN8cEJT2yFzXc/GD4J+KPG3we8N+BbXVdOt5NJZDJM+7Em1Sv9aT4hfBnxl4r+EOmeBpNX0xGsVVfN+f5gMf4UAedfGHwt4dg/ZV8J6tb2MSXwv7SNblTh9ryHcM/hW1+1H4W0G1+A2gapZ2EKajAYhBdDhwdvUnvWz43+BfjvxD8NdE8Ex+IdNitNLZX3Ev8AOynIPSrvxX+DnxA8bfDvSfCa69pcCWECKWO/DuoxnpQB6/8AD/7T/wAK+0AXMvmTNYwlm65+QV5f+3HvH7PF9t3H/S4c49Pmr0n4Y6Prnh3wVYaL4gube6urSMRiWDO0gDA60fE7wxa+NfAmreHbtQ4uIW8nHaTadv60Ac5+ze1u3wN8OfZ8eWbNA5/DnNZXxD+A/wAPfGst3q8EUdvq5Q4u7eU5VgO+DVb9liPUdP8AA194H1rT7yxvNMmeBXmXAkjAADL7VmaL8Lfit4W17xCvh7xVZXWkatjyReu7SQE53YwMDrxQBzP7HGs+ItL8YeIvhzquovqllpsh8ictuCgDOM/jX1HGMN8vNedfA34WWXw30m7Xz/tmqX0nmXNy3JLfX0r0JtyxuFwrlcKT0zQB8n3mn6Of28RamzszA1sjlMjG/wAvOceua2vH1re6p+1fp9vPqUFhb2unSSW32llWMuCMYzxmrNn+z34mT4rwfEGbxBbNepOzsu5sFD0HT0r0H45fB/TPifp9vI13NpusWmPIu4DtYEdifTNAHJaR8PdY0/4n6v8AENvEVnd6mdO8qG1gdCXIJOSBXnv7OVnqfiTwj44t7rW7Wx1fULl45VuSqyKu9h/FyBivVvgf8C5fAetN4h1fxVqmramU8vY826Lb9CM5rL+J/wCzbYeIvE9z4j8O+INQ0S8vCPtKQSbUb8hQBT+G3wzb4a/AXx7pM2tQa2lxbzTII2DrFiIjHHQ55qx+wsdNf4PLtNp9q+2SBlVgXHA6jrXovwt+GOm+CfBN14bfUL3VFvwftcty+4tlcHHtiuQ+HXwNtfhx49v/ABLourXbaTIpk+wF+N2cnA6UAc38WpFuP2r/AIfwaaALxEuTJg8kbR/SvpFv1r5y+EHhfX/FH7QGt/EzxBpd9pllZfudKjulxuDKVcj2r6KGQ+WYY7UAKPvAkdKccZpDnJpwHrigBB1opV5NFAA3XjrTCMcnrStw26kLZFADQTgluueKe7NtBU0ztknJ9KBk9eKAFJI69fWkZnHG7J7U/joTTcqnPNABvYjnn1pwY7DyM0xum5eKRPegB28jq2T2pUdv4+PSmA7eRzSMfmoApa9o+leINPk07WrC3vrZsjZLGG2+4z0PvXJWXwj8E2k0UjW11dwxNuitricyQofZDxXfAADORSDYTjoKAIbeGOGFYYYo4YUGI441Cqo9gKmXIweh70h2qeOnpThll9qADdJyMj2pmOd3PHXmnAYz6UBSQVxQABj6nb9aaWbGFbFOGfuGkzubHXFACZbG5WJ9adubjJxSNtXAFA+6T1oAXe27jpS8F/myMU0kFcDrShSeWOPSgBDjd65/Ks/TNF0jS7ie602wgs5ZjmUxIF3n3xWi4bjHT0pFzkq3NACckjPAxQwyQeSBTsZO71oUYU4oAafm+YcYpd7Y64pf4ORzQo3dRigBVwpzzmj7wyxyPSgADOaQngZ4oAUhgOuD2pjAs3zAnHvT2+bgDNAX5sd6AE3HHy5FVbOwsLW5lubWyginmO6WVYwGc+5q4BTS20nbnigBDu3blpzY6imjJ+tKTngcUALtwvHekAwMnrR82M56UJ0y1AAD6jIpQ2e3FBfA6cUbhjigAbdnjpSMvFO6rTDuXvQAuORSEYye9A3ZzQOW+agBP4enzGkkZuAtP7j1pmCWINAC4O0Z70FdvU0eooI6Z5oARc9Tzihzn2px+Vcjmk5YgigBARn3oTknNP24z0puPWgBeAuBzTecUNz60qjLd6AGsPlA6mlyMHg5FPIw2eKQAE53fWgBNwIweKVQFw2c0EfOOMinOF3A9qAEJbPy9KZuw3y08A5yKAq/Q0AIMMe+aDjcFUGlAwnHrRk7uBQAbSWPNLu7AUisVJ3etOGGHFACPnjNKxXP1pG7L3prZwPWgAOR0PNNBb/9VOG0fezmgnPQHFADQWU45waGyW6nFPjzjntTSxY7RQAm0qfvHFJtwd248jNP2/LzR8vHcCgBp6YBye9GwDo2D60rrj5l/KlVV25PSgCMRqJDII0DtwXA5P41MB0BbAH60xVPrxSkbQOtADj0yelIecZ7ULkr81H3SAeaAHHbjqTmkDYbaKUDqBSqox70AA6mjoOaUenWg9MUAN5I/CkGSvzYI9MU8fypB97I4oAryh+FVQiDoBTGV1wOTVwj1oGMUAUzvOBuNKd69yalC/vs9qlKq1ADbflKKkUYFFAEEufMoBbpjFOk+/kUNnG40AN27Tyck07HPJpoORnvS5+XJ60ADDLbjxTjkc8fjTTu4zS7ckUAIzNntikII57U4qcUg+b5TQAAfxA8UpXactzSeX2BpT2B5oAY2SflFP8A4fu80g4Y4NOXgUANxkdKdlsYpjZBz0p4NACL/dag7h34pSVbNJxt2nmgA+bGRzQDt6jk0Y2jIbj0pPvHceaAAjnpQflGMZBo3HO2lbIxmgBAy9lxS/KBk85pBhuVGMUEEgYNABu59KOQPrSnryKQ5780ALuZSFIzxSo3JoG7OaB1NAActSMWxmgtig8LuPNAAGPQj8aO+DzRncPegFfqaAFUsQeMUAjJ55oYggDODTQQOMc+tAC59OtOBx+NNBx1FKnJOaAAYzmk99tOHGaRuSPSgBBk89KDjrnNOfOOKaRz0oAdnI5HFINpWk2sF3daapy2KAHKe1H3gTQflPTNISV+lAAHOMUo+akO04wKBweKAEbIJwacPlwWNIOc8UoBbPFAANuTSKO3ahefanDgUAIPlz3pqkZ4oYE8rx605MAfdoARhn1zR9/t0pSvzbgc0K+On5UAB7bcUjbtwHFOGF+bFGM/WgBDt35PSkXYW24xnpTtpbk0wdPp3oAcwYfL2oByB3xQSzDihct04oAUs3QcZoKheuc+tBOKCO5/KgBVG0Z3E0p+9ycU1sd/ypjKWYjdigAJG845pV5+6cUyMBWOeadtAOQaAFB+b5qfjvUZ3Fhnp60pyTtB4oAftDc9KMN26U1S27HQUq7s8dKAEIbPrTlx6YNDdePpSD71AARtbnkGkOM8DNGTnae9Axu2r1oAMqOuc00hcdDTgoZju4IoTkdKABdueM048n2pCAp9aXjpQAo5BzxSHtijrS8KAKADigD3o2rmgjnAoAUYxR2pNvNLjmgAo4FHfrQfpQAU0uAxWg5pvlnzNxoAi83YWOMmnrNnoOaGhDNSxw7T1zQBJG2etFCj580UAI336Rh3zn2okBY1Hu2tjrQA4HLfKu2gkA/MM/Sjd+NNGWPA20ASBhjjkUny4JAGfrTcqDtxmjcucbcUAKBleaAAR6Uv06UhGT1oAVhgc0KwBxio+g65p4YUAKpOT2pRnq3Smj5sjNId2ACaAHErk96RcMDxzQ2AMjrioVkYHJoAmIXGV60rNwPlpqNx707dkUAHytzikC9QAKXjtQvPPSgACr06GkIO7Bbil4Lc+lNwOeeaAFJWLnrTQ6s1JPnYOBTGwpU9qALDsNvfNNAX+LINGBxzSnDHBNACfdOO1O47UhYAbScmkTocdaAHEBfu80hbI5pMkDgc0cY9TQAowKMKDnrS7RjmhgGPy8etAB8p+akPPI6UoC4xQMfd7UAA+al57Um5QcCkYnPoKAFWhi3Y4pN46AUNjr6daAFI3jlqAMDhs0mB97tSHHGOKAHZIXBpu3HIp5I7DNI4xQAgDHrRt9aXOGHORQ36UAIcY4NGBjrQSFz8vFMwD83QUAOJKng9aMvnhuKAw/ixjtSjGeKAEzg42k07r14pR60jncOetAC+1IxKjpkUir3JNOJ4460ANXkHjFC8MVx+NKx+UetL3AoACu7qaQg5GG4FHG4+lA25OOaAFUNu4bIpGUEGkOR0GKVDyRQAv8OBQpIoHXd2oyecj6UADn2pAuRuP5UozwTQSPyoATj7xpvDknpThy+c0w9SKAD7vUbhmhcEng0x5NrBV/GpI25oAB83ynj3pRuHyjn3oBLHHQDrQScjbQAueDuGaQbtvHFKDg8dKOHoAAuF+Y96MZPFHPVucUA8ZHFADf4t2eaMjPI59aeQGo2huO9ACDB60LufOeAKPb0pQd2cGgAGcEE0g4HrQV5zR8275elAAGWncN2pAFI20p4wM8UAKOtGaQ4oGe4oAXNHWk5xS/WgBu35uWp3fjpSFdxpR/dxigA6UY4xmkJ/Ol60AJn8KUdKDzR2oAUdaKRetFAEbsd5UUg+Xk81FdSMJSopts7NIVbkYoAnVhu6Uh5PX8Kpa9rOlaBYG+1i8is7deskjAKPxNc5Y/E74fX17FZ2nijT5biZgsaLOpJJ6DrQB2HFKACuRzSbf4T2700nA44oAdtbFGMDGM0jnKFlPPYVCrSMMk4oAnbpjbimilX5k3A4PpRuUZyePWgAPak5ycUxpF37RzjmpNwHTmgBuGZT2qNuI+TzUu/djilcJ359aAI7d9yjnmpj8zbumKj2IAZFO1VGT7CvMfEvxw8I6LrY03zVnjE4glnQ5VHPYntQB6hLIwHyrTwd2096r29xDdWcF1bsHimQOhB4INSqdp3UAP8Avt6U0rzwaFYgZ9aOV4BzQA1wSOelQlv3W3vU+7AJJyPSmBQTkj5aAFhO4Bj2qRiu7jrUbAom2P8AOmwtvzngigCXA3epp6jbmolyo8zqD2pzMcZ7ntQA7ORikIGPehGOzkdaTO7HOKAFJ3Ck6d6N/O0jA7e9IR82F696AHgEMKTvUMkjq+wHJ7GpU/1e49aAFUfNzStjcc80mN3P50AD047UAKFyM9KGA4A79aQcd+PSlIGOec0ANAO7GeKcWXO2msOyn8aBx2oAkVucAUhzkg96ZkqMmhX3E84NADvL96BnOPvCkJ+YfrTgd3TigAypOG4qCcnOxe9TsvGDUFyhChx2oASJiF2PU6BQBmo5FDwh+9PiYMgJ7UAO7cUp6c03LZx2p3PrQABuOlDfdyKQjA9aO1ACD1pVbcOaUdaTK7sCgA4zTTgE4609vlG7vTWznpgEUAISWAwaa4Kg/NzTgNudoqu74m56npQA9JSRtPGKcsobjPNRy4VlapVCMc4oAkPXJ6CmyYJyO9KvIx2pD6UAAyOe1BbBGBQGGNuKQ7skYzQBC332NOgYnK007hJ9adF8snJ60ASEbScc+tPBwRigBQSD0NJ0GOtADivy+9IowvvQM96QgjmgBRwpzSH5lAHFAP8AeOfSnDHWgBDwvvSD+93p2Tjd2qKOQMxx2oAkBC8+tJ0YkflSjBHPJpHODletAC8saOd1B6D1owRyaAFOB9aN6kU0rj5s8UA7zhe3WgB+OMigbs80KM/Sjv8AyoARnVfvHBpRgj60xlEmQw5pYwQOfwoAf1b0xQahmLZ44p0LFgRnmgB+3nmlxikJ/CloAKOd3tSNyPSl/hoAUdaKFooApXX+vNJa/wCt/Clu/wDXGiz/ANcfpQB4d+2ZdxQeGtJh1HR9T1PSZJnN4tioLBQB1zXKfAPwB8AfGN7Z+IvCLXEepWzCQ6fcuvmwsvcqPpXvvi3xd4Q0fVLXQ/ElzbJNenbBHPHuVz6c18wfHjQdI0X9oHw1N8PZnttYnvoWv7OyUohi3DcTt4xigD7FJYvh+PcV5Z8YfjXo/wAMfEGnaVrGh6ldLqDBIbiALsBOOufrXqswJbHbFea/tBfDey+I3gaW0n+S8swZbWUdVYc/0FAGx8QvHdn4K8HR+Ir2yluhKUCWsABkbcOMCuc8bfGPSPDOh+H7g6ZeXOr+IQgstOjAMqMwyN4rzT9nO18ZePvsSeNYWhTwk4tSso3C5JO4N74AxXL/ABnsrzwT+0/onjnxTaTP4XWdfKlU5jtuTzgdMUAe4+DPi9Z3Xi698F+LLNtH1y1gW4O8bUdGG4Ad8gdazbj4wavqlvreoeF/C9xNpuisVmknjz5xAzlMVhRWfwi8SfEefxrp+uya1rcUPnfZoyw3LtJVc9OlY2gfE/S/GHhjxfNNGui3Ntuji0eJNryHbxkrQB6J4Y+Nuja38Hr/AOI8Gg6iYtNdoby0CjzEdAN34c1xkX7Tx17SIb7wb8O/EOo5fbMwiVljGfUGuA+A+vaZD+y58QtOvJRb6g13czNaODvVWCY+vQ13f7Ad3p1x8Krm0hjT7TDcO0qsvOCxxQB0mtfHC5lvtM8P+HfDd1c+JLqza+mtXQfuo0OGQjOdx7V3fwx8aS+M9MllutBvtHvLclZYrlApJHXFeL/GCTwv4m8XX/lzTeEfF+iwu+n3AyBeKvOPlwME8YNdp+y/448WeL9Bu4vFWkrazWY2LdqgUT44zgUAeneMrqSz8GaxdW8TySpZy7QnUHYefwr5T/Ypt9O13wprKeJfDUOrR+c1y1xNCHaRlz69TX1Z4qnhtvB+szXDhIhZSgk/7hr54/4J/X1q3gLU4fMAaCdjICv3RkmgDQg/ad0x7rU/D3hvwDrd1eaYWhghhiUqApwBjPArox8dv7J+Gln4g8VeG76x1q8keO10vZiWbDYyoPp1Ncb+zVrHh27+PfjyK38gmSeQRHysZbzOcVb/AGqG/wCEd+KvgPxhqlm1x4esWmS42plYS2ACQPegDetPjjqegX+mL8QvD0unWGslTY3MceFhBOAJCT1+lbPxm+N2n/DO/wBIW40DUdUstUAMFxahSJMjICknk1wP7Wfjjw74p+Gem+HvDNoNa1HWHQ2IhXBiByA2ccc1jfGuFvDvhP4KaHrk4m1Gyvka6RxuKjysYP48UAdJP+01Lo/iaK18S+B9XsNMvRmylaIBpDjgdfU1LY/tF6pbfELT9D8S+CdR03StUuFtrS5aML8znCsST0+lYv7X+qaVF4j+HNq/lHfcKxUR5wNyYq9+2Fq+hjV/AVr58cbLrVtM7Kn3IgeT9KAPo5lkRwFYOh6fSvLv2gPi6PhPFp076Dd31vdPh541BROemfU16fZyQzafbSW8nmwvEpjcfxDsa+ff28b2zg+G+nWk7jzmv4XEeMkqHG6gCPXP2ktU0fxDo15feDL+38JaqqrFdSR4fex4Gc46V6f8T/in4e8B+E4NdvPNup7yNXsrGPBllLYwAPxrxP8Aat1jRf8AhnDwiIXRfMureaFQnKoA2T7VX+L1nfXh+GfxG02xbWvD+lW0IvFHRcRgEkH60AenRfFbxJ4e/srUvHmjR2mjau6pBJChBt2cgIJMnvmtPUvix9j+Ndn8OTpUoN3CJobllG11JxkH0rhP2nfFGlfED4a6f4O8HP8A2lq+oXVvNDHECPJWNgWJz0xVH9pDwt4j0P4deEvFWks03iPRBFC7qvzuoycE/WgD1/SfiloOp/FHVfh7HbzpqGnW4n81yNkp5yq988VjfBj4qal8QtZ1K3uPDN7pdpaSMiXMqYWTBI4P4V4j8S/Bnivwjo/hb4waKs0/iGVlk1RBz+7kUYGPbca+h7Gaw+GfwsOrX0ZmSKETyrGuCWYbiPzNAHalt+eMY6GpLZg6YPUGvN/B3xf0HxR8K9U+IFpY3EVnpaO80DZ3HaMkA4rNsvjloVx8HH+KUelXS2ImaAwEncCpxnp70AevnBBxSKDjrxXP/DrxVa+NvCFj4msYXhgu1JVH6jnFbTN+9IBPWgCYhQeoNB+7k/hUKvhtr1KTjlTkUAAUsPSlPHfimlsn5etLu+UrQABguQ3IqEfLMCOhpRGMnc1I48pcjmgCyFG7IppyzEDio7Y7s5PJokk8tgD3oAlXKryc0rKCuM8VGXCqGqB5JG+b+EUAP3NHu7rT7fDAmkPzLuHSnWoAFAE3ekK8Z6Un0oOQD3zQAik59aczMO1MXIJ7GlLDdgnmgBTjI5xTW46AmklbA561GDIPmoAmUbuuaTzM5Uc1GJCF561CAwfdQBaY5GM4NQzx/MGHJFK0h6Y5pCsi5Y857UAMkIZOeoqW33bM4zVdvvZNSwyFTigCzlcelJnbUXmActSiTd97pQBL1bIHWg5U/LzUfmKTgnAppmwcKOKAFlGUz0NQxsPMAOc087pCCOAKJ0VVDd6AJiy9Op96F4OTn8KihRWG8tzU33R70ABc56UA4PzDNG45yaXluaADapINDZB2rTXx16UqsGXcDyKAG3O4JjpUMB2tgdTU0xBj+Y81UOR060AXSCoJzzSRdDuqCKbHElSGRWBxxQANIN9Sgb1zmqLZL/Lz61YWSTAULQA+VmyFHSmxn97hfxpjttbbJxmhPl+bqPWgC0AFPtSnrUYmXFMEzHJAyKAJ+evWkJzUSFuX7UjyDYc5zQAtypIVh0psHMuRSQyHYVfkdqIsoS2OKAJ2ZVUt2psbq/RiKZOQ6DB47im5XzB5Y470AWcY9TSHmnHnFJuGelAAuaKF60UAU7sjzTzSWf8ArvwqxLHG7HK/N60JGsbbl64oA5H4j/Dfwv48+zTazZhryzJa2uATuiPqKPB3w+0Lw3djUhCL7WNpU3so+cj/APVXX5JztFIc5x3oAUgsR85Hqa8S+L3xK+I2m+Mx4M8F+BBqq3KBf7QmZ0jQkdcgYr24Djae9IJMDA7UAcr8KtD1TQPBttba48TavIN92YyCu7J4BHXitbxP4e0XxRpT6Zr+mw39pKNrxyDgj+daSsDncOtI/mYJQ8etAHGeBfhX4C8AzyXXhfw7BZzy53yB2YkenJqWz+F3gOz8TzeKLfw7bx6tcNvkmBPzH3GcV1f7760v74H2oA5Ob4Y+AXv7y+fw3bi4vc/aWUsBJnrkZxVvwd4D8K+DpJX8M6VFpqzcyJGThj+NdDuk/ipjM5OMcdqAMLxd4H8K+Lrm2udf0iK5ntxtjkJIIXPI47Vtadp1lp1lHYWNsltaxAKiIOMCn+ZIFORk9KBM6ptK8UAN1SxtdT0+TT7+LzbaUbXXsR6VieGvA/hbwtbT2vhzSIdOiuc+csWcNn61um52/wANOE+e2KAOY8PfDnwR4e1WXVNG0OCyvpnMkkyE5Zj1Jya3tb03Tde0ubTdXtI7uzlGHicZBqQSBmO7OKerrkhc80Ac34b+Hvgrw5Otzo+iQQzJ9xiSxT2Gan8S+B/CfijUrfUtf0eG+urYgwu5PyH2wa3g0YPfNBlVc7c0Ac94g8A+C9fu7W61nRILyaz/AOPdpCf3f059qi8RfDnwP4ieCTXNDgvmgwIWkLfIO2MGumLo2O9AdMYPAB4oAZZwW+n2cVlaoI7eJQkaDnao6CsbxZ4J8KeLjF/wk2jw6iYTmPzCcL+RrdiKsSKcvGRQBzOt/DvwPrWkW+l6poFvdWNsu2GJ921B6Dmr+j+H9D0zQjoVhYxrpmNotuqgenNawZtnsKRFVTlRjNAHNeFvAngvw7qr6joehwWl62QZASSM9cZNdHeW1teRG3vYlniJztYcZpwVQ2/uacWGPu0ARXNtbTWRtJ7dJLfAURkZGB0qve2UGoWD6fqFrHPaOu1om6EVeJ79Kac96AMvTvDHh/T9Al0Kz0uCDTJlKy26j5XB6g1DD4X8OxaG3h5NHgXSSc/ZgvyZ9a2yxbAx+NKX+bPtQBX0uxs9LsYtP062S2tIhiONOgqX+LJXpTt2DxSng7uuaAGtGH+akGV96czY6fjQSCPloAVXHp1oztOBzUf169xS8KM96AJDhhhsDHeoWVnb2FScEUDaVAXjmgCPDRtuHNNAaaXLjAFT8gjOOKD6gYFAEMisGx/DU2FEW31pGKkdc0Lz7CgCEsyKV7VPbD5AwprKCcEU8fIPloAe3SkJPAWmBugp5znHSgBGUlCAfmqJCyjDDn1qUcEUh+ZqAGCOQybicipHI/GkywOAaUAMuWHSgBpVc5o8vnrxSv0zinLjhvagBFUHpgfWg8fe5pxCnmhuVB9aAInjUncOlQP9/wCWrLH5CAKigC8lutADCcSAODip5IdwBU8UjbDGc0kO5VHORQAGFcgZ5pskTL06VO+0jdSbuevBoAbFGFTO6iTay4IpzBcY/KnKox05oAijUBDg09GI7UALuNPBwMrzQAzjPWlI2jrSEZbPFKeTz1oAaylhtzUbQyKcg1Ngn2NOZjx60AVmhkI3McilMSld2cYqXkYz0pCoIwO5oAiSMDOQTS+SAck1LnnFA288ZoAYihTlRwalB2HCgHNNUfhSgY7UAJNGJBg9fWlCqqrGRmnKcjmkO7rQBH5Pz8YxUoRQm3pQF5Dd6dQA1F2qR1pskake9OGd2c0d896AECqAq7e1KB27UvbNGaAIjCN2S3FPCBV+WnEZHNLQA3tyeaHYhcqM04qDRg0ARRF2fJGKKlHWigBrfe4oVhj+dI/3qAOPSgBOq/u+tIu7HzChOCc9aUfPyeKAE2nflqUbVc5H0pG2lsdaY8qg7fSgB2OTjpQWZRwMikLFsdxThtC0AAJYdMUoJC80wLnrSe2aAHYZm9qMY96OVHy80DJ60ANJ56cUN83QZpxAxQcrgoooAaoT+NaNqEnHFG1mB6ClAwvPNAEG3ZJ04oZhI2EXFSjdtPpRjHK0AOCoEAI+ak2rzxSnGOmaRQpGOlADQqqTxR5alge1PA5PNI2aAEwM/ItG1s+lGeMYpM89aAFJ+bA5FDk/dpuVDdeaG6bmNACnKgDrnvSjjvxTF3MuchYx1Y1nXuteH7Mf6VrlnGc4x5y5/nQBpt9w01TnrUNndWF/GGsL+3uuMgRyBv5VL/EVbO4dqAFLZO0cD1pc84PWmA8bs49qGPGT/wDqoAkzg+ppN5J4HJOMUwbmcBfvGvE/2mPjvYfC+xGj6KsV/wCJbkY8stxApz8xI7g9qAPbpHigUG6mihHq7gfzqNLixkGIdQtZPpKp/rX5ieNPiF8QPG0v/FU+J7qSM8xxIQAo9OMVz2k32u6TMzafrl1bOTxhyc0AfrEwwqk4Kf3wcikHzP7dq+Cvgp+0x4t8IavDpfjO5fWtFlIj8yU4e3XPVcDn8a+6NE1Ww1rRrXWNLuFns7lA6Mpz1HQ0AX87TQevSm5yME0gbHA5oAkwR978KQk846Uzkj5ulAYgj0oAl+UDB6mkPHyjkUn7tj60o9B0oAUfN+FA+9ikX5QacOcAj8aAEBXdSjOTuNRLIpcqtSnkZzigABFAJpqqSCc07lVyvWgBQwoUep4ppChd3egbsfLQA8HPy0My/dApgOHGRTxjJwMe9ACik6KMUn3m4oBA6cgdaAG7W5HrUflbWznNSn5vlUc0wo65ZlOPagBFj6ljxUigEAZ4qruYkn09asRncuW6dvrQA7+Eg0IQ/TtSBST7VEQyS8ZoAsHqPalBPWkAyM5ox3FAANpbpimhv3mwdKk5yTVabKSBhQBYYL/D1pEzgk8Gheuc84ppHOSMUAOG4/N3o6dfvGl3ZPtSP8o+Y/SgBDuxg00Ejn0pvLHBzTl6kHtQAqFc/PS/Kpz2pB8/8PFM8xFfbigCbO/kcClIHrSBQRnGKhdlRvegCV93YcU7cNuCeajDF16U4HOMigBVI6jmlOWx2NIQAwpTk57UAGCaFPYcmkHTn86zfE8t1b+Hb+azZhcpCxjKjJBxxQBeiubeaWSGK4ieSM4kVWBKH0PpU24dOCfavjz4Q+PLPwL4B+Imv+INWubnxLqF+yxRBd03nGMhAF7DOOa9s/Zem8XXvw2TWPGl9PPfXkrSRxyqAY4yAQKAPVx70tIpyM0o/SgAPSjPGaDRnIoAVTmikXjiigBD8zUHpj0pJHVTzTTImODzQADbQS3QdKbvXptz6mjzFC5B49KAFEW35t1R3CjAxTw6swAOTimlvm2sMCgCGJivGasYGM5qGVeRtp0Ui7drZDUASKR3pMDpUext20U6NuSj8NQA/O0YFH3hu6UAEcLye9AwCMnNADdxOfajcQmSacdrN6CmOhIoAijba3zNlTUq8tt5xURjYDI5oiY5x3oAshlUFeopikNn0pGHao1zG+1u9AE4xjim8ZpBhhgGl5HAFACFecDpSsGXvx2oxnqeaQ5GO4oAijf94dxp5PPAzUMyfPvB4qSGTeML1FADZG9FqO7uoLOwnv7yQR2sCF5GY4AAqcL5jEFgFHLH0r4l/bC+Nmoa5rU/gHwxdG30uD5byWM8yMOq5H0oArftD/tJa34i1mbQPA90dP0q33JJdISGkPsRXiDHxNf6PJrU+uX89ujYdzKTzWRbzWdtYPCYTLM/yoo4OT3Jr0i71zQNL+Bo8LT6Y6+IbicSeaJPl27cdKAOU8LePPHHhm9S80PxFejbhhG0pww+lfb/AOzB8bV+KOnNpeqRRw61bpl9nG4AcmvgLT4d7wWm7bLjA+tbmhaxrfw/8ZWWu2Ly2VzBIplVW4dM88D2oA/Us+hHzdD7Upx+Irl/hd410z4heDLXxHpsgbcoWdR/C+ORXTJuZ1CjIPX6UAebftJfEZfhl8OZ9St8nU7jEduB1UnjNfnVqmq6lr2rz61rNzJeX90xeSSQ5IJ7Cvbf249fGufFmPR7W7kkgskPmJuO3dgHpXh8MKuWHmBCBkcdaAIj+8JDFgR0J7VGpDYy5Z1OQPWly2WQMAB1z3pFkUfOF/GgC5dyWd4IvNjCHoRjrX1d+wB48ubqDV/AurXgNvahZLESH5iWY5H6Cvku0ZbmRYXwCxwHx92ug+HXiFvAfxL0rXopHeOGXEoU4DA8c0AfqNjy2ZWOcUKfyqloeqw61oVlrVuuIrmIOAecVZbe2PL5z0+tAEueDzuFEaTNksuB2ryj9pP4sL8KfB6XFqqTa3dnbbocYU+pFfKD/tR/G83C3B1DTlABwn2JMEe9AH6Dcq20ryaUdevNfIXwn/a21FtXg0r4i2EYiuGA+2wgIsee5Ar63srq1vbGHUNPmSe2mQOjqc8HpQBOM4705Gz8pqN3KLu27jSRvuI3cGgBjDZNkVZzuHNMlj3DLDFMRsDjmgCbtSlvl46igOSvSjB60AL8uznH4UvOB6U35duO9NdyCB29aAHjG7JoLc00EdRzSkfLkdaAF6jI4pA23Jx/9eolnXd8/BqXcrD3oA4n47eJL/wf8MNV17TQv2u3iZoyemcV8geGf2oviFpSW2rao1vqUM0hWSAAnauPTPFfb/iXSbbXvD+oaFebTFewtESy7gpIxmvgnxz8I7fwP4iv/DXjXX0sNGJM+j3a25InlY/6vI6YHrxQB9I/A/8AaM8P/EPUm0fWIl0jUn/491f5fM+le5ws0cjQt94fy9a/NHw7ZppPiEWHia1kh1aBlbRzA+wseoyV6g8da+1Pgj8UB4iSPwl4qC6b4utotxgZg3mIO+4cUAewIWGW7Uu8n+H8aiDlT5cnDd6GmHK44oAm9weKcn3eKrpIuNvY0hc7vlyBQBZyxPJxTJiG7A4qKWYGPoc/WmxbjGccUAWYx5iDsRSlkB+Z6pKZEPL5FSrgjcBz70AS+YxO1V49aCob+I5pgY/xD8qfwRntQAoJKEgcUj58v5PvUDCng5FOUZBI6UAV42mBPFMcFm3dxVren8PWmPIhUjAzQAkM27C1MwB42596rQkBuRUzyYbbnr0oAeqYX0oP1pi529fwrB8c+MvDPgfSDq/ijU47G26DOWJPsBzQBvlivBGakCsw9BXylq37anh23u5IdP8AB97fIrEJILkIGHY4K5ryL4tftL+NvHUq2+jbvD2nL83lqcyMw6fMMGgD9C/Lx0PFJsbOGGVPUHpX5e2HxY+Jdv8AND4pnLDqHJOK6nwZ+0h8UfDepx3V5fR6nYg/voWQZYfU9KAPb/BHgvS5f2z/ABS95ZRXVlJFJOsDoDEkmFwceo7fWvqeCKKFRDDGsca8BVGABXzZ+yDG3jfxj4u+L16slvcajdeXb23mbhHGVGf1FfSrHPtQA8bRwB0pW+YcUgAyM02STZQAdOGNLx+FCncuaCVBxkfSgBV+9RSqaKAI5ULNSNCoQkdRUh3bvaggetAFeHcM7hTGjYP8v3SattjpScqNoGRQBEYQo3L96onjkJ+YVZ3beD1NI7HOMigCLayKMc5phVmbp+NT/wAJAYe9A4XHH1oAj2suCvJFM2s7Fm61Nt2jO6mjaB1OaAFj2hOTyaFGGy3ShcY5IozkYbFAATz6ij+tIMLkHNKo+tAEcwbHy1CFK/MOtT9yTmgjqRQAzzdy9Pmp+N55pirjLU4dcrzQAmNpxUbyMZcKak3HPOKaUy+44HHagBDI6n2o8xx1GQadIpKbeM0iqQmM5NADWkDfL3qszmEkjpVlkGcjrSJDvby+uTzQB5z+0Z45l8B/CO91i3iWS5uv3EalsEFgea/Nu4upJ2mvH+e4vJGlck9CxzX0f+3d4+fVvG1v4I0uYfYtPixeL3EoJ/pXznFazDygLeQQEhRMR8o/GgAgIjH7xdzL3p0bSXk5e6kwifdJrZ8W6XZ6JLa2NrdLdzum6ZlOQOMisI7miJAxtOSD3oACzeaJIB+8ibOau3+p3WtXBl1D/Wsu39MCqkZ4EinluCO1KHVpfLGQ45OaAPqX9gDxitld6n4MvpyqysZIAe7cCvsWIbHmU9lPNfmD8G/EU3hP4reH9Y3qLc3ka3APXZnmv06t7iO5MF3H/qbiEOpPow4oA/Mv44X00nxo8RDO4Gbbk9hiuNWO4kG2CMySKNwUelep/ta+Hf8AhHfjhfMw2RXn7xGAwG4FcH4H1RdF8W2t9cxwyW3CyrMMrtoAwWZmffIpWQcMMdKe0V1bosk0LxwyjdExGAwrU8cXFvqHie9vdPWKO1lwVWMYHWvZ9Ls4fi1+zZcafoOhRDxJ4XnjRViQeZcQklnb3xQB4FapOWMynAp1/BLkruzJgMPbvWlojWdlcTQ60swljyhgj4ZW981VtbG8vrx4LKOSeRmJUDkhaAPvP9i7x3/wl3wuTSLuVXvtLxFgnkjk1674k17T/C/hm/8AEmrP5VnYRNJIO5x6V+b/AMIviZ4g+Efiaa+0m2imSQ7bqCYE/ljvXcftB/tDXvxU8OWnh7S9Pn0yzVhJeHOGmOMFeD92gDhvi78QtU+KXjibVryVjaQuVs4T0C9uPpiuPuiyyZnym04YVY0iylmsZNStdkcdn95W+8a9Q/Z0+EOpfGHxM+o6ssln4etW/fyxjBduwGaAPIykd1G6o+9c8HuK9t/Z6+Puv+ANWsNB1wtf6FNIImYnLR54GBXbftA/sw2/h/RJfFPgC4uJobRC9zaSNuYgdduBXy3dTv8AZvPRCrRSAkHqrA0AfrRLJGyxyRkFJVDJjuCKcUzGCOtcX8BdTk8QfBbwtrV226eazDM3r8xH9K7lensaAI1kcAq9LaqMNnNOKJwec077ozg0AOxil/hBFNB46H8acpbb2oABhs5FMA3Ag9qcN2c0g3H86AItpHTNO/elduMe9SnrhcZpoz945FADVRMfOOaXy17dKePzoG4Z4+lAEYQdO/rXLfE/wB4c+Inh4aR4ht1dVJMUmPmRvUV1ueMN+dIwyMlRgd6APz0+NPwl8efDa4OsXjHWLTf/AKPdDloQD8ucdO1efweNNctdXtdaErR61Hho7gH7wB6E1+m3ivQ7HxP4du/D+pKWgu4yue6nHBr86vGPw0Hhn4l3/gjX9YgsLCLc9le3BI8xQeFB9aAPr39nX4wReO9Di0fxIyWniiMZMeeJI/4Wz7817Kq5Xy26jqa/NH4eaNrMvirUdUt/GlhoF5oyjyXvZGX7REDhduOoxX3v8EfGtn438DwX1reRXd1agR3TxnKs3qPyoA7sKgjHrSFRg96UkN04wOPekzxnvQAzy+hqXovSgE5+bpQTk8dKAGBeenFOHXbSlu2KFHNAAq4bFOZio29aQfK3zY68ZpXbnoPqKAEGMAkYp+RtJXj2qNjuH3vpTvlZRuHNADPJz8wbrTlhXOe4pwHGR+NC4B3Z4NADHj3EheKrEStKqkcg1bLLu47UICzbk6+tADg0abpGO1UUliegr83v2pvGlx41+K+pWsd7K+m6exiWIH5Cyk5NfQ/7anxgu/C+mx+DPC99GmpXan7U6E+ZEvce3FfFUTMFd7jc80hLSSnksT6mgBjGGNUxH8zEKoAra1jw7caJbW93d3CubhNyxg8gVkR7heRTFV+Q5UH1rR1/VLzWrqO61AKnkrtRYuFI96AMtFO87lwXOQK1fDWg6t4q8SWvhnQbczXty20kdEHr+VNiu9Jg0eR71Zjf5PlbMbdvYV9i/sR/C1ND8NL451aBv7Tu8+SCPur/APqoA9Q/Z7+Gdv8ACXwKNGWZrm+umE143bzMY4r0tXDJn+KkTmPcw+Y9QO1NdWCkr39aAEWQxkk880+TD/dpoh+UEHPrUjLg+lAEaM44Xk0ojY/OfvelSIqoM5yadzuJ7UAQ25YynJ7UU+JCrk+tFAEhPOKac805vvZpNyscd6AA8fNTdx7UoypOaPlzzQAn3m5oYdNv40Fhk0i7uSOlACOBkfrQuM+1BwRSNyvy0AKxH4VGVB5z9KcMBcd6M8dKACNRk96MknaRQOM9qh8758YoAlYAjrQeV680zJb6UoIz7UAANGVAxRtwd2eKZnINACjcfu0nUBegHU0m7aKy/FXiTQfCukPq3iPUYLG2UEqHcBnx/dB60Aau70BIoJ6K2R6V8xeK/wBr/wAO2uqMmhafd3Fgh2+dJCV3Gun+Gn7UXgDxRcLpusTzabesfkeaPbHj/eJoA926/wCFBAHPPvUVrNbzQJdWc0dxbyjckiNlSPrUm8HLY9qAEqO6uPsWm3t/gH7PbvKP+AqT/Sntwfl61zHxY1ldB+G2t3jMFL2kkak+pUigD81PiFrk3i74g+IfEEpxLqF0znHQf5xWzN4+1K4+Hg8DtYWaWMZLG4EK+bn/AHuvauK02Xy7F3K5LNlmNbx8M+ILjRl1KGGBtPPPmb+RQBmNb30UFvcXMTiGYHyJmOd4HWkdskrjnvU97rOoX2m2el3O1rey3LAo/hyeaqsNpMRYD0OaAGRu8KuwUHOMe3Nei/ELWPDN58OtE0HRbRP7Zt+bidRgvznrXnqDDLDF+8kY8gVp+F10mPWnGvTy29sqNsaNdzFscDH1oAyNXSWKNJOUkQhuOxr9RPhZqsOufCvw7fwSb8WUMbt/tKgBr8wNRbzWvm3bojnyi3BxX6CfsVXv9pfs96fIxJMd1NHz/skCgDl/25vAJ1/wInirS7Pzb6xdTKR12Z5P5CvhtJlkQSdWbr9a/WLUNPt9a0e70e7QGG6jZGBHqMV+XvxM0QeF/iR4i8OwxFI7O+kSIEdVB7UAYKSD7oH146V3fwA8cj4b/Eu31oiSW0uIXtZogxCsX4yR0OK4++nguooFt4TEyf6wkY3VUvWxbFolKujBgfpQB2fxl0Z9P8fXGprZyQ2WrkzwMfu5Y9jVXwVcWCwS6VuaPV5siGfdgL9fwr6e0/wrH8X/ANky3Zoln17SbbdZsgy7uq8Kceua+Pxby2cs+n6kklneQMUlVxtYEccUAWWsLiLX5dNuJg85b5psZWo5ovs19JCrBirFCw6NWzoGrRWGg3mlPp63bXAIS4bO5OKwxJDYxxxykvIvAA5JNAE2kWGoa7rNr4e03cs97KE2qevNfpf8GPBkfgT4a6Z4fZEW8WINdMvG9v8A9VfN/wCx/wDBPVf+EjT4geK7NIbdFDWMbHk5HUivsKX53JPyr2oAq6hZDUdIvdLbAW4hKjj1r8r/AB5pn/CP+LvEOjynJWdyv/fRr9XIjtlVj06V+dv7Yng+Twz8VZr+TIg1MMy56cD/AOvQB9hfsnSK37OXhLawYralT7fO1engLt75NeJfsSXv2r4F2UHJ+zHZ+pNe3jayjufagBAGPanglVyOfamqG9/pQDj5RyTQA7cWb+dBwoyvU0KuKFIxzQAY464pfTb1pCvPXikIKnI4oAd3J6GkDYAU80YyuTTvlxxzQA0k7vlHFKSSRQWG33oT5VLUAG4dOppCD0Y0FQeehpp9/wAKAGsvIYZxXi37WXw81Dxb4WtNf8P21tJquhzC8CNCGaYJk7Oeua9rOB93kdqSOTy2y2PegD8zvijq194k8TWnirUY7WO7it47a6sraERBAgxyBx3rvP2Vfinpvgbx6+mT7l03VnVAm7Co3Qfqa2P2x/hVJ4O12Xx5oCZ07UmP2mJf4X6liO2c182kLdJ56t5Uo+aNgeQaAP1tfblWjYMjcq6nIIodSx3dMdvWvnr9jP4uW3i7wdH4M1u6SLW9KTy4tzf6+IYw2T3yelfQ0ccmcKvI9aAAnsaQY6USIyAtIyoP7zHAFUrjVNGtwPtes2EOf786rn8zQBdLAj1pVZcVhT+M/A9uT53i7REI6g30ef51RHxI+HTE/wDFX6Rx/wBPSf40AdYOevIHSjhs4NcHefGL4ZWshifxPZsfVJVI/nWfN8d/hVbQvMfECsE6hcEn8M0AelqcA8c0uTt2gHJrw/VP2rvhFZ20jxXuozSgHYi2mcnt3rgZ/wBsjSQsnl6XcE/8s8xkZoA+rwrdgTTZWiBzLcQxgdi4FfFHiH9sTxFcWxg0XRIlkbIMjsRtrw7X/id8Qdbu5ZrrxBcxpISfLR+F9qAP0C+Inxs+H3gaB/t+rRXN0p2+TEckn8K+afjB+1hrGuWs+leDbc2VtOu1pSPnH0Pavmp4zJM01y8lzLIdzO5PU96lR9uVRdyDqccCgBxuL27vZL7Urqa7upDlnmcux/E0NKGYtL8qDrjrUtla3t9ciHSLC51G6P8Ayyt4jIR+A5r6O/Z5/Zm1jWL+18U+PI/sVghEsVmfvufRlPIoA8e+Gvwn8b/Em5VNE02WCwyc3MowB+deln9j7x5jnVoD6cf/AF6+6NK0+y0mwisdLtYra3jXaqquOKtbirYDZHrQB8aeBv2QL6HU7e48S6gs0aSBmVeAR+dfYmlWNvpum22n2cYSC3jEaqPYYqdi2Mt0zSj5T6igBQcE5GDSjJ+9QHwoyOaVWJO1qAFCgUhPNL347UfeoAGOAOKG6ccUm7HyjmlwCRQAq9qKB1ooACMnrTCuDTm+9S96AEIyaYVDHrTxwTTdvcUAIVakO5vl6YpzZODmm5D8ZwaADO0bTUanknNOIbO3rTHHl/MOaAHbiT0pFyvvSK24ZbikLY+6c0ALkk/MM1AcgkYqXdk5zzTJqAHRnK5p3HSq0THdntU+e9AC/wCzTT0IHTv7UjetIo3OqDnd1+lAFDxDrGmeG9Dn1rWbpYLKBSxLHGcV+dXx/wDivq/xZ8SvNcKLfRrJ2WzhHp0z+OK9R/bj+JF1qfihPAmk3DRWkCj7Vg/ePQivmv5lHQbUGDigDvfAfh/StW+HOrXWo3yxGzJMSFuWIGa4K30+TU7Z544WdY/lLKPuqO5qSzuPLtrlUuXRZAfkGcH8K6fwjq0nh/4c6o+mzQG+1EtbzRSw7iIwcgqT0NAHvX7G/wAabu31Zfh74pnRreQAWUxP3SOxJ/CvsOTdG4jbHHTFfkvDLNbPBqMLSR3EEqyB1JBBByea/Sf9nzx1D8QvhlZapGGN1aqsNwWbJLY60AegN8oI5yeRXk37XV9a2HwWvXvJBHuwq89STxXqk0n7s7hk9q+f/wBvmbb8G4Iipy9xGc56YYUAfCazeXYRKI93y/MMdRmvp2z1D4Wv+zRcWMOrNDrMkfEW8BlfjP4V83WqEW6jIZwvHHSoBbnLSBst3AOB+VABaq6LlsnLHn2zXovwS+FV38WNV1C2tLxLRLCFpC75+YjsK89SbERiWQGTByMV9O/sHXBsfD3jHUFTLQW8jA/RRQB80XMbaR4ivLNTmeyuXg3djtYrmreuaDf2MtvLOomluSPLVeSSar63MJ/EOsX78NJfSv8ATLE16X8ENFtdS1YeK/G941hoNlGzWt3KCyeYPujb35FAHmmuafqOlhrXUrYxXDx7lXGCBX3d+waUb9neCOM/MNQuS34sK+KfiJ4iu/EfjHUNQuLiK7iO6O1mij8tXjzwdtfXH/BP6/jPwqutO8397HdSsU9ATQB9HWxImjGcc818Aftr6auk/HZ5IiGN5b+ccdiWP+FffOnSPLdKmMqpzmvzu/av1lNc+PesxW0hY2TtaknkBge1AHmZk3tsIxjrTlHmowkGFCkCh7S8IEMEfmSDliPSiORvMEezBXrmgD6r/wCCeGt6hNeazoksmbSCIuik9DuAr0n4xfs2eEviDq8mtW11Pp2puT5hBAVvTtXzf+xXqF7afGZILK7EVvcHbMhH3xnpX6AylRO4xtwePegD4Svf2TviRb6zLa2Wo272QbCSktkrXq/wm/ZS0Xw7eDVfGl7/AGrcbB5cSnKo3ryK+mPMk2bd5WolhPLFiSe55xQAyzSGCzhs7ZfLhgUKi+wqc/PgZzVdYvLkwG5NTJG6t6jvQA9lOzaOMcg14j+178KZPiN4GOpaWry6zpil4Il6OP4v0Fe2hlb5Ae/SnqPLOR+I9aAPiH9i34u2/gu+u/APiiN7dLicGKV+BCwGCp/Ovo748/GHRfhn4SF9Z3Fve6ndAG0gB3b89Dgdq5T41fsxeG/H2sy+INDvjoGsTvvnkUFkY+oUEY/Csz4Yfsq2Og67Dq/jbxJJ4me2INtE28IhHThic0Ae+eFL++1Lwzp2pahCILq7gSVkAxtyoP8AWtONgwOFwfWmoAqLGihUQBVHoB0oUfNxmgCQbsGkGG46U3c2fYUCZC1AD24xil6jmmk8ZPSlUhgdpoADg0nyhhRwfegdcGgBzYpM5bPb0oAH3s0hYEZ6CgBXJ4J6UEqelMyex3e1R+Yyn5hg0ASKFwccVGVB6/nSq3B7k1U1W9sdJsZ9R1a9htLW3jMkjO3RR1oAxfil4Rg8eeANU8MyMqNcRYikbojda/MrxV4dvfCniW/8NagoN1Zybdw6Ef8A6q+ovi5+120clzo/w308GRGIXUpsOjfRCK+W/EXiDVvE2vT6/rcqz6jOcyMq7QfwoATwnrupeE/EVrr2kOVurdgfZh6V7b4t/av8f6zZ2tvo9rDpzRL++cKQXOPrXgMlzsTa6YcnIoWV2IBGF9aAPStQ+PHxTvo2W41r5CMFdzVyWseM/FWslBfakHx0+Y8VhxBg5Y9PQ96VmGMhcMaAKc1o8tyzSSZYnLUDT1Y/KxwOuatlsON3LY7Un2jy2MYwQfagCFNPgKfebNC2dqrbXyT9alDSIhAXK9c0PEGjWRWoAjNrDFgbCzZ4qxNMpVVZcECmLnzAzNkClcpNIe9AAW8z5YziozGA4Ck896TJ3FIuMd6fbyGRDuXDZwaAFEh/1ZOQeOK9T+DXwP8AE/xKDT2l7bafpCH99NKSD/nNeWg/Zn4G4mtCy17xHZ2b2un65d2UDHPlRSMufyNAH6A/s9fA/wAOfC1pb2K+XUNWlGGl3AhRjtXscm88sMr7V+X/AIf+LHxJ0HDaf4idiP8AnqN/869G8IftZfE7SpgNehttVth0VIVjb86APvjq+M8U3JA/Gvlfwv8Atn+H766S217wtcaeh+9cCfeB+AGa92+HvxV8AePxKnhjXobiSIfvI3Uoy/8AfWKAO3GQcn7ppqsM7WJNDHaoBPy9j1yKT5c8mgB+5V+UnntSpk85qN2HpT/mwMEYoAfz680YIXtTVcE7c80p/wB6gAU8+lP3du9JjjBwfSoPN/eFWHAoAsgUVHFIrNhelFAD+h9qQt1FDnsKRumMfjQAi8A55HpSZBGFOKB8pHNIWXfhhigBxG5fpTM7vlHGKVt2TjlaRsbc9DQA1z8uO9Mblad79vWjNAEIba20jIpHb5htqXhvrUBXEhJbOKAHO5wCOxoDb0wetG1SPrTdmOmcUARSHy5NuamhYY+agQs/zBSfekMW3OW5FACyn5TzUBumttMu75lGbeJnAPsM0pV8/MePWsfx9M9t8OfEE0bbH+ySYY9vloA/Nf4laxceJPiVr2rXTDebqRVGewaueRyrmPDMx+8AMmo7uSZtQvJ8hma4bce5rU8MXtvp2sR39zb/AGiFFYSLjJJI4oAzZMLlUBDHse1OS8uY7T7HPzDncij1NP1G4jutUuLxI/KjlbKIeoFRxt+43MpyD39KANK5sbrTYfs908brOuRtOccV79/wT58SXkHxC1DwnNLizls3nVSerAgfyNfOVs0jqTPM0gHQseldl8B9euPDnxp8O30cyxwz3cdvM+eNjMM0AfpdcFcSKVAwa+fP2+pP+LPWy4zunTn/AIEK+hLxEeQSIwaKUBgR3zXzb/wUHuWh+H+l2KsoSSUEqevDCgD4st3ZrSPacNjmopZY3lXEmwDqCepqwLG4kEcNquFaQJ5h6Lnua+kfEXwZ+HPgf4T2XiXxnq5udRuoVkiS0cfvCQDgZ+tAHzPJsydhBcg5Ir6g/YYikl8GeNo0kCM1tIoJ7HaOa+b9St9MW5aXT3c20mSoY/Mg96+k/wBgaP7ZZ+LdNTO6e3kVfTkCgD5quLWS48R6hYACWR76RR6Md1et/GG2uNH+B/h7R2k8pAdzQDg/ezzXlPiSG70nxtrVsyvDcW99KQemPnODV7xL4q1zxRDCutPHIkIAjCZ7UAYUacptb5PT0r3b9jv4oaT8P/E17pXiSYw6fdgeVLjgMTzmvChu3s2wjPb0qw6W80XkyREtjhjQB9xfHH9obwl4d8H3Vr4L1IXetXA2xNFghAepyK+GL++vLrULjUtSuDPf3kpkmkbqzGoktEgV/IUySgfUgV13wc8FJ4612aG8vYtOsLSIzTXNwcLuH8OfWgCja6VrWmaX/bt1DJZxSjbG7Lw/0zWNH5jncy8sc8V2PxU8X3uqFPBkctvNpOlsRBJGPmc9M5/CuOtXkAaM/KVUsGPoKAPb/wBiDQ01j4vPeSNsOnjzQPUg198SENMxx3r5C/4J6aDeR6hrXiC5tSIJYykczDgnIPFfXg++ee+aAHd/m6U0uUPTIzT/ALy5NBHA7UAQv+8cYHNAaRSd1TDCncBk044cE4oArNgtvXrVhW3KOxo8tcfdwaaUyw5xQA9eASDS9etIGCgrjNOJ4GOCKAGuuF96iSVw21lOKmHPzZyaU8p2zQAwSJtPaoG9uc1OY1YdM/SgRJ64xQBDI22MKTzQDwpWpzGpO5lpVRe3y/WgBgk4w3FMRtrEtkipSiN96gKQMcY9KAIRKwk+VTinSyDsOfSpV+X7y4pWRCwZeTQBVVzuzg5p0kihCWXmpig696jfyVjeWZ1WNAWdiegFAGD4u8SaX4P8MXniDW7lIYoI2ZAxwXbHAA71+c3xR+J3in4jeIby+u9VuI9KdyIYN2AE9MV3P7XPxYX4h+LV0bQ7snQ9OJT5D/rW759eRXiMSDIA4UdF9qAGxKiAqFwOx9aF5LKvPvT2UOrFG6dc9qjAKDK8g9QKAE/dD5SMtikT/VN29qQJmTeDg54U1POqxsm072brigBvl7DGzNwe1SSGJX2/rUFwRGFV9zSMQEQdTTr5ZbQiO9s57VyMr5i4zQAjMiyZxknvUqLAc4bDDmow9tIAqyqTih4ckBe3egCRZmDN8nysMVCv7ljtbdu7VaCsy8joMACo1tRGDJuBb+73oAidT5Yk5BzwKs2EX2y9i06IKk87BVdjgAn3pHjcqNuM+nemNG28MWMbDoy/eFAHpKfs+/EO6QNpk2mXu5Q2yO6BbB9gKpyfA34swblbw3I2PQMf6VzOi+KvGeg3iX2k+JLyJozwPOPI969K0v8Aaa+LmmQoTfW16uR/rAzE/rQB5lqXhjxZo949rqfhnUBLH1It3IH6VlyzJH8l1DPbyj/nom3FfZvgf9qr4f679jsfGehSWWougS5upY08jPc+uK9Fn+Gvwb+KVs2raT9hvYG4MliRgH8qAPzngdLiTggsv61aXG7pjPFfV/xO/Y+aWcXfw/1aGBUBLQ3bHLewwK+evF/wu+JXhM3Uut+FNQFnDnN0sX7sj1BoA5OWCIghACT1FLZT3emyLPpF5NZzgg7o2I5qGOVJMtE4L45Hegbt2F4X+Ld1oA+ifg5+1L4k8MNHp/jkyarYKojSbGWQD6da+1/CuvaT4n0G21vRbqO5tLhAylSDtPoa/KJSTNsl+ZGHQ+ley/syfGe5+GXiWHRtYmeXwxcsVfByYSehHbGTzQB+g0uVcNu3DvT45FA61V0q80/VNPt9U027iu7C5UPBNEcq6nuDVny43kwOKAI0RmZm3YpQZFbqcVZRVUFRg0pA2YxQBGsinGTTDh5uO9SiFAQT1pyoqDIHNAEUSst0cfdxRU8fq3BNFACnGaTb+VHVuKB1OaAGn5unGKaeSRjp3oLYPPFJOxK/LxQAqsSppG+YUyI/ICTg05sHB6UANJ5+namgfMXbt2pZN38IzWX4p8Q6N4Y0iTVNe1G2soEUsBNKELkdhnqfagDTZl6EHJ9Kgm6fNn8BXzZrv7YnhCJ2j0nTbuVlcqWaI4IB6isz/hsnSd4/4k87KOo8s0AfU1tHIwIAO0c7jXl3xi+PHgz4axGN5F1XUuhtoXwV+p6V8veOv2p/H+vtfWWgr9gtJgVjkH3lU/UV4a7S3V299qE73N27Fmd2ySTQB9E6r+2F44uNR8zStJggs93EborMR9cV7X+zl+0DZfE29n0TXYo9N1aMZiQniX6V8ISyTZGAB/QVYsNWu9B1rT/EVixS7s5Q4IOMigD9V3Vt21uxrivjzP8AZfg54gkbODbuBtOP4a2/AWur4o8DaXrq7N00C+ZtbPOBmsX492cmofBvXreD7wtnP/jpoA/MO2XdAZCSN7k4qRhIu1IwWjb7xpbIMLdoJOCjlavSSxW9mLe1IYSf6w+npQBUdYzKpweB61KuFYnIYkdKbFBcPhYYWuJuyRjccVE7KXZJFaN16gjBB9DQBpaFa29/cz+e5jSJcjHTOKoi9+xXtteRDJt7hZFI9qsaVqP9mWV1AsauJwAzE9Kz0jiEHldm7+lAH6r+Bb1NU+H/AIfv45FkE1hCxIOeSgzXyh/wUU1JJNc0DTIptzBHLoGzjpisL9nH9oy0+HfhK50DxOLu98sk2hVd2B2H0rxX4geL9S8ZeL7nxHqkjuJZf9HRuiKTQBm6bdzwWc1puwJDuyRyKikuL69CQ6jf311FEf3YlkZo1+meBXV+Ofhv4p8P+HtN8T6nb7tK1SASwzR8oM9AT2NQ6f4msV8BXHh9dNjaeTn7QfvAUAYAtbhLRbiWMCyfOxx3r6b/AOCdmBr+vKORtOD+Ir5iSW4awWzaZmto8lVPRfWvqT/gnXCx1DX7pVPlZKg/lQB5D+1R4dvPDfxm1JpoSLW9O+OTHDEkkivM2by2Ro+QeFX1NfeP7afw3l8afDz+3tIt2k1PR2aYxxrl5VOBjHtXwhavGyq6qTLGeEA5DD2oAlu476BV+1WMkLPyin+P6Va07S9Z1bEenWZMv9xuCPzov/FOralqNjJqLI8lgR5K8Dp0FXtU8Uanda4NYtrlNOmEYQquNpwKAOx+F3huz0Wym8bX+pW0lxp7gXGlyqCX/P6VrfG/4teDvGng2z0zwj4fOhX5mD3UkLbQy45GABXmP9iXV5osvimTVIcO4DxeaA7Z4+7WVFFE0g2xhVHU+1AD7VRHbeU2JHP/AC071DfeZFbeSnLykIPx7VbSOPzioyI1Gc16n+y58LJPil4ylvroY0XSmHmt6v1X+VAH1/8AstaFJoHwU0iCeHy5biJZG4wTkV6b1IXuKi061hsdNt9NhwsVtGI1x7VYXG33oAQHHBpRmgFScEUv3T7UAJgZ60uS3QYpSQxpccUAIMr3zSdfm6UjSbWCkGnnp7GgBCAwyOtKucYxmkRcnjg09cg4oAaBg+lL8hNMbLNnPFKPvd8UAKMb8L0pTjOBSluMKKCpC/zoAQnnjmgtuPTFOCfLwaQ7QvPWgBDjoKRQc57ClDDHSkJ570AKTu4pmAmTninMqkfLSDaOCM+tACNIWwrDg14X+2944HhH4RSaPbM6XeusbVHjfa0YGGJ459q94hVS4zwR0r4E/bk8Qf2t8V4NAWRnis1WQ88AnI/pQB4baW0UYiVWy7dW9z61LLp80erRWaEPJcMFRgeATRb2d1farZaRpcby3VxIsahRkjJxWr8TfDeqeA/EEei3lwGutm9iDnYaAMjVbGXTNQk0+7YNKqhiV6VS8xHUeWDtFLHcPI265ZnkPV26kU79yo+8FFAEbv0ZUPXFKA0IDKrPI5wijk5qYDaoZcOh9K9K/ZY8L2njH40afb35za2jeYY8Zzwf8KAPff2PPgZDpVsPH3jC2iury5T/AEK2mjBESngkqeCfSvofxF4O8KeIdNksdR0HT9jjG8W6Bh9CBmtxlVGESgCOMBUUdhSjrhjnHSgD558X/sk+AdWjkl0iaaxu26HeSv5V53ffsXaptJtPFUakdA0RP9a+y8Kp/wBqhGOOSc9qAPgvWf2T/iFplnJPBqUNyI+irHyf1rhbj4K/FC13suiyTY9hX6Xh3wQW/OgSN0Kqf+AigD8tNR+HnxE02CSe88N3aKoyzAZwPwrlS13G376xuUxwSyHg1+ucnly7oZIYnRgQwZRgisG+8F+DLyFo7vw9ZyITkjZ1oA/K21kWSRvmJI6gjFSQ+a+WUYjH8NfcXxu/Zh8M6/ot1qHgq3i07WEXfGmcK2O1fEjxXVjLc6ffxPDeWshjkR1wwP0oAqs/nMYpIAF7kjmuw+FfxE8TfDDXBqfhu6ZreQgTWznchXvweK5Ji3GenelchQRFnd39KAP00+DfxI0n4neE11rS2EU6AC4g3fMrV20giu7cw3dvFPEeGSVAwb8DXwh+wZr66V8VLvSXZhHdxNhM8ZwOa+8h8s5X0oA+Yv2jv2bNI1XTb7xb4PAs9VhBle2jX5JR3AA4HFfGEjF2ZJIzFcRNtlQjBBFfrdsw+04ZX4ZT3Ffnl+2ZoOjeGvjL/wASa3Fut7G0lwiDjdkCgDxtxhwVBLN2z2oNux3KwzGR37VK2zzRtYYx1zTlfcT8xOKAPrH/AIJ/fESe4a++HWoSPO0Sm4s2ZuEjXqo/E19dngkYr81P2Zdcfw58b9Ou7ZmT7RGYWx3DEZr9KkbzFjk7OoJoAcvQ9zS84yaOF+bt7UpO4egoAQEtSsMDcpzRu/hFJu52AGgB0bKw96KEChsYOaKAHZ+Yj0pjcKze1ErbRnHJphftjigCCZnkI44FO87I2sOPapEK7TVd1w/y80ANVmWbqDH+tM1fU9N0mxa/1W+itLRBkvI2BU0oUqMcdjXj37X2kaprHwcuIdJ8wtHlpNh5wDQBw3xH/aonXUpNI+GXh+TV54G2SXMqboi3bGDXzp4//wCFxfEvXWuPEdhqM8nmb4NPwQgPoi5rp/gL4F8UeMvCTv4U1Gx0wW9yqzNKFLs2evJzXaeP4fF3hvxVo0lx4ks1vNLKszIgxJjjnBoA+bdY0u/0PUDp2q2v2O6QDfDjBX61XkVdw2sAD1rt/jRp9laa82t2+tJrFxffNKV/gY8kfrXCXEkcduGkYA+negCU3TQp5axrszycckVVLxs/nruIHY1p2GieJdUgSfTtBupoG4VghIP6V6z8Iv2bfF3jS4ivNcX+yNJzmbeMHAoA8WMxliMkcgY55HcCm3eZLGUkjhQRj616X+0d4T8E+EvGFh4d8A3jXIjt2/tB2ctiQHpz7V57qLW66S8cfEoA3GgD9Bf2R9QivfgzaRRhl8ngk/Wu++I0sUPw28QNKuVFpJ0/3a4P9kzTZbD4N2kssezzxke/Nb37Q2of2T8F9duTwXgZfxKmgD802aJ7m8yDta4Yjb1FMlVYkURjKnr6mrugaLrmp6dJeafYSXK+YdxVc4rr/il4H0vwJpugmO/+1alqCM91Fz+66ED9aAKnwN08ax8ULHT2kkijkXDNGcNjIrO+IWnWen/E/U9Oh86SCK5dTuPzMc12P7Kao3x60nC7hjJH/AhWj+2Rolv4a/aEuF09QPtVtHdkY6M5bP8AKgDynX7W1trpI7RXdSMlW5Iq49noSeHFmgmmbVfMGY2YbAvfis3zWF6ZZ/mc9qsaXYpqOomDf5DsMhz0oApNDunWRgpA7CpYPJ/tOzbUFY2STo0yp94oD8wHvilk3pcSQqMtE5Qt/ex3pRg7o5R16GgDsPiv4+m8RXB0vQdT1ZfB1mAtpYXkuQgHTgcZrfs/grreq/DVPiB4fST7FAubi3k++4GM7fzrlPhT4SsPF/i+30jU74WGlMQZZj2Oa+lfj38QdP8Ahb8OrX4e+A54byOaEJJKGD4BAyf0oA+RZbiKRJ/JVo48EbW6gjrmvtD/AIJ96X9m+Hep6htAMs55/CvjCSL91HZoM3F1KEDe7n/69fo3+zf4Ln8D/CSx0u6YNcTgSuQMckUAekRHJIcDY4IYeoNfB/7V/wAIbj4d+K5PF+gW0X9hXT7vKRf9Wx65/GvuxdyD5uQKq6/pWl+INJk0nWbSO8sZhhlYdKAPz1sdV8MeLfhje6Zb6HaWeu2gM/2/ywCygfdz1zmuo+Cnwq8E6l8LJviJ4ymvZ4oJHh+yxOM5U43YNdn8Uf2T9SttYn1L4d6l5djMhL2zckHPTJNeM3Hg34x6TZTaHHZXX2IOytGo+Un1xQA3xZZ+AdPmk1LRv7RuLC5BEUJZT5R6Dj61xO2NbdpTIFj3d+oFdTY/DH4lPGLddFm8s84K9K9d+DH7LWta9qCar44uDa6dHytsBgyH04oA8q+D3wx8Q/FbxClloiPb6XAwN1duDsAzyMiv0N8B+D/D3gLQItC8OWMNrCqjz5FUB5mH8THuaf4L8LeHvBulDSfDVilpbj72OrH3NbHG47h9KAJxjy9wwwpVxkEc/TpUQJUH0PapVAK7gcH0oAUd/lxikPTd60Hdt9aVTkYxQAAqgzTTJu7AU5vRqa0MeMgnmgBlwOm1uamT7gyc1F5Py53UIXb5V4oAmbH8INJHhssxPFIhcJyvNJGpUHJ60APG08ZxQcr945FINrN83FP2rt9RQAisMdOlR+d821ulSgLiq7qFkBxQBaUjbUcy7vujp6U7G847Ug+U4FACDIHA5qKNm80hiMVY6H1NU5srNyeKALTrg8HikTAPGN3vUPm4IHapWG5Rt60APj/1oJPJ7V+cv7Xmm3Ol/HW9mmjYRXMS+XJjjOTX6LH5cMfvV8u/8FAfBTX/AIO03xbptvmWxnZrxx/zzxgfrQB8gaddX2jahDrOmT+XdQnKNnoaXxTr+qeK9XOpa64ku35Mg6tVXYZoFML5TGTUY2MoBBDL3oAR43MO3YC+cA+1QCJWBjbG4damPmmT5nwg6Gnbo1H3c/7XrQAy2URofK3YPBBrsvg144m+GnxCsvEsMCz224JcowydvTj865CNgxyoOKZMVwQfmB6igD9VvB3iXSfGXh+DXdEnWaGZQWUHLIfQ1r84wwwffrX5ifDT4keMvh3fJeeH9RdrcfetnOVI+h4r6O8B/tjabNatF4w0d4rkNxJGcDH0AoA+rhweBuJpf9nrXkPgj9oz4ceKb17WG++yMoB3S5H869D03xj4S1CQpZa7ZyP3AkGaANpQpPzHntTirEdqbG0UwDQzxuD0II5pxVQ20zKG9M0AIRgY4Pv3pBnPTOOpNVL7VtIsCUvtTtoG9HcCuU1/4s/D/Q9OurmbXLeU26ksivksR2oA7iDb5pI2kY+Y+gr81/2pnspf2hPEcmlNG8JlXeYvu7tozXsHxj/awbVdDfR/h/ZSW08uVlunOcL7DFfLjzzyXMt7czNPPOxaWRurGgCJlZnwX471JEjlgAcKaYG8wsQuB2qWxhvrrVIbHTIHurq4O2OJBk5oA9T/AGQbW4f4/WnlKXCROXI7dK/RWT5r1sdhzXgP7Ivwbm+H+lS+I/EEYOt3wGxT/wAs1I5Fez+MfEmi+EdFn1jXL6KCOJC+1mwW9hQBryTJDHJczEJHCpdmPTAFfm9+0v4ysvHvxdur3T49tvaboQ56OfUV3vx3/ae1bxhBdeHfB0LafpTjZLcnlnHseor55hiQMPIYuScsx6k0AO8lEz52FPb3p8Sq/wDsjt6mo5Y/Mnwz/MKLhvs8YlGWk6Ko7mgD039lbSP7e+OdjbpbtKLaBpSoHTaRzX6RKNqIpG0BQMGvmb9iL4VTeGtBf4ga0uNS1WL/AEVMYMcR6gj6ivpiJmZf3owaAHY4O3NSexpi/JnPOe1PbsaAK44n61O361DcDEgcdKmBDJxQAIxzhutFEXPJ60UAOcAj5hmopIyfunA9KlJ56UGgCE267vvYoSDBzuqXHOaaW56UAMeNec5qCe1gmtZLaeITQygrJGw4YGrR5PpRtJ5oA+e/Ev7MGgXOvzap4O8Uaj4SEx3PbWiApu9fmNYWu/sqytZG4j8V3eualnO68wgPtkV9OPHvO7bhqXnFAHwrd/slfEefUYxbx6TZWzOfOkS83Nj1ANeqeAf2QPBui30V/wCJtWudcbAL2ssYWPP1BzX0t8+BycUxlBb5ugoAz9D0rSNB0+PS9G0uC0s4hhI1XgfnXKfH3xKvhf4S6xqX2pLOby9sRyAcnjiu6f7vHSvmf/goRe+T8PNMscndNKTj1wRQB8ZXcd2YV1q7ukup71i7tvy457jtTDYyeZZNeK6WU04DyEcY+tS6bYT3SmGzjG8IWIPZe9LNd3FxYvpVxMWjjPyrn7poA/TbwjfeGPD3w10l31qytdMitVYyyzKgPygkDNfH/wC1P8fG8c3LeEfCUrxaHC+J5cY8/Hf6V4de694g1TRYtDvtZlm02EjZCzkhce1M03TVZJdqFhH0C9TQBp+HfF3izw5p8lj4c1uTT7ST/WRhFO78SKoanfahqt2LrWbuS/uB/wAtH7flVeFN7ncMbTjYafdSrbwttXdJJ8iL6k8UAe1fsPeF7nW/i5PrkO1bSwRlYk8luDXU/wDBQnwu9j4s0PxyvKXQWyb/AIACefzr1z9jTwE/gz4XpqV9B5eoariY5HIGMVqftceEm8WfBDVGjgaa90xDcW8ajLM3A4/CgD8/bgWclusij/ST/F2qBtvV5Ofr0qPTnHliG4Uq8LYdSORz3res7fStS8VaXaMRbadNIsdy542qTyaAMXa00qQ2pWSQ9yfl/OrGn6dd6jPNb2pj3wDdKXbAA68Gvo/w94e/Z48Cx3mqXPipdZaRDHHaCUMUf1wRWl8L/hF4d/4RrV/G9rew6jblXmW0VstsGTgj6UAfLsEl5aW0kQWa2juORuBXeP7wPcUyytYTIdsjs38TsScV13xW8Uab441HSptE07+zbfT7X7M0W0Lg7s9qw/DGg6l4r1uDwv4bge5vrlgrOgyEHqaAO/8A2X/hp/wsj4nR/bEkOh6R+8mmQZ/efeQfiRX6IRxRw28dvH9yJQq/hXB/AP4b23wx+HlroK+S+oyfPezxjHmNnPP0ziu+x2waAG4BQg85qEw4OztVrbtXPrS8EBqAKweSEbVJxUqOWj3MiE/7oqQhcg4pMbWxjIoAjLuvOxMf7opr+a3zbsj0FTlSPvdPSkGV7YGaAIUXLfMuD60TJtA7ip+cimTYCg96AI4wpOOlSgbOneoiuV3Dk0+N92M9aAH9qVeM+tGMfMOaNu5eBzQADrk9aUfMDQvA5pdnOSfpQA3tiol3K2c8VPtOT6U0AEFQv40AKDu6dKcu0g7qSNWUbdtDfQ/hQBWmZvN+UZFSZYAAdal2jg45pDG3mbqAG72X7y4om2su5TzUxUyLh8VD5DK+R0oAIpF28cNipgTt9TUDwsTQVkjHXrQA0SFXw1JdIpxIG7dKkij3Z3Ux4H3Y/hoASJd8PzYz2p9vJuyp4IprKYT7Utt80jNjigCUKe/IrN8SaPY+I/DmoaJqlus9ndQmN427j/8AXitQgge1N5Ygj5cUAflJ4i0XUvDfiPUPD97btZ3EE74R+CUycdfas99qyKxGVB+ceor7g/a2+Bb+OYH8YeHDt1m1jLSRgczAD/AV8QAtHcPbXkbQXsTFJopBgg0AdDqumWOoaZ/wkGlC3g0+KNY3tWkxI0g4LAdeawb+yns7WGWR4XScEqsbbiv19KrvuhYqznBPC0LF/EHPP8JoAltIjtOcOP6U2RYlG5xgDsKk8xViMSYD/wBKIY4pIG5+cdc0AV3l81lAXCjtSTrHLIpeNTTyoYqIiA38XtTjGiMVBDY9KAKzWsDNtiXaw5JUmn2D3lldC4sdQuLWZOhDGl2YH7uQKWNLcGNokVSPM7mgDrLD4rfFHT9kNn4zvolH3fu8fmKnk+MPxYMu4+N78v8ARf8ACuJZD5YL/eB605R84PWgDU8ReJPFniafzNe8QXd4/cs2P5VgRwfvvmLSxg87mPNXM+UWZiTmoCTvGzoTmgCxvSDAtogmeDQR5cRjkUEnncD0pACsnzHII4q5pWnWuoyGS+1AWcaHnLYJFAFW3Xz5IrOxhlvbyU7Yool3MT6YFfXn7IHwjj8FRv8AEb4h/ZtNu5BtsFvJBEYOoJO7GCRXlvw/+Knw5+Gtru0bwjHrGtqMw30sSt5b+oPWuF+JPxO8d/EYvDr2pSLYlyyW+47QM5AxQB9x/E79oX4b+CIjv1VNVvCp8qOyIlXPoSp4r4Z+MHxI8QfFDxNNqWrXDx6cjk2toG+VR2ri7e0hhOCgduxNWlh5OSB7UAMHNsE2jaTjHpTzA8OEt3CtjOSaJFyAqnCjqaie5hWRY9xmlzhVTk/SgCRoR5RlkZQwPzMT3r079mP4d3nxA+J2nz3VhdDRLUmSS4MR8tiOQM9DyK0Pgv8As/8Ai/4j3MWpanbnSdESTkzKVaUe1fe3gnw3o/hHw7baBosEcFvAoB2jG49zQBrQxRW8KW8EaxxRKFRQMACpVyw+bpVZ2O8gHI7U6OR/u/yoAsMfl44+tNlbEZz+lRs3mfKFO71pdzY8sqfrQBAN3lkbiR71KBInzKcrSvE3lYHWpYgfKANADoyD9aKYiESEjpRQBK3Sgnig0h/WgAoxx0pMn8KMkqaADHHSkAIB54pwzikbpQA3lvu004+7Tn+b2px27fagCJA2T6UBh0K09QuODg0hGFoAY+duccV83f8ABQCxa5+F1peJCXFvLkv/AHckV9I/dyeorjfjN4b/AOEu+GuraGkCzzyx5iVv7w5FAH5v/Du0uNU1aaaPeYIbV5JtoPAHU1jSzWbanNJbuXR5CFODzzXW6ZD4s+EPjC2j8QWdxY28z+Xcr5eUuICfnTJ7EelXDqHgG/8AiDNq0MMNhpKEyW9ohyFbPvQBjePPBup+FU0u51S0NnDqSFomLA7gBnp2603wNqS6P4gBZVlgnjKFmGQue/NQ+M/FmqeKtQNx4h1gXkVqSllGWH7tOmBj2xWbbNJfSJY6RZ3F9OxCosSFuT9KALGrRRQ6pfPJcL5TSM6uBgYJ6Yr1v9mH4N6x8QvElr4k1S0aHw5ZPkNIMeefb8q6r4AfswX2uywa/wDEQSQWaPuXTz/y0X0buK+zNK06x0nT7fS9Kto7SxgXakcYwAKAH29vBb20dlbJ5cEChIx6Cn7EZWjmVWicbXVhkEU8bgc9B6UjqGU8YNAHwT+1p8IbzwJ4pbxVpFi8+g3rFpmQcRMfUfjXiVttmbzYp1ZR0xxiv1Y1XT7HV9Mm0vVrWO7sZ12yRSDIIr57+Iv7JPhHVg9x4TlbRJB8ypH8wPtzQB8Sx2FtJI8jRE8nLE8E1taJ4t8S+FYpYNJ117a0mBV42O4EHtivdLD9knxZNdfZ5tdkii3YLYHSvXPht+yp8P8Aw/ayL4ptV8RTvjDTkrt/75NAHyJ8Pvh/4y+JF+9r4W0x2gkk/wBIvCu1F9SM9fwr7p+BHwW8PfC7Q7fbGt5rZ+aa7I5yR0Feg+HNF0jw3pEOjeH9PhsLG3XbHFGOAP51oxpySx5oAQ5bLHrTssBnIpX5O79KRhjjHNADgV+91pFIJwelKvH8NHbHNAA2Og6UmdvC8mjgDpSnpx1oAFJxlvvdqCcr83WkOWO7PIoAZstmgAH3RzzSMuVO6nfKw5pSvRuvtQBDF8pK9qaw2ye1Pn3KQyjFNlIZVxye9AEoB45p3zKfamKMJ709BwQxoAAG53YxRnINIB8+Cflpw25x2oACxK9KVjhQCKXPPFOOAMmgBiM54xRubO3pQxcHI6UpG4AmgAGeh60FSR15pq9cmpARmgBACBQQeueKU0nO3jrQAgbJ460rA49TS4/A0nQjn60AIegHSl3ccGgkZNIQSOmKAEdVbhlpERUwPWn5YLSAgjcRzQAme3vRIMfTvTiVNNX5sgmgBg4HzchuMV4R8bP2ZfC3j6aTU9ImGiavI255gpZWP+6K96OONtNK5z7frQB+X/xL+HPi/wCG+rtY+JdOka3BPk3sa7kdex4zj8a5cvHLEGt2EhPcdq/VrW9J0vXtLm0vWrGG8tJl2yRyLkEV8f8Axw/ZXvLHULjWfh45FtMwIsf4U9getAHzCyNIdiL++Ucn1p8pdIwQnT7wHetbxL4c8YeGb37BrXh67hkUZZ44mIK/XFZSXkMYPmb4W7LKNuaALN/DpjWllJYOxkkz9qHPyHPFUp1Ed0YkOY/X1qaKaB0aQTxAk5IDCmbtzmTeGPbFAEbRR5becf3RUawHnIzjvVlRGMsBlsc1Au/cyh8oaAGMzKh3Lu9KdGSEMir82OBT7chmZdvOO9PWBWbc2RjtQA2LiPfOm7mklMajKp1P5UPvU7G3bCfSnSR7MYGOPzoArrDIreY7bl7UoRZlBZSR6ZxUwiaP982dnvQ8fyBvMXYe5NACwwkHYQiD+HigxzEYOTk9c00vZKR5l2v4EUsX9oXTldJsLu8jX+KOIsP0oAdKrLhVXgdTUczLHFukbYPUmuq0D4ZfErxBCJtP8N3Kox4aSNl/pX0p8GP2TdPg+y618QJf7Rd4w0mnvwin6jmgD5n+GXw/8VfEbXYtF8P6fOsRIM11ImERfXnrX238Lf2afAvhGyhOqQrq+pqwY3DAhcj/AGa9j0rTNN0exhsdKs4bS2iUIixrgADtVwDqFOB60AQ29vHawpb2kaQwRjaERcAU+VFUGRRzUq5GAecd6Sdd0bZNAEcSoyAnvTkh2Hhsio7bgBTVjA+tABheg60NwOFzQeD9aG68cUAJt6U4imsG7GlxQAoooXrRQAj+o60dx60kjBR6UjPhARzQA/oDTd35+lBOFyOtNjkDcYwaAHjpzS44qB5Tv9RT2O5MjigBWK55pRtI45qDaxbG7mnpIFOxutAEm0ZJximrnBDdKVeDSKNue+aAGnG3/ZBqJ2ww2tg9jUjsuM/pTHKlPagDnvG/g3wv43sVs/E+k215tOUd4wWX6E15rrv7L/wyvrdktLL7LMehGMfyr2Y428dqmgb5MsKAPDvDX7Lfw506IrqFqbyQ9CcY/lXoHgr4X+A/B/zaLoFms27cJjECwP1rtOp4zShSq4XGDQAnzSE5II7elIVOeOnp2peibR+NKfkI5zmgBhG5qGDZPI6UpZcn1pO/4UAQBmEmMcVMGGRtOKZKpU59aSJl4oAe7vuxubFVxuWQnk/WrGzJyDUc3I4oAlQ/KCPxp7AEjFQW/EdSgEE0AKw5GBS/L93OT60A8UBhuxigBW+XnNJyGzxSE5J44pU5NAAaAF/hPNKRgU07cbvXigBG4oB4HpS/d70BsKRjk0ADKvBFKxCLkUiEYol4Vc9KAHfKyDufSmKiqTSqMENnijofXNAA2OlC9GHXimycJ9KSCVSNvqaAJEXcuM0Db93r70oC4PPSgEY2igB4CqM5pGyAWpAFzzTm+vFADcsW54WkJw2f4aUk59RTPM2j7tADmfYfm6HpSp04NV5S7feXr0p0D7QIzzQBNJwmQ3NQwSN5nzdKmlIEZqLbvgyOMUATHqOetKB1qON1fGOwpw4JB70AOG3v1oG5j7UZHTrTQG3c9KAH8iik5zxRtAbcTQAfePHGKRVwxajncQB1pycAgigBO3FDL8vvSKCSSeKULhSKAECrja3WkG7Py5xTgvehBgUAZ+raPpOpnbqWm214Su0mSMHiuE8XfA/4beKAouvD9vbsnRoIwpNelHBb8cmg/Tj1oA+aPEP7I3hK5eT+zbs2277gY9PyrhPEP7G+qwWUtxo/iCOSZFJEWWyx9BxX2bMmSSD9KhgkYNyTx2oA/Nef4D/GG2aaQ+ENSlSJiBiP74HeuZPw9+I0V20beEdUV84KeV0r9WRIeM9+1RmC3LFzbQk9yUGaAPy1/wCFd/ExipXwTqvy/wDTGpo/hp8VncSL4G1ZlHbya/UXZCDxBHj/AHRRI2zAjiUfhQB+YA+GHxbll+XwDq5BP3fIrQ0H4G/FrXdSNvJ4U1KxiU4Lyx4A9q/TJWPHygGkfcykLwfUUAfA/hz9lPx/qmsLaarcfYbLvI+QK9BsP2NoY7iI3niASQr1QE8/pX1gDITy5+mamGWUr2zQB4tpH7MnwvsYYln003EqqNxfBBP5V6B4W+Hvgzwza/ZtI8P2UaH7zCIc11Z6jd2oO37tADLeOO3TybaFI4x0CjAp5xkluaQKf4TxQUBbrQAoC7evFI3ONuKcRxjFAO04xQA3kDg5Hekny0fFSDGD2FAHy+tAFYN8q8cjirI6DPFN2xoxOaUMGXigA5z6+lKzY4xzR0HNQXVxHaqGkyc9KAJk3Z6Yp3emQSeagkXgGnmgAH3qKUdaKAI52OMbd1MCNt44qc8UnegCFfMTn71NTeGJ281OfrisG+8YeGbV3W41i3TyziRt3Cn3oA2ol3EsVpzoCOuKjsLu1v7OO7sriOe3kGUdDkMPUVLJwvagCDc2Rxj3pvztIPlpwywPTANUdb8Q6HoHkNrWqW9h9oby4vObG9vQUAai8KKRt38FETiVFkQhkYBlYdwehpSWB+XBFADUUfecdabIoxntUp9zTeQmDzQBDEoYnqPSkXIk+b86n24XsD/Ws/XNW03Q7D7fq1wltbr96RzgCgC8GK575/SnKPlBzXHSfE3wRFF9obW7f7HkA3O792CegzXWWdxb3lrHeWkyTwSgNHIhyrD1oAlAyNooVRnB7VFIzK3H401ZccfxUAEm4PlRSq5ZeOD3pC5YY6NSKrYJFAEkuCnvVdDscfLmn4kyBggnvTnjKp/tUAOB+QkN+FM4Y7ck+tJmOGF55pFjiQFncnAFc94U8aeHfFC6jPot2JbfTyRcTg/LwDnH0waAOhiO3KjpUyqTzXnafGn4S72iHjTTw6NtYeYc5/Kun8I+MfDHi6KR/Derw6ikRw7RNkCgDdbINOVgRuK4pFxxnkGuN+IvxK8N+BJILbVJGmvrgborWI/vGHrigDsmzngcmkl3KuTjNcv8OPH2iePbCS60fzU8lisiP95SOoNdOQWba3SgBnmfLnOaPM3ccCl8oEnr+FBjDHA+9QAwM3YZxTZHZ3AXr1xVhY5FG0Y965rw94w0HXfEOpaDYzAapprlZoGPzEA43D2zQBvBm/iBx7UsrblGDmpf+A89xUbRjd8v5UAIjNtIOMU13ZWLdsU54SwOCaGTgA9BQAsbq8ZV2wajHGcEcU94Q3bFOSFWPNADoH3DtUiDGe+aiMYjcbeVqYMMfL070AG1c5JoIB+lIV3c0oHTJxQAsZ4Io28ij5VBGKANwwDQANhl5IqquQ5ZBmlO8Hb1qaFdin360ANZgR82OlEDL5e3IqRo0bBx0qNoB/CcCgBkbCObp8pqyeTwOO1ROoVQMZ4p4b5F9qAFAx160oH40p2sM0n+0DQAM23tSH5hnpTs7hzTcK2ewoAGwMUp56GheG4GRSgHPNAACW4xR82egoPtR04zQAxJGZiuBTnHIO4D2qBcxy/N0NPmwzLtoAkJwOBkGglaYj7W2sOKSbjDDpQA9vmHIAHaq9yoWQPH1FWAdygkCqOt6hYaZp82oandRWtlCpaSVzgACgCysm5V6AnqaU7lJUZINeQ3vx68L2mnz6ytjdTaFA/lveKoKk5xn6U34h/H3w54d8E6T4r0kf2nY6i4RGj52ZbHNAHsaDb8vFLksemMVwPiH4naL4d8H6F4m1KCeWLWXRIREOQzDIrttKvk1Cwhv4kYJMoZQeoBoAn27sluCKbuwOh96R2kViSp206XLQcKQKAIZRk7o6kQsyBfTqajVdqgqfwqKW4jtbWe6uZVitYUMkrN0VQMmgC4SCMYyfWgcjBH41wnws+IcHxAutVk0q3b+ybKZoEuccSOPQ/SqXiv4ltD4nuvCvhOz/tTVbCITXoA3LEhGRn8jQB6QfY/lRwBx+NcF8I/ih4f+I1ncrpcyx39o2y5tyeVau8UYYBhkmgBwYcbTk+lN8w+Zt4FePfFv4oa3pfiV/BPw902HU/FKIJZY5V3IikZGQDnpXTfBjxB4s8UeHbmfxnoq6TqkEgjKIhUNx1GaAO/B4oFMVSqYbOadhsDAoAR41zkmhVCrhaZPJGkLzTMIo4wWdmPAA6mq4vYrrS5LzSpUusKTGUOQx9KALpPFMkijlwJF3Y9a4L4U/Eix8azanpbRm11rS5Nt3bNwQCTtOPoK75ZFPfmgBQVX5eFHYUo61Dcg7eevaiKXaArdaAJ1+9RSLy3NFADjSHnmlNJQByPxk/ts/DTWh4dVjqXkHydpwff9M14j+zpN8PfF/wxl8IarfOviRopItSjunZJVck4KluvBHSvdPif4ui8D+FJ9fuLR7mCDHmKikkAnFeN/FPwX8NfiL8OLn4lactpputraPe295FNscyRqSARnGcigA+L2qa18BPgpb6f4bEuooZPJjupGyYVx3z1rr/hN8Sbi7+D9v4o8S2ssDKhZnxu3474FeT+PdQ8SeIf2KLPVNYEk18IFdpWX5mTb9416T8G9Y0rU/2aIpLe8t5lisXSUBgSrBcEEdqAOc1D9qLSpvDc+reHNHutUNvOsU6xxN8pPTtUvxf8a/DrXvDHhDVPGcN3BLcyxzQRAOpSQjoeKx/+CfMulz+E/FkVrCoddSTzQwB3ZDYP0ql/wUBubO1s/CbMyK8WpK5UYyFANAHrfxB+MXhf4dXGg6fqzSxW1/CnkyCNmG3aMdB9K5tf2idLs/id/wAIzr2nzadpl0wFhfOp2z5xjjHHJrmP2oL7RRpfwv8A7UeEwzMhG4j+5Hj9azv26pLCC28FBWgiQXMTKwIBCBuo9sUAe9fFb4keHfh94Yi1jVrv57xvLsIlQsbiTGQoxXAaT8e2XUdM0jxDosmmapqbH7NbsdxZex46cGsb9pC00lvg74S8YvqLxyaC8d5atGocTkJjYfaqnw60yz+Kvjbw78Vtc1LTbL7NGY7fTknXc5C7ckdfegD6Uj3eWjSDDMASvpXF/Hi0gvPhB4kjuY/MQWjEAHBByO9dsfTqO3tXEfHeSKH4OeJmluI4Q1kwDSMFGcigDwH4d6z8M7H9lq4j1gee8zSQFG3bzMWKx4bt82Oa9K+GeoT/AAf/AGc9MvPHNyUu4ICPJZ95DkkqgIznjFcL8IrX4W65+zPONat9PuGgSd5EeTD+aCShAB65xiubmtfEeq/sz+GfEXiyCa/07TpFlaJsmQorN8xX6CgD1W4+Pi+Hf7JvPH2lPoel6sqyWtxnzd0bDIYhRkV0/jj4pQaR4n0nwx4d0+fV9W1KLzo0SMhAhUMpLEYGQa4vWvFXwH8YeB9CvPE0Fvq0KW8aQWmC0kRx02qwIql8Tfi1PoXxl0LwDpcSaJp0luhfUWQBmTYCiru64HFAHoHw3+Jtx4i8X6v4T1vSxpusaarM0G8PkADnI+tc5p/7QFjP461bwfJpk6albIfscZQ/v3B6dOPrXnfwh8QaHp/7W3iFb7VbiR7yF/JurtBGJT8vTtXSafqWjXP7bt6Wuba4ZtGhjt2BHEgY5Ax1OKAOt+BvxrPjzxJqfhnXNHk0XWbNjst5DkuvPP5V7ACWY54IFfMeja1ps/7b12rXcSuLdkjGQMny8Yr6ffG/OMUAeL/theIdR0L4QzWOkFluNVkFuGU4YDIJxXb/AAl8I6f4Z+Gen6GsCKJbUG4IHzOXGWye/WvLv22o/s/hrw9rckj/AGeyv90qY4xwM17toFxFeaDp91bMHjktoyrD0KigDx74ifDH4OeD/C19rOpaOkCuCkZySXkIOAOOtaf7MPgfSvCPgqW+0+CWAalK0wV2JIQ8jrXKfG3VH8XfHHw98MY2V7CO3GoXAJ/5aK+B+hr321tVtbeG3RsRwxLGqgcDAoAniXnd1HYetfIXiC91aT9tCLz9H/tHbblYrWRwVC7+vPFfXiffVz+NfLD6jpo/bdzJdKW+xtGuCCM7+lAHr3xG8Z6J8MNAiuINHgt9c1eUx2WnwgAzy9SMgYHXrWB4H+NN0fHi+B/H2lDQtXnUNbJ5gkDgjPVeB1rjf2mbU+F/jJ4K+IPiEXF54YtrtxcxRx7/ACfkwGx9SK6Oy8SfA3xd8QYZNLsPtfiqaBhbXXlsTHleMndgdu1AHS+LfiZqTeMpvBvgPSo9d1W3iMt2vnrGIRnB+ZuPTisXQfjMfFngfxJZ6Xb+X4y0dHW5sM/6sA4Dbuh6HpXlnwx1XS/hB8YPE+kfEmCSK71qd5LTUUyysjEAKT0FeneE5PhhrFn4uuPhlpBi1ua1Zbq6EbDzuvfJB79KAKv7I/jjxp4q8ES3Wt2320rcFDc7wMfMRjFZPx6W/wDBv7QvhHxbowFvHquzTLsIMCTc5OT6mqv7EPi3RbPwjd+Erp5bfW4bp/NgdcHJZv8AGtH9q3Vo2+Ifw98PRjddDVIrogdQgJGfzoA+iVbcsb9NyAmkJ4+UURbvs8IHXy1z+VB3Z4oAVSdh7U05YbQKU9aG+ZQM4I60AO52jdxik27jkHimn5RjrmnJtC/LQAp+XCtyPWncDheRTdzHgnilG1TweaAFj74o4zzS7zwpFIVHKr3oAAwzjqKG4I20uFVdlKpVQAOaAE287qcR+FIRz1peo60AA2kYFJjaOlKBzk0Hp8ooAMhiUxioIRtdlbp2qfHQ96ZtDNuFADxtAppxmgAE0rYYcdqAF7+1N2/Nx0705fu+9IDnO7igAJUDg81EjSM/tU2Nv3RmkJ5oAXgd6QADr1oxzzSnnn0oAZMm5elRRxtuGas84oNADZAGGO9QlZFOOoqwAOuKQ0AV2D49M1w/x68L6r4u+E+saDoy7r+4gZYl37ctjpk135wByK4P45+INe8K+Ab7XvDtubq6tYywhAzvx9KAPIPgt8QvC1roUHwk+J2i2+h6xGotlgngzHc4GM78bc8Z61iftkeG9A8JfCrRtK8P2yQ2DX0bDadwxvzwfTmtH43+JPB3xP8AgzYzP4dvLjxXPCo08tbMjW9z8vmZYHp161xPxy0fxDoH7OPgvw7rq3mpawJVldVQv5KiTO3I9qAPQvix431DwX8M/h1PHotvfaRceRGZpAp2SkHA2nkcd63P2jPih4j8E/D/AMP67oOmh4LtVMrqwATIGBj8a8//AGoLzd8AfhxDHYXU00Vzb3UkCRElUCHIIHQ1oftP6qt58AvC32DT7qaVvLPkLESUxtzkdqAKGufFz4xeGZfD/j3V/DJ/4R++T7O1v5y/NI5wn0qTxp40+MnhXxronjTUrQW3hXUZUEluZFYpu52+vSoPj14oXV/hb4BsbWw1DCX1tNcxCA/IEcZra/bE8RWs3grwmtla6hcRCeO4McUBOEx39DQB9N2Fwt1YWt8gwtxCkoH+8M/1rx39s3XJNB+B16trO8Nxe3EduNpIJVsgjNen+CNQg1LwZo97bpIImtIhtdcMCEAwRXmv7ZOgz678D7xbaEyT2lzHcAqMlVXJNAG/+zl4fh0D4MaFapGsTXFqkshHdmXqfevBPiXr2pfBn40a54k0GA+I7XVrVI9SgiGWgG07SWGccmvefgTqh8SfAzSRaTBp1sVt9xOMOF714r+znqT/AA4+IvjHwj4+0uddRvnM0V0qGVLiMlm2knjp2oA3f2IdD0mfTtW8bW1whvtRmLS2qnBhz2Ir6Wi+9g8+hr5f/Z40Jrz47674p8LaXPoHhRQ8f2cqVE7kcMQ3TvX09NIsEclxITsVSxAFAHxD4b0Hxsf2xNUtbPVtl2rCSecjP7oglR+Ar2T4neLdT8QfEHTvhn4X1dbG5hX7RqN8q5wqEbhj6GvNfhp4st7j9sHVNWGj6lb2N+Ps8cjW7BQyKQST6E10/wAXbG9+E/xgX4kWHhkaxo2owtb3iRbmkTeRkgD2FAG78IPibqFn8RNb8D6tcS6lpmnxtcDVTEyqOcbea5qy8X+I/iLa+JfHGn+Im0nTtFZ0t7cRlvOIJHb6V3Hwq8ZxfEj+1NEsfB76JoE8DJ9reNklZz1GDXk/hTU9e+BN9qvgnXvB7a7p887TWNzCrPv3EthscDqKAOltfE+vfGD9lTWZnvLrQ9U0lWa6nZCvnqisxA6dRV39hvR/EcngOLWr7XJJbHz2WO3fLE8DnJPvXoVn/bPxA+BWrQ3Ogw6Dd6hYypBbQ5AyVIGeK4T9jfXda0fTp/hrr+gzWV1pzMyzhDskHA6n6UAZltp114Z/besntpDHba/bzGeNeAxjj4r6fkhVjheD618weGX1Hxf+2lPfQusmneGIHRyDnBljIH619RkDJ9aAK7vtwjc+9StEDz3pk4+UMOlPt5FkQEdRQAsKsv3utFSd6KAFNNp1J3oAqatp1nq2nzafqFvHcW0y7XjcZBFcNF8IPCUNkthGlwLEPuFqGHl9emPSvRMUbaAMq68O6Pc+G28Oy2MB0tofJNvt+QJ6YrmPDHwp8J+G9HutI0i3lt7K6J8yJSNvPtXd7eDzRt+XrQByHgD4deFvAkdyvhuxW0W5kEkwUAb29TUXjv4Z+E/GlxFP4jsvthiIZFcAgGu1A4pGXIoA4HxX8J/Bvii3sLfWbU3Men4+yhsHy8Yxj06CpPGXwr8I+LobSHX7Q3aWabIA+DsX2rugtBX3oA+df2l/BOuTaH4U0jw9ps9/4asLlft1vGM7YQuOe2K4rxd4FtfEOteFNN+F9pqenm1kLX9whCxwjg4OPoRX18UBUowDKeCCODUVvZ2tru+zW0MBbqY0C5/KgCLTrdrWwt7V5WlaJArOxyWOKz/GfhnSvFmivo+sRtJZyffQdGHoa2kQqpG7k96XbxQB5lp3wO8A6fGsNnYPFbAhjAuAjY9Riu8fSdNl0g6S1hb/ANm+X5X2bYNm30xWjtPrSMhPQ4FAHmmh/BH4c6JrL6paaJEXZy4iZQUU+wxW94z+HvhLxdc2N5rWlwzXFl/qJAo3KPTP4V1u0UBOvNAHD6/8LfBOtXFndz6VFDdWgCxTxKFfA96h0r4T+DNO8TQeI7azI1SE5W4ON3513Yh+fdupwj5oA4M/CfwT/wAJgnipbADV0YnzwBuJPvXdEEyckUqR4B5pVjIOd1AHM/Evwfp3jzwVqHhrUlHl3KYRyPmjbOQQe3SsD4Daf4n0LwvJ4b8RwsF01tlpcnOZkJPfvjivRNhz1pXQsBlulAHPR+EPD/8Awlf/AAlf2BP7WEZi88qN20nOM1vOBgtup7R5x83SkeHchXd1oAhH7yN1XgMMHFcePhl4Oh1/+3v7MDapnP2naN/512UVu0Z4epTHnvQBm6xo+l63pbabrFlDfWrDBjmXcDXO+E/hn4I8K6i2o6PoNtBdt/y28sZH0Ndn5fvS+UCPmJNAHM+M/BfhXxckf/CQ6PbXkkWPLlaMFl+hqx4T8LeH/Ctj9l0HS7e0Q53lEALZ9a3DDlRtbFKIznlqAOW034f+ELHxRJ4ls9Hgt9Rk5eRUAyfWuJ0D4eXmufGTU/iB4wi3Gy3WWkQEfKYQdyyY9evNewbMd6UqfXvQBGd2A3QenpS/Kw6YNPCfNnOaQx+9AEe0j3ppT8D3qVo2K43YpBCe7ZoAjztHzc0EZIK8VL5PGN1NMJ/vUAG3jc3J7YpFBLDcMU/yunzU4oS4O7pQAzGcnuKAG6jpTjGS2d1Gw5+9xQA3G446Uvyqcd6Xy+c5pskIYjmgBd3y5xS/LmhUO3G6nBMGgBoPBP6UinaNx6elP20xoyWHzUAJ8xfjpSA4JFSGM/3qPL96AG9vl60HgA05E2980pXigBo6ZprMvAPFPCY/iplxD5ij5sYoAdnpjp60NxhgM0qIVTaTmgJgHmgBD2oyAcU7b8mKTy/egAyd232pRRt5pQuKAGtkd+KQDnO6nbeKXbQAxvmODTJoIpo2hmjWSNhgqwyDUxFIF5oAzYtB0SNlMelWiFDuUiIcGpNR03Tb4L/aFjBc7fu+YgbFXip9aZJHvA5xQBnXmk6RcRxR3Ol20yIPkV4wQv0pZ9H0ieFYZ9MtZI1+6rRggVdNuSQd/Sptvy4oAy5dE0SaNY5NKtHRfuq0YwKLnRdGuI1juNLtZUUYVXjBAHoK0/LpGjJP3qAILaOGCJYbeJYYl+6ijAFJf2kF5Yz2d1GJba4QxyKe4IxVlVwMUgi9WyPSgDhPhR8PV+Hzana2F9JNpl3cNPFA7Z8onsPQV1V7o2j3l6Lu80y2nuQMCZowWA+tae3ikKcdaAK1ra2tknk2lvHAhPIRcA1O6hvlIyvcHpT9vHPNAXmgDOi0PRYZxNDpdosuc7ljAOatXVtb3cRgureOaM/wuuRU6rhiaD2oAgsrGzsovKs7aK3TrtRQBTbqxsrp1a6tIpmXoXUEirG35utO2+9ADFVYlVVUKo4AA4FVLnT7eRZmgiSG4kQr5yjDD8au7eeaMZoA434Z/D/R/A0N7JZgz6hfyGS7u35kl5JAJ74zXY+5pQvagLigBko3RsMflUNuFRtq8VaI4pixqHz3oAUfexRSgfNmigD/2Q==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29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373657" y="993878"/>
            <a:ext cx="9993312" cy="49176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Haylock and Cockburn (2017) </a:t>
            </a:r>
            <a:r>
              <a:rPr lang="en-GB" i="1" dirty="0"/>
              <a:t>Understanding Mathematics for Young Children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Haylock (2014) </a:t>
            </a:r>
            <a:r>
              <a:rPr lang="en-GB" i="1" dirty="0"/>
              <a:t>Mathematics Explained for Primary Teachers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Askew</a:t>
            </a:r>
            <a:r>
              <a:rPr lang="en-GB" i="1" dirty="0"/>
              <a:t> </a:t>
            </a:r>
            <a:r>
              <a:rPr lang="en-GB" dirty="0"/>
              <a:t>(2015) </a:t>
            </a:r>
            <a:r>
              <a:rPr lang="en-GB" i="1" dirty="0"/>
              <a:t>Transforming Primary Mathematics: Activities and tasks that really work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0151">
            <a:off x="676754" y="2163884"/>
            <a:ext cx="1375516" cy="1478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33810" y="318286"/>
            <a:ext cx="5750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Further Study…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6C55B9-C1FF-4E5A-8716-927F95FE09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710661">
            <a:off x="532718" y="269467"/>
            <a:ext cx="1533835" cy="153894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049613">
            <a:off x="752275" y="4070327"/>
            <a:ext cx="1274582" cy="1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340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School…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you observe any mathematics/numeracy or get to see any mathematics/numeracy work or displays, look at the calculation methods being used by children.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be looking at approaches to teaching calculation in the next session.</a:t>
            </a:r>
          </a:p>
        </p:txBody>
      </p:sp>
    </p:spTree>
    <p:extLst>
      <p:ext uri="{BB962C8B-B14F-4D97-AF65-F5344CB8AC3E}">
        <p14:creationId xmlns:p14="http://schemas.microsoft.com/office/powerpoint/2010/main" val="1416631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479</Words>
  <Application>Microsoft Office PowerPoint</Application>
  <PresentationFormat>Widescreen</PresentationFormat>
  <Paragraphs>66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Comic Sans MS</vt:lpstr>
      <vt:lpstr>Corbel</vt:lpstr>
      <vt:lpstr>Times New Roman</vt:lpstr>
      <vt:lpstr>Office Theme</vt:lpstr>
      <vt:lpstr>PowerPoint Presentation</vt:lpstr>
      <vt:lpstr>PowerPoint Presentation</vt:lpstr>
      <vt:lpstr>Key ideas and experiences in understanding multiplication </vt:lpstr>
      <vt:lpstr>PowerPoint Presentation</vt:lpstr>
      <vt:lpstr>The Array</vt:lpstr>
      <vt:lpstr>PowerPoint Presentation</vt:lpstr>
      <vt:lpstr>Key ideas and experiences in understanding division</vt:lpstr>
      <vt:lpstr>PowerPoint Presentation</vt:lpstr>
      <vt:lpstr>Exploration…</vt:lpstr>
      <vt:lpstr>PowerPoint Presentation</vt:lpstr>
      <vt:lpstr>PowerPoint Presentation</vt:lpstr>
      <vt:lpstr>In School…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Mathematics Session 2</dc:title>
  <dc:creator>Rachel Wallis</dc:creator>
  <cp:lastModifiedBy>Rachel Wallis</cp:lastModifiedBy>
  <cp:revision>26</cp:revision>
  <cp:lastPrinted>2017-09-25T07:12:44Z</cp:lastPrinted>
  <dcterms:modified xsi:type="dcterms:W3CDTF">2018-10-05T14:21:39Z</dcterms:modified>
</cp:coreProperties>
</file>