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9"/>
  </p:notesMasterIdLst>
  <p:sldIdLst>
    <p:sldId id="256" r:id="rId2"/>
    <p:sldId id="259" r:id="rId3"/>
    <p:sldId id="261" r:id="rId4"/>
    <p:sldId id="257" r:id="rId5"/>
    <p:sldId id="262" r:id="rId6"/>
    <p:sldId id="260" r:id="rId7"/>
    <p:sldId id="258" r:id="rId8"/>
    <p:sldId id="263" r:id="rId9"/>
    <p:sldId id="265" r:id="rId10"/>
    <p:sldId id="267" r:id="rId11"/>
    <p:sldId id="266" r:id="rId12"/>
    <p:sldId id="268" r:id="rId13"/>
    <p:sldId id="269" r:id="rId14"/>
    <p:sldId id="270" r:id="rId15"/>
    <p:sldId id="271"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344" autoAdjust="0"/>
  </p:normalViewPr>
  <p:slideViewPr>
    <p:cSldViewPr>
      <p:cViewPr varScale="1">
        <p:scale>
          <a:sx n="60" d="100"/>
          <a:sy n="60" d="100"/>
        </p:scale>
        <p:origin x="1460"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72AB6C-3AD3-49A5-80A0-FBDE06FFAC21}" type="datetimeFigureOut">
              <a:rPr lang="en-GB" smtClean="0"/>
              <a:pPr/>
              <a:t>26/04/2018</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3F7CD0-F9C6-4123-A6D8-82205EAE4EA9}" type="slidenum">
              <a:rPr lang="en-GB" smtClean="0"/>
              <a:pPr/>
              <a:t>‹#›</a:t>
            </a:fld>
            <a:endParaRPr lang="en-GB" dirty="0"/>
          </a:p>
        </p:txBody>
      </p:sp>
    </p:spTree>
    <p:extLst>
      <p:ext uri="{BB962C8B-B14F-4D97-AF65-F5344CB8AC3E}">
        <p14:creationId xmlns:p14="http://schemas.microsoft.com/office/powerpoint/2010/main" val="4186220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endParaRPr lang="en-US"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b="0" i="0" kern="1200" dirty="0">
                <a:solidFill>
                  <a:schemeClr val="tx1"/>
                </a:solidFill>
                <a:latin typeface="+mn-lt"/>
                <a:ea typeface="+mn-ea"/>
                <a:cs typeface="+mn-cs"/>
              </a:rPr>
              <a:t>Costco Wholesale Corporation operates an international chain of membership warehouses, mainly under the "Costco Wholesale" name, that carry quality, brand name merchandise at substantially lower prices than are typically found at conventional wholesale or retail sources. The warehouses are designed to help small-to-medium-sized businesses reduce costs in purchasing for resale and for everyday business use. Individuals may also purchase for their personal needs. </a:t>
            </a:r>
          </a:p>
          <a:p>
            <a:pPr>
              <a:buFont typeface="Arial" pitchFamily="34" charset="0"/>
              <a:buChar char="•"/>
            </a:pPr>
            <a:r>
              <a:rPr lang="en-US" sz="1200" b="0" i="0" kern="1200" dirty="0">
                <a:solidFill>
                  <a:schemeClr val="tx1"/>
                </a:solidFill>
                <a:latin typeface="+mn-lt"/>
                <a:ea typeface="+mn-ea"/>
                <a:cs typeface="+mn-cs"/>
              </a:rPr>
              <a:t>Costco Wholesale Corporation, incorporated on May 12, 1987, is engaged in the operation of membership warehouses in the United States and Puerto Rico, Canada, the United Kingdom, Mexico, Japan, Australia, Spain, and through its subsidiaries in Taiwan and Korea. As of August 28, 2016, the Company operated 715 warehouses across the world. The Company's average warehouse space is approximately 144,000 square feet. The Company's warehouses on average operate on a seven-day, 70-hour week.</a:t>
            </a:r>
            <a:endParaRPr lang="en-US"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4</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Costco's warehouses present one of the largest and most exclusive product category selections to be found under a single roof. Categories include groceries, candy, appliances, television and media, automotive supplies, tires, toys, hardware, sporting goods, jewelry, watches, cameras, books, housewares, apparel, health and beauty aids, tobacco, furniture, office supplies and office equipment. Costco is known for carrying top quality national and regional brands, with 100% satisfaction guaranteed, at prices consistently below traditional wholesale or retail outlets.</a:t>
            </a:r>
            <a:endParaRPr lang="en-US"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6</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t>The operations of Costco are based on the premise of their serving as a Global Citizen. A Global Citizen is an entity who identifies with being part of an emerging world community and whose actions contribute to building this community’s values and practices.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t>In order to ensure the least possible externalities on the environment by Costco, they drive for sustainable development. "Sustainable development is development that meets the needs of the present, without compromising the ability of future generations to meet their own needs."</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1200" b="0" i="0" u="none" strike="noStrike" kern="1200" cap="none" spc="0" normalizeH="0" baseline="0" noProof="0" dirty="0">
              <a:ln>
                <a:noFill/>
              </a:ln>
              <a:solidFill>
                <a:schemeClr val="tx1"/>
              </a:solidFill>
              <a:effectLst/>
              <a:uLnTx/>
              <a:uFillTx/>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8</a:t>
            </a:fld>
            <a:endParaRPr lang="en-GB" dirty="0"/>
          </a:p>
        </p:txBody>
      </p:sp>
    </p:spTree>
    <p:extLst>
      <p:ext uri="{BB962C8B-B14F-4D97-AF65-F5344CB8AC3E}">
        <p14:creationId xmlns:p14="http://schemas.microsoft.com/office/powerpoint/2010/main" val="3810146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dirty="0"/>
              <a:t>Costco has cut its greenhouse gas refrigerant emissions at more than half its stores, costing the company about $2 million over the last three years, as part of a settlement with the federal government. Costco has implemented a refrigerant management system to prevent and repair coolant leaks and reduce its corporate-wide average leak rate by one-fifth (from 24 percent in 2011 to 19 percent or less by 2017). </a:t>
            </a:r>
          </a:p>
          <a:p>
            <a:r>
              <a:rPr lang="en-US" sz="1200" b="0" dirty="0"/>
              <a:t>Costco has installed and operated environmentally friendly glycol secondary loop refrigeration systems and centrally monitored refrigerant leak detection systems at all new stores for three years. Costco did retrofit commercial refrigeration equipment at 30 stores, reducing ozone-depleting and greenhouse gas emissions.</a:t>
            </a:r>
          </a:p>
          <a:p>
            <a:endParaRPr lang="en-GB" b="0"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9</a:t>
            </a:fld>
            <a:endParaRPr lang="en-GB" dirty="0"/>
          </a:p>
        </p:txBody>
      </p:sp>
    </p:spTree>
    <p:extLst>
      <p:ext uri="{BB962C8B-B14F-4D97-AF65-F5344CB8AC3E}">
        <p14:creationId xmlns:p14="http://schemas.microsoft.com/office/powerpoint/2010/main" val="2530220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10</a:t>
            </a:fld>
            <a:endParaRPr lang="en-GB" dirty="0"/>
          </a:p>
        </p:txBody>
      </p:sp>
    </p:spTree>
    <p:extLst>
      <p:ext uri="{BB962C8B-B14F-4D97-AF65-F5344CB8AC3E}">
        <p14:creationId xmlns:p14="http://schemas.microsoft.com/office/powerpoint/2010/main" val="2980953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38912" lvl="0" indent="-320040">
              <a:buClr>
                <a:schemeClr val="accent1"/>
              </a:buClr>
              <a:buSzPct val="80000"/>
              <a:buFont typeface="Wingdings 2"/>
              <a:buChar char=""/>
            </a:pPr>
            <a:r>
              <a:rPr lang="en-US" sz="2300" dirty="0"/>
              <a:t>Wall Street grumbles that Costco cares more about its customers and employees than its shareholders; </a:t>
            </a:r>
          </a:p>
          <a:p>
            <a:pPr marL="896112" lvl="1" indent="-320040">
              <a:buClr>
                <a:schemeClr val="accent1"/>
              </a:buClr>
              <a:buSzPct val="80000"/>
              <a:buFont typeface="Wingdings 2"/>
              <a:buChar char=""/>
            </a:pPr>
            <a:r>
              <a:rPr lang="en-US" sz="2300" dirty="0"/>
              <a:t>it pays workers an average of $17 an hour and covers 90% of health-insurance costs for both full-timers and part-timers. </a:t>
            </a:r>
          </a:p>
          <a:p>
            <a:pPr marL="896112" lvl="1" indent="-320040">
              <a:buClr>
                <a:schemeClr val="accent1"/>
              </a:buClr>
              <a:buSzPct val="80000"/>
              <a:buFont typeface="Wingdings 2"/>
              <a:buChar char=""/>
            </a:pPr>
            <a:r>
              <a:rPr lang="en-US" sz="2300" dirty="0"/>
              <a:t>Yet revenues have grown by 70% in the past five years, and its stock has doubled.</a:t>
            </a:r>
          </a:p>
          <a:p>
            <a:pPr marL="438912" lvl="0" indent="-320040">
              <a:buClr>
                <a:schemeClr val="accent1"/>
              </a:buClr>
              <a:buSzPct val="80000"/>
              <a:buFont typeface="Wingdings 2"/>
              <a:buChar char=""/>
            </a:pPr>
            <a:endParaRPr lang="en-US" sz="2300" dirty="0"/>
          </a:p>
          <a:p>
            <a:pPr marL="438912" lvl="0" indent="-320040">
              <a:buClr>
                <a:schemeClr val="accent1"/>
              </a:buClr>
              <a:buSzPct val="80000"/>
              <a:buFont typeface="Wingdings 2"/>
              <a:buChar char=""/>
            </a:pPr>
            <a:r>
              <a:rPr lang="en-US" sz="2300" dirty="0"/>
              <a:t>Even employees who work at Costco – who make the type of wages that we pay – are being hit at the gas pump. </a:t>
            </a:r>
          </a:p>
          <a:p>
            <a:pPr marL="896112" lvl="1" indent="-320040">
              <a:buClr>
                <a:schemeClr val="accent1"/>
              </a:buClr>
              <a:buSzPct val="80000"/>
              <a:buFont typeface="Wingdings 2"/>
              <a:buChar char=""/>
            </a:pPr>
            <a:r>
              <a:rPr lang="en-US" sz="2300" dirty="0"/>
              <a:t>We’re even testing 10-hour days, something we’ve never done in the past. </a:t>
            </a:r>
          </a:p>
          <a:p>
            <a:pPr marL="896112" lvl="1" indent="-320040">
              <a:buClr>
                <a:schemeClr val="accent1"/>
              </a:buClr>
              <a:buSzPct val="80000"/>
              <a:buFont typeface="Wingdings 2"/>
              <a:buChar char=""/>
            </a:pPr>
            <a:r>
              <a:rPr lang="en-US" sz="2300" dirty="0"/>
              <a:t>If we can schedule some employees for four 10-hour days, that’s one day they don’t have to drive to work. They’ve got a 20% savings in their gas right there.</a:t>
            </a:r>
          </a:p>
          <a:p>
            <a:pPr marL="438912" lvl="0" indent="-320040">
              <a:buClr>
                <a:schemeClr val="accent1"/>
              </a:buClr>
              <a:buSzPct val="80000"/>
              <a:buFont typeface="Wingdings 2"/>
              <a:buChar char=""/>
            </a:pPr>
            <a:endParaRPr kumimoji="0" lang="en-US" sz="2300" b="0" i="0" u="none" strike="noStrike" kern="1200" cap="none" spc="0" normalizeH="0" baseline="0" noProof="0" dirty="0">
              <a:ln>
                <a:noFill/>
              </a:ln>
              <a:solidFill>
                <a:schemeClr val="tx1"/>
              </a:solidFill>
              <a:effectLst/>
              <a:uLnTx/>
              <a:uFillTx/>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11</a:t>
            </a:fld>
            <a:endParaRPr lang="en-GB" dirty="0"/>
          </a:p>
        </p:txBody>
      </p:sp>
    </p:spTree>
    <p:extLst>
      <p:ext uri="{BB962C8B-B14F-4D97-AF65-F5344CB8AC3E}">
        <p14:creationId xmlns:p14="http://schemas.microsoft.com/office/powerpoint/2010/main" val="1578535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70000"/>
              </a:lnSpc>
            </a:pPr>
            <a:r>
              <a:rPr lang="en-US" dirty="0"/>
              <a:t>Leadership holds direct significance for novice and habitual entrepreneurs. </a:t>
            </a:r>
          </a:p>
          <a:p>
            <a:pPr algn="just">
              <a:lnSpc>
                <a:spcPct val="170000"/>
              </a:lnSpc>
            </a:pPr>
            <a:r>
              <a:rPr lang="en-US" dirty="0"/>
              <a:t>An entrepreneur’s ability to adapt their leadership competencies to the life cycle of the organization impact the sustainability of their leadership and ultimately the organization which led to the development of Entrepreneurial leadership, a distinct leadership style.</a:t>
            </a:r>
          </a:p>
          <a:p>
            <a:pPr algn="just">
              <a:lnSpc>
                <a:spcPct val="170000"/>
              </a:lnSpc>
            </a:pPr>
            <a:endParaRPr lang="en-US" dirty="0"/>
          </a:p>
          <a:p>
            <a:pPr algn="just">
              <a:lnSpc>
                <a:spcPct val="170000"/>
              </a:lnSpc>
            </a:pPr>
            <a:r>
              <a:rPr lang="en-US" dirty="0"/>
              <a:t>Entrepreneurial leadership is “influencing and directing the performance of group members toward the achievement of organizational goals that involve recognizing and exploiting entrepreneurial opportunities”</a:t>
            </a:r>
          </a:p>
          <a:p>
            <a:endParaRPr lang="en-GB"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12</a:t>
            </a:fld>
            <a:endParaRPr lang="en-GB" dirty="0"/>
          </a:p>
        </p:txBody>
      </p:sp>
    </p:spTree>
    <p:extLst>
      <p:ext uri="{BB962C8B-B14F-4D97-AF65-F5344CB8AC3E}">
        <p14:creationId xmlns:p14="http://schemas.microsoft.com/office/powerpoint/2010/main" val="3126045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picture shows that the employees of Costco attended a community when the community arranged a seminar</a:t>
            </a:r>
            <a:r>
              <a:rPr lang="en-GB" baseline="0" dirty="0"/>
              <a:t> regarding leadership and entrepreneurship. </a:t>
            </a:r>
            <a:endParaRPr lang="en-GB" dirty="0"/>
          </a:p>
        </p:txBody>
      </p:sp>
      <p:sp>
        <p:nvSpPr>
          <p:cNvPr id="4" name="Slide Number Placeholder 3"/>
          <p:cNvSpPr>
            <a:spLocks noGrp="1"/>
          </p:cNvSpPr>
          <p:nvPr>
            <p:ph type="sldNum" sz="quarter" idx="10"/>
          </p:nvPr>
        </p:nvSpPr>
        <p:spPr/>
        <p:txBody>
          <a:bodyPr/>
          <a:lstStyle/>
          <a:p>
            <a:fld id="{F83F7CD0-F9C6-4123-A6D8-82205EAE4EA9}" type="slidenum">
              <a:rPr lang="en-GB" smtClean="0"/>
              <a:pPr/>
              <a:t>13</a:t>
            </a:fld>
            <a:endParaRPr lang="en-GB" dirty="0"/>
          </a:p>
        </p:txBody>
      </p:sp>
    </p:spTree>
    <p:extLst>
      <p:ext uri="{BB962C8B-B14F-4D97-AF65-F5344CB8AC3E}">
        <p14:creationId xmlns:p14="http://schemas.microsoft.com/office/powerpoint/2010/main" val="1146123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Costco Wholesale, the second largest retailer in the United States, maintains a charitable workplace giving program supporting organizations that benefit children, education and health, and human services. With 655 locations worldwide and 464 warehouses in the US, Costco employees raised over $17 million in the US &amp; Canada alone in 2013</a:t>
            </a:r>
          </a:p>
          <a:p>
            <a:r>
              <a:rPr lang="en-US" sz="1200" b="0" i="0" kern="1200" dirty="0">
                <a:solidFill>
                  <a:schemeClr val="tx1"/>
                </a:solidFill>
                <a:latin typeface="+mn-lt"/>
                <a:ea typeface="+mn-ea"/>
                <a:cs typeface="+mn-cs"/>
              </a:rPr>
              <a:t>Since 1988, Costco Wholesale Corporation has raised more than $100 million for children’s hospitals nationwide, through its partnership with the Children’s Miracle Network. In the greater Washington area, Costco has raised more than $4 million to support Children’s National Medical Center. In 2009 alone, Costco raised $824,000 for Children’s National. Each year Costco strives to increase their Children’s Miracle Network fundraising through the in-store Miracle Balloon campaign and a regional golf tournament.</a:t>
            </a:r>
            <a:r>
              <a:rPr lang="en-US" dirty="0"/>
              <a:t>. </a:t>
            </a:r>
          </a:p>
        </p:txBody>
      </p:sp>
      <p:sp>
        <p:nvSpPr>
          <p:cNvPr id="4" name="Slide Number Placeholder 3"/>
          <p:cNvSpPr>
            <a:spLocks noGrp="1"/>
          </p:cNvSpPr>
          <p:nvPr>
            <p:ph type="sldNum" sz="quarter" idx="10"/>
          </p:nvPr>
        </p:nvSpPr>
        <p:spPr/>
        <p:txBody>
          <a:bodyPr/>
          <a:lstStyle/>
          <a:p>
            <a:fld id="{F83F7CD0-F9C6-4123-A6D8-82205EAE4EA9}" type="slidenum">
              <a:rPr lang="en-GB" smtClean="0"/>
              <a:pPr/>
              <a:t>14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1D8BD707-D9CF-40AE-B4C6-C98DA3205C09}" type="datetimeFigureOut">
              <a:rPr lang="en-US" smtClean="0"/>
              <a:pPr/>
              <a:t>4/26/2018</a:t>
            </a:fld>
            <a:endParaRPr lang="en-US"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dirty="0"/>
          </a:p>
        </p:txBody>
      </p:sp>
      <p:sp>
        <p:nvSpPr>
          <p:cNvPr id="7" name="Slide Number Placeholder 6"/>
          <p:cNvSpPr>
            <a:spLocks noGrp="1"/>
          </p:cNvSpPr>
          <p:nvPr>
            <p:ph type="sldNum" sz="quarter" idx="12"/>
          </p:nvPr>
        </p:nvSpPr>
        <p:spPr>
          <a:xfrm>
            <a:off x="8339328" y="1170432"/>
            <a:ext cx="733864" cy="201168"/>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4/26/2018</a:t>
            </a:fld>
            <a:endParaRPr lang="en-US" dirty="0"/>
          </a:p>
        </p:txBody>
      </p:sp>
      <p:sp>
        <p:nvSpPr>
          <p:cNvPr id="5" name="Footer Placeholder 4"/>
          <p:cNvSpPr>
            <a:spLocks noGrp="1"/>
          </p:cNvSpPr>
          <p:nvPr>
            <p:ph type="ftr" sz="quarter" idx="11"/>
          </p:nvPr>
        </p:nvSpPr>
        <p:spPr>
          <a:xfrm>
            <a:off x="2640597" y="6377459"/>
            <a:ext cx="3836404" cy="365125"/>
          </a:xfrm>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D8BD707-D9CF-40AE-B4C6-C98DA3205C09}" type="datetimeFigureOut">
              <a:rPr lang="en-US" smtClean="0"/>
              <a:pPr/>
              <a:t>4/26/2018</a:t>
            </a:fld>
            <a:endParaRPr lang="en-US"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5575" y="2948292"/>
            <a:ext cx="8759825" cy="1471308"/>
          </a:xfrm>
        </p:spPr>
        <p:txBody>
          <a:bodyPr>
            <a:normAutofit fontScale="90000"/>
          </a:bodyPr>
          <a:lstStyle/>
          <a:p>
            <a:pPr algn="ctr"/>
            <a:r>
              <a:rPr lang="en-US" dirty="0"/>
              <a:t>EMPL4013 PATHWAY PROJECT 1</a:t>
            </a:r>
            <a:br>
              <a:rPr lang="en-US" dirty="0"/>
            </a:br>
            <a:r>
              <a:rPr lang="en-GB" sz="3100" dirty="0"/>
              <a:t>Module Lecturer’s Name: </a:t>
            </a:r>
            <a:r>
              <a:rPr lang="en-GB" sz="3100" dirty="0" err="1"/>
              <a:t>Dr.</a:t>
            </a:r>
            <a:r>
              <a:rPr lang="en-GB" sz="3100" dirty="0"/>
              <a:t> </a:t>
            </a:r>
            <a:r>
              <a:rPr lang="en-GB" sz="3100" dirty="0" err="1"/>
              <a:t>Rexon</a:t>
            </a:r>
            <a:r>
              <a:rPr lang="en-GB" sz="3100" dirty="0"/>
              <a:t> </a:t>
            </a:r>
            <a:r>
              <a:rPr lang="en-GB" sz="3100" dirty="0" err="1"/>
              <a:t>Nting</a:t>
            </a:r>
            <a:br>
              <a:rPr lang="en-GB" sz="3100" dirty="0"/>
            </a:br>
            <a:endParaRPr lang="en-US" sz="3100" dirty="0"/>
          </a:p>
        </p:txBody>
      </p:sp>
      <p:graphicFrame>
        <p:nvGraphicFramePr>
          <p:cNvPr id="4" name="Table 3"/>
          <p:cNvGraphicFramePr>
            <a:graphicFrameLocks noGrp="1"/>
          </p:cNvGraphicFramePr>
          <p:nvPr>
            <p:extLst>
              <p:ext uri="{D42A27DB-BD31-4B8C-83A1-F6EECF244321}">
                <p14:modId xmlns:p14="http://schemas.microsoft.com/office/powerpoint/2010/main" val="1079380120"/>
              </p:ext>
            </p:extLst>
          </p:nvPr>
        </p:nvGraphicFramePr>
        <p:xfrm>
          <a:off x="609600" y="4800600"/>
          <a:ext cx="7620000" cy="1905000"/>
        </p:xfrm>
        <a:graphic>
          <a:graphicData uri="http://schemas.openxmlformats.org/drawingml/2006/table">
            <a:tbl>
              <a:tblPr firstRow="1" bandRow="1">
                <a:tableStyleId>{5C22544A-7EE6-4342-B048-85BDC9FD1C3A}</a:tableStyleId>
              </a:tblPr>
              <a:tblGrid>
                <a:gridCol w="3810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381000">
                <a:tc gridSpan="2">
                  <a:txBody>
                    <a:bodyPr/>
                    <a:lstStyle/>
                    <a:p>
                      <a:pPr algn="ctr"/>
                      <a:r>
                        <a:rPr lang="en-US" dirty="0"/>
                        <a:t>Presented By</a:t>
                      </a:r>
                    </a:p>
                  </a:txBody>
                  <a:tcPr/>
                </a:tc>
                <a:tc hMerge="1">
                  <a:txBody>
                    <a:bodyPr/>
                    <a:lstStyle/>
                    <a:p>
                      <a:endParaRPr lang="en-US" dirty="0"/>
                    </a:p>
                  </a:txBody>
                  <a:tcPr/>
                </a:tc>
                <a:extLst>
                  <a:ext uri="{0D108BD9-81ED-4DB2-BD59-A6C34878D82A}">
                    <a16:rowId xmlns:a16="http://schemas.microsoft.com/office/drawing/2014/main" val="10000"/>
                  </a:ext>
                </a:extLst>
              </a:tr>
              <a:tr h="381000">
                <a:tc>
                  <a:txBody>
                    <a:bodyPr/>
                    <a:lstStyle/>
                    <a:p>
                      <a:pPr algn="ctr"/>
                      <a:r>
                        <a:rPr lang="en-US" dirty="0"/>
                        <a:t>Mohammed</a:t>
                      </a:r>
                      <a:r>
                        <a:rPr lang="en-US" baseline="0" dirty="0"/>
                        <a:t> Miah</a:t>
                      </a:r>
                      <a:endParaRPr lang="en-US" dirty="0"/>
                    </a:p>
                  </a:txBody>
                  <a:tcPr/>
                </a:tc>
                <a:tc>
                  <a:txBody>
                    <a:bodyPr/>
                    <a:lstStyle/>
                    <a:p>
                      <a:pPr algn="ctr"/>
                      <a:r>
                        <a:rPr lang="en-US" dirty="0"/>
                        <a:t>1605672</a:t>
                      </a:r>
                    </a:p>
                  </a:txBody>
                  <a:tcPr/>
                </a:tc>
                <a:extLst>
                  <a:ext uri="{0D108BD9-81ED-4DB2-BD59-A6C34878D82A}">
                    <a16:rowId xmlns:a16="http://schemas.microsoft.com/office/drawing/2014/main" val="10001"/>
                  </a:ext>
                </a:extLst>
              </a:tr>
              <a:tr h="381000">
                <a:tc>
                  <a:txBody>
                    <a:bodyPr/>
                    <a:lstStyle/>
                    <a:p>
                      <a:pPr algn="ctr"/>
                      <a:r>
                        <a:rPr lang="en-US" dirty="0"/>
                        <a:t>Joan </a:t>
                      </a:r>
                      <a:r>
                        <a:rPr lang="en-US" dirty="0" err="1"/>
                        <a:t>Larbi</a:t>
                      </a:r>
                      <a:endParaRPr lang="en-US" dirty="0"/>
                    </a:p>
                  </a:txBody>
                  <a:tcPr/>
                </a:tc>
                <a:tc>
                  <a:txBody>
                    <a:bodyPr/>
                    <a:lstStyle/>
                    <a:p>
                      <a:pPr algn="ctr"/>
                      <a:r>
                        <a:rPr lang="en-US" dirty="0"/>
                        <a:t>1606025</a:t>
                      </a:r>
                    </a:p>
                  </a:txBody>
                  <a:tcPr/>
                </a:tc>
                <a:extLst>
                  <a:ext uri="{0D108BD9-81ED-4DB2-BD59-A6C34878D82A}">
                    <a16:rowId xmlns:a16="http://schemas.microsoft.com/office/drawing/2014/main" val="10002"/>
                  </a:ext>
                </a:extLst>
              </a:tr>
              <a:tr h="381000">
                <a:tc>
                  <a:txBody>
                    <a:bodyPr/>
                    <a:lstStyle/>
                    <a:p>
                      <a:pPr algn="ctr"/>
                      <a:r>
                        <a:rPr lang="en-US" dirty="0" err="1"/>
                        <a:t>Umme</a:t>
                      </a:r>
                      <a:r>
                        <a:rPr lang="en-US" baseline="0" dirty="0"/>
                        <a:t> Begum</a:t>
                      </a:r>
                      <a:endParaRPr lang="en-US" dirty="0"/>
                    </a:p>
                  </a:txBody>
                  <a:tcPr/>
                </a:tc>
                <a:tc>
                  <a:txBody>
                    <a:bodyPr/>
                    <a:lstStyle/>
                    <a:p>
                      <a:pPr algn="ctr"/>
                      <a:r>
                        <a:rPr lang="en-US" dirty="0"/>
                        <a:t>1605423</a:t>
                      </a:r>
                    </a:p>
                  </a:txBody>
                  <a:tcPr/>
                </a:tc>
                <a:extLst>
                  <a:ext uri="{0D108BD9-81ED-4DB2-BD59-A6C34878D82A}">
                    <a16:rowId xmlns:a16="http://schemas.microsoft.com/office/drawing/2014/main" val="10003"/>
                  </a:ext>
                </a:extLst>
              </a:tr>
              <a:tr h="381000">
                <a:tc>
                  <a:txBody>
                    <a:bodyPr/>
                    <a:lstStyle/>
                    <a:p>
                      <a:pPr algn="ctr"/>
                      <a:r>
                        <a:rPr lang="en-US" dirty="0"/>
                        <a:t>Kazi Ahsanul Haque</a:t>
                      </a:r>
                    </a:p>
                  </a:txBody>
                  <a:tcPr/>
                </a:tc>
                <a:tc>
                  <a:txBody>
                    <a:bodyPr/>
                    <a:lstStyle/>
                    <a:p>
                      <a:pPr algn="ctr"/>
                      <a:r>
                        <a:rPr lang="en-US" dirty="0"/>
                        <a:t>1605418</a:t>
                      </a:r>
                    </a:p>
                  </a:txBody>
                  <a:tcPr/>
                </a:tc>
                <a:extLst>
                  <a:ext uri="{0D108BD9-81ED-4DB2-BD59-A6C34878D82A}">
                    <a16:rowId xmlns:a16="http://schemas.microsoft.com/office/drawing/2014/main" val="10004"/>
                  </a:ext>
                </a:extLst>
              </a:tr>
            </a:tbl>
          </a:graphicData>
        </a:graphic>
      </p:graphicFrame>
      <p:sp>
        <p:nvSpPr>
          <p:cNvPr id="13314" name="AutoShape 2" descr="Image result for costco wholesale corpor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3316" name="AutoShape 4" descr="Image result for costco wholesale corpor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3318" name="AutoShape 6" descr="Image result for costco wholesale corpor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8" name="Picture 7" descr="download.png"/>
          <p:cNvPicPr>
            <a:picLocks noChangeAspect="1"/>
          </p:cNvPicPr>
          <p:nvPr/>
        </p:nvPicPr>
        <p:blipFill>
          <a:blip r:embed="rId2"/>
          <a:stretch>
            <a:fillRect/>
          </a:stretch>
        </p:blipFill>
        <p:spPr>
          <a:xfrm>
            <a:off x="460375" y="457200"/>
            <a:ext cx="8150225" cy="219423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 to be Covered</a:t>
            </a:r>
          </a:p>
        </p:txBody>
      </p:sp>
      <p:sp>
        <p:nvSpPr>
          <p:cNvPr id="3" name="Content Placeholder 2"/>
          <p:cNvSpPr>
            <a:spLocks noGrp="1"/>
          </p:cNvSpPr>
          <p:nvPr>
            <p:ph idx="1"/>
          </p:nvPr>
        </p:nvSpPr>
        <p:spPr/>
        <p:txBody>
          <a:bodyPr>
            <a:normAutofit/>
          </a:bodyPr>
          <a:lstStyle/>
          <a:p>
            <a:r>
              <a:rPr lang="en-GB" dirty="0"/>
              <a:t>Company profile of Costco</a:t>
            </a:r>
          </a:p>
          <a:p>
            <a:r>
              <a:rPr lang="en-GB" dirty="0"/>
              <a:t>Sustainable environment and globalisation within Costco</a:t>
            </a:r>
          </a:p>
          <a:p>
            <a:r>
              <a:rPr lang="en-GB" dirty="0"/>
              <a:t>Key services and products of Costco</a:t>
            </a:r>
          </a:p>
          <a:p>
            <a:r>
              <a:rPr lang="en-GB" dirty="0"/>
              <a:t>Leadership and entrepreneurship within Costco</a:t>
            </a:r>
          </a:p>
          <a:p>
            <a:r>
              <a:rPr lang="en-GB" dirty="0"/>
              <a:t>Community participation of Costco (locally and nationally)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dirty="0"/>
              <a:t> Company Profile</a:t>
            </a:r>
          </a:p>
        </p:txBody>
      </p:sp>
      <p:pic>
        <p:nvPicPr>
          <p:cNvPr id="4" name="Picture 2" descr="Image result for costco wholesale corporation"/>
          <p:cNvPicPr>
            <a:picLocks noChangeAspect="1" noChangeArrowheads="1"/>
          </p:cNvPicPr>
          <p:nvPr/>
        </p:nvPicPr>
        <p:blipFill>
          <a:blip r:embed="rId2"/>
          <a:srcRect/>
          <a:stretch>
            <a:fillRect/>
          </a:stretch>
        </p:blipFill>
        <p:spPr bwMode="auto">
          <a:xfrm>
            <a:off x="0" y="1447800"/>
            <a:ext cx="9144000" cy="54102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80084"/>
            <a:ext cx="4343400" cy="1077218"/>
          </a:xfrm>
        </p:spPr>
        <p:txBody>
          <a:bodyPr/>
          <a:lstStyle/>
          <a:p>
            <a:r>
              <a:rPr lang="en-US" dirty="0"/>
              <a:t>Company Profile </a:t>
            </a:r>
          </a:p>
        </p:txBody>
      </p:sp>
      <p:sp>
        <p:nvSpPr>
          <p:cNvPr id="3" name="Content Placeholder 2"/>
          <p:cNvSpPr>
            <a:spLocks noGrp="1"/>
          </p:cNvSpPr>
          <p:nvPr>
            <p:ph idx="1"/>
          </p:nvPr>
        </p:nvSpPr>
        <p:spPr>
          <a:xfrm>
            <a:off x="381000" y="2743200"/>
            <a:ext cx="8534400" cy="3657600"/>
          </a:xfrm>
        </p:spPr>
        <p:txBody>
          <a:bodyPr>
            <a:noAutofit/>
          </a:bodyPr>
          <a:lstStyle/>
          <a:p>
            <a:r>
              <a:rPr lang="en-US" sz="2800" dirty="0"/>
              <a:t>Founded in 1983 </a:t>
            </a:r>
          </a:p>
          <a:p>
            <a:r>
              <a:rPr lang="en-US" sz="2800" dirty="0"/>
              <a:t>CEO: James Sinegal</a:t>
            </a:r>
          </a:p>
          <a:p>
            <a:r>
              <a:rPr lang="en-US" sz="2800" dirty="0"/>
              <a:t>Headquarters: Issaquah, Washington</a:t>
            </a:r>
          </a:p>
          <a:p>
            <a:r>
              <a:rPr lang="en-US" sz="2800" dirty="0"/>
              <a:t>Stock Symbol: COST (NASDAQ)</a:t>
            </a:r>
          </a:p>
          <a:p>
            <a:r>
              <a:rPr lang="en-US" sz="2800" dirty="0"/>
              <a:t>Founders: James Sinegal &amp; Jefferey Brotman</a:t>
            </a:r>
          </a:p>
          <a:p>
            <a:r>
              <a:rPr lang="en-US" sz="2800" dirty="0"/>
              <a:t>Seventh largest retailer in the world</a:t>
            </a:r>
          </a:p>
          <a:p>
            <a:r>
              <a:rPr lang="en-US" sz="2800" dirty="0"/>
              <a:t>Fastest growing company in the history among American businesses</a:t>
            </a:r>
          </a:p>
        </p:txBody>
      </p:sp>
      <p:sp>
        <p:nvSpPr>
          <p:cNvPr id="6" name="TextBox 5"/>
          <p:cNvSpPr txBox="1"/>
          <p:nvPr/>
        </p:nvSpPr>
        <p:spPr>
          <a:xfrm>
            <a:off x="152400" y="1752601"/>
            <a:ext cx="8686800" cy="1077218"/>
          </a:xfrm>
          <a:prstGeom prst="rect">
            <a:avLst/>
          </a:prstGeom>
          <a:noFill/>
        </p:spPr>
        <p:txBody>
          <a:bodyPr wrap="square" rtlCol="0">
            <a:spAutoFit/>
          </a:bodyPr>
          <a:lstStyle/>
          <a:p>
            <a:pPr algn="ctr"/>
            <a:r>
              <a:rPr lang="en-US" sz="3200" b="1" dirty="0">
                <a:solidFill>
                  <a:srgbClr val="FF0000"/>
                </a:solidFill>
              </a:rPr>
              <a:t>“keep members coming in to shop by wowing them with low prices”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t>Key Services and Products of Costco</a:t>
            </a:r>
          </a:p>
        </p:txBody>
      </p:sp>
      <p:sp>
        <p:nvSpPr>
          <p:cNvPr id="4" name="Content Placeholder 2"/>
          <p:cNvSpPr txBox="1">
            <a:spLocks/>
          </p:cNvSpPr>
          <p:nvPr/>
        </p:nvSpPr>
        <p:spPr>
          <a:xfrm>
            <a:off x="5029200" y="1828800"/>
            <a:ext cx="3733800"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64514" name="Picture 2"/>
          <p:cNvPicPr>
            <a:picLocks noChangeAspect="1" noChangeArrowheads="1"/>
          </p:cNvPicPr>
          <p:nvPr/>
        </p:nvPicPr>
        <p:blipFill>
          <a:blip r:embed="rId3"/>
          <a:srcRect/>
          <a:stretch>
            <a:fillRect/>
          </a:stretch>
        </p:blipFill>
        <p:spPr bwMode="auto">
          <a:xfrm>
            <a:off x="0" y="1447800"/>
            <a:ext cx="9084378" cy="54102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t>Key Services and Products of Costco</a:t>
            </a:r>
          </a:p>
        </p:txBody>
      </p:sp>
      <p:sp>
        <p:nvSpPr>
          <p:cNvPr id="3" name="Content Placeholder 2"/>
          <p:cNvSpPr>
            <a:spLocks noGrp="1"/>
          </p:cNvSpPr>
          <p:nvPr>
            <p:ph idx="1"/>
          </p:nvPr>
        </p:nvSpPr>
        <p:spPr>
          <a:xfrm>
            <a:off x="457200" y="1828800"/>
            <a:ext cx="3733800" cy="4625609"/>
          </a:xfrm>
        </p:spPr>
        <p:txBody>
          <a:bodyPr>
            <a:normAutofit fontScale="77500" lnSpcReduction="20000"/>
          </a:bodyPr>
          <a:lstStyle/>
          <a:p>
            <a:r>
              <a:rPr lang="en-US" dirty="0"/>
              <a:t>Grocery</a:t>
            </a:r>
          </a:p>
          <a:p>
            <a:r>
              <a:rPr lang="en-US" dirty="0"/>
              <a:t>Tobacco </a:t>
            </a:r>
          </a:p>
          <a:p>
            <a:r>
              <a:rPr lang="en-US" dirty="0"/>
              <a:t>Frozen Food</a:t>
            </a:r>
          </a:p>
          <a:p>
            <a:r>
              <a:rPr lang="en-US" dirty="0"/>
              <a:t>Office </a:t>
            </a:r>
          </a:p>
          <a:p>
            <a:r>
              <a:rPr lang="en-US" dirty="0"/>
              <a:t>Health &amp; Beauty</a:t>
            </a:r>
          </a:p>
          <a:p>
            <a:r>
              <a:rPr lang="en-US" dirty="0"/>
              <a:t>Confectionery</a:t>
            </a:r>
          </a:p>
          <a:p>
            <a:r>
              <a:rPr lang="en-US" dirty="0"/>
              <a:t>Electronics</a:t>
            </a:r>
          </a:p>
          <a:p>
            <a:r>
              <a:rPr lang="en-US" dirty="0"/>
              <a:t>Soft Drinks </a:t>
            </a:r>
          </a:p>
          <a:p>
            <a:r>
              <a:rPr lang="en-US" dirty="0"/>
              <a:t>Sporting Goods</a:t>
            </a:r>
          </a:p>
          <a:p>
            <a:r>
              <a:rPr lang="en-US" dirty="0"/>
              <a:t>Catering and Cleaning</a:t>
            </a:r>
          </a:p>
          <a:p>
            <a:r>
              <a:rPr lang="en-US" dirty="0"/>
              <a:t>Lawn &amp; Garden</a:t>
            </a:r>
          </a:p>
          <a:p>
            <a:r>
              <a:rPr lang="en-US" dirty="0"/>
              <a:t>Butchery</a:t>
            </a:r>
          </a:p>
          <a:p>
            <a:r>
              <a:rPr lang="en-US" dirty="0"/>
              <a:t>Automotive &amp; Tire Bay </a:t>
            </a:r>
          </a:p>
        </p:txBody>
      </p:sp>
      <p:sp>
        <p:nvSpPr>
          <p:cNvPr id="4" name="Content Placeholder 2"/>
          <p:cNvSpPr txBox="1">
            <a:spLocks/>
          </p:cNvSpPr>
          <p:nvPr/>
        </p:nvSpPr>
        <p:spPr>
          <a:xfrm>
            <a:off x="5029200" y="1828800"/>
            <a:ext cx="3733800"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Content Placeholder 2"/>
          <p:cNvSpPr txBox="1">
            <a:spLocks/>
          </p:cNvSpPr>
          <p:nvPr/>
        </p:nvSpPr>
        <p:spPr>
          <a:xfrm>
            <a:off x="4876800" y="1905001"/>
            <a:ext cx="3886200" cy="4419600"/>
          </a:xfrm>
          <a:prstGeom prst="rect">
            <a:avLst/>
          </a:prstGeom>
        </p:spPr>
        <p:txBody>
          <a:bodyPr vert="horz" lIns="54864" tIns="91440" rtlCol="0">
            <a:no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Cooler &amp; Delivery</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Beers, Wines and Spirits </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Butchery</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Toys &amp; Seasonal</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Apparel</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Cookware</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Hardware</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Small Appliance</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Bakery</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Domestic</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2500" b="0" i="0" u="none" strike="noStrike" kern="1200" cap="none" spc="0" normalizeH="0" baseline="0" noProof="0" dirty="0">
                <a:ln>
                  <a:noFill/>
                </a:ln>
                <a:solidFill>
                  <a:schemeClr val="tx1"/>
                </a:solidFill>
                <a:effectLst/>
                <a:uLnTx/>
                <a:uFillTx/>
                <a:latin typeface="+mn-lt"/>
                <a:ea typeface="+mn-ea"/>
                <a:cs typeface="+mn-cs"/>
              </a:rPr>
              <a:t>Service Delivery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09600"/>
            <a:ext cx="8013192" cy="1636776"/>
          </a:xfrm>
        </p:spPr>
        <p:txBody>
          <a:bodyPr>
            <a:normAutofit/>
          </a:bodyPr>
          <a:lstStyle/>
          <a:p>
            <a:pPr algn="ctr"/>
            <a:r>
              <a:rPr lang="en-GB" dirty="0"/>
              <a:t>Sustainable Environment and Globalisation within Costco</a:t>
            </a:r>
            <a:endParaRPr lang="en-US" dirty="0"/>
          </a:p>
        </p:txBody>
      </p:sp>
      <p:sp>
        <p:nvSpPr>
          <p:cNvPr id="68610" name="AutoShape 2" descr="Image result for costco wholesale corporation sustainab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68612" name="AutoShape 4" descr="Image result for costco wholesale corporation sustainabil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7" name="Picture 6" descr="download.jpg"/>
          <p:cNvPicPr>
            <a:picLocks noChangeAspect="1"/>
          </p:cNvPicPr>
          <p:nvPr/>
        </p:nvPicPr>
        <p:blipFill>
          <a:blip r:embed="rId2"/>
          <a:stretch>
            <a:fillRect/>
          </a:stretch>
        </p:blipFill>
        <p:spPr>
          <a:xfrm>
            <a:off x="533400" y="2971800"/>
            <a:ext cx="7977753" cy="243840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1000"/>
            <a:lum/>
          </a:blip>
          <a:srcRect/>
          <a:stretch>
            <a:fillRect l="-25000" r="-25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a:t>Sustainable Environment and Globalisation within Costco</a:t>
            </a:r>
            <a:endParaRPr lang="en-US" dirty="0"/>
          </a:p>
        </p:txBody>
      </p:sp>
      <p:sp>
        <p:nvSpPr>
          <p:cNvPr id="5" name="Content Placeholder 4"/>
          <p:cNvSpPr>
            <a:spLocks noGrp="1"/>
          </p:cNvSpPr>
          <p:nvPr>
            <p:ph idx="1"/>
          </p:nvPr>
        </p:nvSpPr>
        <p:spPr>
          <a:xfrm>
            <a:off x="0" y="1676400"/>
            <a:ext cx="4495800" cy="4625609"/>
          </a:xfrm>
        </p:spPr>
        <p:txBody>
          <a:bodyPr>
            <a:noAutofit/>
          </a:bodyPr>
          <a:lstStyle/>
          <a:p>
            <a:pPr algn="just"/>
            <a:r>
              <a:rPr lang="en-US" sz="2600" b="1" dirty="0"/>
              <a:t>The operations of Costco are based on the premise of their serving as a Global Citizen. </a:t>
            </a:r>
          </a:p>
          <a:p>
            <a:pPr algn="just"/>
            <a:endParaRPr lang="en-US" sz="2600" b="1" dirty="0"/>
          </a:p>
          <a:p>
            <a:pPr algn="just"/>
            <a:r>
              <a:rPr lang="en-US" sz="2600" b="1" dirty="0"/>
              <a:t>A Global Citizen is an entity who identifies with being part of an emerging world community and whose actions contribute to building this community’s values and practices.</a:t>
            </a:r>
          </a:p>
          <a:p>
            <a:pPr algn="just"/>
            <a:endParaRPr lang="en-US" sz="2600" b="1" dirty="0"/>
          </a:p>
        </p:txBody>
      </p:sp>
      <p:sp>
        <p:nvSpPr>
          <p:cNvPr id="6" name="Content Placeholder 4"/>
          <p:cNvSpPr txBox="1">
            <a:spLocks/>
          </p:cNvSpPr>
          <p:nvPr/>
        </p:nvSpPr>
        <p:spPr>
          <a:xfrm>
            <a:off x="4267200" y="1676400"/>
            <a:ext cx="4648200" cy="4625609"/>
          </a:xfrm>
          <a:prstGeom prst="rect">
            <a:avLst/>
          </a:prstGeom>
        </p:spPr>
        <p:txBody>
          <a:bodyPr vert="horz" lIns="54864" tIns="91440" rtlCol="0">
            <a:noAutofit/>
          </a:bodyPr>
          <a:lstStyle/>
          <a:p>
            <a:pPr marL="438912" indent="-320040" algn="just">
              <a:buClr>
                <a:schemeClr val="accent1"/>
              </a:buClr>
              <a:buSzPct val="80000"/>
              <a:buFont typeface="Wingdings 2"/>
              <a:buChar char=""/>
            </a:pPr>
            <a:r>
              <a:rPr lang="en-US" sz="2600" b="1" dirty="0"/>
              <a:t>In order to ensure the least possible externalities on the environment by Costco, they drive for sustainable development.</a:t>
            </a:r>
          </a:p>
          <a:p>
            <a:pPr marL="438912" indent="-320040" algn="just">
              <a:buClr>
                <a:schemeClr val="accent1"/>
              </a:buClr>
              <a:buSzPct val="80000"/>
              <a:buFont typeface="Wingdings 2"/>
              <a:buChar char=""/>
            </a:pPr>
            <a:endParaRPr lang="en-US" sz="2600" b="1" dirty="0"/>
          </a:p>
          <a:p>
            <a:pPr marL="438912" indent="-320040" algn="just">
              <a:buClr>
                <a:schemeClr val="accent1"/>
              </a:buClr>
              <a:buSzPct val="80000"/>
              <a:buFont typeface="Wingdings 2"/>
              <a:buChar char=""/>
            </a:pPr>
            <a:r>
              <a:rPr lang="en-US" sz="2600" b="1" dirty="0"/>
              <a:t>"Sustainable development is development that meets the needs of the present, without compromising the ability of future generations to meet their own needs."</a:t>
            </a:r>
          </a:p>
          <a:p>
            <a:pPr marL="438912" marR="0" lvl="0" indent="-320040" algn="just"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2600" b="1"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l="-23000" r="-23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a:t>Sustainable Environment and Globalisation within Costco</a:t>
            </a:r>
            <a:endParaRPr lang="en-US" dirty="0"/>
          </a:p>
        </p:txBody>
      </p:sp>
      <p:sp>
        <p:nvSpPr>
          <p:cNvPr id="9" name="Content Placeholder 8"/>
          <p:cNvSpPr>
            <a:spLocks noGrp="1"/>
          </p:cNvSpPr>
          <p:nvPr>
            <p:ph idx="1"/>
          </p:nvPr>
        </p:nvSpPr>
        <p:spPr>
          <a:xfrm>
            <a:off x="0" y="1447800"/>
            <a:ext cx="8991600" cy="5181600"/>
          </a:xfrm>
        </p:spPr>
        <p:txBody>
          <a:bodyPr>
            <a:noAutofit/>
          </a:bodyPr>
          <a:lstStyle/>
          <a:p>
            <a:pPr algn="just"/>
            <a:r>
              <a:rPr lang="en-US" sz="2400" dirty="0"/>
              <a:t>Costco has cut its greenhouse gas refrigerant emissions at more than half its stores, costing the company about $2 million over the last three years, as part of a settlement with the federal government. </a:t>
            </a:r>
          </a:p>
          <a:p>
            <a:pPr algn="just"/>
            <a:endParaRPr lang="en-US" sz="2400" dirty="0"/>
          </a:p>
          <a:p>
            <a:pPr algn="just"/>
            <a:r>
              <a:rPr lang="en-US" sz="2400" dirty="0"/>
              <a:t>Costco has implemented a refrigerant management system to prevent and repair coolant leaks and reduce its corporate-wide average leak rate by one-fifth (from 24 percent in 2011 to 19 percent or less by 2017). </a:t>
            </a:r>
          </a:p>
          <a:p>
            <a:pPr algn="just"/>
            <a:endParaRPr lang="en-US" sz="2400" dirty="0"/>
          </a:p>
          <a:p>
            <a:pPr algn="just"/>
            <a:r>
              <a:rPr lang="en-US" sz="2400" dirty="0"/>
              <a:t>Costco has installed and operated environmentally friendly glycol secondary loop refrigeration systems and centrally monitored refrigerant leak detection systems at all new stores for three years.</a:t>
            </a:r>
          </a:p>
          <a:p>
            <a:pPr algn="just"/>
            <a:r>
              <a:rPr lang="en-US" sz="2400" dirty="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400" dirty="0"/>
              <a:t>Leadership and Entrepreneurship in Costco</a:t>
            </a:r>
          </a:p>
        </p:txBody>
      </p:sp>
      <p:pic>
        <p:nvPicPr>
          <p:cNvPr id="71682" name="Picture 2" descr="Image result for james sinegal"/>
          <p:cNvPicPr>
            <a:picLocks noChangeAspect="1" noChangeArrowheads="1"/>
          </p:cNvPicPr>
          <p:nvPr/>
        </p:nvPicPr>
        <p:blipFill>
          <a:blip r:embed="rId3"/>
          <a:srcRect l="2482" r="3217" b="1449"/>
          <a:stretch>
            <a:fillRect/>
          </a:stretch>
        </p:blipFill>
        <p:spPr bwMode="auto">
          <a:xfrm>
            <a:off x="0" y="1441940"/>
            <a:ext cx="9144000" cy="54102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400" dirty="0"/>
              <a:t>Leadership and Entrepreneurship in Costco</a:t>
            </a:r>
          </a:p>
        </p:txBody>
      </p:sp>
      <p:sp>
        <p:nvSpPr>
          <p:cNvPr id="4" name="Content Placeholder 2"/>
          <p:cNvSpPr txBox="1">
            <a:spLocks/>
          </p:cNvSpPr>
          <p:nvPr/>
        </p:nvSpPr>
        <p:spPr>
          <a:xfrm>
            <a:off x="0" y="1524000"/>
            <a:ext cx="9144000" cy="5029200"/>
          </a:xfrm>
          <a:prstGeom prst="rect">
            <a:avLst/>
          </a:prstGeom>
        </p:spPr>
        <p:txBody>
          <a:bodyPr vert="horz" lIns="54864" tIns="91440" rtlCol="0">
            <a:noAutofit/>
          </a:bodyPr>
          <a:lstStyle/>
          <a:p>
            <a:pPr marL="118872" lvl="0">
              <a:buClr>
                <a:schemeClr val="accent1"/>
              </a:buClr>
              <a:buSzPct val="80000"/>
            </a:pPr>
            <a:r>
              <a:rPr lang="en-US" sz="2300" dirty="0"/>
              <a:t>	 Costco cares more about its customers and employees than its 	shareholders; </a:t>
            </a:r>
          </a:p>
          <a:p>
            <a:pPr marL="896112" lvl="1" indent="-320040">
              <a:buClr>
                <a:schemeClr val="accent1"/>
              </a:buClr>
              <a:buSzPct val="80000"/>
              <a:buFont typeface="Wingdings 2"/>
              <a:buChar char=""/>
            </a:pPr>
            <a:r>
              <a:rPr lang="en-US" sz="2300" dirty="0"/>
              <a:t>it pays workers an average of $17 an hour and covers 90% of health-insurance costs for both full-timers and part-timers. </a:t>
            </a:r>
          </a:p>
          <a:p>
            <a:pPr marL="896112" lvl="1" indent="-320040">
              <a:buClr>
                <a:schemeClr val="accent1"/>
              </a:buClr>
              <a:buSzPct val="80000"/>
              <a:buFont typeface="Wingdings 2"/>
              <a:buChar char=""/>
            </a:pPr>
            <a:r>
              <a:rPr lang="en-US" sz="2300" dirty="0"/>
              <a:t>Yet revenues have grown by 70% in the past five years, and its stock has doubled.</a:t>
            </a:r>
          </a:p>
          <a:p>
            <a:pPr marL="438912" lvl="0" indent="-320040">
              <a:buClr>
                <a:schemeClr val="accent1"/>
              </a:buClr>
              <a:buSzPct val="80000"/>
              <a:buFont typeface="Wingdings 2"/>
              <a:buChar char=""/>
            </a:pPr>
            <a:endParaRPr lang="en-US" sz="2300" dirty="0"/>
          </a:p>
          <a:p>
            <a:pPr marL="118872" lvl="0">
              <a:buClr>
                <a:schemeClr val="accent1"/>
              </a:buClr>
              <a:buSzPct val="80000"/>
            </a:pPr>
            <a:r>
              <a:rPr lang="en-US" sz="2300" dirty="0"/>
              <a:t>	Even employees who work at Costco – who make the type of 	wages that we pay – are being hit at the gas pump. </a:t>
            </a:r>
          </a:p>
          <a:p>
            <a:pPr marL="896112" lvl="1" indent="-320040">
              <a:buClr>
                <a:schemeClr val="accent1"/>
              </a:buClr>
              <a:buSzPct val="80000"/>
              <a:buFont typeface="Wingdings 2"/>
              <a:buChar char=""/>
            </a:pPr>
            <a:r>
              <a:rPr lang="en-US" sz="2300" dirty="0"/>
              <a:t>We’re even testing 10-hour days, something we’ve never done in the past. </a:t>
            </a:r>
          </a:p>
          <a:p>
            <a:pPr marL="896112" lvl="1" indent="-320040">
              <a:buClr>
                <a:schemeClr val="accent1"/>
              </a:buClr>
              <a:buSzPct val="80000"/>
              <a:buFont typeface="Wingdings 2"/>
              <a:buChar char=""/>
            </a:pPr>
            <a:r>
              <a:rPr lang="en-US" sz="2300" dirty="0"/>
              <a:t>If we can schedule some employees for four 10-hour days, that’s one day they don’t have to drive to work. They’ve got a 20% savings in their gas right there.</a:t>
            </a:r>
          </a:p>
          <a:p>
            <a:pPr marL="438912" lvl="0" indent="-320040">
              <a:buClr>
                <a:schemeClr val="accent1"/>
              </a:buClr>
              <a:buSzPct val="80000"/>
              <a:buFont typeface="Wingdings 2"/>
              <a:buChar char=""/>
            </a:pPr>
            <a:endParaRPr kumimoji="0" lang="en-US" sz="23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400" dirty="0"/>
              <a:t>Leadership and Entrepreneurship</a:t>
            </a:r>
          </a:p>
        </p:txBody>
      </p:sp>
      <p:sp>
        <p:nvSpPr>
          <p:cNvPr id="5" name="Content Placeholder 4"/>
          <p:cNvSpPr>
            <a:spLocks noGrp="1"/>
          </p:cNvSpPr>
          <p:nvPr>
            <p:ph idx="1"/>
          </p:nvPr>
        </p:nvSpPr>
        <p:spPr>
          <a:xfrm>
            <a:off x="457200" y="1775191"/>
            <a:ext cx="8534400" cy="4778009"/>
          </a:xfrm>
        </p:spPr>
        <p:txBody>
          <a:bodyPr>
            <a:normAutofit fontScale="62500" lnSpcReduction="20000"/>
          </a:bodyPr>
          <a:lstStyle/>
          <a:p>
            <a:pPr algn="just">
              <a:lnSpc>
                <a:spcPct val="170000"/>
              </a:lnSpc>
            </a:pPr>
            <a:r>
              <a:rPr lang="en-US" dirty="0"/>
              <a:t>Leadership holds direct significance for novice and habitual entrepreneurs. </a:t>
            </a:r>
          </a:p>
          <a:p>
            <a:pPr algn="just">
              <a:lnSpc>
                <a:spcPct val="170000"/>
              </a:lnSpc>
            </a:pPr>
            <a:r>
              <a:rPr lang="en-US" dirty="0"/>
              <a:t>An entrepreneur’s ability to adapt their leadership competencies to the life cycle of the organization impact the sustainability of their leadership and ultimately the organization which led to the development of Entrepreneurial leadership, a distinct leadership style.</a:t>
            </a:r>
          </a:p>
          <a:p>
            <a:pPr algn="just">
              <a:lnSpc>
                <a:spcPct val="170000"/>
              </a:lnSpc>
            </a:pPr>
            <a:endParaRPr lang="en-US" dirty="0"/>
          </a:p>
          <a:p>
            <a:pPr algn="just">
              <a:lnSpc>
                <a:spcPct val="170000"/>
              </a:lnSpc>
            </a:pPr>
            <a:r>
              <a:rPr lang="en-US" dirty="0"/>
              <a:t>Entrepreneurial leadership is “influencing and directing the performance of group members toward the achievement of organizational goals that involve recognizing and exploiting entrepreneurial opportunities”</a:t>
            </a:r>
          </a:p>
        </p:txBody>
      </p:sp>
      <p:sp>
        <p:nvSpPr>
          <p:cNvPr id="4" name="Content Placeholder 2"/>
          <p:cNvSpPr txBox="1">
            <a:spLocks/>
          </p:cNvSpPr>
          <p:nvPr/>
        </p:nvSpPr>
        <p:spPr>
          <a:xfrm>
            <a:off x="0" y="1524000"/>
            <a:ext cx="9144000" cy="5029200"/>
          </a:xfrm>
          <a:prstGeom prst="rect">
            <a:avLst/>
          </a:prstGeom>
        </p:spPr>
        <p:txBody>
          <a:bodyPr vert="horz" lIns="54864" tIns="91440" rtlCol="0">
            <a:noAutofit/>
          </a:bodyPr>
          <a:lstStyle/>
          <a:p>
            <a:pPr marL="438912" lvl="0" indent="-320040">
              <a:buClr>
                <a:schemeClr val="accent1"/>
              </a:buClr>
              <a:buSzPct val="80000"/>
              <a:buFont typeface="Wingdings 2"/>
              <a:buChar char=""/>
            </a:pPr>
            <a:endParaRPr kumimoji="0" lang="en-US" sz="23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Participation of Costco</a:t>
            </a:r>
            <a:endParaRPr lang="en-US" dirty="0"/>
          </a:p>
        </p:txBody>
      </p:sp>
      <p:pic>
        <p:nvPicPr>
          <p:cNvPr id="72706" name="Picture 2" descr="Image result for costco community participations"/>
          <p:cNvPicPr>
            <a:picLocks noChangeAspect="1" noChangeArrowheads="1"/>
          </p:cNvPicPr>
          <p:nvPr/>
        </p:nvPicPr>
        <p:blipFill>
          <a:blip r:embed="rId3"/>
          <a:srcRect/>
          <a:stretch>
            <a:fillRect/>
          </a:stretch>
        </p:blipFill>
        <p:spPr bwMode="auto">
          <a:xfrm>
            <a:off x="0" y="1400175"/>
            <a:ext cx="9156425" cy="5457825"/>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Participation of Costco</a:t>
            </a:r>
            <a:endParaRPr lang="en-US" dirty="0"/>
          </a:p>
        </p:txBody>
      </p:sp>
      <p:sp>
        <p:nvSpPr>
          <p:cNvPr id="4" name="Content Placeholder 3"/>
          <p:cNvSpPr>
            <a:spLocks noGrp="1"/>
          </p:cNvSpPr>
          <p:nvPr>
            <p:ph idx="1"/>
          </p:nvPr>
        </p:nvSpPr>
        <p:spPr/>
        <p:txBody>
          <a:bodyPr>
            <a:normAutofit/>
          </a:bodyPr>
          <a:lstStyle/>
          <a:p>
            <a:r>
              <a:rPr lang="en-US" dirty="0"/>
              <a:t>Charitable Giving</a:t>
            </a:r>
          </a:p>
          <a:p>
            <a:r>
              <a:rPr lang="en-US" dirty="0"/>
              <a:t>Children’s Miracle Network</a:t>
            </a:r>
          </a:p>
          <a:p>
            <a:r>
              <a:rPr lang="en-US" dirty="0"/>
              <a:t>Partnering with Celebration Cinema</a:t>
            </a:r>
          </a:p>
          <a:p>
            <a:pPr lvl="1"/>
            <a:r>
              <a:rPr lang="en-US" dirty="0"/>
              <a:t>Popcorn Proceeds</a:t>
            </a:r>
          </a:p>
          <a:p>
            <a:pPr lvl="1"/>
            <a:r>
              <a:rPr lang="en-US" dirty="0"/>
              <a:t>Renting 3 Movie Theatres</a:t>
            </a:r>
          </a:p>
          <a:p>
            <a:r>
              <a:rPr lang="en-US" dirty="0"/>
              <a:t>Kids Food Basket</a:t>
            </a:r>
          </a:p>
          <a:p>
            <a:pPr lvl="1"/>
            <a:r>
              <a:rPr lang="en-US" dirty="0"/>
              <a:t>Helped over 6000 children in Michigan over the last 10 years</a:t>
            </a:r>
          </a:p>
          <a:p>
            <a:pPr>
              <a:buNone/>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2000" r="-12000"/>
          </a:stretch>
        </a:blipFill>
        <a:effectLst/>
      </p:bgPr>
    </p:bg>
    <p:spTree>
      <p:nvGrpSpPr>
        <p:cNvPr id="1" name=""/>
        <p:cNvGrpSpPr/>
        <p:nvPr/>
      </p:nvGrpSpPr>
      <p:grpSpPr>
        <a:xfrm>
          <a:off x="0" y="0"/>
          <a:ext cx="0" cy="0"/>
          <a:chOff x="0" y="0"/>
          <a:chExt cx="0" cy="0"/>
        </a:xfrm>
      </p:grpSpPr>
      <p:sp>
        <p:nvSpPr>
          <p:cNvPr id="4" name="TextBox 3"/>
          <p:cNvSpPr txBox="1"/>
          <p:nvPr/>
        </p:nvSpPr>
        <p:spPr>
          <a:xfrm>
            <a:off x="609600" y="0"/>
            <a:ext cx="7239000" cy="1200329"/>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US" sz="3600" b="1" dirty="0">
                <a:solidFill>
                  <a:schemeClr val="tx1"/>
                </a:solidFill>
              </a:rPr>
              <a:t>Thank You!!!</a:t>
            </a:r>
          </a:p>
          <a:p>
            <a:pPr algn="ctr"/>
            <a:r>
              <a:rPr lang="en-US" sz="3600" b="1" dirty="0">
                <a:solidFill>
                  <a:schemeClr val="tx1"/>
                </a:solidFill>
              </a:rPr>
              <a:t>Do You Have Any Query?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a:t>
            </a:r>
          </a:p>
        </p:txBody>
      </p:sp>
      <p:sp>
        <p:nvSpPr>
          <p:cNvPr id="3" name="Content Placeholder 2"/>
          <p:cNvSpPr>
            <a:spLocks noGrp="1"/>
          </p:cNvSpPr>
          <p:nvPr>
            <p:ph idx="1"/>
          </p:nvPr>
        </p:nvSpPr>
        <p:spPr/>
        <p:txBody>
          <a:bodyPr>
            <a:normAutofit fontScale="77500" lnSpcReduction="20000"/>
          </a:bodyPr>
          <a:lstStyle/>
          <a:p>
            <a:pPr algn="just"/>
            <a:r>
              <a:rPr lang="en-US" dirty="0"/>
              <a:t>Ferhanbulca.com. (2018). </a:t>
            </a:r>
            <a:r>
              <a:rPr lang="en-US" i="1" dirty="0"/>
              <a:t>Similarities and Differences Between Entrepreneurial and Intrapreneurial Initiatives</a:t>
            </a:r>
            <a:r>
              <a:rPr lang="en-US" dirty="0"/>
              <a:t>. [online] Available at: https://ferhanbulca.com/2012/08/09/similarities-and-differences-between-entrepreneurial-and-intrapreneurial-initiatives/ [Accessed 25 Mar. 2018].</a:t>
            </a:r>
          </a:p>
          <a:p>
            <a:pPr algn="just"/>
            <a:r>
              <a:rPr lang="en-US" dirty="0"/>
              <a:t>Forbes.com. (2018). </a:t>
            </a:r>
            <a:r>
              <a:rPr lang="en-US" i="1" dirty="0"/>
              <a:t>Forbes Welcome</a:t>
            </a:r>
            <a:r>
              <a:rPr lang="en-US" dirty="0"/>
              <a:t>. [online] Available at: https://www.forbes.com/sites/deniellesachs/2016/06/29/how-companies-can-be-global-citizens/2/#36872e305815 [Accessed 25 Mar. 2018].</a:t>
            </a:r>
          </a:p>
          <a:p>
            <a:pPr algn="just"/>
            <a:r>
              <a:rPr lang="en-US" dirty="0"/>
              <a:t>Robert L. Mathis, John H. Jackson</a:t>
            </a:r>
            <a:r>
              <a:rPr lang="en-US" i="1" dirty="0"/>
              <a:t>,</a:t>
            </a:r>
            <a:r>
              <a:rPr lang="en-US" dirty="0"/>
              <a:t> (2016), </a:t>
            </a:r>
            <a:r>
              <a:rPr lang="en-US" i="1" dirty="0"/>
              <a:t>Human Resource Management Mason</a:t>
            </a:r>
            <a:r>
              <a:rPr lang="en-US" dirty="0"/>
              <a:t>, Ohio: Thomson/South-Western pub.</a:t>
            </a:r>
          </a:p>
          <a:p>
            <a:pPr algn="just"/>
            <a:endParaRPr lang="en-US" dirty="0"/>
          </a:p>
          <a:p>
            <a:endParaRPr lang="en-GB" dirty="0"/>
          </a:p>
        </p:txBody>
      </p:sp>
    </p:spTree>
    <p:extLst>
      <p:ext uri="{BB962C8B-B14F-4D97-AF65-F5344CB8AC3E}">
        <p14:creationId xmlns:p14="http://schemas.microsoft.com/office/powerpoint/2010/main" val="976791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EC483-B15E-45CB-AFC2-C2C2189C7788}"/>
              </a:ext>
            </a:extLst>
          </p:cNvPr>
          <p:cNvSpPr>
            <a:spLocks noGrp="1"/>
          </p:cNvSpPr>
          <p:nvPr>
            <p:ph type="title"/>
          </p:nvPr>
        </p:nvSpPr>
        <p:spPr/>
        <p:txBody>
          <a:bodyPr/>
          <a:lstStyle/>
          <a:p>
            <a:r>
              <a:rPr lang="en-GB" dirty="0"/>
              <a:t>LEARNING LOGS</a:t>
            </a:r>
          </a:p>
        </p:txBody>
      </p:sp>
      <p:graphicFrame>
        <p:nvGraphicFramePr>
          <p:cNvPr id="4" name="Content Placeholder 3">
            <a:extLst>
              <a:ext uri="{FF2B5EF4-FFF2-40B4-BE49-F238E27FC236}">
                <a16:creationId xmlns:a16="http://schemas.microsoft.com/office/drawing/2014/main" id="{79277744-5410-4535-87DB-745923C2E01E}"/>
              </a:ext>
            </a:extLst>
          </p:cNvPr>
          <p:cNvGraphicFramePr>
            <a:graphicFrameLocks noGrp="1" noChangeAspect="1"/>
          </p:cNvGraphicFramePr>
          <p:nvPr>
            <p:ph idx="1"/>
            <p:extLst>
              <p:ext uri="{D42A27DB-BD31-4B8C-83A1-F6EECF244321}">
                <p14:modId xmlns:p14="http://schemas.microsoft.com/office/powerpoint/2010/main" val="907736482"/>
              </p:ext>
            </p:extLst>
          </p:nvPr>
        </p:nvGraphicFramePr>
        <p:xfrm>
          <a:off x="164757" y="1019966"/>
          <a:ext cx="8814485" cy="5823857"/>
        </p:xfrm>
        <a:graphic>
          <a:graphicData uri="http://schemas.openxmlformats.org/presentationml/2006/ole">
            <mc:AlternateContent xmlns:mc="http://schemas.openxmlformats.org/markup-compatibility/2006">
              <mc:Choice xmlns:v="urn:schemas-microsoft-com:vml" Requires="v">
                <p:oleObj spid="_x0000_s1049" name="Document" r:id="rId3" imgW="6089843" imgH="8114440" progId="Word.Document.12">
                  <p:embed/>
                </p:oleObj>
              </mc:Choice>
              <mc:Fallback>
                <p:oleObj name="Document" r:id="rId3" imgW="6089843" imgH="8114440" progId="Word.Document.12">
                  <p:embed/>
                  <p:pic>
                    <p:nvPicPr>
                      <p:cNvPr id="0" name=""/>
                      <p:cNvPicPr/>
                      <p:nvPr/>
                    </p:nvPicPr>
                    <p:blipFill>
                      <a:blip r:embed="rId4"/>
                      <a:stretch>
                        <a:fillRect/>
                      </a:stretch>
                    </p:blipFill>
                    <p:spPr>
                      <a:xfrm>
                        <a:off x="164757" y="1019966"/>
                        <a:ext cx="8814485" cy="5823857"/>
                      </a:xfrm>
                      <a:prstGeom prst="rect">
                        <a:avLst/>
                      </a:prstGeom>
                    </p:spPr>
                  </p:pic>
                </p:oleObj>
              </mc:Fallback>
            </mc:AlternateContent>
          </a:graphicData>
        </a:graphic>
      </p:graphicFrame>
    </p:spTree>
    <p:extLst>
      <p:ext uri="{BB962C8B-B14F-4D97-AF65-F5344CB8AC3E}">
        <p14:creationId xmlns:p14="http://schemas.microsoft.com/office/powerpoint/2010/main" val="22273452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Module</Template>
  <TotalTime>197</TotalTime>
  <Words>1000</Words>
  <Application>Microsoft Office PowerPoint</Application>
  <PresentationFormat>On-screen Show (4:3)</PresentationFormat>
  <Paragraphs>130</Paragraphs>
  <Slides>17</Slides>
  <Notes>11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5" baseType="lpstr">
      <vt:lpstr>Arial</vt:lpstr>
      <vt:lpstr>Calibri</vt:lpstr>
      <vt:lpstr>Corbel</vt:lpstr>
      <vt:lpstr>Wingdings</vt:lpstr>
      <vt:lpstr>Wingdings 2</vt:lpstr>
      <vt:lpstr>Wingdings 3</vt:lpstr>
      <vt:lpstr>Module</vt:lpstr>
      <vt:lpstr>Document</vt:lpstr>
      <vt:lpstr>EMPL4013 PATHWAY PROJECT 1 Module Lecturer’s Name: Dr. Rexon Nting </vt:lpstr>
      <vt:lpstr>Topics to be Covered</vt:lpstr>
      <vt:lpstr> Company Profile</vt:lpstr>
      <vt:lpstr>Company Profile </vt:lpstr>
      <vt:lpstr>Key Services and Products of Costco</vt:lpstr>
      <vt:lpstr>Key Services and Products of Costco</vt:lpstr>
      <vt:lpstr>Sustainable Environment and Globalisation within Costco</vt:lpstr>
      <vt:lpstr>Sustainable Environment and Globalisation within Costco</vt:lpstr>
      <vt:lpstr>Sustainable Environment and Globalisation within Costco</vt:lpstr>
      <vt:lpstr>Leadership and Entrepreneurship in Costco</vt:lpstr>
      <vt:lpstr>Leadership and Entrepreneurship in Costco</vt:lpstr>
      <vt:lpstr>Leadership and Entrepreneurship</vt:lpstr>
      <vt:lpstr>Community Participation of Costco</vt:lpstr>
      <vt:lpstr>Community Participation of Costco</vt:lpstr>
      <vt:lpstr>PowerPoint Presentation</vt:lpstr>
      <vt:lpstr>Reference </vt:lpstr>
      <vt:lpstr>LEARNING LOGS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EMPL4013 PATHWAY PROJECT 1</dc:title>
  <dc:creator/>
  <cp:lastModifiedBy>kazi haque</cp:lastModifiedBy>
  <cp:revision>51</cp:revision>
  <dcterms:created xsi:type="dcterms:W3CDTF">2006-08-16T00:00:00Z</dcterms:created>
  <dcterms:modified xsi:type="dcterms:W3CDTF">2018-04-26T21:24:12Z</dcterms:modified>
</cp:coreProperties>
</file>