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0"/>
  </p:notesMasterIdLst>
  <p:handoutMasterIdLst>
    <p:handoutMasterId r:id="rId21"/>
  </p:handoutMasterIdLst>
  <p:sldIdLst>
    <p:sldId id="277" r:id="rId2"/>
    <p:sldId id="463" r:id="rId3"/>
    <p:sldId id="455" r:id="rId4"/>
    <p:sldId id="456" r:id="rId5"/>
    <p:sldId id="442" r:id="rId6"/>
    <p:sldId id="461" r:id="rId7"/>
    <p:sldId id="469" r:id="rId8"/>
    <p:sldId id="462" r:id="rId9"/>
    <p:sldId id="464" r:id="rId10"/>
    <p:sldId id="465" r:id="rId11"/>
    <p:sldId id="466" r:id="rId12"/>
    <p:sldId id="458" r:id="rId13"/>
    <p:sldId id="457" r:id="rId14"/>
    <p:sldId id="459" r:id="rId15"/>
    <p:sldId id="454" r:id="rId16"/>
    <p:sldId id="450" r:id="rId17"/>
    <p:sldId id="467" r:id="rId18"/>
    <p:sldId id="468" r:id="rId1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A5E33F-D560-456B-8811-129AEC0E9196}" v="130" dt="2025-12-17T22:31:47.7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500" autoAdjust="0"/>
    <p:restoredTop sz="56693" autoAdjust="0"/>
  </p:normalViewPr>
  <p:slideViewPr>
    <p:cSldViewPr>
      <p:cViewPr varScale="1">
        <p:scale>
          <a:sx n="96" d="100"/>
          <a:sy n="96" d="100"/>
        </p:scale>
        <p:origin x="979" y="6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or Al Kemer Muzemil" userId="0d477e87449160ac" providerId="LiveId" clId="{FF8B3DBF-57BC-4EB0-B75D-0DCEC1520337}"/>
    <pc:docChg chg="undo redo custSel addSld delSld modSld sldOrd">
      <pc:chgData name="Noor Al Kemer Muzemil" userId="0d477e87449160ac" providerId="LiveId" clId="{FF8B3DBF-57BC-4EB0-B75D-0DCEC1520337}" dt="2025-12-17T22:31:47.791" v="879" actId="931"/>
      <pc:docMkLst>
        <pc:docMk/>
      </pc:docMkLst>
      <pc:sldChg chg="modSp mod">
        <pc:chgData name="Noor Al Kemer Muzemil" userId="0d477e87449160ac" providerId="LiveId" clId="{FF8B3DBF-57BC-4EB0-B75D-0DCEC1520337}" dt="2025-12-12T11:48:12.023" v="351" actId="20577"/>
        <pc:sldMkLst>
          <pc:docMk/>
          <pc:sldMk cId="0" sldId="277"/>
        </pc:sldMkLst>
        <pc:spChg chg="mod">
          <ac:chgData name="Noor Al Kemer Muzemil" userId="0d477e87449160ac" providerId="LiveId" clId="{FF8B3DBF-57BC-4EB0-B75D-0DCEC1520337}" dt="2025-12-12T11:48:12.023" v="351" actId="20577"/>
          <ac:spMkLst>
            <pc:docMk/>
            <pc:sldMk cId="0" sldId="277"/>
            <ac:spMk id="6147" creationId="{00000000-0000-0000-0000-000000000000}"/>
          </ac:spMkLst>
        </pc:spChg>
      </pc:sldChg>
      <pc:sldChg chg="addSp delSp modSp mod">
        <pc:chgData name="Noor Al Kemer Muzemil" userId="0d477e87449160ac" providerId="LiveId" clId="{FF8B3DBF-57BC-4EB0-B75D-0DCEC1520337}" dt="2025-12-17T21:32:51.599" v="620" actId="20577"/>
        <pc:sldMkLst>
          <pc:docMk/>
          <pc:sldMk cId="711734170" sldId="442"/>
        </pc:sldMkLst>
        <pc:spChg chg="mod">
          <ac:chgData name="Noor Al Kemer Muzemil" userId="0d477e87449160ac" providerId="LiveId" clId="{FF8B3DBF-57BC-4EB0-B75D-0DCEC1520337}" dt="2025-12-12T11:39:16.646" v="301" actId="14100"/>
          <ac:spMkLst>
            <pc:docMk/>
            <pc:sldMk cId="711734170" sldId="442"/>
            <ac:spMk id="2" creationId="{41C35443-F263-7B57-2247-B900E4E8B74E}"/>
          </ac:spMkLst>
        </pc:spChg>
        <pc:spChg chg="mod">
          <ac:chgData name="Noor Al Kemer Muzemil" userId="0d477e87449160ac" providerId="LiveId" clId="{FF8B3DBF-57BC-4EB0-B75D-0DCEC1520337}" dt="2025-12-12T11:39:27.540" v="302" actId="1076"/>
          <ac:spMkLst>
            <pc:docMk/>
            <pc:sldMk cId="711734170" sldId="442"/>
            <ac:spMk id="3" creationId="{00000000-0000-0000-0000-000000000000}"/>
          </ac:spMkLst>
        </pc:spChg>
        <pc:spChg chg="add mod">
          <ac:chgData name="Noor Al Kemer Muzemil" userId="0d477e87449160ac" providerId="LiveId" clId="{FF8B3DBF-57BC-4EB0-B75D-0DCEC1520337}" dt="2025-12-17T21:32:51.599" v="620" actId="20577"/>
          <ac:spMkLst>
            <pc:docMk/>
            <pc:sldMk cId="711734170" sldId="442"/>
            <ac:spMk id="10" creationId="{95AA32EF-61AE-247D-0E83-30569BA34ABB}"/>
          </ac:spMkLst>
        </pc:spChg>
        <pc:picChg chg="add mod">
          <ac:chgData name="Noor Al Kemer Muzemil" userId="0d477e87449160ac" providerId="LiveId" clId="{FF8B3DBF-57BC-4EB0-B75D-0DCEC1520337}" dt="2025-12-12T11:46:44.371" v="325" actId="1076"/>
          <ac:picMkLst>
            <pc:docMk/>
            <pc:sldMk cId="711734170" sldId="442"/>
            <ac:picMk id="9" creationId="{CF4643C9-6772-3A09-763A-C54AA1B26738}"/>
          </ac:picMkLst>
        </pc:picChg>
      </pc:sldChg>
      <pc:sldChg chg="addSp modSp mod modClrScheme chgLayout">
        <pc:chgData name="Noor Al Kemer Muzemil" userId="0d477e87449160ac" providerId="LiveId" clId="{FF8B3DBF-57BC-4EB0-B75D-0DCEC1520337}" dt="2025-12-17T22:31:47.791" v="879" actId="931"/>
        <pc:sldMkLst>
          <pc:docMk/>
          <pc:sldMk cId="1278544363" sldId="454"/>
        </pc:sldMkLst>
        <pc:spChg chg="mod">
          <ac:chgData name="Noor Al Kemer Muzemil" userId="0d477e87449160ac" providerId="LiveId" clId="{FF8B3DBF-57BC-4EB0-B75D-0DCEC1520337}" dt="2025-12-17T22:31:45.968" v="877" actId="26606"/>
          <ac:spMkLst>
            <pc:docMk/>
            <pc:sldMk cId="1278544363" sldId="454"/>
            <ac:spMk id="2" creationId="{6D68604B-AC6B-0846-C825-2BEC86565B25}"/>
          </ac:spMkLst>
        </pc:spChg>
        <pc:spChg chg="mod">
          <ac:chgData name="Noor Al Kemer Muzemil" userId="0d477e87449160ac" providerId="LiveId" clId="{FF8B3DBF-57BC-4EB0-B75D-0DCEC1520337}" dt="2025-12-17T22:31:45.968" v="877" actId="26606"/>
          <ac:spMkLst>
            <pc:docMk/>
            <pc:sldMk cId="1278544363" sldId="454"/>
            <ac:spMk id="4" creationId="{0BC4CF4B-AA00-001B-CFC7-69AA662BA595}"/>
          </ac:spMkLst>
        </pc:spChg>
        <pc:spChg chg="mod">
          <ac:chgData name="Noor Al Kemer Muzemil" userId="0d477e87449160ac" providerId="LiveId" clId="{FF8B3DBF-57BC-4EB0-B75D-0DCEC1520337}" dt="2025-12-17T22:31:45.968" v="877" actId="26606"/>
          <ac:spMkLst>
            <pc:docMk/>
            <pc:sldMk cId="1278544363" sldId="454"/>
            <ac:spMk id="5" creationId="{EED03137-7AB2-2A5E-B86B-FAB9F630A66E}"/>
          </ac:spMkLst>
        </pc:spChg>
        <pc:spChg chg="mod">
          <ac:chgData name="Noor Al Kemer Muzemil" userId="0d477e87449160ac" providerId="LiveId" clId="{FF8B3DBF-57BC-4EB0-B75D-0DCEC1520337}" dt="2025-12-17T22:31:45.968" v="877" actId="26606"/>
          <ac:spMkLst>
            <pc:docMk/>
            <pc:sldMk cId="1278544363" sldId="454"/>
            <ac:spMk id="6" creationId="{C68C4224-F958-CB66-7629-688D5AD53A53}"/>
          </ac:spMkLst>
        </pc:spChg>
        <pc:picChg chg="add mod ord">
          <ac:chgData name="Noor Al Kemer Muzemil" userId="0d477e87449160ac" providerId="LiveId" clId="{FF8B3DBF-57BC-4EB0-B75D-0DCEC1520337}" dt="2025-12-17T22:31:47.791" v="879" actId="931"/>
          <ac:picMkLst>
            <pc:docMk/>
            <pc:sldMk cId="1278544363" sldId="454"/>
            <ac:picMk id="7" creationId="{5A5C860D-6242-60F6-FAF4-1FDBC9184A06}"/>
          </ac:picMkLst>
        </pc:picChg>
      </pc:sldChg>
      <pc:sldChg chg="addSp delSp modSp mod modClrScheme chgLayout modNotesTx">
        <pc:chgData name="Noor Al Kemer Muzemil" userId="0d477e87449160ac" providerId="LiveId" clId="{FF8B3DBF-57BC-4EB0-B75D-0DCEC1520337}" dt="2025-12-17T22:12:29.591" v="766" actId="255"/>
        <pc:sldMkLst>
          <pc:docMk/>
          <pc:sldMk cId="1044028000" sldId="455"/>
        </pc:sldMkLst>
        <pc:spChg chg="mod">
          <ac:chgData name="Noor Al Kemer Muzemil" userId="0d477e87449160ac" providerId="LiveId" clId="{FF8B3DBF-57BC-4EB0-B75D-0DCEC1520337}" dt="2025-12-17T22:11:02.874" v="749" actId="26606"/>
          <ac:spMkLst>
            <pc:docMk/>
            <pc:sldMk cId="1044028000" sldId="455"/>
            <ac:spMk id="2" creationId="{C79C3CB7-D278-A2A4-CAD1-A290CF81F7AE}"/>
          </ac:spMkLst>
        </pc:spChg>
        <pc:spChg chg="mod ord">
          <ac:chgData name="Noor Al Kemer Muzemil" userId="0d477e87449160ac" providerId="LiveId" clId="{FF8B3DBF-57BC-4EB0-B75D-0DCEC1520337}" dt="2025-12-17T22:11:02.874" v="749" actId="26606"/>
          <ac:spMkLst>
            <pc:docMk/>
            <pc:sldMk cId="1044028000" sldId="455"/>
            <ac:spMk id="4" creationId="{C563C9C2-F8C4-FC64-3A2B-8D7272153520}"/>
          </ac:spMkLst>
        </pc:spChg>
        <pc:spChg chg="mod ord">
          <ac:chgData name="Noor Al Kemer Muzemil" userId="0d477e87449160ac" providerId="LiveId" clId="{FF8B3DBF-57BC-4EB0-B75D-0DCEC1520337}" dt="2025-12-17T22:11:02.874" v="749" actId="26606"/>
          <ac:spMkLst>
            <pc:docMk/>
            <pc:sldMk cId="1044028000" sldId="455"/>
            <ac:spMk id="5" creationId="{311AD01A-35D6-54F1-21E7-C950B3125C02}"/>
          </ac:spMkLst>
        </pc:spChg>
        <pc:spChg chg="mod">
          <ac:chgData name="Noor Al Kemer Muzemil" userId="0d477e87449160ac" providerId="LiveId" clId="{FF8B3DBF-57BC-4EB0-B75D-0DCEC1520337}" dt="2025-12-17T22:12:15.524" v="765" actId="255"/>
          <ac:spMkLst>
            <pc:docMk/>
            <pc:sldMk cId="1044028000" sldId="455"/>
            <ac:spMk id="8" creationId="{F9A02D38-B2CE-7B13-0C68-3AE18D6C3993}"/>
          </ac:spMkLst>
        </pc:spChg>
        <pc:spChg chg="add mod">
          <ac:chgData name="Noor Al Kemer Muzemil" userId="0d477e87449160ac" providerId="LiveId" clId="{FF8B3DBF-57BC-4EB0-B75D-0DCEC1520337}" dt="2025-12-17T22:12:29.591" v="766" actId="255"/>
          <ac:spMkLst>
            <pc:docMk/>
            <pc:sldMk cId="1044028000" sldId="455"/>
            <ac:spMk id="10" creationId="{3DF113FD-7DF2-0C32-423A-D82AE5839275}"/>
          </ac:spMkLst>
        </pc:spChg>
        <pc:spChg chg="add del mod">
          <ac:chgData name="Noor Al Kemer Muzemil" userId="0d477e87449160ac" providerId="LiveId" clId="{FF8B3DBF-57BC-4EB0-B75D-0DCEC1520337}" dt="2025-12-17T22:11:10.503" v="750" actId="478"/>
          <ac:spMkLst>
            <pc:docMk/>
            <pc:sldMk cId="1044028000" sldId="455"/>
            <ac:spMk id="22" creationId="{39534B45-2926-6F9B-F179-F4E2810BF622}"/>
          </ac:spMkLst>
        </pc:spChg>
        <pc:picChg chg="add del mod">
          <ac:chgData name="Noor Al Kemer Muzemil" userId="0d477e87449160ac" providerId="LiveId" clId="{FF8B3DBF-57BC-4EB0-B75D-0DCEC1520337}" dt="2025-12-17T22:10:11.337" v="742" actId="21"/>
          <ac:picMkLst>
            <pc:docMk/>
            <pc:sldMk cId="1044028000" sldId="455"/>
            <ac:picMk id="6" creationId="{48437133-2DD5-25B3-74A9-C705703CA4AE}"/>
          </ac:picMkLst>
        </pc:picChg>
        <pc:picChg chg="add del mod">
          <ac:chgData name="Noor Al Kemer Muzemil" userId="0d477e87449160ac" providerId="LiveId" clId="{FF8B3DBF-57BC-4EB0-B75D-0DCEC1520337}" dt="2025-12-17T19:53:32.707" v="383" actId="478"/>
          <ac:picMkLst>
            <pc:docMk/>
            <pc:sldMk cId="1044028000" sldId="455"/>
            <ac:picMk id="7" creationId="{9C0D7086-6854-7253-FD34-F4DF690BC5D0}"/>
          </ac:picMkLst>
        </pc:picChg>
        <pc:picChg chg="add del mod">
          <ac:chgData name="Noor Al Kemer Muzemil" userId="0d477e87449160ac" providerId="LiveId" clId="{FF8B3DBF-57BC-4EB0-B75D-0DCEC1520337}" dt="2025-12-17T19:55:14.389" v="385" actId="21"/>
          <ac:picMkLst>
            <pc:docMk/>
            <pc:sldMk cId="1044028000" sldId="455"/>
            <ac:picMk id="11" creationId="{69B5EE9E-C03C-2790-9567-C30AC2660257}"/>
          </ac:picMkLst>
        </pc:picChg>
        <pc:picChg chg="add del mod">
          <ac:chgData name="Noor Al Kemer Muzemil" userId="0d477e87449160ac" providerId="LiveId" clId="{FF8B3DBF-57BC-4EB0-B75D-0DCEC1520337}" dt="2025-12-17T19:53:23.206" v="381" actId="478"/>
          <ac:picMkLst>
            <pc:docMk/>
            <pc:sldMk cId="1044028000" sldId="455"/>
            <ac:picMk id="13" creationId="{3FA8AFFB-A440-3415-30E7-87E52B96C9A1}"/>
          </ac:picMkLst>
        </pc:picChg>
        <pc:picChg chg="add del mod">
          <ac:chgData name="Noor Al Kemer Muzemil" userId="0d477e87449160ac" providerId="LiveId" clId="{FF8B3DBF-57BC-4EB0-B75D-0DCEC1520337}" dt="2025-12-17T19:51:28.186" v="366" actId="21"/>
          <ac:picMkLst>
            <pc:docMk/>
            <pc:sldMk cId="1044028000" sldId="455"/>
            <ac:picMk id="15" creationId="{A8635ED4-E31D-7865-0119-D7B10AA959C4}"/>
          </ac:picMkLst>
        </pc:picChg>
        <pc:picChg chg="add del mod">
          <ac:chgData name="Noor Al Kemer Muzemil" userId="0d477e87449160ac" providerId="LiveId" clId="{FF8B3DBF-57BC-4EB0-B75D-0DCEC1520337}" dt="2025-12-17T22:10:33.840" v="747" actId="21"/>
          <ac:picMkLst>
            <pc:docMk/>
            <pc:sldMk cId="1044028000" sldId="455"/>
            <ac:picMk id="16" creationId="{2BF84E9E-DC62-DB69-8A9B-9A3FE8C38189}"/>
          </ac:picMkLst>
        </pc:picChg>
        <pc:picChg chg="add mod">
          <ac:chgData name="Noor Al Kemer Muzemil" userId="0d477e87449160ac" providerId="LiveId" clId="{FF8B3DBF-57BC-4EB0-B75D-0DCEC1520337}" dt="2025-12-17T22:11:49.473" v="759" actId="1076"/>
          <ac:picMkLst>
            <pc:docMk/>
            <pc:sldMk cId="1044028000" sldId="455"/>
            <ac:picMk id="17" creationId="{78B27DAD-B070-DBFE-639A-2BD9C736843C}"/>
          </ac:picMkLst>
        </pc:picChg>
      </pc:sldChg>
      <pc:sldChg chg="addSp modSp mod modNotesTx">
        <pc:chgData name="Noor Al Kemer Muzemil" userId="0d477e87449160ac" providerId="LiveId" clId="{FF8B3DBF-57BC-4EB0-B75D-0DCEC1520337}" dt="2025-12-17T20:48:36.790" v="588" actId="14734"/>
        <pc:sldMkLst>
          <pc:docMk/>
          <pc:sldMk cId="1196154705" sldId="456"/>
        </pc:sldMkLst>
        <pc:graphicFrameChg chg="modGraphic">
          <ac:chgData name="Noor Al Kemer Muzemil" userId="0d477e87449160ac" providerId="LiveId" clId="{FF8B3DBF-57BC-4EB0-B75D-0DCEC1520337}" dt="2025-12-17T20:48:36.790" v="588" actId="14734"/>
          <ac:graphicFrameMkLst>
            <pc:docMk/>
            <pc:sldMk cId="1196154705" sldId="456"/>
            <ac:graphicFrameMk id="17" creationId="{A2BE021A-3FBA-3660-0236-1308A4701B60}"/>
          </ac:graphicFrameMkLst>
        </pc:graphicFrameChg>
        <pc:picChg chg="add mod">
          <ac:chgData name="Noor Al Kemer Muzemil" userId="0d477e87449160ac" providerId="LiveId" clId="{FF8B3DBF-57BC-4EB0-B75D-0DCEC1520337}" dt="2025-12-12T11:02:20.572" v="215" actId="1076"/>
          <ac:picMkLst>
            <pc:docMk/>
            <pc:sldMk cId="1196154705" sldId="456"/>
            <ac:picMk id="6" creationId="{802A6C83-409A-04BC-96C8-27D5F1424524}"/>
          </ac:picMkLst>
        </pc:picChg>
      </pc:sldChg>
      <pc:sldChg chg="modSp mod">
        <pc:chgData name="Noor Al Kemer Muzemil" userId="0d477e87449160ac" providerId="LiveId" clId="{FF8B3DBF-57BC-4EB0-B75D-0DCEC1520337}" dt="2025-12-17T22:29:14.433" v="869" actId="1076"/>
        <pc:sldMkLst>
          <pc:docMk/>
          <pc:sldMk cId="425489401" sldId="457"/>
        </pc:sldMkLst>
        <pc:spChg chg="mod">
          <ac:chgData name="Noor Al Kemer Muzemil" userId="0d477e87449160ac" providerId="LiveId" clId="{FF8B3DBF-57BC-4EB0-B75D-0DCEC1520337}" dt="2025-12-17T22:29:14.433" v="869" actId="1076"/>
          <ac:spMkLst>
            <pc:docMk/>
            <pc:sldMk cId="425489401" sldId="457"/>
            <ac:spMk id="3" creationId="{D8D4FB70-B25A-602C-D334-08F645D206D5}"/>
          </ac:spMkLst>
        </pc:spChg>
      </pc:sldChg>
      <pc:sldChg chg="modSp mod">
        <pc:chgData name="Noor Al Kemer Muzemil" userId="0d477e87449160ac" providerId="LiveId" clId="{FF8B3DBF-57BC-4EB0-B75D-0DCEC1520337}" dt="2025-12-11T22:41:14.525" v="1" actId="20577"/>
        <pc:sldMkLst>
          <pc:docMk/>
          <pc:sldMk cId="2070946817" sldId="458"/>
        </pc:sldMkLst>
      </pc:sldChg>
      <pc:sldChg chg="addSp delSp modSp mod">
        <pc:chgData name="Noor Al Kemer Muzemil" userId="0d477e87449160ac" providerId="LiveId" clId="{FF8B3DBF-57BC-4EB0-B75D-0DCEC1520337}" dt="2025-12-17T22:29:33.502" v="870" actId="255"/>
        <pc:sldMkLst>
          <pc:docMk/>
          <pc:sldMk cId="872766868" sldId="459"/>
        </pc:sldMkLst>
        <pc:spChg chg="add mod">
          <ac:chgData name="Noor Al Kemer Muzemil" userId="0d477e87449160ac" providerId="LiveId" clId="{FF8B3DBF-57BC-4EB0-B75D-0DCEC1520337}" dt="2025-12-17T22:21:24.143" v="775" actId="478"/>
          <ac:spMkLst>
            <pc:docMk/>
            <pc:sldMk cId="872766868" sldId="459"/>
            <ac:spMk id="3" creationId="{0BBF434C-F3C6-83C6-0C56-F4FBE01A69CF}"/>
          </ac:spMkLst>
        </pc:spChg>
        <pc:spChg chg="add del mod">
          <ac:chgData name="Noor Al Kemer Muzemil" userId="0d477e87449160ac" providerId="LiveId" clId="{FF8B3DBF-57BC-4EB0-B75D-0DCEC1520337}" dt="2025-12-17T22:29:33.502" v="870" actId="255"/>
          <ac:spMkLst>
            <pc:docMk/>
            <pc:sldMk cId="872766868" sldId="459"/>
            <ac:spMk id="6" creationId="{1B7CE2FF-90F8-6C18-F740-69871F39EB00}"/>
          </ac:spMkLst>
        </pc:spChg>
        <pc:picChg chg="add del mod">
          <ac:chgData name="Noor Al Kemer Muzemil" userId="0d477e87449160ac" providerId="LiveId" clId="{FF8B3DBF-57BC-4EB0-B75D-0DCEC1520337}" dt="2025-12-17T22:21:30.060" v="777" actId="1076"/>
          <ac:picMkLst>
            <pc:docMk/>
            <pc:sldMk cId="872766868" sldId="459"/>
            <ac:picMk id="2050" creationId="{9656E831-4A5C-29D3-4AF3-A9C7253CD1FC}"/>
          </ac:picMkLst>
        </pc:picChg>
      </pc:sldChg>
      <pc:sldChg chg="addSp delSp modSp mod ord modClrScheme chgLayout">
        <pc:chgData name="Noor Al Kemer Muzemil" userId="0d477e87449160ac" providerId="LiveId" clId="{FF8B3DBF-57BC-4EB0-B75D-0DCEC1520337}" dt="2025-12-17T21:32:17.488" v="618" actId="20577"/>
        <pc:sldMkLst>
          <pc:docMk/>
          <pc:sldMk cId="2914704335" sldId="461"/>
        </pc:sldMkLst>
        <pc:spChg chg="mod">
          <ac:chgData name="Noor Al Kemer Muzemil" userId="0d477e87449160ac" providerId="LiveId" clId="{FF8B3DBF-57BC-4EB0-B75D-0DCEC1520337}" dt="2025-12-17T20:16:06.911" v="489" actId="1076"/>
          <ac:spMkLst>
            <pc:docMk/>
            <pc:sldMk cId="2914704335" sldId="461"/>
            <ac:spMk id="2" creationId="{7493E094-7580-4942-8B93-008CD5B96E93}"/>
          </ac:spMkLst>
        </pc:spChg>
        <pc:spChg chg="mod ord">
          <ac:chgData name="Noor Al Kemer Muzemil" userId="0d477e87449160ac" providerId="LiveId" clId="{FF8B3DBF-57BC-4EB0-B75D-0DCEC1520337}" dt="2025-12-17T20:16:37.145" v="492" actId="313"/>
          <ac:spMkLst>
            <pc:docMk/>
            <pc:sldMk cId="2914704335" sldId="461"/>
            <ac:spMk id="3" creationId="{E029CE03-6BA3-FBE5-497E-4ECB356667AD}"/>
          </ac:spMkLst>
        </pc:spChg>
        <pc:spChg chg="mod">
          <ac:chgData name="Noor Al Kemer Muzemil" userId="0d477e87449160ac" providerId="LiveId" clId="{FF8B3DBF-57BC-4EB0-B75D-0DCEC1520337}" dt="2025-12-17T19:56:45.790" v="397" actId="26606"/>
          <ac:spMkLst>
            <pc:docMk/>
            <pc:sldMk cId="2914704335" sldId="461"/>
            <ac:spMk id="4" creationId="{285C5375-6502-B3AE-AD50-352ED8C69910}"/>
          </ac:spMkLst>
        </pc:spChg>
        <pc:spChg chg="mod">
          <ac:chgData name="Noor Al Kemer Muzemil" userId="0d477e87449160ac" providerId="LiveId" clId="{FF8B3DBF-57BC-4EB0-B75D-0DCEC1520337}" dt="2025-12-17T19:56:45.790" v="397" actId="26606"/>
          <ac:spMkLst>
            <pc:docMk/>
            <pc:sldMk cId="2914704335" sldId="461"/>
            <ac:spMk id="5" creationId="{C6F7AF80-FB83-3B50-DF22-2ED07B8A7782}"/>
          </ac:spMkLst>
        </pc:spChg>
        <pc:spChg chg="add del mod">
          <ac:chgData name="Noor Al Kemer Muzemil" userId="0d477e87449160ac" providerId="LiveId" clId="{FF8B3DBF-57BC-4EB0-B75D-0DCEC1520337}" dt="2025-12-17T19:56:45.790" v="397" actId="26606"/>
          <ac:spMkLst>
            <pc:docMk/>
            <pc:sldMk cId="2914704335" sldId="461"/>
            <ac:spMk id="11" creationId="{BFC6615C-7518-E668-63FF-659A4448456C}"/>
          </ac:spMkLst>
        </pc:spChg>
        <pc:spChg chg="add del mod">
          <ac:chgData name="Noor Al Kemer Muzemil" userId="0d477e87449160ac" providerId="LiveId" clId="{FF8B3DBF-57BC-4EB0-B75D-0DCEC1520337}" dt="2025-12-17T19:56:45.790" v="397" actId="26606"/>
          <ac:spMkLst>
            <pc:docMk/>
            <pc:sldMk cId="2914704335" sldId="461"/>
            <ac:spMk id="13" creationId="{30887837-5A25-6448-B43C-3B5048C5291F}"/>
          </ac:spMkLst>
        </pc:spChg>
        <pc:spChg chg="add mod">
          <ac:chgData name="Noor Al Kemer Muzemil" userId="0d477e87449160ac" providerId="LiveId" clId="{FF8B3DBF-57BC-4EB0-B75D-0DCEC1520337}" dt="2025-12-17T21:32:17.488" v="618" actId="20577"/>
          <ac:spMkLst>
            <pc:docMk/>
            <pc:sldMk cId="2914704335" sldId="461"/>
            <ac:spMk id="14" creationId="{43F4D18B-CC01-61CF-FA41-CD5994D05EA2}"/>
          </ac:spMkLst>
        </pc:spChg>
        <pc:picChg chg="add del mod ord">
          <ac:chgData name="Noor Al Kemer Muzemil" userId="0d477e87449160ac" providerId="LiveId" clId="{FF8B3DBF-57BC-4EB0-B75D-0DCEC1520337}" dt="2025-12-17T20:11:22.090" v="447" actId="478"/>
          <ac:picMkLst>
            <pc:docMk/>
            <pc:sldMk cId="2914704335" sldId="461"/>
            <ac:picMk id="6" creationId="{6995E247-A04D-49DB-079B-BDB3E897F83C}"/>
          </ac:picMkLst>
        </pc:picChg>
        <pc:picChg chg="add del mod">
          <ac:chgData name="Noor Al Kemer Muzemil" userId="0d477e87449160ac" providerId="LiveId" clId="{FF8B3DBF-57BC-4EB0-B75D-0DCEC1520337}" dt="2025-12-17T20:11:18.600" v="446" actId="21"/>
          <ac:picMkLst>
            <pc:docMk/>
            <pc:sldMk cId="2914704335" sldId="461"/>
            <ac:picMk id="8" creationId="{5F1592B0-A103-C210-2378-62B563531E7C}"/>
          </ac:picMkLst>
        </pc:picChg>
        <pc:picChg chg="add del mod">
          <ac:chgData name="Noor Al Kemer Muzemil" userId="0d477e87449160ac" providerId="LiveId" clId="{FF8B3DBF-57BC-4EB0-B75D-0DCEC1520337}" dt="2025-12-17T20:04:24.163" v="407" actId="21"/>
          <ac:picMkLst>
            <pc:docMk/>
            <pc:sldMk cId="2914704335" sldId="461"/>
            <ac:picMk id="10" creationId="{C8E7B9B0-CF3F-B6EE-8EC2-8EE1AAC6B918}"/>
          </ac:picMkLst>
        </pc:picChg>
        <pc:picChg chg="add mod ord">
          <ac:chgData name="Noor Al Kemer Muzemil" userId="0d477e87449160ac" providerId="LiveId" clId="{FF8B3DBF-57BC-4EB0-B75D-0DCEC1520337}" dt="2025-12-17T20:47:21.332" v="579" actId="1076"/>
          <ac:picMkLst>
            <pc:docMk/>
            <pc:sldMk cId="2914704335" sldId="461"/>
            <ac:picMk id="12" creationId="{DA209DFF-A91A-DC52-2E8F-2481C8985257}"/>
          </ac:picMkLst>
        </pc:picChg>
      </pc:sldChg>
      <pc:sldChg chg="addSp delSp modSp new mod modClrScheme chgLayout modNotesTx">
        <pc:chgData name="Noor Al Kemer Muzemil" userId="0d477e87449160ac" providerId="LiveId" clId="{FF8B3DBF-57BC-4EB0-B75D-0DCEC1520337}" dt="2025-12-11T22:57:03.887" v="99" actId="20577"/>
        <pc:sldMkLst>
          <pc:docMk/>
          <pc:sldMk cId="1542509019" sldId="462"/>
        </pc:sldMkLst>
        <pc:spChg chg="mod">
          <ac:chgData name="Noor Al Kemer Muzemil" userId="0d477e87449160ac" providerId="LiveId" clId="{FF8B3DBF-57BC-4EB0-B75D-0DCEC1520337}" dt="2025-12-11T22:50:01.397" v="41" actId="26606"/>
          <ac:spMkLst>
            <pc:docMk/>
            <pc:sldMk cId="1542509019" sldId="462"/>
            <ac:spMk id="2" creationId="{124C5E22-B063-2B10-9854-FB1F164C2758}"/>
          </ac:spMkLst>
        </pc:spChg>
        <pc:spChg chg="mod ord">
          <ac:chgData name="Noor Al Kemer Muzemil" userId="0d477e87449160ac" providerId="LiveId" clId="{FF8B3DBF-57BC-4EB0-B75D-0DCEC1520337}" dt="2025-12-11T22:50:01.397" v="41" actId="26606"/>
          <ac:spMkLst>
            <pc:docMk/>
            <pc:sldMk cId="1542509019" sldId="462"/>
            <ac:spMk id="4" creationId="{F1D1EEC8-E993-B0BB-19E2-DE07497CC367}"/>
          </ac:spMkLst>
        </pc:spChg>
        <pc:spChg chg="mod ord">
          <ac:chgData name="Noor Al Kemer Muzemil" userId="0d477e87449160ac" providerId="LiveId" clId="{FF8B3DBF-57BC-4EB0-B75D-0DCEC1520337}" dt="2025-12-11T22:50:01.397" v="41" actId="26606"/>
          <ac:spMkLst>
            <pc:docMk/>
            <pc:sldMk cId="1542509019" sldId="462"/>
            <ac:spMk id="5" creationId="{325EDEA4-6F58-CE9F-A0FA-E5F0D49F3E82}"/>
          </ac:spMkLst>
        </pc:spChg>
        <pc:spChg chg="add mod">
          <ac:chgData name="Noor Al Kemer Muzemil" userId="0d477e87449160ac" providerId="LiveId" clId="{FF8B3DBF-57BC-4EB0-B75D-0DCEC1520337}" dt="2025-12-11T22:53:23.090" v="75" actId="120"/>
          <ac:spMkLst>
            <pc:docMk/>
            <pc:sldMk cId="1542509019" sldId="462"/>
            <ac:spMk id="6" creationId="{1CBC3D43-2D47-96B9-E796-C557B914EE8F}"/>
          </ac:spMkLst>
        </pc:spChg>
        <pc:picChg chg="add mod">
          <ac:chgData name="Noor Al Kemer Muzemil" userId="0d477e87449160ac" providerId="LiveId" clId="{FF8B3DBF-57BC-4EB0-B75D-0DCEC1520337}" dt="2025-12-11T22:50:09.173" v="44" actId="1076"/>
          <ac:picMkLst>
            <pc:docMk/>
            <pc:sldMk cId="1542509019" sldId="462"/>
            <ac:picMk id="11" creationId="{4A63D8A7-0EEA-8248-E57D-A962D3BE62D3}"/>
          </ac:picMkLst>
        </pc:picChg>
      </pc:sldChg>
      <pc:sldChg chg="addSp delSp modSp new mod ord modClrScheme chgLayout">
        <pc:chgData name="Noor Al Kemer Muzemil" userId="0d477e87449160ac" providerId="LiveId" clId="{FF8B3DBF-57BC-4EB0-B75D-0DCEC1520337}" dt="2025-12-17T20:11:11.267" v="444" actId="14100"/>
        <pc:sldMkLst>
          <pc:docMk/>
          <pc:sldMk cId="3683589562" sldId="463"/>
        </pc:sldMkLst>
        <pc:spChg chg="mod modVis">
          <ac:chgData name="Noor Al Kemer Muzemil" userId="0d477e87449160ac" providerId="LiveId" clId="{FF8B3DBF-57BC-4EB0-B75D-0DCEC1520337}" dt="2025-12-11T22:55:09.286" v="85" actId="26606"/>
          <ac:spMkLst>
            <pc:docMk/>
            <pc:sldMk cId="3683589562" sldId="463"/>
            <ac:spMk id="2" creationId="{D5A08E3C-79CA-1E8F-2513-01C566D03C9C}"/>
          </ac:spMkLst>
        </pc:spChg>
        <pc:spChg chg="mod modVis">
          <ac:chgData name="Noor Al Kemer Muzemil" userId="0d477e87449160ac" providerId="LiveId" clId="{FF8B3DBF-57BC-4EB0-B75D-0DCEC1520337}" dt="2025-12-11T22:55:09.286" v="85" actId="26606"/>
          <ac:spMkLst>
            <pc:docMk/>
            <pc:sldMk cId="3683589562" sldId="463"/>
            <ac:spMk id="3" creationId="{59D03BEC-36F4-D11A-7599-3194EE19F5D1}"/>
          </ac:spMkLst>
        </pc:spChg>
        <pc:picChg chg="add del mod ord">
          <ac:chgData name="Noor Al Kemer Muzemil" userId="0d477e87449160ac" providerId="LiveId" clId="{FF8B3DBF-57BC-4EB0-B75D-0DCEC1520337}" dt="2025-12-17T19:51:58.832" v="369" actId="478"/>
          <ac:picMkLst>
            <pc:docMk/>
            <pc:sldMk cId="3683589562" sldId="463"/>
            <ac:picMk id="4" creationId="{07EB591E-AC8E-424A-0F9F-112CDF4BF001}"/>
          </ac:picMkLst>
        </pc:picChg>
        <pc:picChg chg="add del mod">
          <ac:chgData name="Noor Al Kemer Muzemil" userId="0d477e87449160ac" providerId="LiveId" clId="{FF8B3DBF-57BC-4EB0-B75D-0DCEC1520337}" dt="2025-12-17T20:06:12.124" v="423" actId="478"/>
          <ac:picMkLst>
            <pc:docMk/>
            <pc:sldMk cId="3683589562" sldId="463"/>
            <ac:picMk id="5" creationId="{6304B29F-96F4-D3F1-D633-ADFE788D8B8D}"/>
          </ac:picMkLst>
        </pc:picChg>
        <pc:picChg chg="add mod ord">
          <ac:chgData name="Noor Al Kemer Muzemil" userId="0d477e87449160ac" providerId="LiveId" clId="{FF8B3DBF-57BC-4EB0-B75D-0DCEC1520337}" dt="2025-12-17T20:11:11.267" v="444" actId="14100"/>
          <ac:picMkLst>
            <pc:docMk/>
            <pc:sldMk cId="3683589562" sldId="463"/>
            <ac:picMk id="6" creationId="{C16F0F85-1456-1F5E-98FC-B5F24635F18C}"/>
          </ac:picMkLst>
        </pc:picChg>
      </pc:sldChg>
      <pc:sldChg chg="addSp delSp modSp new mod modNotesTx">
        <pc:chgData name="Noor Al Kemer Muzemil" userId="0d477e87449160ac" providerId="LiveId" clId="{FF8B3DBF-57BC-4EB0-B75D-0DCEC1520337}" dt="2025-12-17T22:03:28.055" v="733" actId="1076"/>
        <pc:sldMkLst>
          <pc:docMk/>
          <pc:sldMk cId="3538639351" sldId="464"/>
        </pc:sldMkLst>
        <pc:spChg chg="mod">
          <ac:chgData name="Noor Al Kemer Muzemil" userId="0d477e87449160ac" providerId="LiveId" clId="{FF8B3DBF-57BC-4EB0-B75D-0DCEC1520337}" dt="2025-12-17T22:01:44.197" v="694" actId="1076"/>
          <ac:spMkLst>
            <pc:docMk/>
            <pc:sldMk cId="3538639351" sldId="464"/>
            <ac:spMk id="2" creationId="{35277FF4-29E8-C2E5-F4C6-912DDA9912F5}"/>
          </ac:spMkLst>
        </pc:spChg>
        <pc:spChg chg="mod ord">
          <ac:chgData name="Noor Al Kemer Muzemil" userId="0d477e87449160ac" providerId="LiveId" clId="{FF8B3DBF-57BC-4EB0-B75D-0DCEC1520337}" dt="2025-12-17T22:00:03.371" v="674" actId="26606"/>
          <ac:spMkLst>
            <pc:docMk/>
            <pc:sldMk cId="3538639351" sldId="464"/>
            <ac:spMk id="5" creationId="{862BAC28-D25F-B63E-A15E-937AE989EBAC}"/>
          </ac:spMkLst>
        </pc:spChg>
        <pc:spChg chg="mod ord">
          <ac:chgData name="Noor Al Kemer Muzemil" userId="0d477e87449160ac" providerId="LiveId" clId="{FF8B3DBF-57BC-4EB0-B75D-0DCEC1520337}" dt="2025-12-17T22:00:03.371" v="674" actId="26606"/>
          <ac:spMkLst>
            <pc:docMk/>
            <pc:sldMk cId="3538639351" sldId="464"/>
            <ac:spMk id="6" creationId="{3623E7FA-45E0-4A9A-5911-F05016FADFD4}"/>
          </ac:spMkLst>
        </pc:spChg>
        <pc:spChg chg="add mod ord">
          <ac:chgData name="Noor Al Kemer Muzemil" userId="0d477e87449160ac" providerId="LiveId" clId="{FF8B3DBF-57BC-4EB0-B75D-0DCEC1520337}" dt="2025-12-17T22:02:07.124" v="697" actId="14100"/>
          <ac:spMkLst>
            <pc:docMk/>
            <pc:sldMk cId="3538639351" sldId="464"/>
            <ac:spMk id="7" creationId="{2F129F6F-7496-CF75-8AFD-8A327F4E25EB}"/>
          </ac:spMkLst>
        </pc:spChg>
        <pc:spChg chg="add mod">
          <ac:chgData name="Noor Al Kemer Muzemil" userId="0d477e87449160ac" providerId="LiveId" clId="{FF8B3DBF-57BC-4EB0-B75D-0DCEC1520337}" dt="2025-12-17T22:03:28.055" v="733" actId="1076"/>
          <ac:spMkLst>
            <pc:docMk/>
            <pc:sldMk cId="3538639351" sldId="464"/>
            <ac:spMk id="14" creationId="{099B007D-D172-DD42-BD70-88F49C97E932}"/>
          </ac:spMkLst>
        </pc:spChg>
        <pc:picChg chg="add del mod">
          <ac:chgData name="Noor Al Kemer Muzemil" userId="0d477e87449160ac" providerId="LiveId" clId="{FF8B3DBF-57BC-4EB0-B75D-0DCEC1520337}" dt="2025-12-17T19:57:21.916" v="399" actId="478"/>
          <ac:picMkLst>
            <pc:docMk/>
            <pc:sldMk cId="3538639351" sldId="464"/>
            <ac:picMk id="3" creationId="{49F1F140-5FCC-2E9E-828F-57B7C72FB102}"/>
          </ac:picMkLst>
        </pc:picChg>
        <pc:picChg chg="add del mod">
          <ac:chgData name="Noor Al Kemer Muzemil" userId="0d477e87449160ac" providerId="LiveId" clId="{FF8B3DBF-57BC-4EB0-B75D-0DCEC1520337}" dt="2025-12-17T21:43:47.911" v="624" actId="478"/>
          <ac:picMkLst>
            <pc:docMk/>
            <pc:sldMk cId="3538639351" sldId="464"/>
            <ac:picMk id="8" creationId="{83FF66B2-4007-384E-C908-67E4464227EF}"/>
          </ac:picMkLst>
        </pc:picChg>
        <pc:picChg chg="add del mod">
          <ac:chgData name="Noor Al Kemer Muzemil" userId="0d477e87449160ac" providerId="LiveId" clId="{FF8B3DBF-57BC-4EB0-B75D-0DCEC1520337}" dt="2025-12-17T21:59:30.659" v="658" actId="478"/>
          <ac:picMkLst>
            <pc:docMk/>
            <pc:sldMk cId="3538639351" sldId="464"/>
            <ac:picMk id="10" creationId="{728E59E0-538C-B245-7840-D8AB585104DC}"/>
          </ac:picMkLst>
        </pc:picChg>
        <pc:picChg chg="add del mod">
          <ac:chgData name="Noor Al Kemer Muzemil" userId="0d477e87449160ac" providerId="LiveId" clId="{FF8B3DBF-57BC-4EB0-B75D-0DCEC1520337}" dt="2025-12-17T21:59:28.665" v="657" actId="21"/>
          <ac:picMkLst>
            <pc:docMk/>
            <pc:sldMk cId="3538639351" sldId="464"/>
            <ac:picMk id="12" creationId="{9AC5DC9E-18D4-9667-B4E6-5CCA5E059F33}"/>
          </ac:picMkLst>
        </pc:picChg>
        <pc:picChg chg="add mod ord">
          <ac:chgData name="Noor Al Kemer Muzemil" userId="0d477e87449160ac" providerId="LiveId" clId="{FF8B3DBF-57BC-4EB0-B75D-0DCEC1520337}" dt="2025-12-17T22:02:16.568" v="698" actId="1076"/>
          <ac:picMkLst>
            <pc:docMk/>
            <pc:sldMk cId="3538639351" sldId="464"/>
            <ac:picMk id="13" creationId="{5D2CA806-1CD8-F1DD-766B-3DC001A2AFFC}"/>
          </ac:picMkLst>
        </pc:picChg>
      </pc:sldChg>
      <pc:sldChg chg="addSp delSp modSp new add del mod ord modNotesTx">
        <pc:chgData name="Noor Al Kemer Muzemil" userId="0d477e87449160ac" providerId="LiveId" clId="{FF8B3DBF-57BC-4EB0-B75D-0DCEC1520337}" dt="2025-12-17T22:27:45.935" v="863" actId="113"/>
        <pc:sldMkLst>
          <pc:docMk/>
          <pc:sldMk cId="1622406446" sldId="465"/>
        </pc:sldMkLst>
        <pc:spChg chg="mod">
          <ac:chgData name="Noor Al Kemer Muzemil" userId="0d477e87449160ac" providerId="LiveId" clId="{FF8B3DBF-57BC-4EB0-B75D-0DCEC1520337}" dt="2025-12-17T22:25:45.963" v="813" actId="1076"/>
          <ac:spMkLst>
            <pc:docMk/>
            <pc:sldMk cId="1622406446" sldId="465"/>
            <ac:spMk id="2" creationId="{81C96016-3216-BE57-FE13-DD9BABD5471E}"/>
          </ac:spMkLst>
        </pc:spChg>
        <pc:spChg chg="mod">
          <ac:chgData name="Noor Al Kemer Muzemil" userId="0d477e87449160ac" providerId="LiveId" clId="{FF8B3DBF-57BC-4EB0-B75D-0DCEC1520337}" dt="2025-12-17T22:19:18.271" v="771" actId="26606"/>
          <ac:spMkLst>
            <pc:docMk/>
            <pc:sldMk cId="1622406446" sldId="465"/>
            <ac:spMk id="5" creationId="{6CF93F02-D277-10B4-3AA2-CA94262B4088}"/>
          </ac:spMkLst>
        </pc:spChg>
        <pc:spChg chg="mod">
          <ac:chgData name="Noor Al Kemer Muzemil" userId="0d477e87449160ac" providerId="LiveId" clId="{FF8B3DBF-57BC-4EB0-B75D-0DCEC1520337}" dt="2025-12-17T22:19:18.271" v="771" actId="26606"/>
          <ac:spMkLst>
            <pc:docMk/>
            <pc:sldMk cId="1622406446" sldId="465"/>
            <ac:spMk id="6" creationId="{51308BD9-261E-EC15-F077-A9F3F9CF883F}"/>
          </ac:spMkLst>
        </pc:spChg>
        <pc:spChg chg="add mod ord">
          <ac:chgData name="Noor Al Kemer Muzemil" userId="0d477e87449160ac" providerId="LiveId" clId="{FF8B3DBF-57BC-4EB0-B75D-0DCEC1520337}" dt="2025-12-17T22:25:38.254" v="812" actId="2710"/>
          <ac:spMkLst>
            <pc:docMk/>
            <pc:sldMk cId="1622406446" sldId="465"/>
            <ac:spMk id="7" creationId="{0F112E97-A570-2C3E-4396-A29A6540D5E7}"/>
          </ac:spMkLst>
        </pc:spChg>
        <pc:spChg chg="add del mod">
          <ac:chgData name="Noor Al Kemer Muzemil" userId="0d477e87449160ac" providerId="LiveId" clId="{FF8B3DBF-57BC-4EB0-B75D-0DCEC1520337}" dt="2025-12-17T22:26:30.652" v="819"/>
          <ac:spMkLst>
            <pc:docMk/>
            <pc:sldMk cId="1622406446" sldId="465"/>
            <ac:spMk id="10" creationId="{F993FE8E-92A1-9F5C-DC64-A7D326E3C700}"/>
          </ac:spMkLst>
        </pc:spChg>
        <pc:spChg chg="add del mod">
          <ac:chgData name="Noor Al Kemer Muzemil" userId="0d477e87449160ac" providerId="LiveId" clId="{FF8B3DBF-57BC-4EB0-B75D-0DCEC1520337}" dt="2025-12-17T22:26:30.656" v="821"/>
          <ac:spMkLst>
            <pc:docMk/>
            <pc:sldMk cId="1622406446" sldId="465"/>
            <ac:spMk id="11" creationId="{9157490E-789C-481E-998F-D7D410C6A7A6}"/>
          </ac:spMkLst>
        </pc:spChg>
        <pc:spChg chg="add del mod">
          <ac:chgData name="Noor Al Kemer Muzemil" userId="0d477e87449160ac" providerId="LiveId" clId="{FF8B3DBF-57BC-4EB0-B75D-0DCEC1520337}" dt="2025-12-17T22:26:30.656" v="823"/>
          <ac:spMkLst>
            <pc:docMk/>
            <pc:sldMk cId="1622406446" sldId="465"/>
            <ac:spMk id="13" creationId="{E15D1155-CC30-9214-6CB9-ABB99A0DC3DA}"/>
          </ac:spMkLst>
        </pc:spChg>
        <pc:spChg chg="add mod">
          <ac:chgData name="Noor Al Kemer Muzemil" userId="0d477e87449160ac" providerId="LiveId" clId="{FF8B3DBF-57BC-4EB0-B75D-0DCEC1520337}" dt="2025-12-17T22:27:45.935" v="863" actId="113"/>
          <ac:spMkLst>
            <pc:docMk/>
            <pc:sldMk cId="1622406446" sldId="465"/>
            <ac:spMk id="14" creationId="{B5027C88-37E2-BC3A-5B1B-C8A363D95F7D}"/>
          </ac:spMkLst>
        </pc:spChg>
        <pc:picChg chg="add del mod">
          <ac:chgData name="Noor Al Kemer Muzemil" userId="0d477e87449160ac" providerId="LiveId" clId="{FF8B3DBF-57BC-4EB0-B75D-0DCEC1520337}" dt="2025-12-17T22:09:31.529" v="736" actId="21"/>
          <ac:picMkLst>
            <pc:docMk/>
            <pc:sldMk cId="1622406446" sldId="465"/>
            <ac:picMk id="4" creationId="{C6BE13B0-795E-C570-A4CE-A8B2A32EADE2}"/>
          </ac:picMkLst>
        </pc:picChg>
        <pc:picChg chg="add mod ord">
          <ac:chgData name="Noor Al Kemer Muzemil" userId="0d477e87449160ac" providerId="LiveId" clId="{FF8B3DBF-57BC-4EB0-B75D-0DCEC1520337}" dt="2025-12-17T22:26:29.533" v="817" actId="1076"/>
          <ac:picMkLst>
            <pc:docMk/>
            <pc:sldMk cId="1622406446" sldId="465"/>
            <ac:picMk id="9" creationId="{930AA132-9404-2C67-B515-5F7C780DB7B8}"/>
          </ac:picMkLst>
        </pc:picChg>
        <pc:picChg chg="add mod">
          <ac:chgData name="Noor Al Kemer Muzemil" userId="0d477e87449160ac" providerId="LiveId" clId="{FF8B3DBF-57BC-4EB0-B75D-0DCEC1520337}" dt="2025-12-17T21:58:44.401" v="641"/>
          <ac:picMkLst>
            <pc:docMk/>
            <pc:sldMk cId="1622406446" sldId="465"/>
            <ac:picMk id="12" creationId="{9AC5DC9E-18D4-9667-B4E6-5CCA5E059F33}"/>
          </ac:picMkLst>
        </pc:picChg>
      </pc:sldChg>
      <pc:sldChg chg="modSp mod">
        <pc:chgData name="Noor Al Kemer Muzemil" userId="0d477e87449160ac" providerId="LiveId" clId="{FF8B3DBF-57BC-4EB0-B75D-0DCEC1520337}" dt="2025-12-17T22:28:44.865" v="867" actId="1076"/>
        <pc:sldMkLst>
          <pc:docMk/>
          <pc:sldMk cId="1054947546" sldId="466"/>
        </pc:sldMkLst>
        <pc:spChg chg="mod">
          <ac:chgData name="Noor Al Kemer Muzemil" userId="0d477e87449160ac" providerId="LiveId" clId="{FF8B3DBF-57BC-4EB0-B75D-0DCEC1520337}" dt="2025-12-17T22:28:44.865" v="867" actId="1076"/>
          <ac:spMkLst>
            <pc:docMk/>
            <pc:sldMk cId="1054947546" sldId="466"/>
            <ac:spMk id="3" creationId="{53F8A35B-0536-A3CD-6450-077AE6076291}"/>
          </ac:spMkLst>
        </pc:spChg>
      </pc:sldChg>
      <pc:sldChg chg="addSp delSp modSp new mod modNotesTx">
        <pc:chgData name="Noor Al Kemer Muzemil" userId="0d477e87449160ac" providerId="LiveId" clId="{FF8B3DBF-57BC-4EB0-B75D-0DCEC1520337}" dt="2025-12-17T20:50:21.611" v="614" actId="2710"/>
        <pc:sldMkLst>
          <pc:docMk/>
          <pc:sldMk cId="1616755616" sldId="469"/>
        </pc:sldMkLst>
        <pc:spChg chg="mod">
          <ac:chgData name="Noor Al Kemer Muzemil" userId="0d477e87449160ac" providerId="LiveId" clId="{FF8B3DBF-57BC-4EB0-B75D-0DCEC1520337}" dt="2025-12-17T20:46:44.479" v="571" actId="26606"/>
          <ac:spMkLst>
            <pc:docMk/>
            <pc:sldMk cId="1616755616" sldId="469"/>
            <ac:spMk id="2" creationId="{5CD8264E-61AD-44A7-6F8B-FAE8735FEFD9}"/>
          </ac:spMkLst>
        </pc:spChg>
        <pc:spChg chg="del mod">
          <ac:chgData name="Noor Al Kemer Muzemil" userId="0d477e87449160ac" providerId="LiveId" clId="{FF8B3DBF-57BC-4EB0-B75D-0DCEC1520337}" dt="2025-12-17T20:22:42.937" v="540"/>
          <ac:spMkLst>
            <pc:docMk/>
            <pc:sldMk cId="1616755616" sldId="469"/>
            <ac:spMk id="3" creationId="{0C866962-D690-46B2-F690-9B88B5F92821}"/>
          </ac:spMkLst>
        </pc:spChg>
        <pc:spChg chg="del mod">
          <ac:chgData name="Noor Al Kemer Muzemil" userId="0d477e87449160ac" providerId="LiveId" clId="{FF8B3DBF-57BC-4EB0-B75D-0DCEC1520337}" dt="2025-12-17T20:22:14.737" v="538" actId="478"/>
          <ac:spMkLst>
            <pc:docMk/>
            <pc:sldMk cId="1616755616" sldId="469"/>
            <ac:spMk id="4" creationId="{A72193A7-7CBC-4466-EF42-5AF330C9D126}"/>
          </ac:spMkLst>
        </pc:spChg>
        <pc:spChg chg="mod ord">
          <ac:chgData name="Noor Al Kemer Muzemil" userId="0d477e87449160ac" providerId="LiveId" clId="{FF8B3DBF-57BC-4EB0-B75D-0DCEC1520337}" dt="2025-12-17T20:46:44.479" v="571" actId="26606"/>
          <ac:spMkLst>
            <pc:docMk/>
            <pc:sldMk cId="1616755616" sldId="469"/>
            <ac:spMk id="5" creationId="{00E9F46D-14DF-3FB3-296F-93F002EAE908}"/>
          </ac:spMkLst>
        </pc:spChg>
        <pc:spChg chg="mod ord">
          <ac:chgData name="Noor Al Kemer Muzemil" userId="0d477e87449160ac" providerId="LiveId" clId="{FF8B3DBF-57BC-4EB0-B75D-0DCEC1520337}" dt="2025-12-17T20:46:44.479" v="571" actId="26606"/>
          <ac:spMkLst>
            <pc:docMk/>
            <pc:sldMk cId="1616755616" sldId="469"/>
            <ac:spMk id="6" creationId="{942AEB38-F37C-B8DD-874B-22F2D7C6C952}"/>
          </ac:spMkLst>
        </pc:spChg>
        <pc:spChg chg="add mod">
          <ac:chgData name="Noor Al Kemer Muzemil" userId="0d477e87449160ac" providerId="LiveId" clId="{FF8B3DBF-57BC-4EB0-B75D-0DCEC1520337}" dt="2025-12-17T20:48:11.605" v="587" actId="1076"/>
          <ac:spMkLst>
            <pc:docMk/>
            <pc:sldMk cId="1616755616" sldId="469"/>
            <ac:spMk id="7" creationId="{BBB269BA-89AB-7364-66EC-D3E83E37E082}"/>
          </ac:spMkLst>
        </pc:spChg>
        <pc:spChg chg="add mod">
          <ac:chgData name="Noor Al Kemer Muzemil" userId="0d477e87449160ac" providerId="LiveId" clId="{FF8B3DBF-57BC-4EB0-B75D-0DCEC1520337}" dt="2025-12-17T20:50:21.611" v="614" actId="2710"/>
          <ac:spMkLst>
            <pc:docMk/>
            <pc:sldMk cId="1616755616" sldId="469"/>
            <ac:spMk id="12" creationId="{9E43435A-8726-3EBD-DB0E-72BEFEF60232}"/>
          </ac:spMkLst>
        </pc:spChg>
        <pc:picChg chg="add del mod modCrop">
          <ac:chgData name="Noor Al Kemer Muzemil" userId="0d477e87449160ac" providerId="LiveId" clId="{FF8B3DBF-57BC-4EB0-B75D-0DCEC1520337}" dt="2025-12-17T20:46:18.849" v="565" actId="21"/>
          <ac:picMkLst>
            <pc:docMk/>
            <pc:sldMk cId="1616755616" sldId="469"/>
            <ac:picMk id="9" creationId="{A58D63FD-DD40-96C2-E54D-C3E75BE74954}"/>
          </ac:picMkLst>
        </pc:picChg>
        <pc:picChg chg="add del mod">
          <ac:chgData name="Noor Al Kemer Muzemil" userId="0d477e87449160ac" providerId="LiveId" clId="{FF8B3DBF-57BC-4EB0-B75D-0DCEC1520337}" dt="2025-12-17T20:46:35.727" v="569" actId="21"/>
          <ac:picMkLst>
            <pc:docMk/>
            <pc:sldMk cId="1616755616" sldId="469"/>
            <ac:picMk id="10" creationId="{17C99D62-DF47-8C38-2282-6195AD26EF3B}"/>
          </ac:picMkLst>
        </pc:picChg>
        <pc:picChg chg="add mod">
          <ac:chgData name="Noor Al Kemer Muzemil" userId="0d477e87449160ac" providerId="LiveId" clId="{FF8B3DBF-57BC-4EB0-B75D-0DCEC1520337}" dt="2025-12-17T20:47:01.122" v="576" actId="1076"/>
          <ac:picMkLst>
            <pc:docMk/>
            <pc:sldMk cId="1616755616" sldId="469"/>
            <ac:picMk id="11" creationId="{C2A48413-702C-3F02-7818-CFE16388039B}"/>
          </ac:picMkLst>
        </pc:picChg>
      </pc:sldChg>
      <pc:sldChg chg="addSp delSp modSp new del mod">
        <pc:chgData name="Noor Al Kemer Muzemil" userId="0d477e87449160ac" providerId="LiveId" clId="{FF8B3DBF-57BC-4EB0-B75D-0DCEC1520337}" dt="2025-12-17T22:27:55.718" v="864" actId="47"/>
        <pc:sldMkLst>
          <pc:docMk/>
          <pc:sldMk cId="4286987819" sldId="470"/>
        </pc:sldMkLst>
        <pc:picChg chg="add del mod">
          <ac:chgData name="Noor Al Kemer Muzemil" userId="0d477e87449160ac" providerId="LiveId" clId="{FF8B3DBF-57BC-4EB0-B75D-0DCEC1520337}" dt="2025-12-17T22:12:46.290" v="767" actId="478"/>
          <ac:picMkLst>
            <pc:docMk/>
            <pc:sldMk cId="4286987819" sldId="470"/>
            <ac:picMk id="6" creationId="{48437133-2DD5-25B3-74A9-C705703CA4AE}"/>
          </ac:picMkLst>
        </pc:picChg>
        <pc:picChg chg="add">
          <ac:chgData name="Noor Al Kemer Muzemil" userId="0d477e87449160ac" providerId="LiveId" clId="{FF8B3DBF-57BC-4EB0-B75D-0DCEC1520337}" dt="2025-12-17T22:21:43.172" v="778"/>
          <ac:picMkLst>
            <pc:docMk/>
            <pc:sldMk cId="4286987819" sldId="470"/>
            <ac:picMk id="3074" creationId="{ECFAF8CB-72D1-1325-3039-90E9C0CFE911}"/>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US"/>
          </a:p>
        </p:txBody>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s://www.who.int/" TargetMode="External"/><Relationship Id="rId5" Type="http://schemas.openxmlformats.org/officeDocument/2006/relationships/hyperlink" Target="https://www.nice.org.uk/" TargetMode="External"/><Relationship Id="rId4" Type="http://schemas.openxmlformats.org/officeDocument/2006/relationships/hyperlink" Target="https://www.nhs.uk/"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dirty="0"/>
              <a:t>Hello, my name is Hajar. In this presentation, I will be discussing a care plan for a fictional patient diagnosed with triple-negative breast cancer, which is a significant and challenging health issue in the UK. The presentation will examine the relevant anatomy and physiology of the breast, explore the pathophysiology of the condition, and critically outline evidence-based recommendations for care, monitoring, and care planning, in accordance with NHS and NICE guidelines. The patient case presented is entirely fictional and has been developed solely for academic purposes.</a:t>
            </a:r>
          </a:p>
          <a:p>
            <a:pPr algn="just">
              <a:lnSpc>
                <a:spcPct val="150000"/>
              </a:lnSpc>
            </a:pPr>
            <a:endParaRPr lang="en-GB" sz="1100" dirty="0"/>
          </a:p>
          <a:p>
            <a:pPr algn="just">
              <a:lnSpc>
                <a:spcPct val="150000"/>
              </a:lnSpc>
            </a:pPr>
            <a:r>
              <a:rPr lang="en-GB" sz="1100" dirty="0"/>
              <a:t>Before I begin, I would like to apologise in advance if I mispronounce any medical terms or names. I will, however, ensure that all terminology is used accurately and appropriately throughout the presentation.</a:t>
            </a:r>
            <a:endParaRPr lang="en-US" sz="110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2930201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This presentation focuses on Mrs. Sarah Thompson, a 45-year-old primary school teacher who recently noticed a tender lump and mild redness in her right breast. She was referred through the NHS two-week breast cancer pathway, and diagnostic imaging and biopsy confirmed a diagnosis of triple-negative breast cancer, or TNBC. TNBC is a less common but more aggressive subtype of breast cancer, characterised by the absence of </a:t>
            </a:r>
            <a:r>
              <a:rPr lang="en-GB" sz="1100" i="0" dirty="0" err="1"/>
              <a:t>estrogen</a:t>
            </a:r>
            <a:r>
              <a:rPr lang="en-GB" sz="1100" i="0" dirty="0"/>
              <a:t>, progesterone, and HER2 receptors (NICE, 2023).</a:t>
            </a:r>
          </a:p>
          <a:p>
            <a:pPr algn="just">
              <a:lnSpc>
                <a:spcPct val="150000"/>
              </a:lnSpc>
              <a:buNone/>
            </a:pPr>
            <a:endParaRPr lang="en-GB" sz="1100" i="0" dirty="0"/>
          </a:p>
          <a:p>
            <a:pPr algn="just">
              <a:lnSpc>
                <a:spcPct val="150000"/>
              </a:lnSpc>
              <a:buNone/>
            </a:pPr>
            <a:r>
              <a:rPr lang="en-GB" sz="1100" i="0" dirty="0"/>
              <a:t>In this presentation, I will outline the relevant anatomy and physiology of the breast, explain how TNBC affects the body, and present an evidence-based care plan tailored to Sarah’s needs. Patient demographics, lifestyle, and risk factors will be discussed in the next slide to help inform her personalised care plan.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3</a:t>
            </a:fld>
            <a:endParaRPr lang="en-GB" altLang="en-US"/>
          </a:p>
        </p:txBody>
      </p:sp>
    </p:spTree>
    <p:extLst>
      <p:ext uri="{BB962C8B-B14F-4D97-AF65-F5344CB8AC3E}">
        <p14:creationId xmlns:p14="http://schemas.microsoft.com/office/powerpoint/2010/main" val="3982317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This slide presents the demographic information, health measurements, and key risk factors for the fictional patient, Mrs. Sarah Thompson. She is 165 cm tall and weighs 72 kg, resulting in a BMI of 26.5, which is classified as overweight. Her blood pressure is 130/85 mmHg, and her resting heart rate is 78 beats per minute, both slightly elevated.</a:t>
            </a:r>
          </a:p>
          <a:p>
            <a:pPr algn="just">
              <a:lnSpc>
                <a:spcPct val="150000"/>
              </a:lnSpc>
              <a:buNone/>
            </a:pPr>
            <a:r>
              <a:rPr lang="en-GB" sz="1100" i="0" dirty="0"/>
              <a:t>Lifestyle factors include a 10-year smoking history, low levels of physical activity, and moderate alcohol consumption. In terms of medical history, Sarah experienced early menarche at age 11, which represents the onset of her first menstrual period. Early menarche increases lifetime exposure to </a:t>
            </a:r>
            <a:r>
              <a:rPr lang="en-GB" sz="1100" i="0" dirty="0" err="1"/>
              <a:t>estrogen</a:t>
            </a:r>
            <a:r>
              <a:rPr lang="en-GB" sz="1100" i="0" dirty="0"/>
              <a:t>, which stimulates breast tissue growth and can contribute to DNA mutations over time, thereby slightly elevating the risk of developing breast cancer (Cancer Research UK, 2023).</a:t>
            </a:r>
          </a:p>
          <a:p>
            <a:pPr algn="just">
              <a:lnSpc>
                <a:spcPct val="150000"/>
              </a:lnSpc>
              <a:buNone/>
            </a:pPr>
            <a:endParaRPr lang="en-GB" sz="1100" i="0" dirty="0"/>
          </a:p>
          <a:p>
            <a:pPr algn="just">
              <a:lnSpc>
                <a:spcPct val="150000"/>
              </a:lnSpc>
              <a:buNone/>
            </a:pPr>
            <a:r>
              <a:rPr lang="en-GB" sz="1100" i="0" dirty="0"/>
              <a:t>Another significant factor is HER2, which stands for Human Epidermal Growth Factor Receptor 2. HER2 is a protein located on the surface of certain breast cancer cells that promotes cellular growth and division. TNBC, as in Sarah’s case, does not express HER2, nor </a:t>
            </a:r>
            <a:r>
              <a:rPr lang="en-GB" sz="1100" i="0" dirty="0" err="1"/>
              <a:t>estrogen</a:t>
            </a:r>
            <a:r>
              <a:rPr lang="en-GB" sz="1100" i="0" dirty="0"/>
              <a:t> or progesterone receptors. Consequently, HER2-targeted therapies, such as trastuzumab, are ineffective, contributing to the aggressive clinical behavior of TNBC (Foulkes et al., 2010).</a:t>
            </a:r>
          </a:p>
          <a:p>
            <a:pPr algn="just">
              <a:lnSpc>
                <a:spcPct val="150000"/>
              </a:lnSpc>
              <a:buNone/>
            </a:pPr>
            <a:endParaRPr lang="en-GB" sz="1100" i="0" dirty="0"/>
          </a:p>
          <a:p>
            <a:pPr algn="just">
              <a:lnSpc>
                <a:spcPct val="150000"/>
              </a:lnSpc>
              <a:buNone/>
            </a:pPr>
            <a:r>
              <a:rPr lang="en-GB" sz="1100" i="0" dirty="0"/>
              <a:t>Additional risk factors include irregular attendance at breast screening programs and high occupational stress, which may delay detection and adversely influence prognosis. This information provides the foundation for the development of a personalised, evidence-based care plan.</a:t>
            </a:r>
          </a:p>
          <a:p>
            <a:pPr algn="just">
              <a:lnSpc>
                <a:spcPct val="150000"/>
              </a:lnSpc>
            </a:pPr>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4</a:t>
            </a:fld>
            <a:endParaRPr lang="en-GB" altLang="en-US"/>
          </a:p>
        </p:txBody>
      </p:sp>
    </p:spTree>
    <p:extLst>
      <p:ext uri="{BB962C8B-B14F-4D97-AF65-F5344CB8AC3E}">
        <p14:creationId xmlns:p14="http://schemas.microsoft.com/office/powerpoint/2010/main" val="16443685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The breast is composed of lobules, ducts, connective tissue, and an extensive lymphatic network. Lobules produce milk, and ducts transport it to the nipple. Hormonal regulation, primarily by </a:t>
            </a:r>
            <a:r>
              <a:rPr lang="en-GB" sz="1100" i="0" dirty="0" err="1"/>
              <a:t>estrogen</a:t>
            </a:r>
            <a:r>
              <a:rPr lang="en-GB" sz="1100" i="0" dirty="0"/>
              <a:t> and progesterone, controls the growth and function of these structures (Standring, 2021).</a:t>
            </a:r>
          </a:p>
          <a:p>
            <a:pPr algn="just">
              <a:lnSpc>
                <a:spcPct val="150000"/>
              </a:lnSpc>
              <a:buNone/>
            </a:pPr>
            <a:r>
              <a:rPr lang="en-GB" sz="1100" i="0" dirty="0"/>
              <a:t>The lymphatic system is essential for immune function and is also a pathway for breast cancer cells to metastasize, particularly to axillary lymph nodes (NICE, 2023).</a:t>
            </a:r>
          </a:p>
          <a:p>
            <a:pPr algn="just">
              <a:lnSpc>
                <a:spcPct val="150000"/>
              </a:lnSpc>
              <a:buNone/>
            </a:pPr>
            <a:endParaRPr lang="en-GB" sz="1100" i="0" dirty="0"/>
          </a:p>
          <a:p>
            <a:pPr algn="just">
              <a:lnSpc>
                <a:spcPct val="150000"/>
              </a:lnSpc>
              <a:buNone/>
            </a:pPr>
            <a:r>
              <a:rPr lang="en-GB" sz="1100" i="0" dirty="0"/>
              <a:t>Triple-negative breast cancer originates in the lobules or ductal epithelium. Because TNBC lacks </a:t>
            </a:r>
            <a:r>
              <a:rPr lang="en-GB" sz="1100" i="0" dirty="0" err="1"/>
              <a:t>estrogen</a:t>
            </a:r>
            <a:r>
              <a:rPr lang="en-GB" sz="1100" i="0" dirty="0"/>
              <a:t>, progesterone, and HER2 receptors, it does not respond to hormone therapies or HER2-targeted treatments, making it more aggressive and difficult to treat (Foulkes et al., 2010). Understanding the anatomy and physiology of the breast is crucial for monitoring disease progression and developing an effective, personalised care plan.</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2890360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Triple-negative breast cancer originates primarily from the epithelial cells of the lobules or ducts within the breast (Foulkes et al., 2010). Unlike other breast cancer subtypes, TNBC does not express </a:t>
            </a:r>
            <a:r>
              <a:rPr lang="en-GB" sz="1100" i="0" dirty="0" err="1"/>
              <a:t>estrogen</a:t>
            </a:r>
            <a:r>
              <a:rPr lang="en-GB" sz="1100" i="0" dirty="0"/>
              <a:t>, progesterone, or HER2 receptors, which renders hormone-based and HER2-targeted therapies ineffective (NICE, 2023).</a:t>
            </a:r>
          </a:p>
          <a:p>
            <a:pPr algn="just">
              <a:lnSpc>
                <a:spcPct val="150000"/>
              </a:lnSpc>
              <a:buNone/>
            </a:pPr>
            <a:endParaRPr lang="en-GB" sz="1100" i="0" dirty="0"/>
          </a:p>
          <a:p>
            <a:pPr algn="just">
              <a:lnSpc>
                <a:spcPct val="150000"/>
              </a:lnSpc>
              <a:buNone/>
            </a:pPr>
            <a:r>
              <a:rPr lang="en-GB" sz="1100" i="0" dirty="0"/>
              <a:t>TNBC is characterised by rapid </a:t>
            </a:r>
            <a:r>
              <a:rPr lang="en-GB" sz="1100" i="0" dirty="0" err="1"/>
              <a:t>tumor</a:t>
            </a:r>
            <a:r>
              <a:rPr lang="en-GB" sz="1100" i="0" dirty="0"/>
              <a:t> growth and a high mitotic rate, contributing to its aggressive clinical behavior (Bianchini et al., 2016). Tumour cells can disseminate early through the lymphatic system, particularly affecting axillary lymph nodes, which is a key factor in staging and prognosis (Dent et al., 2007).</a:t>
            </a:r>
          </a:p>
          <a:p>
            <a:pPr algn="just">
              <a:lnSpc>
                <a:spcPct val="150000"/>
              </a:lnSpc>
              <a:buNone/>
            </a:pPr>
            <a:r>
              <a:rPr lang="en-GB" sz="1100" i="0" dirty="0"/>
              <a:t>Clinically, TNBC has a higher risk of recurrence and poorer overall prognosis compared to receptor-positive breast cancers (Carey et al., 2007). Understanding these pathological mechanisms is essential for developing an effective, evidence-based care plan tailored to the patient’s needs.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33905036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i="0" dirty="0"/>
              <a:t>The clinical manifestations of triple-negative breast cancer reflect its aggressive nature. Patients typically present with a palpable breast lump, which is often tender (NICE, 2023). Additional symptoms may include localized pain, skin changes such as redness or dimpling, and nipple retraction (Foulkes et al., 2010; Harbeck &amp; Gnant, 2017).</a:t>
            </a:r>
          </a:p>
          <a:p>
            <a:pPr algn="just">
              <a:lnSpc>
                <a:spcPct val="150000"/>
              </a:lnSpc>
            </a:pPr>
            <a:endParaRPr lang="en-GB" sz="1100" i="0" dirty="0"/>
          </a:p>
          <a:p>
            <a:pPr algn="just">
              <a:lnSpc>
                <a:spcPct val="150000"/>
              </a:lnSpc>
            </a:pPr>
            <a:r>
              <a:rPr lang="en-GB" sz="1100" i="0" dirty="0"/>
              <a:t>Compared to other breast cancer subtypes, TNBC tends to grow rapidly, which may result in larger </a:t>
            </a:r>
            <a:r>
              <a:rPr lang="en-GB" sz="1100" i="0" dirty="0" err="1"/>
              <a:t>tumor</a:t>
            </a:r>
            <a:r>
              <a:rPr lang="en-GB" sz="1100" i="0" dirty="0"/>
              <a:t> size at diagnosis (Bianchini et al., 2016). Early spread to regional lymph nodes, particularly axillary nodes, is also common, which has important implications for staging, prognosis, and treatment planning (Dent et al., 2007).</a:t>
            </a:r>
          </a:p>
          <a:p>
            <a:pPr algn="just">
              <a:lnSpc>
                <a:spcPct val="150000"/>
              </a:lnSpc>
            </a:pPr>
            <a:r>
              <a:rPr lang="en-GB" sz="1100" i="0" dirty="0"/>
              <a:t>Understanding these clinical features is essential for early detection, timely referral, and the development of an appropriate care plan tailored to the patient’s needs.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2961423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1" dirty="0"/>
              <a:t>The diagnosis of triple-negative breast cancer involves a combination of imaging, histopathology, and receptor testing. Initial assessment usually includes mammography and ultrasound to detect and characterise breast lesions. Magnetic resonance imaging (MRI) may be used for further evaluation in complex cases (NICE, 2023).</a:t>
            </a:r>
            <a:endParaRPr lang="en-GB" sz="1100" dirty="0"/>
          </a:p>
          <a:p>
            <a:pPr algn="just">
              <a:lnSpc>
                <a:spcPct val="150000"/>
              </a:lnSpc>
              <a:buNone/>
            </a:pPr>
            <a:endParaRPr lang="en-GB" sz="1100" i="1" dirty="0"/>
          </a:p>
          <a:p>
            <a:pPr algn="just">
              <a:lnSpc>
                <a:spcPct val="150000"/>
              </a:lnSpc>
              <a:buNone/>
            </a:pPr>
            <a:r>
              <a:rPr lang="en-GB" sz="1100" i="1" dirty="0"/>
              <a:t>Definitive diagnosis requires a core needle biopsy, which provides tissue for histopathological examination (Foulkes et al., 2010). Immunohistochemistry is performed to determine receptor status and confirm the absence of </a:t>
            </a:r>
            <a:r>
              <a:rPr lang="en-GB" sz="1100" i="1" dirty="0" err="1"/>
              <a:t>estrogen</a:t>
            </a:r>
            <a:r>
              <a:rPr lang="en-GB" sz="1100" i="1" dirty="0"/>
              <a:t>, progesterone, and HER2 receptors, which defines TNBC (Carey et al., 2007).</a:t>
            </a:r>
            <a:endParaRPr lang="en-GB" sz="1100" dirty="0"/>
          </a:p>
          <a:p>
            <a:pPr algn="just">
              <a:lnSpc>
                <a:spcPct val="150000"/>
              </a:lnSpc>
              <a:buNone/>
            </a:pPr>
            <a:r>
              <a:rPr lang="en-GB" sz="1100" i="1" dirty="0"/>
              <a:t>Once TNBC is confirmed, staging investigations, such as sentinel lymph node biopsy or CT/PET scans, are performed to evaluate potential regional or distant metastasis (NICE, 2023). Accurate diagnosis and staging are essential for selecting appropriate treatment options and informing the patient’s personalised care plan.</a:t>
            </a:r>
            <a:endParaRPr lang="en-GB" sz="1100" dirty="0"/>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5043111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sz="1100" i="0" dirty="0"/>
              <a:t>Triple-negative breast cancer is characterised by aggressive </a:t>
            </a:r>
            <a:r>
              <a:rPr lang="en-GB" sz="1100" i="0" dirty="0" err="1"/>
              <a:t>tumor</a:t>
            </a:r>
            <a:r>
              <a:rPr lang="en-GB" sz="1100" i="0" dirty="0"/>
              <a:t> growth and a high mitotic rate, contributing to rapid disease progression (Bianchini et al., 2016). Patients have a higher risk of recurrence, particularly within the first three to five years after diagnosis (Carey et al., 2007). The absence of </a:t>
            </a:r>
            <a:r>
              <a:rPr lang="en-GB" sz="1100" i="0" dirty="0" err="1"/>
              <a:t>estrogen</a:t>
            </a:r>
            <a:r>
              <a:rPr lang="en-GB" sz="1100" i="0" dirty="0"/>
              <a:t>, progesterone, and HER2 receptors limits targeted treatment options, making clinical management more challenging (Foulkes et al., 2010).</a:t>
            </a:r>
          </a:p>
          <a:p>
            <a:pPr algn="just">
              <a:lnSpc>
                <a:spcPct val="150000"/>
              </a:lnSpc>
              <a:buNone/>
            </a:pPr>
            <a:endParaRPr lang="en-GB" sz="1100" i="0" dirty="0"/>
          </a:p>
          <a:p>
            <a:pPr algn="just">
              <a:lnSpc>
                <a:spcPct val="150000"/>
              </a:lnSpc>
              <a:buNone/>
            </a:pPr>
            <a:r>
              <a:rPr lang="en-GB" sz="1100" i="0" dirty="0"/>
              <a:t>Early metastasis via the lymphatic system further complicates prognosis, and factors such as </a:t>
            </a:r>
            <a:r>
              <a:rPr lang="en-GB" sz="1100" i="0" dirty="0" err="1"/>
              <a:t>tumor</a:t>
            </a:r>
            <a:r>
              <a:rPr lang="en-GB" sz="1100" i="0" dirty="0"/>
              <a:t> size, lymph node involvement, and the patient’s overall health can significantly influence outcomes (Dent et al., 2007; NICE, 2023). Understanding these prognostic factors is essential for tailoring a personalised, evidence-based care plan that addresses the patient’s specific needs.</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36455959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buNone/>
            </a:pPr>
            <a:r>
              <a:rPr lang="en-GB" i="0" dirty="0"/>
              <a:t>This slide presents the main risk factors affecting Sarah Thompson’s health, specifically related to her lifestyle, behaviour, and medical history. Modifiable risk factors include a 10-year history of smoking, which contributes to DNA damage and increases breast cancer risk (Huang et al., 2018). High occupational stress may influence hormonal balance and immune function, potentially impacting disease progression (Chida et al., 2008). Low physical activity combined with an elevated BMI increases the likelihood of recurrence and poorer outcomes (Friedenreich et al., 2016). Irregular attendance at breast screening programs can delay detection, which reduces the effectiveness of early interventions (NICE, 2023).</a:t>
            </a:r>
          </a:p>
          <a:p>
            <a:pPr algn="just">
              <a:lnSpc>
                <a:spcPct val="150000"/>
              </a:lnSpc>
              <a:buNone/>
            </a:pPr>
            <a:endParaRPr lang="en-GB" i="0" dirty="0"/>
          </a:p>
          <a:p>
            <a:pPr algn="just">
              <a:lnSpc>
                <a:spcPct val="150000"/>
              </a:lnSpc>
              <a:buNone/>
            </a:pPr>
            <a:r>
              <a:rPr lang="en-GB" i="0" dirty="0"/>
              <a:t>Non-modifiable risk factors include early menarche at age 11, which prolongs lifetime exposure to </a:t>
            </a:r>
            <a:r>
              <a:rPr lang="en-GB" i="0" dirty="0" err="1"/>
              <a:t>estrogen</a:t>
            </a:r>
            <a:r>
              <a:rPr lang="en-GB" i="0" dirty="0"/>
              <a:t> and slightly increases the risk of developing breast cancer (Cancer Research UK, 2023). Identifying these risk factors is crucial for developing an evidence-based care plan aimed at reducing risk and improving Sarah’s long-term health.</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10</a:t>
            </a:fld>
            <a:endParaRPr lang="en-GB" altLang="en-US"/>
          </a:p>
        </p:txBody>
      </p:sp>
    </p:spTree>
    <p:extLst>
      <p:ext uri="{BB962C8B-B14F-4D97-AF65-F5344CB8AC3E}">
        <p14:creationId xmlns:p14="http://schemas.microsoft.com/office/powerpoint/2010/main" val="29142075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1" dirty="0"/>
              <a:t>Sarah Thompson is a 45-year-old primary school teacher who works full-time, and therefore has a structured but demanding daily routine. Her role involves long working hours and periods of sedentary activity, which limits opportunities for regular physical exercise. Additionally, she has a history of smoking; however, she is currently attempting to reduce her cigarette use following her diagnosis.</a:t>
            </a:r>
            <a:endParaRPr lang="en-GB" sz="1100" dirty="0"/>
          </a:p>
          <a:p>
            <a:pPr algn="just">
              <a:lnSpc>
                <a:spcPct val="150000"/>
              </a:lnSpc>
            </a:pPr>
            <a:r>
              <a:rPr lang="en-GB" sz="1100" i="1" dirty="0"/>
              <a:t>Furthermore, Sarah reports high levels of work-related stress, which consequently affects her energy levels and sleep quality. Due to time pressures, her diet often consists of convenience foods rather than freshly prepared meals. Moreover, she has not consistently attended routine breast screening appointments, which reflects her previous health behaviour prior to diagnosis (NICE, 2023).</a:t>
            </a:r>
            <a:endParaRPr lang="en-GB" sz="1100" dirty="0"/>
          </a:p>
          <a:p>
            <a:pPr algn="just">
              <a:lnSpc>
                <a:spcPct val="150000"/>
              </a:lnSpc>
            </a:pPr>
            <a:r>
              <a:rPr lang="en-GB" sz="1100" i="1" dirty="0"/>
              <a:t>Understanding Sarah’s lifestyle and daily routine is important, as it allows healthcare professionals to design a personalised care plan that is realistic, supportive, and aligned with her everyday responsibilities."</a:t>
            </a:r>
            <a:endParaRPr lang="en-GB" sz="1100" dirty="0"/>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78341430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Following Sarah Thompson’s diagnosis of triple-negative breast cancer, an evidence-based care plan is required to support treatment and ongoing monitoring. Regular clinical breast examinations and imaging are essential to assess treatment response and detect any signs of disease progression. In addition, chemotherapy is recommended as the primary treatment option, as TNBC does not respond to hormone or HER2-targeted therapies (NICE, 2023).</a:t>
            </a:r>
          </a:p>
          <a:p>
            <a:pPr algn="just">
              <a:lnSpc>
                <a:spcPct val="150000"/>
              </a:lnSpc>
            </a:pPr>
            <a:endParaRPr lang="en-GB" sz="1100" i="0" dirty="0"/>
          </a:p>
          <a:p>
            <a:pPr algn="just">
              <a:lnSpc>
                <a:spcPct val="150000"/>
              </a:lnSpc>
            </a:pPr>
            <a:r>
              <a:rPr lang="en-GB" sz="1100" i="0" dirty="0"/>
              <a:t>Furthermore, routine blood tests are necessary to monitor potential side effects of chemotherapy, including infection risk and anaemia. Ongoing assessment of symptoms such as pain, fatigue, and changes in physical wellbeing is also important. Consequently, referral to an oncology nurse specialist and multidisciplinary team ensures coordinated, holistic care throughout Sarah’s treatment journey.</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12</a:t>
            </a:fld>
            <a:endParaRPr lang="en-GB" altLang="en-US"/>
          </a:p>
        </p:txBody>
      </p:sp>
    </p:spTree>
    <p:extLst>
      <p:ext uri="{BB962C8B-B14F-4D97-AF65-F5344CB8AC3E}">
        <p14:creationId xmlns:p14="http://schemas.microsoft.com/office/powerpoint/2010/main" val="34120150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Effective communication is a key component of Sarah’s care plan. Healthcare professionals must provide clear and empathetic information about her diagnosis, treatment options, and potential side effects. This ensures that Sarah is able to make informed decisions and give valid consent for all interventions (NHS, 2022).</a:t>
            </a:r>
          </a:p>
          <a:p>
            <a:pPr algn="just">
              <a:lnSpc>
                <a:spcPct val="150000"/>
              </a:lnSpc>
            </a:pPr>
            <a:endParaRPr lang="en-GB" sz="1100" i="0" dirty="0"/>
          </a:p>
          <a:p>
            <a:pPr algn="just">
              <a:lnSpc>
                <a:spcPct val="150000"/>
              </a:lnSpc>
            </a:pPr>
            <a:r>
              <a:rPr lang="en-GB" sz="1100" i="0" dirty="0"/>
              <a:t>Additionally, maintaining confidentiality and respecting patient dignity are fundamental ethical principles in cancer care. Due to the emotional impact of a TNBC diagnosis, psychological support and counselling services should be offered. Moreover, with Sarah’s consent, involving family members or carers can provide additional emotional and practical support throughout her treatment (NICE, 2023).</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13</a:t>
            </a:fld>
            <a:endParaRPr lang="en-GB" altLang="en-US"/>
          </a:p>
        </p:txBody>
      </p:sp>
    </p:spTree>
    <p:extLst>
      <p:ext uri="{BB962C8B-B14F-4D97-AF65-F5344CB8AC3E}">
        <p14:creationId xmlns:p14="http://schemas.microsoft.com/office/powerpoint/2010/main" val="34914814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100" i="0" dirty="0"/>
              <a:t>This slide presents evidence-based recommendations for Sarah Thompson’s care routine, monitoring, and care planning, in line with NHS and NICE guidance. </a:t>
            </a:r>
          </a:p>
          <a:p>
            <a:pPr algn="just">
              <a:lnSpc>
                <a:spcPct val="150000"/>
              </a:lnSpc>
            </a:pPr>
            <a:r>
              <a:rPr lang="en-GB" sz="1100" i="0" dirty="0"/>
              <a:t>Firstly, the care routine for triple-negative breast cancer is centred on chemotherapy, as this cancer subtype does not respond to hormone or HER2-targeted therapies. Symptom management, including pain control and fatigue management, is therefore an essential part of daily care (NICE, 2023).</a:t>
            </a:r>
          </a:p>
          <a:p>
            <a:pPr algn="just">
              <a:lnSpc>
                <a:spcPct val="150000"/>
              </a:lnSpc>
            </a:pPr>
            <a:endParaRPr lang="en-GB" sz="1100" i="0" dirty="0"/>
          </a:p>
          <a:p>
            <a:pPr algn="just">
              <a:lnSpc>
                <a:spcPct val="150000"/>
              </a:lnSpc>
            </a:pPr>
            <a:r>
              <a:rPr lang="en-GB" sz="1100" i="0" dirty="0"/>
              <a:t>Secondly, ongoing monitoring is required to assess treatment effectiveness and patient safety. This includes regular clinical reviews, imaging follow-up, and routine blood tests to identify complications such as infection or anaemia. Consequently, early intervention can be provided if adverse effects occur.</a:t>
            </a:r>
          </a:p>
          <a:p>
            <a:pPr algn="just">
              <a:lnSpc>
                <a:spcPct val="150000"/>
              </a:lnSpc>
            </a:pPr>
            <a:endParaRPr lang="en-GB" sz="1100" i="0" dirty="0"/>
          </a:p>
          <a:p>
            <a:pPr algn="just">
              <a:lnSpc>
                <a:spcPct val="150000"/>
              </a:lnSpc>
            </a:pPr>
            <a:r>
              <a:rPr lang="en-GB" sz="1100" i="0" dirty="0"/>
              <a:t>Thirdly, care planning should be individualised and coordinated through a multidisciplinary team involving oncologists, specialist nurses, and allied health professionals. This approach ensures continuity of care and supports shared decision-making.</a:t>
            </a:r>
          </a:p>
          <a:p>
            <a:pPr algn="just">
              <a:lnSpc>
                <a:spcPct val="150000"/>
              </a:lnSpc>
            </a:pPr>
            <a:endParaRPr lang="en-GB" sz="1100" i="0" dirty="0"/>
          </a:p>
          <a:p>
            <a:pPr algn="just">
              <a:lnSpc>
                <a:spcPct val="150000"/>
              </a:lnSpc>
            </a:pPr>
            <a:r>
              <a:rPr lang="en-GB" sz="1100" i="0" dirty="0"/>
              <a:t>Finally, other information relevant to Sarah’s care plan includes access to psychological support, lifestyle advice on smoking cessation and physical activity, and survivorship planning. Together, these evidence-based recommendations promote holistic, patient-centred care and aim to improve both clinical outcomes and quality of life (NHS, 2023).</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24242695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algn="just">
              <a:lnSpc>
                <a:spcPct val="150000"/>
              </a:lnSpc>
            </a:pPr>
            <a:r>
              <a:rPr lang="en-GB" sz="1100" i="0" dirty="0"/>
              <a:t>In conclusion, triple-negative breast cancer is an aggressive condition that requires a personalised and evidence-based approach to care. Sarah Thompson’s lifestyle, health behaviours, and individual risk factors significantly influence her treatment outcomes. Therefore, a structured care plan that includes medical treatment, lifestyle modifications, and psychological support is essential. A multidisciplinary, patient-centred approach ensures that both physical and emotional needs are addressed, ultimately improving quality of life and long-term health outcomes.</a:t>
            </a:r>
            <a:endParaRPr lang="en-US" sz="1100" i="0"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15</a:t>
            </a:fld>
            <a:endParaRPr lang="en-GB" altLang="en-US"/>
          </a:p>
        </p:txBody>
      </p:sp>
    </p:spTree>
    <p:extLst>
      <p:ext uri="{BB962C8B-B14F-4D97-AF65-F5344CB8AC3E}">
        <p14:creationId xmlns:p14="http://schemas.microsoft.com/office/powerpoint/2010/main" val="124161036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pPr marL="0" indent="0" algn="just">
              <a:lnSpc>
                <a:spcPct val="150000"/>
              </a:lnSpc>
              <a:buFont typeface="Arial" panose="020B0604020202020204" pitchFamily="34" charset="0"/>
              <a:buNone/>
            </a:pPr>
            <a:r>
              <a:rPr lang="en-US" sz="1100" b="1" dirty="0"/>
              <a:t>                                                                                                  Reference List</a:t>
            </a:r>
          </a:p>
          <a:p>
            <a:pPr marL="171450" indent="-171450" algn="just">
              <a:lnSpc>
                <a:spcPct val="150000"/>
              </a:lnSpc>
              <a:buFont typeface="Arial" panose="020B0604020202020204" pitchFamily="34" charset="0"/>
              <a:buChar char="•"/>
            </a:pPr>
            <a:r>
              <a:rPr lang="en-US" sz="1100" dirty="0"/>
              <a:t>Bianchini, G., Balko, J.M., Mayer, I.A., Sanders, M.E. and Gianni, L. (2016) </a:t>
            </a:r>
            <a:r>
              <a:rPr lang="en-US" sz="1100" i="1" dirty="0"/>
              <a:t>Triple-negative breast cancer: challenges and opportunities of a heterogeneous disease</a:t>
            </a:r>
            <a:r>
              <a:rPr lang="en-US" sz="1100" dirty="0"/>
              <a:t>. </a:t>
            </a:r>
            <a:r>
              <a:rPr lang="en-US" sz="1100" b="1" dirty="0"/>
              <a:t>Nature Reviews Clinical Oncology</a:t>
            </a:r>
            <a:r>
              <a:rPr lang="en-US" sz="1100" dirty="0"/>
              <a:t>, 13(11), pp.674–690.</a:t>
            </a:r>
          </a:p>
          <a:p>
            <a:pPr marL="171450" indent="-171450" algn="just">
              <a:lnSpc>
                <a:spcPct val="150000"/>
              </a:lnSpc>
              <a:buFont typeface="Arial" panose="020B0604020202020204" pitchFamily="34" charset="0"/>
              <a:buChar char="•"/>
            </a:pPr>
            <a:r>
              <a:rPr lang="en-US" sz="1100" dirty="0"/>
              <a:t>Cancer Research UK (2023) </a:t>
            </a:r>
            <a:r>
              <a:rPr lang="en-US" sz="1100" i="1" dirty="0"/>
              <a:t>Breast cancer risk factors</a:t>
            </a:r>
            <a:r>
              <a:rPr lang="en-US" sz="1100" dirty="0"/>
              <a:t>. Available at: </a:t>
            </a:r>
            <a:r>
              <a:rPr lang="en-US" sz="1100" dirty="0">
                <a:hlinkClick r:id="rId3"/>
              </a:rPr>
              <a:t>https://www.cancerresearchuk.org</a:t>
            </a:r>
            <a:r>
              <a:rPr lang="en-US" sz="1100" dirty="0"/>
              <a:t> (Accessed: 10 December 2025).</a:t>
            </a:r>
          </a:p>
          <a:p>
            <a:pPr marL="171450" indent="-171450" algn="just">
              <a:lnSpc>
                <a:spcPct val="150000"/>
              </a:lnSpc>
              <a:buFont typeface="Arial" panose="020B0604020202020204" pitchFamily="34" charset="0"/>
              <a:buChar char="•"/>
            </a:pPr>
            <a:r>
              <a:rPr lang="en-US" sz="1100" dirty="0"/>
              <a:t>Carey, L.A., Dees, E.C., Sawyer, L., Gatti, L., Moore, D.T., Collichio, F., Ollila, D.W., Sartor, C.I. and Graham, M.L. (2007) </a:t>
            </a:r>
            <a:r>
              <a:rPr lang="en-US" sz="1100" i="1" dirty="0"/>
              <a:t>The triple-negative paradox: primary tumor chemosensitivity of breast cancer subtypes</a:t>
            </a:r>
            <a:r>
              <a:rPr lang="en-US" sz="1100" dirty="0"/>
              <a:t>. </a:t>
            </a:r>
            <a:r>
              <a:rPr lang="en-US" sz="1100" b="1" dirty="0"/>
              <a:t>Clinical Cancer Research</a:t>
            </a:r>
            <a:r>
              <a:rPr lang="en-US" sz="1100" dirty="0"/>
              <a:t>, 13(8), pp.2329–2334.</a:t>
            </a:r>
          </a:p>
          <a:p>
            <a:pPr marL="171450" indent="-171450" algn="just">
              <a:lnSpc>
                <a:spcPct val="150000"/>
              </a:lnSpc>
              <a:buFont typeface="Arial" panose="020B0604020202020204" pitchFamily="34" charset="0"/>
              <a:buChar char="•"/>
            </a:pPr>
            <a:r>
              <a:rPr lang="en-US" sz="1100" dirty="0"/>
              <a:t>Chida, Y., Hamer, M., Wardle, J. and Steptoe, A. (2008) </a:t>
            </a:r>
            <a:r>
              <a:rPr lang="en-US" sz="1100" i="1" dirty="0"/>
              <a:t>Do stress-related psychosocial factors contribute to cancer incidence and survival?</a:t>
            </a:r>
            <a:r>
              <a:rPr lang="en-US" sz="1100" dirty="0"/>
              <a:t> </a:t>
            </a:r>
            <a:r>
              <a:rPr lang="en-US" sz="1100" b="1" dirty="0"/>
              <a:t>Nature Clinical Practice Oncology</a:t>
            </a:r>
            <a:r>
              <a:rPr lang="en-US" sz="1100" dirty="0"/>
              <a:t>, 5(8), pp.466–475.</a:t>
            </a:r>
          </a:p>
          <a:p>
            <a:pPr marL="171450" indent="-171450" algn="just">
              <a:lnSpc>
                <a:spcPct val="150000"/>
              </a:lnSpc>
              <a:buFont typeface="Arial" panose="020B0604020202020204" pitchFamily="34" charset="0"/>
              <a:buChar char="•"/>
            </a:pPr>
            <a:r>
              <a:rPr lang="en-US" sz="1100" dirty="0"/>
              <a:t>Dent, R., Trudeau, M., Pritchard, K.I., Hanna, W.M., Kahn, H.K., Sawka, C.A., Lickley, L.A., Rawlinson, E., Sun, P. and Narod, S.A. (2007) </a:t>
            </a:r>
            <a:r>
              <a:rPr lang="en-US" sz="1100" i="1" dirty="0"/>
              <a:t>Triple-negative breast cancer: clinical features and patterns of recurrence</a:t>
            </a:r>
            <a:r>
              <a:rPr lang="en-US" sz="1100" dirty="0"/>
              <a:t>. </a:t>
            </a:r>
            <a:r>
              <a:rPr lang="en-US" sz="1100" b="1" dirty="0"/>
              <a:t>Clinical Cancer Research</a:t>
            </a:r>
            <a:r>
              <a:rPr lang="en-US" sz="1100" dirty="0"/>
              <a:t>, 13(15), pp.4429–4434.</a:t>
            </a:r>
          </a:p>
          <a:p>
            <a:pPr marL="171450" indent="-171450" algn="just">
              <a:lnSpc>
                <a:spcPct val="150000"/>
              </a:lnSpc>
              <a:buFont typeface="Arial" panose="020B0604020202020204" pitchFamily="34" charset="0"/>
              <a:buChar char="•"/>
            </a:pPr>
            <a:r>
              <a:rPr lang="en-US" sz="1100" dirty="0"/>
              <a:t>Foulkes, W.D., Smith, I.E. and Reis-Filho, J.S. (2010) </a:t>
            </a:r>
            <a:r>
              <a:rPr lang="en-US" sz="1100" i="1" dirty="0"/>
              <a:t>Triple-negative breast cancer</a:t>
            </a:r>
            <a:r>
              <a:rPr lang="en-US" sz="1100" dirty="0"/>
              <a:t>. </a:t>
            </a:r>
            <a:r>
              <a:rPr lang="en-US" sz="1100" b="1" dirty="0"/>
              <a:t>New England Journal of Medicine</a:t>
            </a:r>
            <a:r>
              <a:rPr lang="en-US" sz="1100" dirty="0"/>
              <a:t>, 363(20), pp.1938–1948.</a:t>
            </a:r>
          </a:p>
          <a:p>
            <a:pPr marL="171450" indent="-171450" algn="just">
              <a:lnSpc>
                <a:spcPct val="150000"/>
              </a:lnSpc>
              <a:buFont typeface="Arial" panose="020B0604020202020204" pitchFamily="34" charset="0"/>
              <a:buChar char="•"/>
            </a:pPr>
            <a:r>
              <a:rPr lang="en-US" sz="1100" dirty="0"/>
              <a:t>Friedenreich, C.M., Neilson, H.K., Farris, M.S. and Courneya, K.S. (2016) </a:t>
            </a:r>
            <a:r>
              <a:rPr lang="en-US" sz="1100" i="1" dirty="0"/>
              <a:t>Physical activity and cancer outcomes</a:t>
            </a:r>
            <a:r>
              <a:rPr lang="en-US" sz="1100" dirty="0"/>
              <a:t>. </a:t>
            </a:r>
            <a:r>
              <a:rPr lang="en-US" sz="1100" b="1" dirty="0"/>
              <a:t>Current Oncology Reports</a:t>
            </a:r>
            <a:r>
              <a:rPr lang="en-US" sz="1100" dirty="0"/>
              <a:t>, 18(11), pp.1–10.</a:t>
            </a:r>
          </a:p>
          <a:p>
            <a:pPr marL="171450" indent="-171450" algn="just">
              <a:lnSpc>
                <a:spcPct val="150000"/>
              </a:lnSpc>
              <a:buFont typeface="Arial" panose="020B0604020202020204" pitchFamily="34" charset="0"/>
              <a:buChar char="•"/>
            </a:pPr>
            <a:r>
              <a:rPr lang="en-US" sz="1100" dirty="0"/>
              <a:t>Huang, T., Chen, Z., Fang, X., Chen, L. and Li, H. (2018) </a:t>
            </a:r>
            <a:r>
              <a:rPr lang="en-US" sz="1100" i="1" dirty="0"/>
              <a:t>Cigarette smoking and breast cancer risk</a:t>
            </a:r>
            <a:r>
              <a:rPr lang="en-US" sz="1100" dirty="0"/>
              <a:t>. </a:t>
            </a:r>
            <a:r>
              <a:rPr lang="en-US" sz="1100" b="1" dirty="0" err="1"/>
              <a:t>Oncotarget</a:t>
            </a:r>
            <a:r>
              <a:rPr lang="en-US" sz="1100" dirty="0"/>
              <a:t>, 9(26), pp.17830–17841.</a:t>
            </a:r>
          </a:p>
          <a:p>
            <a:pPr marL="171450" indent="-171450" algn="just">
              <a:lnSpc>
                <a:spcPct val="150000"/>
              </a:lnSpc>
              <a:buFont typeface="Arial" panose="020B0604020202020204" pitchFamily="34" charset="0"/>
              <a:buChar char="•"/>
            </a:pPr>
            <a:r>
              <a:rPr lang="en-US" sz="1100" dirty="0"/>
              <a:t>National Health Service (NHS) (2022) </a:t>
            </a:r>
            <a:r>
              <a:rPr lang="en-US" sz="1100" i="1" dirty="0"/>
              <a:t>Consent to treatment</a:t>
            </a:r>
            <a:r>
              <a:rPr lang="en-US" sz="1100" dirty="0"/>
              <a:t>. Available at: </a:t>
            </a:r>
            <a:r>
              <a:rPr lang="en-US" sz="1100" dirty="0">
                <a:hlinkClick r:id="rId4"/>
              </a:rPr>
              <a:t>https://www.nhs.uk</a:t>
            </a:r>
            <a:r>
              <a:rPr lang="en-US" sz="1100" dirty="0"/>
              <a:t> (Accessed: 11 December 2025).</a:t>
            </a:r>
          </a:p>
          <a:p>
            <a:pPr marL="171450" indent="-171450" algn="just">
              <a:lnSpc>
                <a:spcPct val="150000"/>
              </a:lnSpc>
              <a:buFont typeface="Arial" panose="020B0604020202020204" pitchFamily="34" charset="0"/>
              <a:buChar char="•"/>
            </a:pPr>
            <a:r>
              <a:rPr lang="en-US" sz="1100" dirty="0"/>
              <a:t>National Health Service (NHS) (2023) </a:t>
            </a:r>
            <a:r>
              <a:rPr lang="en-US" sz="1100" i="1" dirty="0"/>
              <a:t>Breast cancer overview</a:t>
            </a:r>
            <a:r>
              <a:rPr lang="en-US" sz="1100" dirty="0"/>
              <a:t>. Available at: </a:t>
            </a:r>
            <a:r>
              <a:rPr lang="en-US" sz="1100" dirty="0">
                <a:hlinkClick r:id="rId4"/>
              </a:rPr>
              <a:t>https://www.nhs.uk</a:t>
            </a:r>
            <a:r>
              <a:rPr lang="en-US" sz="1100" dirty="0"/>
              <a:t> (Accessed: 14 December 2025).</a:t>
            </a:r>
          </a:p>
          <a:p>
            <a:pPr marL="171450" indent="-171450" algn="just">
              <a:lnSpc>
                <a:spcPct val="150000"/>
              </a:lnSpc>
              <a:buFont typeface="Arial" panose="020B0604020202020204" pitchFamily="34" charset="0"/>
              <a:buChar char="•"/>
            </a:pPr>
            <a:r>
              <a:rPr lang="en-US" sz="1100" dirty="0"/>
              <a:t>National Institute for Health and Care Excellence (NICE) (2023) </a:t>
            </a:r>
            <a:r>
              <a:rPr lang="en-US" sz="1100" i="1" dirty="0"/>
              <a:t>Early and locally advanced breast cancer: diagnosis and management (NG101)</a:t>
            </a:r>
            <a:r>
              <a:rPr lang="en-US" sz="1100" dirty="0"/>
              <a:t>. Available at: </a:t>
            </a:r>
            <a:r>
              <a:rPr lang="en-US" sz="1100" dirty="0">
                <a:hlinkClick r:id="rId5"/>
              </a:rPr>
              <a:t>https://www.nice.org.uk</a:t>
            </a:r>
            <a:r>
              <a:rPr lang="en-US" sz="1100" dirty="0"/>
              <a:t> (Accessed: 10 December 2025).</a:t>
            </a:r>
          </a:p>
          <a:p>
            <a:pPr marL="171450" indent="-171450" algn="just">
              <a:lnSpc>
                <a:spcPct val="150000"/>
              </a:lnSpc>
              <a:buFont typeface="Arial" panose="020B0604020202020204" pitchFamily="34" charset="0"/>
              <a:buChar char="•"/>
            </a:pPr>
            <a:r>
              <a:rPr lang="en-US" sz="1100" dirty="0"/>
              <a:t>OpenStax (2022) </a:t>
            </a:r>
            <a:r>
              <a:rPr lang="en-US" sz="1100" i="1" dirty="0"/>
              <a:t>Anatomy and physiology</a:t>
            </a:r>
            <a:r>
              <a:rPr lang="en-US" sz="1100" dirty="0"/>
              <a:t>. Houston: OpenStax, Rice University.</a:t>
            </a:r>
          </a:p>
          <a:p>
            <a:pPr marL="171450" indent="-171450" algn="just">
              <a:lnSpc>
                <a:spcPct val="150000"/>
              </a:lnSpc>
              <a:buFont typeface="Arial" panose="020B0604020202020204" pitchFamily="34" charset="0"/>
              <a:buChar char="•"/>
            </a:pPr>
            <a:r>
              <a:rPr lang="en-US" sz="1100" dirty="0"/>
              <a:t>World Health Organization (WHO) (2023) </a:t>
            </a:r>
            <a:r>
              <a:rPr lang="en-US" sz="1100" i="1" dirty="0"/>
              <a:t>Cancer fact sheet</a:t>
            </a:r>
            <a:r>
              <a:rPr lang="en-US" sz="1100" dirty="0"/>
              <a:t>. Available at: </a:t>
            </a:r>
            <a:r>
              <a:rPr lang="en-US" sz="1100" dirty="0">
                <a:hlinkClick r:id="rId6"/>
              </a:rPr>
              <a:t>https://www.who.int</a:t>
            </a:r>
            <a:r>
              <a:rPr lang="en-US" sz="1100" dirty="0"/>
              <a:t> (Accessed: 16 December 2025).</a:t>
            </a:r>
          </a:p>
          <a:p>
            <a:pPr marL="171450" indent="-171450" algn="just">
              <a:lnSpc>
                <a:spcPct val="150000"/>
              </a:lnSpc>
              <a:buFont typeface="Arial" panose="020B0604020202020204" pitchFamily="34" charset="0"/>
              <a:buChar char="•"/>
            </a:pPr>
            <a:r>
              <a:rPr lang="en-US" sz="1100" dirty="0"/>
              <a:t>Yersal, O. and </a:t>
            </a:r>
            <a:r>
              <a:rPr lang="en-US" sz="1100" dirty="0" err="1"/>
              <a:t>Barutca</a:t>
            </a:r>
            <a:r>
              <a:rPr lang="en-US" sz="1100" dirty="0"/>
              <a:t>, S. (2014) </a:t>
            </a:r>
            <a:r>
              <a:rPr lang="en-US" sz="1100" i="1" dirty="0"/>
              <a:t>Biological subtypes of breast cancer: prognostic and therapeutic implications</a:t>
            </a:r>
            <a:r>
              <a:rPr lang="en-US" sz="1100" dirty="0"/>
              <a:t>. </a:t>
            </a:r>
            <a:r>
              <a:rPr lang="en-US" sz="1100" b="1" dirty="0"/>
              <a:t>World Journal of Clinical Oncology</a:t>
            </a:r>
            <a:r>
              <a:rPr lang="en-US" sz="1100" dirty="0"/>
              <a:t>, 5(3), pp.412–424.</a:t>
            </a:r>
          </a:p>
          <a:p>
            <a:pPr marL="171450" indent="-171450" algn="just">
              <a:lnSpc>
                <a:spcPct val="150000"/>
              </a:lnSpc>
              <a:buFont typeface="Arial" panose="020B0604020202020204" pitchFamily="34" charset="0"/>
              <a:buChar char="•"/>
            </a:pPr>
            <a:r>
              <a:rPr lang="en-US" sz="1100" dirty="0"/>
              <a:t>Zhang, J., Wang, Y., Wu, Y. and Wang, X. (2020) </a:t>
            </a:r>
            <a:r>
              <a:rPr lang="en-US" sz="1100" i="1" dirty="0"/>
              <a:t>Lifestyle factors and breast cancer prognosis</a:t>
            </a:r>
            <a:r>
              <a:rPr lang="en-US" sz="1100" dirty="0"/>
              <a:t>. </a:t>
            </a:r>
            <a:r>
              <a:rPr lang="en-US" sz="1100" b="1" dirty="0"/>
              <a:t>Journal of Cancer Research and Clinical Oncology</a:t>
            </a:r>
            <a:r>
              <a:rPr lang="en-US" sz="1100" dirty="0"/>
              <a:t>, 146(1), pp.1–10.</a:t>
            </a:r>
          </a:p>
          <a:p>
            <a:endParaRPr lang="en-US"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38310428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18/12/2025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18/12/2025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18/12/2025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18/12/2025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18/12/2025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18/12/2025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enhapp.com/blog/triple-negative-breast-cancer-symptoms/"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5.xml"/><Relationship Id="rId4" Type="http://schemas.openxmlformats.org/officeDocument/2006/relationships/hyperlink" Target="https://www.independent.co.uk/life-style/health-and-families/breast-cancer-tissue-density-symptoms-risk-factor-b2883874.html"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ko/illustrations/%EC%A0%95%EB%B3%B4-%EC%A7%88%EB%AC%B8-%EB%8F%84%EC%9B%80%EB%A7%90-%EC%9A%94%EC%B2%AD-1028789/"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fity.club/lists/i/invasive-ductal-carcinoma-grade-3/"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bcisurat.com/understanding-triple-negative-breast-cancer-diagnosis-and-treatment/"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s://www.medicoverhospitals.in/articles/causes-breast-pain-in-women"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hyperlink" Target="https://www.apollohospitals.com/ky/proton-therapy/blogs/what-is-a-breast-biopsy/"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hyperlink" Target="https://www.researchgate.net/figure/Variety-of-critical-aspects-attributed-to-TNBC-aggressiveness_fig1_331502618"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hyperlink" Target="https://www.vecteezy.com/vector-art/35636786-sad-girl-is-sitting-at-the-table-smoking-and-drinking-alcohol-bottle-of-wine-dirty-ashtray-on-the-table-depression-stress-alcohol-and-nicotine-addiction-harmful-habit-vector-illustratio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learning.com/blog/teachers-and-compassion-fatigue/"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hyperlink" Target="https://www.siemens-healthineers.com/fr-be/insights/comprehensive-cancer-care-pathway/breast-cancer"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www.empocorp.com/business/what-is-a-pcc-in-healthcare.html"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3.xml"/><Relationship Id="rId1" Type="http://schemas.openxmlformats.org/officeDocument/2006/relationships/slideLayout" Target="../slideLayouts/slideLayout4.xml"/><Relationship Id="rId4" Type="http://schemas.openxmlformats.org/officeDocument/2006/relationships/hyperlink" Target="https://www.frontiersin.org/articles/10.3389/fnut.2023.1213223/ful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conclusion.jp/ft1000.html"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cancerresearchuk.org/"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nice.org.uk/" TargetMode="External"/><Relationship Id="rId2" Type="http://schemas.openxmlformats.org/officeDocument/2006/relationships/hyperlink" Target="https://www.nhs.uk/" TargetMode="External"/><Relationship Id="rId1" Type="http://schemas.openxmlformats.org/officeDocument/2006/relationships/slideLayout" Target="../slideLayouts/slideLayout2.xml"/><Relationship Id="rId4" Type="http://schemas.openxmlformats.org/officeDocument/2006/relationships/hyperlink" Target="https://www.who.int/"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2414545</a:t>
            </a:r>
          </a:p>
          <a:p>
            <a:pPr algn="l" eaLnBrk="1" hangingPunct="1"/>
            <a:r>
              <a:rPr lang="en-GB" altLang="en-US" sz="2800" b="1" dirty="0">
                <a:solidFill>
                  <a:schemeClr val="bg1"/>
                </a:solidFill>
              </a:rPr>
              <a:t>Student name: Hajar Muzemil </a:t>
            </a:r>
          </a:p>
          <a:p>
            <a:pPr algn="l" eaLnBrk="1" hangingPunct="1"/>
            <a:r>
              <a:rPr lang="en-GB" altLang="en-US" sz="2800" b="1" dirty="0">
                <a:solidFill>
                  <a:schemeClr val="bg1"/>
                </a:solidFill>
              </a:rPr>
              <a:t>Lecturer Name: </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hidden="1">
            <a:extLst>
              <a:ext uri="{FF2B5EF4-FFF2-40B4-BE49-F238E27FC236}">
                <a16:creationId xmlns:a16="http://schemas.microsoft.com/office/drawing/2014/main" id="{D5A08E3C-79CA-1E8F-2513-01C566D03C9C}"/>
              </a:ext>
            </a:extLst>
          </p:cNvPr>
          <p:cNvSpPr>
            <a:spLocks noGrp="1"/>
          </p:cNvSpPr>
          <p:nvPr>
            <p:ph type="dt" sz="half" idx="10"/>
          </p:nvPr>
        </p:nvSpPr>
        <p:spPr/>
        <p:txBody>
          <a:bodyPr/>
          <a:lstStyle/>
          <a:p>
            <a:pPr>
              <a:spcAft>
                <a:spcPts val="600"/>
              </a:spcAft>
              <a:defRPr/>
            </a:pPr>
            <a:fld id="{D30023C4-5528-489E-A726-D14A340FF59E}" type="datetime1">
              <a:rPr lang="en-GB" altLang="en-US" smtClean="0"/>
              <a:pPr>
                <a:spcAft>
                  <a:spcPts val="600"/>
                </a:spcAft>
                <a:defRPr/>
              </a:pPr>
              <a:t>18/12/2025</a:t>
            </a:fld>
            <a:endParaRPr lang="en-GB" altLang="en-US"/>
          </a:p>
        </p:txBody>
      </p:sp>
      <p:sp>
        <p:nvSpPr>
          <p:cNvPr id="3" name="Slide Number Placeholder 2" hidden="1">
            <a:extLst>
              <a:ext uri="{FF2B5EF4-FFF2-40B4-BE49-F238E27FC236}">
                <a16:creationId xmlns:a16="http://schemas.microsoft.com/office/drawing/2014/main" id="{59D03BEC-36F4-D11A-7599-3194EE19F5D1}"/>
              </a:ext>
            </a:extLst>
          </p:cNvPr>
          <p:cNvSpPr>
            <a:spLocks noGrp="1"/>
          </p:cNvSpPr>
          <p:nvPr>
            <p:ph type="sldNum" sz="quarter" idx="4294967295"/>
          </p:nvPr>
        </p:nvSpPr>
        <p:spPr>
          <a:xfrm>
            <a:off x="7956550" y="6381750"/>
            <a:ext cx="730250" cy="339725"/>
          </a:xfrm>
        </p:spPr>
        <p:txBody>
          <a:bodyPr/>
          <a:lstStyle/>
          <a:p>
            <a:pPr>
              <a:spcAft>
                <a:spcPts val="600"/>
              </a:spcAft>
              <a:defRPr/>
            </a:pPr>
            <a:fld id="{AA1819AB-B9DA-41D7-8C91-5DE9528F5AA4}" type="slidenum">
              <a:rPr lang="en-GB" altLang="en-US" smtClean="0"/>
              <a:pPr>
                <a:spcAft>
                  <a:spcPts val="600"/>
                </a:spcAft>
                <a:defRPr/>
              </a:pPr>
              <a:t>2</a:t>
            </a:fld>
            <a:endParaRPr lang="en-GB" altLang="en-US"/>
          </a:p>
        </p:txBody>
      </p:sp>
      <p:pic>
        <p:nvPicPr>
          <p:cNvPr id="6" name="Picture 5" descr="A pink background with hands and flowers">
            <a:extLst>
              <a:ext uri="{FF2B5EF4-FFF2-40B4-BE49-F238E27FC236}">
                <a16:creationId xmlns:a16="http://schemas.microsoft.com/office/drawing/2014/main" id="{C16F0F85-1456-1F5E-98FC-B5F24635F18C}"/>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9144000" cy="5837765"/>
          </a:xfrm>
          <a:prstGeom prst="rect">
            <a:avLst/>
          </a:prstGeom>
        </p:spPr>
      </p:pic>
    </p:spTree>
    <p:extLst>
      <p:ext uri="{BB962C8B-B14F-4D97-AF65-F5344CB8AC3E}">
        <p14:creationId xmlns:p14="http://schemas.microsoft.com/office/powerpoint/2010/main" val="36835895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1143000"/>
          </a:xfrm>
        </p:spPr>
        <p:txBody>
          <a:bodyPr wrap="square" anchor="ctr">
            <a:normAutofit/>
          </a:bodyPr>
          <a:lstStyle/>
          <a:p>
            <a:r>
              <a:rPr lang="en-GB" b="1" dirty="0"/>
              <a:t>Introduction</a:t>
            </a:r>
          </a:p>
        </p:txBody>
      </p:sp>
      <p:sp>
        <p:nvSpPr>
          <p:cNvPr id="8" name="Rectangle 2">
            <a:extLst>
              <a:ext uri="{FF2B5EF4-FFF2-40B4-BE49-F238E27FC236}">
                <a16:creationId xmlns:a16="http://schemas.microsoft.com/office/drawing/2014/main" id="{F9A02D38-B2CE-7B13-0C68-3AE18D6C3993}"/>
              </a:ext>
            </a:extLst>
          </p:cNvPr>
          <p:cNvSpPr>
            <a:spLocks noGrp="1" noChangeArrowheads="1"/>
          </p:cNvSpPr>
          <p:nvPr>
            <p:ph sz="half" idx="2"/>
          </p:nvPr>
        </p:nvSpPr>
        <p:spPr bwMode="auto">
          <a:xfrm>
            <a:off x="444015" y="1417638"/>
            <a:ext cx="4040188" cy="3414365"/>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Fictional Patient: Mrs. Sarah Thompson, 45-year-old primary school teacher</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Main condition: Triple-Negative Breast Cancer (TNBC)</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Key symptoms: Breast lump, tenderness, redness</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GB" altLang="en-US" sz="1600" b="0" i="0" u="none" strike="noStrike" cap="none" normalizeH="0" baseline="0" dirty="0">
                <a:ln>
                  <a:noFill/>
                </a:ln>
                <a:effectLst/>
                <a:latin typeface="Arial" panose="020B0604020202020204" pitchFamily="34" charset="0"/>
                <a:cs typeface="Arial" panose="020B0604020202020204" pitchFamily="34" charset="0"/>
              </a:rPr>
              <a:t>Risk factors: Early menarche (age 11), smoking history, high stress levels, irregular screening attendance</a:t>
            </a:r>
            <a:endParaRPr kumimoji="0" lang="en-US" altLang="en-US" sz="1600" b="0" i="0" u="none" strike="noStrike" cap="none" normalizeH="0" baseline="0" dirty="0">
              <a:ln>
                <a:noFill/>
              </a:ln>
              <a:effectLst/>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DF113FD-7DF2-0C32-423A-D82AE5839275}"/>
              </a:ext>
            </a:extLst>
          </p:cNvPr>
          <p:cNvSpPr txBox="1"/>
          <p:nvPr/>
        </p:nvSpPr>
        <p:spPr bwMode="auto">
          <a:xfrm>
            <a:off x="5220072" y="4820841"/>
            <a:ext cx="4041775" cy="639762"/>
          </a:xfrm>
          <a:prstGeom prst="rect">
            <a:avLst/>
          </a:prstGeom>
          <a:noFill/>
          <a:ln>
            <a:noFill/>
          </a:ln>
        </p:spPr>
        <p:txBody>
          <a:bodyPr vert="horz" wrap="square" lIns="91440" tIns="45720" rIns="91440" bIns="45720" numCol="1" rtlCol="0" anchor="b" anchorCtr="0" compatLnSpc="1">
            <a:prstTxWarp prst="textNoShape">
              <a:avLst/>
            </a:prstTxWarp>
            <a:normAutofit/>
          </a:bodyPr>
          <a:lstStyle/>
          <a:p>
            <a:pPr>
              <a:spcBef>
                <a:spcPct val="20000"/>
              </a:spcBef>
            </a:pPr>
            <a:r>
              <a:rPr lang="en-US" sz="2000" b="1" kern="1200" dirty="0"/>
              <a:t>Figure 1: Female patient </a:t>
            </a:r>
          </a:p>
        </p:txBody>
      </p:sp>
      <p:pic>
        <p:nvPicPr>
          <p:cNvPr id="17" name="Picture 16" descr="A person in a white coat looking at a computer">
            <a:extLst>
              <a:ext uri="{FF2B5EF4-FFF2-40B4-BE49-F238E27FC236}">
                <a16:creationId xmlns:a16="http://schemas.microsoft.com/office/drawing/2014/main" id="{78B27DAD-B070-DBFE-639A-2BD9C736843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9861" r="1124" b="1"/>
          <a:stretch>
            <a:fillRect/>
          </a:stretch>
        </p:blipFill>
        <p:spPr>
          <a:xfrm>
            <a:off x="4788024" y="1397397"/>
            <a:ext cx="4041775" cy="3414365"/>
          </a:xfrm>
          <a:prstGeom prst="rect">
            <a:avLst/>
          </a:prstGeom>
          <a:noFill/>
        </p:spPr>
      </p:pic>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10440280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a:xfrm>
            <a:off x="467544" y="136526"/>
            <a:ext cx="8219256" cy="865768"/>
          </a:xfrm>
        </p:spPr>
        <p:txBody>
          <a:bodyPr/>
          <a:lstStyle/>
          <a:p>
            <a:r>
              <a:rPr lang="en-GB" sz="3600" b="1" dirty="0"/>
              <a:t>Information about the person</a:t>
            </a:r>
          </a:p>
        </p:txBody>
      </p:sp>
      <p:graphicFrame>
        <p:nvGraphicFramePr>
          <p:cNvPr id="17" name="Content Placeholder 16">
            <a:extLst>
              <a:ext uri="{FF2B5EF4-FFF2-40B4-BE49-F238E27FC236}">
                <a16:creationId xmlns:a16="http://schemas.microsoft.com/office/drawing/2014/main" id="{A2BE021A-3FBA-3660-0236-1308A4701B60}"/>
              </a:ext>
            </a:extLst>
          </p:cNvPr>
          <p:cNvGraphicFramePr>
            <a:graphicFrameLocks noGrp="1"/>
          </p:cNvGraphicFramePr>
          <p:nvPr>
            <p:ph idx="1"/>
            <p:extLst>
              <p:ext uri="{D42A27DB-BD31-4B8C-83A1-F6EECF244321}">
                <p14:modId xmlns:p14="http://schemas.microsoft.com/office/powerpoint/2010/main" val="3136454501"/>
              </p:ext>
            </p:extLst>
          </p:nvPr>
        </p:nvGraphicFramePr>
        <p:xfrm>
          <a:off x="1043608" y="1002293"/>
          <a:ext cx="7643192" cy="4586968"/>
        </p:xfrm>
        <a:graphic>
          <a:graphicData uri="http://schemas.openxmlformats.org/drawingml/2006/table">
            <a:tbl>
              <a:tblPr/>
              <a:tblGrid>
                <a:gridCol w="3904298">
                  <a:extLst>
                    <a:ext uri="{9D8B030D-6E8A-4147-A177-3AD203B41FA5}">
                      <a16:colId xmlns:a16="http://schemas.microsoft.com/office/drawing/2014/main" val="156746410"/>
                    </a:ext>
                  </a:extLst>
                </a:gridCol>
                <a:gridCol w="3738894">
                  <a:extLst>
                    <a:ext uri="{9D8B030D-6E8A-4147-A177-3AD203B41FA5}">
                      <a16:colId xmlns:a16="http://schemas.microsoft.com/office/drawing/2014/main" val="2215027602"/>
                    </a:ext>
                  </a:extLst>
                </a:gridCol>
              </a:tblGrid>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Demographic / Measurement</a:t>
                      </a:r>
                    </a:p>
                  </a:txBody>
                  <a:tcPr marL="78327" marR="78327" marT="39164" marB="39164" anchor="ctr">
                    <a:lnL>
                      <a:noFill/>
                    </a:lnL>
                    <a:lnR>
                      <a:noFill/>
                    </a:lnR>
                    <a:lnT>
                      <a:noFill/>
                    </a:lnT>
                    <a:lnB>
                      <a:noFill/>
                    </a:lnB>
                    <a:noFill/>
                  </a:tcPr>
                </a:tc>
                <a:tc>
                  <a:txBody>
                    <a:bodyPr/>
                    <a:lstStyle/>
                    <a:p>
                      <a:pPr algn="just">
                        <a:lnSpc>
                          <a:spcPct val="150000"/>
                        </a:lnSpc>
                        <a:buNone/>
                      </a:pPr>
                      <a:r>
                        <a:rPr lang="en-US" sz="1400">
                          <a:latin typeface="Arial" panose="020B0604020202020204" pitchFamily="34" charset="0"/>
                          <a:cs typeface="Arial" panose="020B0604020202020204" pitchFamily="34" charset="0"/>
                        </a:rPr>
                        <a:t>Details</a:t>
                      </a:r>
                    </a:p>
                  </a:txBody>
                  <a:tcPr marL="78327" marR="78327" marT="39164" marB="39164" anchor="ctr">
                    <a:lnL>
                      <a:noFill/>
                    </a:lnL>
                    <a:lnR>
                      <a:noFill/>
                    </a:lnR>
                    <a:lnT>
                      <a:noFill/>
                    </a:lnT>
                    <a:lnB>
                      <a:noFill/>
                    </a:lnB>
                    <a:noFill/>
                  </a:tcPr>
                </a:tc>
                <a:extLst>
                  <a:ext uri="{0D108BD9-81ED-4DB2-BD59-A6C34878D82A}">
                    <a16:rowId xmlns:a16="http://schemas.microsoft.com/office/drawing/2014/main" val="1692675583"/>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Age</a:t>
                      </a:r>
                    </a:p>
                  </a:txBody>
                  <a:tcPr marL="78327" marR="78327" marT="39164" marB="39164" anchor="ctr">
                    <a:lnL>
                      <a:noFill/>
                    </a:lnL>
                    <a:lnR>
                      <a:noFill/>
                    </a:lnR>
                    <a:lnT>
                      <a:noFill/>
                    </a:lnT>
                    <a:lnB>
                      <a:noFill/>
                    </a:lnB>
                    <a:noFill/>
                  </a:tcPr>
                </a:tc>
                <a:tc>
                  <a:txBody>
                    <a:bodyPr/>
                    <a:lstStyle/>
                    <a:p>
                      <a:pPr algn="just">
                        <a:lnSpc>
                          <a:spcPct val="150000"/>
                        </a:lnSpc>
                        <a:buNone/>
                      </a:pPr>
                      <a:r>
                        <a:rPr lang="en-US" sz="1400">
                          <a:latin typeface="Arial" panose="020B0604020202020204" pitchFamily="34" charset="0"/>
                          <a:cs typeface="Arial" panose="020B0604020202020204" pitchFamily="34" charset="0"/>
                        </a:rPr>
                        <a:t>45 years</a:t>
                      </a:r>
                    </a:p>
                  </a:txBody>
                  <a:tcPr marL="78327" marR="78327" marT="39164" marB="39164" anchor="ctr">
                    <a:lnL>
                      <a:noFill/>
                    </a:lnL>
                    <a:lnR>
                      <a:noFill/>
                    </a:lnR>
                    <a:lnT>
                      <a:noFill/>
                    </a:lnT>
                    <a:lnB>
                      <a:noFill/>
                    </a:lnB>
                    <a:noFill/>
                  </a:tcPr>
                </a:tc>
                <a:extLst>
                  <a:ext uri="{0D108BD9-81ED-4DB2-BD59-A6C34878D82A}">
                    <a16:rowId xmlns:a16="http://schemas.microsoft.com/office/drawing/2014/main" val="882420701"/>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Gender</a:t>
                      </a:r>
                    </a:p>
                  </a:txBody>
                  <a:tcPr marL="78327" marR="78327" marT="39164" marB="39164" anchor="ctr">
                    <a:lnL>
                      <a:noFill/>
                    </a:lnL>
                    <a:lnR>
                      <a:noFill/>
                    </a:lnR>
                    <a:lnT>
                      <a:noFill/>
                    </a:lnT>
                    <a:lnB>
                      <a:noFill/>
                    </a:lnB>
                    <a:noFill/>
                  </a:tcPr>
                </a:tc>
                <a:tc>
                  <a:txBody>
                    <a:bodyPr/>
                    <a:lstStyle/>
                    <a:p>
                      <a:pPr algn="just">
                        <a:lnSpc>
                          <a:spcPct val="150000"/>
                        </a:lnSpc>
                        <a:buNone/>
                      </a:pPr>
                      <a:r>
                        <a:rPr lang="en-US" sz="1400">
                          <a:latin typeface="Arial" panose="020B0604020202020204" pitchFamily="34" charset="0"/>
                          <a:cs typeface="Arial" panose="020B0604020202020204" pitchFamily="34" charset="0"/>
                        </a:rPr>
                        <a:t>Female</a:t>
                      </a:r>
                    </a:p>
                  </a:txBody>
                  <a:tcPr marL="78327" marR="78327" marT="39164" marB="39164" anchor="ctr">
                    <a:lnL>
                      <a:noFill/>
                    </a:lnL>
                    <a:lnR>
                      <a:noFill/>
                    </a:lnR>
                    <a:lnT>
                      <a:noFill/>
                    </a:lnT>
                    <a:lnB>
                      <a:noFill/>
                    </a:lnB>
                    <a:noFill/>
                  </a:tcPr>
                </a:tc>
                <a:extLst>
                  <a:ext uri="{0D108BD9-81ED-4DB2-BD59-A6C34878D82A}">
                    <a16:rowId xmlns:a16="http://schemas.microsoft.com/office/drawing/2014/main" val="1970254325"/>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Occupation</a:t>
                      </a:r>
                    </a:p>
                  </a:txBody>
                  <a:tcPr marL="78327" marR="78327" marT="39164" marB="39164" anchor="ctr">
                    <a:lnL>
                      <a:noFill/>
                    </a:lnL>
                    <a:lnR>
                      <a:noFill/>
                    </a:lnR>
                    <a:lnT>
                      <a:noFill/>
                    </a:lnT>
                    <a:lnB>
                      <a:noFill/>
                    </a:lnB>
                    <a:noFill/>
                  </a:tcPr>
                </a:tc>
                <a:tc>
                  <a:txBody>
                    <a:bodyPr/>
                    <a:lstStyle/>
                    <a:p>
                      <a:pPr algn="just">
                        <a:lnSpc>
                          <a:spcPct val="150000"/>
                        </a:lnSpc>
                        <a:buNone/>
                      </a:pPr>
                      <a:r>
                        <a:rPr lang="en-US" sz="1400">
                          <a:latin typeface="Arial" panose="020B0604020202020204" pitchFamily="34" charset="0"/>
                          <a:cs typeface="Arial" panose="020B0604020202020204" pitchFamily="34" charset="0"/>
                        </a:rPr>
                        <a:t>Primary school teacher</a:t>
                      </a:r>
                    </a:p>
                  </a:txBody>
                  <a:tcPr marL="78327" marR="78327" marT="39164" marB="39164" anchor="ctr">
                    <a:lnL>
                      <a:noFill/>
                    </a:lnL>
                    <a:lnR>
                      <a:noFill/>
                    </a:lnR>
                    <a:lnT>
                      <a:noFill/>
                    </a:lnT>
                    <a:lnB>
                      <a:noFill/>
                    </a:lnB>
                    <a:noFill/>
                  </a:tcPr>
                </a:tc>
                <a:extLst>
                  <a:ext uri="{0D108BD9-81ED-4DB2-BD59-A6C34878D82A}">
                    <a16:rowId xmlns:a16="http://schemas.microsoft.com/office/drawing/2014/main" val="808872716"/>
                  </a:ext>
                </a:extLst>
              </a:tr>
              <a:tr h="358808">
                <a:tc>
                  <a:txBody>
                    <a:bodyPr/>
                    <a:lstStyle/>
                    <a:p>
                      <a:pPr algn="just">
                        <a:lnSpc>
                          <a:spcPct val="150000"/>
                        </a:lnSpc>
                        <a:buNone/>
                      </a:pPr>
                      <a:r>
                        <a:rPr lang="en-US" sz="1400" dirty="0">
                          <a:latin typeface="Arial" panose="020B0604020202020204" pitchFamily="34" charset="0"/>
                          <a:cs typeface="Arial" panose="020B0604020202020204" pitchFamily="34" charset="0"/>
                        </a:rPr>
                        <a:t>Height</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165 cm</a:t>
                      </a:r>
                    </a:p>
                  </a:txBody>
                  <a:tcPr marL="78327" marR="78327" marT="39164" marB="39164" anchor="ctr">
                    <a:lnL>
                      <a:noFill/>
                    </a:lnL>
                    <a:lnR>
                      <a:noFill/>
                    </a:lnR>
                    <a:lnT>
                      <a:noFill/>
                    </a:lnT>
                    <a:lnB>
                      <a:noFill/>
                    </a:lnB>
                    <a:noFill/>
                  </a:tcPr>
                </a:tc>
                <a:extLst>
                  <a:ext uri="{0D108BD9-81ED-4DB2-BD59-A6C34878D82A}">
                    <a16:rowId xmlns:a16="http://schemas.microsoft.com/office/drawing/2014/main" val="2418939763"/>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Weight</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72 kg</a:t>
                      </a:r>
                    </a:p>
                  </a:txBody>
                  <a:tcPr marL="78327" marR="78327" marT="39164" marB="39164" anchor="ctr">
                    <a:lnL>
                      <a:noFill/>
                    </a:lnL>
                    <a:lnR>
                      <a:noFill/>
                    </a:lnR>
                    <a:lnT>
                      <a:noFill/>
                    </a:lnT>
                    <a:lnB>
                      <a:noFill/>
                    </a:lnB>
                    <a:noFill/>
                  </a:tcPr>
                </a:tc>
                <a:extLst>
                  <a:ext uri="{0D108BD9-81ED-4DB2-BD59-A6C34878D82A}">
                    <a16:rowId xmlns:a16="http://schemas.microsoft.com/office/drawing/2014/main" val="110704580"/>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BMI</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26.5 (overweight)</a:t>
                      </a:r>
                    </a:p>
                  </a:txBody>
                  <a:tcPr marL="78327" marR="78327" marT="39164" marB="39164" anchor="ctr">
                    <a:lnL>
                      <a:noFill/>
                    </a:lnL>
                    <a:lnR>
                      <a:noFill/>
                    </a:lnR>
                    <a:lnT>
                      <a:noFill/>
                    </a:lnT>
                    <a:lnB>
                      <a:noFill/>
                    </a:lnB>
                    <a:noFill/>
                  </a:tcPr>
                </a:tc>
                <a:extLst>
                  <a:ext uri="{0D108BD9-81ED-4DB2-BD59-A6C34878D82A}">
                    <a16:rowId xmlns:a16="http://schemas.microsoft.com/office/drawing/2014/main" val="1261719370"/>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Blood Pressure</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130/85 mmHg</a:t>
                      </a:r>
                    </a:p>
                  </a:txBody>
                  <a:tcPr marL="78327" marR="78327" marT="39164" marB="39164" anchor="ctr">
                    <a:lnL>
                      <a:noFill/>
                    </a:lnL>
                    <a:lnR>
                      <a:noFill/>
                    </a:lnR>
                    <a:lnT>
                      <a:noFill/>
                    </a:lnT>
                    <a:lnB>
                      <a:noFill/>
                    </a:lnB>
                    <a:noFill/>
                  </a:tcPr>
                </a:tc>
                <a:extLst>
                  <a:ext uri="{0D108BD9-81ED-4DB2-BD59-A6C34878D82A}">
                    <a16:rowId xmlns:a16="http://schemas.microsoft.com/office/drawing/2014/main" val="2881314025"/>
                  </a:ext>
                </a:extLst>
              </a:tr>
              <a:tr h="358808">
                <a:tc>
                  <a:txBody>
                    <a:bodyPr/>
                    <a:lstStyle/>
                    <a:p>
                      <a:pPr algn="just">
                        <a:lnSpc>
                          <a:spcPct val="150000"/>
                        </a:lnSpc>
                        <a:buNone/>
                      </a:pPr>
                      <a:r>
                        <a:rPr lang="en-US" sz="1400">
                          <a:latin typeface="Arial" panose="020B0604020202020204" pitchFamily="34" charset="0"/>
                          <a:cs typeface="Arial" panose="020B0604020202020204" pitchFamily="34" charset="0"/>
                        </a:rPr>
                        <a:t>Heart Rate</a:t>
                      </a:r>
                    </a:p>
                  </a:txBody>
                  <a:tcPr marL="78327" marR="78327" marT="39164" marB="39164" anchor="ctr">
                    <a:lnL>
                      <a:noFill/>
                    </a:lnL>
                    <a:lnR>
                      <a:noFill/>
                    </a:lnR>
                    <a:lnT>
                      <a:noFill/>
                    </a:lnT>
                    <a:lnB>
                      <a:noFill/>
                    </a:lnB>
                    <a:noFill/>
                  </a:tcPr>
                </a:tc>
                <a:tc>
                  <a:txBody>
                    <a:bodyPr/>
                    <a:lstStyle/>
                    <a:p>
                      <a:pPr algn="just">
                        <a:lnSpc>
                          <a:spcPct val="150000"/>
                        </a:lnSpc>
                        <a:buNone/>
                      </a:pPr>
                      <a:r>
                        <a:rPr lang="en-US" sz="1400" dirty="0">
                          <a:latin typeface="Arial" panose="020B0604020202020204" pitchFamily="34" charset="0"/>
                          <a:cs typeface="Arial" panose="020B0604020202020204" pitchFamily="34" charset="0"/>
                        </a:rPr>
                        <a:t>78 bpm</a:t>
                      </a:r>
                    </a:p>
                  </a:txBody>
                  <a:tcPr marL="78327" marR="78327" marT="39164" marB="39164" anchor="ctr">
                    <a:lnL>
                      <a:noFill/>
                    </a:lnL>
                    <a:lnR>
                      <a:noFill/>
                    </a:lnR>
                    <a:lnT>
                      <a:noFill/>
                    </a:lnT>
                    <a:lnB>
                      <a:noFill/>
                    </a:lnB>
                    <a:noFill/>
                  </a:tcPr>
                </a:tc>
                <a:extLst>
                  <a:ext uri="{0D108BD9-81ED-4DB2-BD59-A6C34878D82A}">
                    <a16:rowId xmlns:a16="http://schemas.microsoft.com/office/drawing/2014/main" val="1901167941"/>
                  </a:ext>
                </a:extLst>
              </a:tr>
              <a:tr h="678848">
                <a:tc>
                  <a:txBody>
                    <a:bodyPr/>
                    <a:lstStyle/>
                    <a:p>
                      <a:pPr algn="just">
                        <a:lnSpc>
                          <a:spcPct val="150000"/>
                        </a:lnSpc>
                        <a:buNone/>
                      </a:pPr>
                      <a:r>
                        <a:rPr lang="en-US" sz="1400" dirty="0">
                          <a:latin typeface="Arial" panose="020B0604020202020204" pitchFamily="34" charset="0"/>
                          <a:cs typeface="Arial" panose="020B0604020202020204" pitchFamily="34" charset="0"/>
                        </a:rPr>
                        <a:t>Lifestyle</a:t>
                      </a:r>
                    </a:p>
                  </a:txBody>
                  <a:tcPr marL="78327" marR="78327" marT="39164" marB="39164" anchor="ctr">
                    <a:lnL>
                      <a:noFill/>
                    </a:lnL>
                    <a:lnR>
                      <a:noFill/>
                    </a:lnR>
                    <a:lnT>
                      <a:noFill/>
                    </a:lnT>
                    <a:lnB>
                      <a:noFill/>
                    </a:lnB>
                    <a:noFill/>
                  </a:tcPr>
                </a:tc>
                <a:tc>
                  <a:txBody>
                    <a:bodyPr/>
                    <a:lstStyle/>
                    <a:p>
                      <a:pPr algn="just">
                        <a:lnSpc>
                          <a:spcPct val="150000"/>
                        </a:lnSpc>
                        <a:buNone/>
                      </a:pPr>
                      <a:r>
                        <a:rPr lang="en-GB" sz="1400" dirty="0">
                          <a:latin typeface="Arial" panose="020B0604020202020204" pitchFamily="34" charset="0"/>
                          <a:cs typeface="Arial" panose="020B0604020202020204" pitchFamily="34" charset="0"/>
                        </a:rPr>
                        <a:t>Smoker (10 yrs), low physical activity, moderate alcohol, high stress level. </a:t>
                      </a:r>
                    </a:p>
                  </a:txBody>
                  <a:tcPr marL="78327" marR="78327" marT="39164" marB="39164" anchor="ctr">
                    <a:lnL>
                      <a:noFill/>
                    </a:lnL>
                    <a:lnR>
                      <a:noFill/>
                    </a:lnR>
                    <a:lnT>
                      <a:noFill/>
                    </a:lnT>
                    <a:lnB>
                      <a:noFill/>
                    </a:lnB>
                    <a:noFill/>
                  </a:tcPr>
                </a:tc>
                <a:extLst>
                  <a:ext uri="{0D108BD9-81ED-4DB2-BD59-A6C34878D82A}">
                    <a16:rowId xmlns:a16="http://schemas.microsoft.com/office/drawing/2014/main" val="103346005"/>
                  </a:ext>
                </a:extLst>
              </a:tr>
              <a:tr h="678848">
                <a:tc>
                  <a:txBody>
                    <a:bodyPr/>
                    <a:lstStyle/>
                    <a:p>
                      <a:pPr algn="just">
                        <a:lnSpc>
                          <a:spcPct val="150000"/>
                        </a:lnSpc>
                        <a:buNone/>
                      </a:pPr>
                      <a:r>
                        <a:rPr lang="en-US" sz="1400">
                          <a:latin typeface="Arial" panose="020B0604020202020204" pitchFamily="34" charset="0"/>
                          <a:cs typeface="Arial" panose="020B0604020202020204" pitchFamily="34" charset="0"/>
                        </a:rPr>
                        <a:t>Medical History</a:t>
                      </a:r>
                    </a:p>
                  </a:txBody>
                  <a:tcPr marL="78327" marR="78327" marT="39164" marB="39164" anchor="ctr">
                    <a:lnL>
                      <a:noFill/>
                    </a:lnL>
                    <a:lnR>
                      <a:noFill/>
                    </a:lnR>
                    <a:lnT>
                      <a:noFill/>
                    </a:lnT>
                    <a:lnB>
                      <a:noFill/>
                    </a:lnB>
                    <a:noFill/>
                  </a:tcPr>
                </a:tc>
                <a:tc>
                  <a:txBody>
                    <a:bodyPr/>
                    <a:lstStyle/>
                    <a:p>
                      <a:pPr algn="just">
                        <a:lnSpc>
                          <a:spcPct val="150000"/>
                        </a:lnSpc>
                        <a:buNone/>
                      </a:pPr>
                      <a:r>
                        <a:rPr lang="en-GB" sz="1400" dirty="0">
                          <a:latin typeface="Arial" panose="020B0604020202020204" pitchFamily="34" charset="0"/>
                          <a:cs typeface="Arial" panose="020B0604020202020204" pitchFamily="34" charset="0"/>
                        </a:rPr>
                        <a:t>Early menarche (age 11), irregular screening attendance ,low physical activity. </a:t>
                      </a:r>
                    </a:p>
                  </a:txBody>
                  <a:tcPr marL="78327" marR="78327" marT="39164" marB="39164" anchor="ctr">
                    <a:lnL>
                      <a:noFill/>
                    </a:lnL>
                    <a:lnR>
                      <a:noFill/>
                    </a:lnR>
                    <a:lnT>
                      <a:noFill/>
                    </a:lnT>
                    <a:lnB>
                      <a:noFill/>
                    </a:lnB>
                    <a:noFill/>
                  </a:tcPr>
                </a:tc>
                <a:extLst>
                  <a:ext uri="{0D108BD9-81ED-4DB2-BD59-A6C34878D82A}">
                    <a16:rowId xmlns:a16="http://schemas.microsoft.com/office/drawing/2014/main" val="2702161477"/>
                  </a:ext>
                </a:extLst>
              </a:tr>
            </a:tbl>
          </a:graphicData>
        </a:graphic>
      </p:graphicFrame>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6" name="Picture 5" descr="A 3d person leaning on a sign">
            <a:extLst>
              <a:ext uri="{FF2B5EF4-FFF2-40B4-BE49-F238E27FC236}">
                <a16:creationId xmlns:a16="http://schemas.microsoft.com/office/drawing/2014/main" id="{802A6C83-409A-04BC-96C8-27D5F142452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357639" y="1628800"/>
            <a:ext cx="2510161" cy="2510161"/>
          </a:xfrm>
          <a:prstGeom prst="rect">
            <a:avLst/>
          </a:prstGeom>
        </p:spPr>
      </p:pic>
    </p:spTree>
    <p:extLst>
      <p:ext uri="{BB962C8B-B14F-4D97-AF65-F5344CB8AC3E}">
        <p14:creationId xmlns:p14="http://schemas.microsoft.com/office/powerpoint/2010/main" val="11961547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03719"/>
            <a:ext cx="8229600" cy="1143000"/>
          </a:xfrm>
        </p:spPr>
        <p:txBody>
          <a:bodyPr/>
          <a:lstStyle/>
          <a:p>
            <a:pPr algn="ctr"/>
            <a:r>
              <a:rPr lang="en-GB" sz="3600" b="1" dirty="0">
                <a:cs typeface="Arial" panose="020B0604020202020204" pitchFamily="34" charset="0"/>
              </a:rPr>
              <a:t>Breast Anatomy &amp; Physiology</a:t>
            </a:r>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idx="1"/>
          </p:nvPr>
        </p:nvSpPr>
        <p:spPr>
          <a:xfrm>
            <a:off x="52482" y="1048289"/>
            <a:ext cx="5167590" cy="4252919"/>
          </a:xfrm>
        </p:spPr>
        <p:txBody>
          <a:bodyPr/>
          <a:lstStyle/>
          <a:p>
            <a:pPr algn="just">
              <a:lnSpc>
                <a:spcPct val="150000"/>
              </a:lnSpc>
              <a:buFont typeface="Wingdings" panose="05000000000000000000" pitchFamily="2" charset="2"/>
              <a:buChar char="Ø"/>
            </a:pPr>
            <a:r>
              <a:rPr lang="en-US" sz="1600" b="1" dirty="0">
                <a:latin typeface="Arial" panose="020B0604020202020204" pitchFamily="34" charset="0"/>
                <a:cs typeface="Arial" panose="020B0604020202020204" pitchFamily="34" charset="0"/>
              </a:rPr>
              <a:t>Breast Structure:</a:t>
            </a:r>
            <a:r>
              <a:rPr lang="en-US" sz="1600" dirty="0">
                <a:latin typeface="Arial" panose="020B0604020202020204" pitchFamily="34" charset="0"/>
                <a:cs typeface="Arial" panose="020B0604020202020204" pitchFamily="34" charset="0"/>
              </a:rPr>
              <a:t> Lobules (milk-producing glands), ducts (milk transport), connective tissue, axillary lymph nodes (Standring, 2021)</a:t>
            </a:r>
          </a:p>
          <a:p>
            <a:pPr algn="just">
              <a:lnSpc>
                <a:spcPct val="150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Function:</a:t>
            </a:r>
            <a:r>
              <a:rPr lang="en-GB" sz="1600" dirty="0">
                <a:latin typeface="Arial" panose="020B0604020202020204" pitchFamily="34" charset="0"/>
                <a:cs typeface="Arial" panose="020B0604020202020204" pitchFamily="34" charset="0"/>
              </a:rPr>
              <a:t> Hormonal regulation of lobules and ducts; lymphatic drainage important for immune response and cancer spread (NICE, 2023)</a:t>
            </a:r>
          </a:p>
          <a:p>
            <a:pPr algn="just">
              <a:lnSpc>
                <a:spcPct val="150000"/>
              </a:lnSpc>
              <a:buFont typeface="Wingdings" panose="05000000000000000000" pitchFamily="2" charset="2"/>
              <a:buChar char="Ø"/>
            </a:pPr>
            <a:r>
              <a:rPr lang="en-GB" sz="1600" b="1" dirty="0">
                <a:latin typeface="Arial" panose="020B0604020202020204" pitchFamily="34" charset="0"/>
                <a:cs typeface="Arial" panose="020B0604020202020204" pitchFamily="34" charset="0"/>
              </a:rPr>
              <a:t>Relevance to TNBC:</a:t>
            </a:r>
            <a:r>
              <a:rPr lang="en-GB" sz="1600" dirty="0">
                <a:latin typeface="Arial" panose="020B0604020202020204" pitchFamily="34" charset="0"/>
                <a:cs typeface="Arial" panose="020B0604020202020204" pitchFamily="34" charset="0"/>
              </a:rPr>
              <a:t> Malignant cells often originate in lobules or ducts; TNBC lacks </a:t>
            </a:r>
            <a:r>
              <a:rPr lang="en-GB" sz="1600" dirty="0" err="1">
                <a:latin typeface="Arial" panose="020B0604020202020204" pitchFamily="34" charset="0"/>
                <a:cs typeface="Arial" panose="020B0604020202020204" pitchFamily="34" charset="0"/>
              </a:rPr>
              <a:t>estrogen</a:t>
            </a:r>
            <a:r>
              <a:rPr lang="en-GB" sz="1600" dirty="0">
                <a:latin typeface="Arial" panose="020B0604020202020204" pitchFamily="34" charset="0"/>
                <a:cs typeface="Arial" panose="020B0604020202020204" pitchFamily="34" charset="0"/>
              </a:rPr>
              <a:t>, progesterone, and HER2 receptors → aggressive and difficult to treat (Foulkes et al., 2010)</a:t>
            </a:r>
            <a:endParaRPr lang="en-US" sz="1600" dirty="0">
              <a:latin typeface="Arial" panose="020B0604020202020204" pitchFamily="34" charset="0"/>
              <a:cs typeface="Arial" panose="020B0604020202020204" pitchFamily="34" charset="0"/>
            </a:endParaRPr>
          </a:p>
        </p:txBody>
      </p:sp>
      <p:pic>
        <p:nvPicPr>
          <p:cNvPr id="9" name="Picture 8" descr="Diagram of a diagram of a cell&#10;&#10;AI-generated content may be incorrect.">
            <a:extLst>
              <a:ext uri="{FF2B5EF4-FFF2-40B4-BE49-F238E27FC236}">
                <a16:creationId xmlns:a16="http://schemas.microsoft.com/office/drawing/2014/main" id="{CF4643C9-6772-3A09-763A-C54AA1B2673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137139" y="1140890"/>
            <a:ext cx="3954379" cy="3259103"/>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95AA32EF-61AE-247D-0E83-30569BA34ABB}"/>
              </a:ext>
            </a:extLst>
          </p:cNvPr>
          <p:cNvSpPr txBox="1"/>
          <p:nvPr/>
        </p:nvSpPr>
        <p:spPr>
          <a:xfrm>
            <a:off x="6372200" y="5116542"/>
            <a:ext cx="2520280" cy="369332"/>
          </a:xfrm>
          <a:prstGeom prst="rect">
            <a:avLst/>
          </a:prstGeom>
          <a:noFill/>
        </p:spPr>
        <p:txBody>
          <a:bodyPr wrap="square" rtlCol="0">
            <a:spAutoFit/>
          </a:bodyPr>
          <a:lstStyle/>
          <a:p>
            <a:r>
              <a:rPr lang="en-GB" dirty="0"/>
              <a:t>Figure 2: Breast Ducts </a:t>
            </a:r>
            <a:endParaRPr lang="en-US" dirty="0"/>
          </a:p>
        </p:txBody>
      </p:sp>
    </p:spTree>
    <p:extLst>
      <p:ext uri="{BB962C8B-B14F-4D97-AF65-F5344CB8AC3E}">
        <p14:creationId xmlns:p14="http://schemas.microsoft.com/office/powerpoint/2010/main" val="7117341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3E094-7580-4942-8B93-008CD5B96E93}"/>
              </a:ext>
            </a:extLst>
          </p:cNvPr>
          <p:cNvSpPr>
            <a:spLocks noGrp="1"/>
          </p:cNvSpPr>
          <p:nvPr>
            <p:ph type="title"/>
          </p:nvPr>
        </p:nvSpPr>
        <p:spPr>
          <a:xfrm>
            <a:off x="370647" y="-28601"/>
            <a:ext cx="8229600" cy="1143000"/>
          </a:xfrm>
        </p:spPr>
        <p:txBody>
          <a:bodyPr wrap="square" anchor="ctr">
            <a:normAutofit/>
          </a:bodyPr>
          <a:lstStyle/>
          <a:p>
            <a:pPr>
              <a:lnSpc>
                <a:spcPct val="90000"/>
              </a:lnSpc>
            </a:pPr>
            <a:r>
              <a:rPr lang="en-GB" sz="3700" b="1" dirty="0"/>
              <a:t>Pathophysiology of Triple-Negative Breast Cancer (TNBC)</a:t>
            </a:r>
            <a:endParaRPr lang="en-US" sz="3700" b="1" dirty="0"/>
          </a:p>
        </p:txBody>
      </p:sp>
      <p:sp>
        <p:nvSpPr>
          <p:cNvPr id="3" name="Content Placeholder 2">
            <a:extLst>
              <a:ext uri="{FF2B5EF4-FFF2-40B4-BE49-F238E27FC236}">
                <a16:creationId xmlns:a16="http://schemas.microsoft.com/office/drawing/2014/main" id="{E029CE03-6BA3-FBE5-497E-4ECB356667AD}"/>
              </a:ext>
            </a:extLst>
          </p:cNvPr>
          <p:cNvSpPr>
            <a:spLocks noGrp="1"/>
          </p:cNvSpPr>
          <p:nvPr>
            <p:ph sz="half" idx="1"/>
          </p:nvPr>
        </p:nvSpPr>
        <p:spPr>
          <a:xfrm>
            <a:off x="251027" y="1073117"/>
            <a:ext cx="4038600" cy="4711765"/>
          </a:xfrm>
        </p:spPr>
        <p:txBody>
          <a:bodyPr wrap="square" anchor="t">
            <a:normAutofit fontScale="25000" lnSpcReduction="20000"/>
          </a:bodyPr>
          <a:lstStyle/>
          <a:p>
            <a:pPr algn="just">
              <a:lnSpc>
                <a:spcPct val="170000"/>
              </a:lnSpc>
            </a:pPr>
            <a:r>
              <a:rPr lang="en-GB" sz="6400" dirty="0">
                <a:latin typeface="Arial" panose="020B0604020202020204" pitchFamily="34" charset="0"/>
                <a:cs typeface="Arial" panose="020B0604020202020204" pitchFamily="34" charset="0"/>
              </a:rPr>
              <a:t>TNBC originates in lobular or ductal epithelial cells (Foulkes et al., 2010)</a:t>
            </a:r>
          </a:p>
          <a:p>
            <a:pPr algn="just">
              <a:lnSpc>
                <a:spcPct val="170000"/>
              </a:lnSpc>
            </a:pPr>
            <a:r>
              <a:rPr lang="en-GB" sz="6400" dirty="0">
                <a:latin typeface="Arial" panose="020B0604020202020204" pitchFamily="34" charset="0"/>
                <a:cs typeface="Arial" panose="020B0604020202020204" pitchFamily="34" charset="0"/>
              </a:rPr>
              <a:t>Lacks </a:t>
            </a:r>
            <a:r>
              <a:rPr lang="en-GB" sz="6400" dirty="0" err="1">
                <a:latin typeface="Arial" panose="020B0604020202020204" pitchFamily="34" charset="0"/>
                <a:cs typeface="Arial" panose="020B0604020202020204" pitchFamily="34" charset="0"/>
              </a:rPr>
              <a:t>estrogen</a:t>
            </a:r>
            <a:r>
              <a:rPr lang="en-GB" sz="6400" dirty="0">
                <a:latin typeface="Arial" panose="020B0604020202020204" pitchFamily="34" charset="0"/>
                <a:cs typeface="Arial" panose="020B0604020202020204" pitchFamily="34" charset="0"/>
              </a:rPr>
              <a:t>, progesterone, and HER2 receptors → no targeted therapy (NICE, 2023)</a:t>
            </a:r>
          </a:p>
          <a:p>
            <a:pPr algn="just">
              <a:lnSpc>
                <a:spcPct val="170000"/>
              </a:lnSpc>
            </a:pPr>
            <a:r>
              <a:rPr lang="en-GB" sz="6400" dirty="0">
                <a:latin typeface="Arial" panose="020B0604020202020204" pitchFamily="34" charset="0"/>
                <a:cs typeface="Arial" panose="020B0604020202020204" pitchFamily="34" charset="0"/>
              </a:rPr>
              <a:t>Rapid tumour growth and high mitotic rate (Bianchini et al., 2016)</a:t>
            </a:r>
          </a:p>
          <a:p>
            <a:pPr algn="just">
              <a:lnSpc>
                <a:spcPct val="170000"/>
              </a:lnSpc>
            </a:pPr>
            <a:r>
              <a:rPr lang="en-US" sz="6400" dirty="0">
                <a:latin typeface="Arial" panose="020B0604020202020204" pitchFamily="34" charset="0"/>
                <a:cs typeface="Arial" panose="020B0604020202020204" pitchFamily="34" charset="0"/>
              </a:rPr>
              <a:t>Early metastasis via lymphatic system → axillary lymph nodes common (Dent et al., 2007)</a:t>
            </a:r>
          </a:p>
          <a:p>
            <a:pPr algn="just">
              <a:lnSpc>
                <a:spcPct val="170000"/>
              </a:lnSpc>
            </a:pPr>
            <a:r>
              <a:rPr lang="en-GB" sz="6400" dirty="0">
                <a:latin typeface="Arial" panose="020B0604020202020204" pitchFamily="34" charset="0"/>
                <a:cs typeface="Arial" panose="020B0604020202020204" pitchFamily="34" charset="0"/>
              </a:rPr>
              <a:t>Aggressive clinical course with higher recurrence risk (Carey et al., 2007)</a:t>
            </a:r>
          </a:p>
          <a:p>
            <a:pPr>
              <a:lnSpc>
                <a:spcPct val="90000"/>
              </a:lnSpc>
            </a:pPr>
            <a:endParaRPr lang="en-US" sz="1800" dirty="0"/>
          </a:p>
        </p:txBody>
      </p:sp>
      <p:pic>
        <p:nvPicPr>
          <p:cNvPr id="12" name="Picture 11" descr="A diagram of a person's breast&#10;&#10;AI-generated content may be incorrect.">
            <a:extLst>
              <a:ext uri="{FF2B5EF4-FFF2-40B4-BE49-F238E27FC236}">
                <a16:creationId xmlns:a16="http://schemas.microsoft.com/office/drawing/2014/main" id="{DA209DFF-A91A-DC52-2E8F-2481C898525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48693" y="1700808"/>
            <a:ext cx="4244280" cy="3273391"/>
          </a:xfrm>
          <a:prstGeom prst="rect">
            <a:avLst/>
          </a:prstGeom>
          <a:ln>
            <a:noFill/>
          </a:ln>
          <a:effectLst>
            <a:softEdge rad="112500"/>
          </a:effectLst>
        </p:spPr>
      </p:pic>
      <p:sp>
        <p:nvSpPr>
          <p:cNvPr id="4" name="Date Placeholder 3">
            <a:extLst>
              <a:ext uri="{FF2B5EF4-FFF2-40B4-BE49-F238E27FC236}">
                <a16:creationId xmlns:a16="http://schemas.microsoft.com/office/drawing/2014/main" id="{285C5375-6502-B3AE-AD50-352ED8C69910}"/>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C6F7AF80-FB83-3B50-DF22-2ED07B8A778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14" name="TextBox 13">
            <a:extLst>
              <a:ext uri="{FF2B5EF4-FFF2-40B4-BE49-F238E27FC236}">
                <a16:creationId xmlns:a16="http://schemas.microsoft.com/office/drawing/2014/main" id="{43F4D18B-CC01-61CF-FA41-CD5994D05EA2}"/>
              </a:ext>
            </a:extLst>
          </p:cNvPr>
          <p:cNvSpPr txBox="1"/>
          <p:nvPr/>
        </p:nvSpPr>
        <p:spPr>
          <a:xfrm>
            <a:off x="5196542" y="5158971"/>
            <a:ext cx="3518048" cy="338554"/>
          </a:xfrm>
          <a:prstGeom prst="rect">
            <a:avLst/>
          </a:prstGeom>
          <a:noFill/>
        </p:spPr>
        <p:txBody>
          <a:bodyPr wrap="square" rtlCol="0">
            <a:spAutoFit/>
          </a:bodyPr>
          <a:lstStyle/>
          <a:p>
            <a:r>
              <a:rPr lang="en-GB" sz="1600" b="1" dirty="0"/>
              <a:t>Figure 3: highlighted </a:t>
            </a:r>
            <a:r>
              <a:rPr lang="en-GB" sz="1600" b="1" dirty="0" err="1"/>
              <a:t>tumor</a:t>
            </a:r>
            <a:r>
              <a:rPr lang="en-GB" sz="1600" b="1" dirty="0"/>
              <a:t> area </a:t>
            </a:r>
            <a:endParaRPr lang="en-US" sz="1600" b="1" dirty="0"/>
          </a:p>
        </p:txBody>
      </p:sp>
    </p:spTree>
    <p:extLst>
      <p:ext uri="{BB962C8B-B14F-4D97-AF65-F5344CB8AC3E}">
        <p14:creationId xmlns:p14="http://schemas.microsoft.com/office/powerpoint/2010/main" val="29147043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D8264E-61AD-44A7-6F8B-FAE8735FEFD9}"/>
              </a:ext>
            </a:extLst>
          </p:cNvPr>
          <p:cNvSpPr>
            <a:spLocks noGrp="1"/>
          </p:cNvSpPr>
          <p:nvPr>
            <p:ph type="title"/>
          </p:nvPr>
        </p:nvSpPr>
        <p:spPr>
          <a:xfrm>
            <a:off x="457200" y="274638"/>
            <a:ext cx="8229600" cy="1143000"/>
          </a:xfrm>
        </p:spPr>
        <p:txBody>
          <a:bodyPr wrap="square" anchor="ctr">
            <a:normAutofit/>
          </a:bodyPr>
          <a:lstStyle/>
          <a:p>
            <a:r>
              <a:rPr lang="en-US" sz="4100" b="1"/>
              <a:t>Clinical Manifestations of TNBC</a:t>
            </a:r>
          </a:p>
        </p:txBody>
      </p:sp>
      <p:sp>
        <p:nvSpPr>
          <p:cNvPr id="7" name="Rectangle 1">
            <a:extLst>
              <a:ext uri="{FF2B5EF4-FFF2-40B4-BE49-F238E27FC236}">
                <a16:creationId xmlns:a16="http://schemas.microsoft.com/office/drawing/2014/main" id="{BBB269BA-89AB-7364-66EC-D3E83E37E082}"/>
              </a:ext>
            </a:extLst>
          </p:cNvPr>
          <p:cNvSpPr>
            <a:spLocks noGrp="1" noChangeArrowheads="1"/>
          </p:cNvSpPr>
          <p:nvPr>
            <p:ph sz="half" idx="1"/>
          </p:nvPr>
        </p:nvSpPr>
        <p:spPr bwMode="auto">
          <a:xfrm>
            <a:off x="395536" y="1196752"/>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Breast lump or mass (palpable) (NICE, 2023)</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Breast tenderness or pain (Harbeck &amp; Gnant, 2017)</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Skin changes: redness, dimpling, nipple retraction (Foulkes et al., 2010)</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Rapid tumor growth compared to other subtypes (Bianchini et al., 2016)</a:t>
            </a:r>
          </a:p>
          <a:p>
            <a:pPr marR="0" lvl="0" algn="just" defTabSz="914400" rtl="0" eaLnBrk="0" fontAlgn="base" latinLnBrk="0" hangingPunct="0">
              <a:lnSpc>
                <a:spcPct val="17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Possible lymph node enlargement (Dent et al., 2007)</a:t>
            </a:r>
          </a:p>
        </p:txBody>
      </p:sp>
      <p:pic>
        <p:nvPicPr>
          <p:cNvPr id="11" name="Picture 10" descr="A person holding a book">
            <a:extLst>
              <a:ext uri="{FF2B5EF4-FFF2-40B4-BE49-F238E27FC236}">
                <a16:creationId xmlns:a16="http://schemas.microsoft.com/office/drawing/2014/main" id="{C2A48413-702C-3F02-7818-CFE16388039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000" t="-1744" b="-1"/>
          <a:stretch>
            <a:fillRect/>
          </a:stretch>
        </p:blipFill>
        <p:spPr>
          <a:xfrm>
            <a:off x="4655707" y="1556792"/>
            <a:ext cx="4038600" cy="2898777"/>
          </a:xfrm>
          <a:prstGeom prst="rect">
            <a:avLst/>
          </a:prstGeom>
          <a:noFill/>
        </p:spPr>
      </p:pic>
      <p:sp>
        <p:nvSpPr>
          <p:cNvPr id="5" name="Date Placeholder 4">
            <a:extLst>
              <a:ext uri="{FF2B5EF4-FFF2-40B4-BE49-F238E27FC236}">
                <a16:creationId xmlns:a16="http://schemas.microsoft.com/office/drawing/2014/main" id="{00E9F46D-14DF-3FB3-296F-93F002EAE90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18/12/2025</a:t>
            </a:fld>
            <a:endParaRPr lang="en-GB" altLang="en-US" sz="900"/>
          </a:p>
        </p:txBody>
      </p:sp>
      <p:sp>
        <p:nvSpPr>
          <p:cNvPr id="6" name="Slide Number Placeholder 5">
            <a:extLst>
              <a:ext uri="{FF2B5EF4-FFF2-40B4-BE49-F238E27FC236}">
                <a16:creationId xmlns:a16="http://schemas.microsoft.com/office/drawing/2014/main" id="{942AEB38-F37C-B8DD-874B-22F2D7C6C95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7</a:t>
            </a:fld>
            <a:endParaRPr lang="en-GB" altLang="en-US"/>
          </a:p>
        </p:txBody>
      </p:sp>
      <p:sp>
        <p:nvSpPr>
          <p:cNvPr id="12" name="TextBox 11">
            <a:extLst>
              <a:ext uri="{FF2B5EF4-FFF2-40B4-BE49-F238E27FC236}">
                <a16:creationId xmlns:a16="http://schemas.microsoft.com/office/drawing/2014/main" id="{9E43435A-8726-3EBD-DB0E-72BEFEF60232}"/>
              </a:ext>
            </a:extLst>
          </p:cNvPr>
          <p:cNvSpPr txBox="1"/>
          <p:nvPr/>
        </p:nvSpPr>
        <p:spPr>
          <a:xfrm>
            <a:off x="5436096" y="4797152"/>
            <a:ext cx="3384376" cy="456535"/>
          </a:xfrm>
          <a:prstGeom prst="rect">
            <a:avLst/>
          </a:prstGeom>
          <a:noFill/>
        </p:spPr>
        <p:txBody>
          <a:bodyPr wrap="square" rtlCol="0">
            <a:spAutoFit/>
          </a:bodyPr>
          <a:lstStyle/>
          <a:p>
            <a:pPr algn="just">
              <a:lnSpc>
                <a:spcPct val="150000"/>
              </a:lnSpc>
            </a:pPr>
            <a:r>
              <a:rPr lang="en-GB" b="1" dirty="0"/>
              <a:t>Figure: 4 Breast pain </a:t>
            </a:r>
            <a:endParaRPr lang="en-US" b="1" dirty="0"/>
          </a:p>
        </p:txBody>
      </p:sp>
    </p:spTree>
    <p:extLst>
      <p:ext uri="{BB962C8B-B14F-4D97-AF65-F5344CB8AC3E}">
        <p14:creationId xmlns:p14="http://schemas.microsoft.com/office/powerpoint/2010/main" val="1616755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C5E22-B063-2B10-9854-FB1F164C2758}"/>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US" sz="3700" b="1"/>
              <a:t>Diagnostic Investigations for TNBC</a:t>
            </a:r>
          </a:p>
        </p:txBody>
      </p:sp>
      <p:sp>
        <p:nvSpPr>
          <p:cNvPr id="6" name="Rectangle 1">
            <a:extLst>
              <a:ext uri="{FF2B5EF4-FFF2-40B4-BE49-F238E27FC236}">
                <a16:creationId xmlns:a16="http://schemas.microsoft.com/office/drawing/2014/main" id="{1CBC3D43-2D47-96B9-E796-C557B914EE8F}"/>
              </a:ext>
            </a:extLst>
          </p:cNvPr>
          <p:cNvSpPr>
            <a:spLocks noGrp="1" noChangeArrowheads="1"/>
          </p:cNvSpPr>
          <p:nvPr>
            <p:ph sz="half" idx="1"/>
          </p:nvPr>
        </p:nvSpPr>
        <p:spPr bwMode="auto">
          <a:xfrm>
            <a:off x="107504" y="1417639"/>
            <a:ext cx="4388296" cy="4171602"/>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lnSpcReduction="10000"/>
          </a:bodyPr>
          <a:lstStyle/>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Imaging:</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Mammography, ultrasound, MRI (NICE, 2023)</a:t>
            </a:r>
          </a:p>
          <a:p>
            <a:pPr lvl="0">
              <a:lnSpc>
                <a:spcPct val="150000"/>
              </a:lnSpc>
              <a:spcBef>
                <a:spcPct val="0"/>
              </a:spcBef>
              <a:spcAft>
                <a:spcPts val="600"/>
              </a:spcAft>
              <a:buFont typeface="Wingdings" panose="05000000000000000000" pitchFamily="2" charset="2"/>
              <a:buChar char="Ø"/>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Biopsy:</a:t>
            </a:r>
            <a:r>
              <a:rPr lang="en-US" altLang="en-US" sz="1600" dirty="0">
                <a:latin typeface="Arial" panose="020B0604020202020204" pitchFamily="34" charset="0"/>
                <a:cs typeface="Arial" panose="020B0604020202020204" pitchFamily="34" charset="0"/>
              </a:rPr>
              <a:t> Core needle biopsy for </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histopathology (Foulkes et al., 2010)</a:t>
            </a:r>
          </a:p>
          <a:p>
            <a:pPr lvl="0">
              <a:lnSpc>
                <a:spcPct val="150000"/>
              </a:lnSpc>
              <a:spcBef>
                <a:spcPct val="0"/>
              </a:spcBef>
              <a:spcAft>
                <a:spcPts val="600"/>
              </a:spcAft>
              <a:buFont typeface="Wingdings" panose="05000000000000000000" pitchFamily="2" charset="2"/>
              <a:buChar char="Ø"/>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Receptor Testing:</a:t>
            </a:r>
            <a:r>
              <a:rPr lang="en-US" altLang="en-US" sz="1600" dirty="0">
                <a:latin typeface="Arial" panose="020B0604020202020204" pitchFamily="34" charset="0"/>
                <a:cs typeface="Arial" panose="020B0604020202020204" pitchFamily="34" charset="0"/>
              </a:rPr>
              <a:t> Immunohistochemistry confirms absence of estrogen, progesterone</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HER2 receptors (Carey et al., 2007)</a:t>
            </a:r>
          </a:p>
          <a:p>
            <a:pPr marR="0" lvl="0"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1" i="0" u="none" strike="noStrike" cap="none" normalizeH="0" baseline="0" dirty="0">
                <a:ln>
                  <a:noFill/>
                </a:ln>
                <a:effectLst/>
                <a:latin typeface="Arial" panose="020B0604020202020204" pitchFamily="34" charset="0"/>
                <a:cs typeface="Arial" panose="020B0604020202020204" pitchFamily="34" charset="0"/>
              </a:rPr>
              <a:t>Staging:</a:t>
            </a: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 Sentinel lymph node biopsy, CT/PET scans if metastasis suspected (NICE, 2023)</a:t>
            </a:r>
          </a:p>
        </p:txBody>
      </p:sp>
      <p:pic>
        <p:nvPicPr>
          <p:cNvPr id="11" name="Picture 10" descr="A person getting an ultrasound">
            <a:extLst>
              <a:ext uri="{FF2B5EF4-FFF2-40B4-BE49-F238E27FC236}">
                <a16:creationId xmlns:a16="http://schemas.microsoft.com/office/drawing/2014/main" id="{4A63D8A7-0EEA-8248-E57D-A962D3BE62D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6640" r="12614"/>
          <a:stretch>
            <a:fillRect/>
          </a:stretch>
        </p:blipFill>
        <p:spPr>
          <a:xfrm>
            <a:off x="4648200" y="1340768"/>
            <a:ext cx="4038600" cy="3989040"/>
          </a:xfrm>
          <a:prstGeom prst="rect">
            <a:avLst/>
          </a:prstGeom>
          <a:noFill/>
        </p:spPr>
      </p:pic>
      <p:sp>
        <p:nvSpPr>
          <p:cNvPr id="4" name="Date Placeholder 3">
            <a:extLst>
              <a:ext uri="{FF2B5EF4-FFF2-40B4-BE49-F238E27FC236}">
                <a16:creationId xmlns:a16="http://schemas.microsoft.com/office/drawing/2014/main" id="{F1D1EEC8-E993-B0BB-19E2-DE07497CC36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325EDEA4-6F58-CE9F-A0FA-E5F0D49F3E82}"/>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8</a:t>
            </a:fld>
            <a:endParaRPr lang="en-GB" altLang="en-US"/>
          </a:p>
        </p:txBody>
      </p:sp>
    </p:spTree>
    <p:extLst>
      <p:ext uri="{BB962C8B-B14F-4D97-AF65-F5344CB8AC3E}">
        <p14:creationId xmlns:p14="http://schemas.microsoft.com/office/powerpoint/2010/main" val="15425090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277FF4-29E8-C2E5-F4C6-912DDA9912F5}"/>
              </a:ext>
            </a:extLst>
          </p:cNvPr>
          <p:cNvSpPr>
            <a:spLocks noGrp="1"/>
          </p:cNvSpPr>
          <p:nvPr>
            <p:ph type="title"/>
          </p:nvPr>
        </p:nvSpPr>
        <p:spPr>
          <a:xfrm>
            <a:off x="500610" y="114300"/>
            <a:ext cx="8229600" cy="418058"/>
          </a:xfrm>
        </p:spPr>
        <p:txBody>
          <a:bodyPr wrap="square" anchor="ctr">
            <a:normAutofit fontScale="90000"/>
          </a:bodyPr>
          <a:lstStyle/>
          <a:p>
            <a:r>
              <a:rPr lang="en-US" sz="4100" b="1" dirty="0"/>
              <a:t>Prognosis &amp; Challenges of TNBC</a:t>
            </a:r>
          </a:p>
        </p:txBody>
      </p:sp>
      <p:sp>
        <p:nvSpPr>
          <p:cNvPr id="7" name="Rectangle 1">
            <a:extLst>
              <a:ext uri="{FF2B5EF4-FFF2-40B4-BE49-F238E27FC236}">
                <a16:creationId xmlns:a16="http://schemas.microsoft.com/office/drawing/2014/main" id="{2F129F6F-7496-CF75-8AFD-8A327F4E25EB}"/>
              </a:ext>
            </a:extLst>
          </p:cNvPr>
          <p:cNvSpPr>
            <a:spLocks noGrp="1" noChangeArrowheads="1"/>
          </p:cNvSpPr>
          <p:nvPr>
            <p:ph sz="half" idx="1"/>
          </p:nvPr>
        </p:nvSpPr>
        <p:spPr bwMode="auto">
          <a:xfrm>
            <a:off x="427177" y="548680"/>
            <a:ext cx="4038600" cy="5184576"/>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Aggressive tumor growth and high mitotic rate → rapid progression (Bianchini et al., 2016)</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Higher risk of recurrence within first 3–5 years (Carey et al., 2007)</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Limited treatment options due to absence of hormone and HER2 receptors (Foulkes et al., 2010)</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Early metastasis risk via lymphatic system (Dent et al., 2007)</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1600" b="0" i="0" u="none" strike="noStrike" cap="none" normalizeH="0" baseline="0" dirty="0">
                <a:ln>
                  <a:noFill/>
                </a:ln>
                <a:effectLst/>
                <a:latin typeface="Arial" panose="020B0604020202020204" pitchFamily="34" charset="0"/>
                <a:cs typeface="Arial" panose="020B0604020202020204" pitchFamily="34" charset="0"/>
              </a:rPr>
              <a:t>Prognosis influenced by tumor size, lymph node involvement, and patient health factors (NICE, 2023)</a:t>
            </a:r>
          </a:p>
        </p:txBody>
      </p:sp>
      <p:pic>
        <p:nvPicPr>
          <p:cNvPr id="13" name="Picture 12" descr="A diagram of a group of circles with arrows">
            <a:extLst>
              <a:ext uri="{FF2B5EF4-FFF2-40B4-BE49-F238E27FC236}">
                <a16:creationId xmlns:a16="http://schemas.microsoft.com/office/drawing/2014/main" id="{5D2CA806-1CD8-F1DD-766B-3DC001A2AFF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27" r="5" b="5"/>
          <a:stretch>
            <a:fillRect/>
          </a:stretch>
        </p:blipFill>
        <p:spPr>
          <a:xfrm>
            <a:off x="4860032" y="983159"/>
            <a:ext cx="4038600" cy="4315618"/>
          </a:xfrm>
          <a:prstGeom prst="rect">
            <a:avLst/>
          </a:prstGeom>
          <a:noFill/>
        </p:spPr>
      </p:pic>
      <p:sp>
        <p:nvSpPr>
          <p:cNvPr id="5" name="Date Placeholder 4">
            <a:extLst>
              <a:ext uri="{FF2B5EF4-FFF2-40B4-BE49-F238E27FC236}">
                <a16:creationId xmlns:a16="http://schemas.microsoft.com/office/drawing/2014/main" id="{862BAC28-D25F-B63E-A15E-937AE989EBAC}"/>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18/12/2025</a:t>
            </a:fld>
            <a:endParaRPr lang="en-GB" altLang="en-US" sz="900"/>
          </a:p>
        </p:txBody>
      </p:sp>
      <p:sp>
        <p:nvSpPr>
          <p:cNvPr id="6" name="Slide Number Placeholder 5">
            <a:extLst>
              <a:ext uri="{FF2B5EF4-FFF2-40B4-BE49-F238E27FC236}">
                <a16:creationId xmlns:a16="http://schemas.microsoft.com/office/drawing/2014/main" id="{3623E7FA-45E0-4A9A-5911-F05016FADFD4}"/>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9</a:t>
            </a:fld>
            <a:endParaRPr lang="en-GB" altLang="en-US"/>
          </a:p>
        </p:txBody>
      </p:sp>
      <p:sp>
        <p:nvSpPr>
          <p:cNvPr id="14" name="TextBox 13">
            <a:extLst>
              <a:ext uri="{FF2B5EF4-FFF2-40B4-BE49-F238E27FC236}">
                <a16:creationId xmlns:a16="http://schemas.microsoft.com/office/drawing/2014/main" id="{099B007D-D172-DD42-BD70-88F49C97E932}"/>
              </a:ext>
            </a:extLst>
          </p:cNvPr>
          <p:cNvSpPr txBox="1"/>
          <p:nvPr/>
        </p:nvSpPr>
        <p:spPr>
          <a:xfrm>
            <a:off x="5295528" y="5298777"/>
            <a:ext cx="3816424" cy="369332"/>
          </a:xfrm>
          <a:prstGeom prst="rect">
            <a:avLst/>
          </a:prstGeom>
          <a:noFill/>
        </p:spPr>
        <p:txBody>
          <a:bodyPr wrap="square" rtlCol="0">
            <a:spAutoFit/>
          </a:bodyPr>
          <a:lstStyle/>
          <a:p>
            <a:r>
              <a:rPr lang="en-GB" b="1" dirty="0"/>
              <a:t>Figure 6: Challenge of TNBC </a:t>
            </a:r>
            <a:endParaRPr lang="en-US" b="1" dirty="0"/>
          </a:p>
        </p:txBody>
      </p:sp>
    </p:spTree>
    <p:extLst>
      <p:ext uri="{BB962C8B-B14F-4D97-AF65-F5344CB8AC3E}">
        <p14:creationId xmlns:p14="http://schemas.microsoft.com/office/powerpoint/2010/main" val="3538639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96016-3216-BE57-FE13-DD9BABD5471E}"/>
              </a:ext>
            </a:extLst>
          </p:cNvPr>
          <p:cNvSpPr>
            <a:spLocks noGrp="1"/>
          </p:cNvSpPr>
          <p:nvPr>
            <p:ph type="title"/>
          </p:nvPr>
        </p:nvSpPr>
        <p:spPr>
          <a:xfrm>
            <a:off x="457200" y="0"/>
            <a:ext cx="8229600" cy="1143000"/>
          </a:xfrm>
        </p:spPr>
        <p:txBody>
          <a:bodyPr wrap="square" anchor="ctr">
            <a:normAutofit/>
          </a:bodyPr>
          <a:lstStyle/>
          <a:p>
            <a:r>
              <a:rPr lang="en-GB" b="1" dirty="0"/>
              <a:t>Risk Factors for the Patient</a:t>
            </a:r>
            <a:endParaRPr lang="en-US" b="1" dirty="0"/>
          </a:p>
        </p:txBody>
      </p:sp>
      <p:pic>
        <p:nvPicPr>
          <p:cNvPr id="9" name="Picture 8" descr="A person smoking a cigarette and a wine bottle&#10;&#10;AI-generated content may be incorrect.">
            <a:extLst>
              <a:ext uri="{FF2B5EF4-FFF2-40B4-BE49-F238E27FC236}">
                <a16:creationId xmlns:a16="http://schemas.microsoft.com/office/drawing/2014/main" id="{930AA132-9404-2C67-B515-5F7C780DB7B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1227" r="5" b="5"/>
          <a:stretch>
            <a:fillRect/>
          </a:stretch>
        </p:blipFill>
        <p:spPr>
          <a:xfrm>
            <a:off x="457198" y="786408"/>
            <a:ext cx="4038600" cy="3989040"/>
          </a:xfrm>
          <a:prstGeom prst="rect">
            <a:avLst/>
          </a:prstGeom>
          <a:noFill/>
        </p:spPr>
      </p:pic>
      <p:sp>
        <p:nvSpPr>
          <p:cNvPr id="7" name="Rectangle 1">
            <a:extLst>
              <a:ext uri="{FF2B5EF4-FFF2-40B4-BE49-F238E27FC236}">
                <a16:creationId xmlns:a16="http://schemas.microsoft.com/office/drawing/2014/main" id="{0F112E97-A570-2C3E-4396-A29A6540D5E7}"/>
              </a:ext>
            </a:extLst>
          </p:cNvPr>
          <p:cNvSpPr>
            <a:spLocks noGrp="1" noChangeArrowheads="1"/>
          </p:cNvSpPr>
          <p:nvPr>
            <p:ph sz="half" idx="2"/>
          </p:nvPr>
        </p:nvSpPr>
        <p:spPr bwMode="auto">
          <a:xfrm>
            <a:off x="4648202" y="1124744"/>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25000" lnSpcReduction="20000"/>
          </a:bodyPr>
          <a:lstStyle/>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1" i="0" u="none" strike="noStrike" cap="none" normalizeH="0" baseline="0" dirty="0">
                <a:ln>
                  <a:noFill/>
                </a:ln>
                <a:effectLst/>
                <a:latin typeface="Arial" panose="020B0604020202020204" pitchFamily="34" charset="0"/>
                <a:cs typeface="Arial" panose="020B0604020202020204" pitchFamily="34" charset="0"/>
              </a:rPr>
              <a:t>Non-modifiable:</a:t>
            </a:r>
            <a:endParaRPr kumimoji="0" lang="en-US" altLang="en-US" sz="5600" b="0" i="0" u="none" strike="noStrike" cap="none" normalizeH="0" baseline="0" dirty="0">
              <a:ln>
                <a:noFill/>
              </a:ln>
              <a:effectLst/>
              <a:latin typeface="Arial" panose="020B0604020202020204" pitchFamily="34" charset="0"/>
              <a:cs typeface="Arial" panose="020B0604020202020204" pitchFamily="34" charset="0"/>
            </a:endParaRP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Early menarche (age 11) → longer lifetime estrogen exposure (Cancer Research UK, 2023)</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Age 45 years (risk increases with age) (NICE, 2023)</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1" i="0" u="none" strike="noStrike" cap="none" normalizeH="0" baseline="0" dirty="0">
                <a:ln>
                  <a:noFill/>
                </a:ln>
                <a:effectLst/>
                <a:latin typeface="Arial" panose="020B0604020202020204" pitchFamily="34" charset="0"/>
                <a:cs typeface="Arial" panose="020B0604020202020204" pitchFamily="34" charset="0"/>
              </a:rPr>
              <a:t>Modifiable / Lifestyle:</a:t>
            </a:r>
            <a:endParaRPr kumimoji="0" lang="en-US" altLang="en-US" sz="5600" b="0" i="0" u="none" strike="noStrike" cap="none" normalizeH="0" baseline="0" dirty="0">
              <a:ln>
                <a:noFill/>
              </a:ln>
              <a:effectLst/>
              <a:latin typeface="Arial" panose="020B0604020202020204" pitchFamily="34" charset="0"/>
              <a:cs typeface="Arial" panose="020B0604020202020204" pitchFamily="34" charset="0"/>
            </a:endParaRPr>
          </a:p>
          <a:p>
            <a:pPr lvl="0" algn="just">
              <a:lnSpc>
                <a:spcPct val="120000"/>
              </a:lnSpc>
              <a:spcBef>
                <a:spcPct val="0"/>
              </a:spcBef>
              <a:spcAft>
                <a:spcPts val="600"/>
              </a:spcAft>
              <a:buFont typeface="Wingdings" panose="05000000000000000000" pitchFamily="2" charset="2"/>
              <a:buChar char="v"/>
            </a:pPr>
            <a:r>
              <a:rPr lang="en-GB" sz="5600" dirty="0">
                <a:latin typeface="Arial" panose="020B0604020202020204" pitchFamily="34" charset="0"/>
                <a:cs typeface="Arial" panose="020B0604020202020204" pitchFamily="34" charset="0"/>
              </a:rPr>
              <a:t>Moderate alcohol and </a:t>
            </a: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Smoking history (10 years) → DNA damage, higher cancer risk (Huang et al., 2018)</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High occupational stress → hormonal imbalance, immune impact (Chida et al., 2008)</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Low physical activity / high BMI → increased recurrence risk (Friedenreich et al., 2016)</a:t>
            </a:r>
          </a:p>
          <a:p>
            <a:pPr marR="0" lvl="0" algn="just" defTabSz="914400" rtl="0" eaLnBrk="0" fontAlgn="base" latinLnBrk="0" hangingPunct="0">
              <a:lnSpc>
                <a:spcPct val="120000"/>
              </a:lnSpc>
              <a:spcBef>
                <a:spcPct val="0"/>
              </a:spcBef>
              <a:spcAft>
                <a:spcPts val="600"/>
              </a:spcAft>
              <a:buClrTx/>
              <a:buSzTx/>
              <a:buFont typeface="Wingdings" panose="05000000000000000000" pitchFamily="2" charset="2"/>
              <a:buChar char="v"/>
              <a:tabLst/>
            </a:pPr>
            <a:r>
              <a:rPr kumimoji="0" lang="en-US" altLang="en-US" sz="5600" b="0" i="0" u="none" strike="noStrike" cap="none" normalizeH="0" baseline="0" dirty="0">
                <a:ln>
                  <a:noFill/>
                </a:ln>
                <a:effectLst/>
                <a:latin typeface="Arial" panose="020B0604020202020204" pitchFamily="34" charset="0"/>
                <a:cs typeface="Arial" panose="020B0604020202020204" pitchFamily="34" charset="0"/>
              </a:rPr>
              <a:t>Irregular breast screening → delayed detection (NICE, 2023)</a:t>
            </a:r>
          </a:p>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300" b="0" i="0" u="none" strike="noStrike" cap="none" normalizeH="0" baseline="0" dirty="0">
              <a:ln>
                <a:noFill/>
              </a:ln>
              <a:effectLst/>
            </a:endParaRPr>
          </a:p>
        </p:txBody>
      </p:sp>
      <p:sp>
        <p:nvSpPr>
          <p:cNvPr id="5" name="Date Placeholder 4">
            <a:extLst>
              <a:ext uri="{FF2B5EF4-FFF2-40B4-BE49-F238E27FC236}">
                <a16:creationId xmlns:a16="http://schemas.microsoft.com/office/drawing/2014/main" id="{6CF93F02-D277-10B4-3AA2-CA94262B408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18/12/2025</a:t>
            </a:fld>
            <a:endParaRPr lang="en-GB" altLang="en-US" sz="900"/>
          </a:p>
        </p:txBody>
      </p:sp>
      <p:sp>
        <p:nvSpPr>
          <p:cNvPr id="6" name="Slide Number Placeholder 5">
            <a:extLst>
              <a:ext uri="{FF2B5EF4-FFF2-40B4-BE49-F238E27FC236}">
                <a16:creationId xmlns:a16="http://schemas.microsoft.com/office/drawing/2014/main" id="{51308BD9-261E-EC15-F077-A9F3F9CF883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10</a:t>
            </a:fld>
            <a:endParaRPr lang="en-GB" altLang="en-US"/>
          </a:p>
        </p:txBody>
      </p:sp>
      <p:sp>
        <p:nvSpPr>
          <p:cNvPr id="14" name="TextBox 13">
            <a:extLst>
              <a:ext uri="{FF2B5EF4-FFF2-40B4-BE49-F238E27FC236}">
                <a16:creationId xmlns:a16="http://schemas.microsoft.com/office/drawing/2014/main" id="{B5027C88-37E2-BC3A-5B1B-C8A363D95F7D}"/>
              </a:ext>
            </a:extLst>
          </p:cNvPr>
          <p:cNvSpPr txBox="1"/>
          <p:nvPr/>
        </p:nvSpPr>
        <p:spPr>
          <a:xfrm>
            <a:off x="1043608" y="4775448"/>
            <a:ext cx="3452190" cy="369332"/>
          </a:xfrm>
          <a:prstGeom prst="rect">
            <a:avLst/>
          </a:prstGeom>
          <a:noFill/>
        </p:spPr>
        <p:txBody>
          <a:bodyPr wrap="square" rtlCol="0">
            <a:spAutoFit/>
          </a:bodyPr>
          <a:lstStyle/>
          <a:p>
            <a:r>
              <a:rPr lang="en-GB" b="1" dirty="0"/>
              <a:t>Figure 7: Risk factor of TNBC </a:t>
            </a:r>
            <a:endParaRPr lang="en-US" b="1" dirty="0"/>
          </a:p>
        </p:txBody>
      </p:sp>
    </p:spTree>
    <p:extLst>
      <p:ext uri="{BB962C8B-B14F-4D97-AF65-F5344CB8AC3E}">
        <p14:creationId xmlns:p14="http://schemas.microsoft.com/office/powerpoint/2010/main" val="16224064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F8A762-61E4-023F-9EE5-C2B8282FA025}"/>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Lifestyle, Health Behaviour &amp; Daily Routine</a:t>
            </a:r>
            <a:endParaRPr lang="en-US" sz="3700" b="1"/>
          </a:p>
        </p:txBody>
      </p:sp>
      <p:sp>
        <p:nvSpPr>
          <p:cNvPr id="3" name="Content Placeholder 2">
            <a:extLst>
              <a:ext uri="{FF2B5EF4-FFF2-40B4-BE49-F238E27FC236}">
                <a16:creationId xmlns:a16="http://schemas.microsoft.com/office/drawing/2014/main" id="{53F8A35B-0536-A3CD-6450-077AE6076291}"/>
              </a:ext>
            </a:extLst>
          </p:cNvPr>
          <p:cNvSpPr>
            <a:spLocks noGrp="1"/>
          </p:cNvSpPr>
          <p:nvPr>
            <p:ph sz="half" idx="1"/>
          </p:nvPr>
        </p:nvSpPr>
        <p:spPr>
          <a:xfrm>
            <a:off x="267457" y="1268760"/>
            <a:ext cx="4038600" cy="4392488"/>
          </a:xfrm>
        </p:spPr>
        <p:txBody>
          <a:bodyPr wrap="square" anchor="t">
            <a:normAutofit fontScale="25000" lnSpcReduction="20000"/>
          </a:bodyPr>
          <a:lstStyle/>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Works full-time as a primary school teacher</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Sedentary work pattern with limited structured exercise</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Smoking history; currently attempting cessation</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Reports high work-related stress and fatigue</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Irregular attendance at breast screening appointments</a:t>
            </a:r>
          </a:p>
          <a:p>
            <a:pPr algn="just">
              <a:lnSpc>
                <a:spcPct val="150000"/>
              </a:lnSpc>
              <a:buFont typeface="Wingdings" panose="05000000000000000000" pitchFamily="2" charset="2"/>
              <a:buChar char="Ø"/>
            </a:pPr>
            <a:r>
              <a:rPr lang="en-GB" sz="6400" dirty="0">
                <a:latin typeface="Arial" panose="020B0604020202020204" pitchFamily="34" charset="0"/>
                <a:cs typeface="Arial" panose="020B0604020202020204" pitchFamily="34" charset="0"/>
              </a:rPr>
              <a:t>Diet includes frequent convenience foods due to time constraints </a:t>
            </a:r>
            <a:r>
              <a:rPr lang="en-GB" sz="6400" i="1" dirty="0">
                <a:latin typeface="Arial" panose="020B0604020202020204" pitchFamily="34" charset="0"/>
                <a:cs typeface="Arial" panose="020B0604020202020204" pitchFamily="34" charset="0"/>
              </a:rPr>
              <a:t>(NICE, 2023). </a:t>
            </a:r>
            <a:endParaRPr lang="en-GB" sz="6400" dirty="0">
              <a:latin typeface="Arial" panose="020B0604020202020204" pitchFamily="34" charset="0"/>
              <a:cs typeface="Arial" panose="020B0604020202020204" pitchFamily="34" charset="0"/>
            </a:endParaRPr>
          </a:p>
          <a:p>
            <a:pPr>
              <a:lnSpc>
                <a:spcPct val="90000"/>
              </a:lnSpc>
            </a:pPr>
            <a:endParaRPr lang="en-US" sz="2000" dirty="0"/>
          </a:p>
        </p:txBody>
      </p:sp>
      <p:pic>
        <p:nvPicPr>
          <p:cNvPr id="12" name="Picture 11" descr="A person with her hands on her head">
            <a:extLst>
              <a:ext uri="{FF2B5EF4-FFF2-40B4-BE49-F238E27FC236}">
                <a16:creationId xmlns:a16="http://schemas.microsoft.com/office/drawing/2014/main" id="{358828F7-73EE-FA59-2022-19E1BC7F5C2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7336" r="5444" b="7"/>
          <a:stretch>
            <a:fillRect/>
          </a:stretch>
        </p:blipFill>
        <p:spPr>
          <a:xfrm>
            <a:off x="4804964" y="1304338"/>
            <a:ext cx="4038600" cy="3866728"/>
          </a:xfrm>
          <a:prstGeom prst="rect">
            <a:avLst/>
          </a:prstGeom>
          <a:noFill/>
        </p:spPr>
      </p:pic>
      <p:sp>
        <p:nvSpPr>
          <p:cNvPr id="5" name="Date Placeholder 4">
            <a:extLst>
              <a:ext uri="{FF2B5EF4-FFF2-40B4-BE49-F238E27FC236}">
                <a16:creationId xmlns:a16="http://schemas.microsoft.com/office/drawing/2014/main" id="{8672EEDA-D575-4E0C-4119-7EB498DC4D8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smtClean="0"/>
              <a:pPr>
                <a:lnSpc>
                  <a:spcPct val="90000"/>
                </a:lnSpc>
                <a:spcAft>
                  <a:spcPts val="600"/>
                </a:spcAft>
                <a:defRPr/>
              </a:pPr>
              <a:t>18/12/2025</a:t>
            </a:fld>
            <a:endParaRPr lang="en-GB" altLang="en-US" sz="900"/>
          </a:p>
        </p:txBody>
      </p:sp>
      <p:sp>
        <p:nvSpPr>
          <p:cNvPr id="6" name="Slide Number Placeholder 5">
            <a:extLst>
              <a:ext uri="{FF2B5EF4-FFF2-40B4-BE49-F238E27FC236}">
                <a16:creationId xmlns:a16="http://schemas.microsoft.com/office/drawing/2014/main" id="{20C42EA8-1E25-FBF0-17B6-213E2CA62386}"/>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smtClean="0"/>
              <a:pPr>
                <a:spcAft>
                  <a:spcPts val="600"/>
                </a:spcAft>
                <a:defRPr/>
              </a:pPr>
              <a:t>11</a:t>
            </a:fld>
            <a:endParaRPr lang="en-GB" altLang="en-US"/>
          </a:p>
        </p:txBody>
      </p:sp>
      <p:sp>
        <p:nvSpPr>
          <p:cNvPr id="13" name="TextBox 12">
            <a:extLst>
              <a:ext uri="{FF2B5EF4-FFF2-40B4-BE49-F238E27FC236}">
                <a16:creationId xmlns:a16="http://schemas.microsoft.com/office/drawing/2014/main" id="{61250960-2678-7EF3-F1DE-464B78371F6B}"/>
              </a:ext>
            </a:extLst>
          </p:cNvPr>
          <p:cNvSpPr txBox="1"/>
          <p:nvPr/>
        </p:nvSpPr>
        <p:spPr>
          <a:xfrm>
            <a:off x="4572001" y="5171066"/>
            <a:ext cx="4770470" cy="369332"/>
          </a:xfrm>
          <a:prstGeom prst="rect">
            <a:avLst/>
          </a:prstGeom>
          <a:noFill/>
        </p:spPr>
        <p:txBody>
          <a:bodyPr wrap="square" rtlCol="0">
            <a:spAutoFit/>
          </a:bodyPr>
          <a:lstStyle/>
          <a:p>
            <a:r>
              <a:rPr lang="en-GB" b="1" dirty="0"/>
              <a:t>Figure 8: work related stress and fatigue </a:t>
            </a:r>
            <a:endParaRPr lang="en-US" b="1" dirty="0"/>
          </a:p>
        </p:txBody>
      </p:sp>
    </p:spTree>
    <p:extLst>
      <p:ext uri="{BB962C8B-B14F-4D97-AF65-F5344CB8AC3E}">
        <p14:creationId xmlns:p14="http://schemas.microsoft.com/office/powerpoint/2010/main" val="10549475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Care Plan-Monitoring and Routine Care</a:t>
            </a:r>
          </a:p>
        </p:txBody>
      </p:sp>
      <p:sp>
        <p:nvSpPr>
          <p:cNvPr id="7" name="Rectangle 2">
            <a:extLst>
              <a:ext uri="{FF2B5EF4-FFF2-40B4-BE49-F238E27FC236}">
                <a16:creationId xmlns:a16="http://schemas.microsoft.com/office/drawing/2014/main" id="{A4082866-AB82-B464-9044-0BF8329E0A72}"/>
              </a:ext>
            </a:extLst>
          </p:cNvPr>
          <p:cNvSpPr>
            <a:spLocks noGrp="1" noChangeArrowheads="1"/>
          </p:cNvSpPr>
          <p:nvPr>
            <p:ph sz="half" idx="1"/>
          </p:nvPr>
        </p:nvSpPr>
        <p:spPr bwMode="auto">
          <a:xfrm>
            <a:off x="457200" y="1600201"/>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77500" lnSpcReduction="20000"/>
          </a:bodyPr>
          <a:lstStyle/>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Regular clinical breast examinations and imaging follow-up</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Chemotherapy regimen as first-line treatment for TNBC</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Routine blood tests to monitor treatment effects</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Ongoing symptom monitoring (pain, fatigue, infection)</a:t>
            </a:r>
          </a:p>
          <a:p>
            <a:pPr marR="0" lvl="0" algn="just" defTabSz="914400" rtl="0" eaLnBrk="0" fontAlgn="base" latinLnBrk="0" hangingPunct="0">
              <a:lnSpc>
                <a:spcPct val="150000"/>
              </a:lnSpc>
              <a:spcBef>
                <a:spcPct val="0"/>
              </a:spcBef>
              <a:spcAft>
                <a:spcPts val="600"/>
              </a:spcAft>
              <a:buClrTx/>
              <a:buSzTx/>
              <a:buFont typeface="Wingdings" panose="05000000000000000000" pitchFamily="2" charset="2"/>
              <a:buChar char="Ø"/>
              <a:tabLst/>
            </a:pPr>
            <a: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t>Referral to oncology nurse specialist and MDT support</a:t>
            </a:r>
            <a:br>
              <a:rPr kumimoji="0" lang="en-US" altLang="en-US" sz="2000" b="0" i="0" u="none" strike="noStrike" cap="none" normalizeH="0" baseline="0" dirty="0">
                <a:ln>
                  <a:noFill/>
                </a:ln>
                <a:effectLst/>
                <a:latin typeface="Arial" panose="020B0604020202020204" pitchFamily="34" charset="0"/>
                <a:cs typeface="Arial" panose="020B0604020202020204" pitchFamily="34" charset="0"/>
              </a:rPr>
            </a:br>
            <a:r>
              <a:rPr kumimoji="0" lang="en-US" altLang="en-US" sz="2000" b="0" i="1" u="none" strike="noStrike" cap="none" normalizeH="0" baseline="0" dirty="0">
                <a:ln>
                  <a:noFill/>
                </a:ln>
                <a:effectLst/>
                <a:latin typeface="Arial" panose="020B0604020202020204" pitchFamily="34" charset="0"/>
                <a:cs typeface="Arial" panose="020B0604020202020204" pitchFamily="34" charset="0"/>
              </a:rPr>
              <a:t>(NICE, 2023)</a:t>
            </a:r>
            <a:endParaRPr kumimoji="0" lang="en-US" altLang="en-US" sz="2000" b="0" i="0" u="none" strike="noStrike" cap="none" normalizeH="0" baseline="0" dirty="0">
              <a:ln>
                <a:noFill/>
              </a:ln>
              <a:effectLst/>
              <a:latin typeface="Arial" panose="020B0604020202020204" pitchFamily="34" charset="0"/>
              <a:cs typeface="Arial" panose="020B0604020202020204" pitchFamily="34" charset="0"/>
            </a:endParaRPr>
          </a:p>
        </p:txBody>
      </p:sp>
      <p:pic>
        <p:nvPicPr>
          <p:cNvPr id="10" name="Picture 9" descr="A circular diagram of a patient history&#10;&#10;AI-generated content may be incorrect.">
            <a:extLst>
              <a:ext uri="{FF2B5EF4-FFF2-40B4-BE49-F238E27FC236}">
                <a16:creationId xmlns:a16="http://schemas.microsoft.com/office/drawing/2014/main" id="{917E8F45-D5C0-F733-456F-E31C3D9DDAA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9" r="-2" b="-2"/>
          <a:stretch>
            <a:fillRect/>
          </a:stretch>
        </p:blipFill>
        <p:spPr>
          <a:xfrm>
            <a:off x="4932040" y="1189529"/>
            <a:ext cx="4038600" cy="3989040"/>
          </a:xfrm>
          <a:prstGeom prst="rect">
            <a:avLst/>
          </a:prstGeom>
          <a:noFill/>
        </p:spPr>
      </p:pic>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12</a:t>
            </a:fld>
            <a:endParaRPr lang="en-GB" altLang="en-US"/>
          </a:p>
        </p:txBody>
      </p:sp>
      <p:sp>
        <p:nvSpPr>
          <p:cNvPr id="12" name="TextBox 11">
            <a:extLst>
              <a:ext uri="{FF2B5EF4-FFF2-40B4-BE49-F238E27FC236}">
                <a16:creationId xmlns:a16="http://schemas.microsoft.com/office/drawing/2014/main" id="{F5547484-CBBF-AA8F-CA7F-691DD9F84B1B}"/>
              </a:ext>
            </a:extLst>
          </p:cNvPr>
          <p:cNvSpPr txBox="1"/>
          <p:nvPr/>
        </p:nvSpPr>
        <p:spPr>
          <a:xfrm>
            <a:off x="5292080" y="5301208"/>
            <a:ext cx="3816424" cy="369332"/>
          </a:xfrm>
          <a:prstGeom prst="rect">
            <a:avLst/>
          </a:prstGeom>
          <a:noFill/>
        </p:spPr>
        <p:txBody>
          <a:bodyPr wrap="square" rtlCol="0">
            <a:spAutoFit/>
          </a:bodyPr>
          <a:lstStyle/>
          <a:p>
            <a:r>
              <a:rPr lang="en-GB" b="1" dirty="0"/>
              <a:t>Figure 9: Cancer care pathway </a:t>
            </a:r>
            <a:endParaRPr lang="en-US" b="1" dirty="0"/>
          </a:p>
        </p:txBody>
      </p:sp>
    </p:spTree>
    <p:extLst>
      <p:ext uri="{BB962C8B-B14F-4D97-AF65-F5344CB8AC3E}">
        <p14:creationId xmlns:p14="http://schemas.microsoft.com/office/powerpoint/2010/main" val="20709468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Care Plan– Communication and Ethical Considerations</a:t>
            </a:r>
          </a:p>
        </p:txBody>
      </p:sp>
      <p:pic>
        <p:nvPicPr>
          <p:cNvPr id="7" name="Picture 6" descr="A diagram of a patient's care&#10;&#10;AI-generated content may be incorrect.">
            <a:extLst>
              <a:ext uri="{FF2B5EF4-FFF2-40B4-BE49-F238E27FC236}">
                <a16:creationId xmlns:a16="http://schemas.microsoft.com/office/drawing/2014/main" id="{4C148118-C548-4767-B0D9-2CCFF0FD5F88}"/>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2950" r="20101"/>
          <a:stretch>
            <a:fillRect/>
          </a:stretch>
        </p:blipFill>
        <p:spPr>
          <a:xfrm>
            <a:off x="107504" y="1340768"/>
            <a:ext cx="4320479" cy="4176464"/>
          </a:xfrm>
          <a:prstGeom prst="rect">
            <a:avLst/>
          </a:prstGeom>
          <a:noFill/>
        </p:spPr>
      </p:pic>
      <p:sp>
        <p:nvSpPr>
          <p:cNvPr id="3" name="Content Placeholder 2">
            <a:extLst>
              <a:ext uri="{FF2B5EF4-FFF2-40B4-BE49-F238E27FC236}">
                <a16:creationId xmlns:a16="http://schemas.microsoft.com/office/drawing/2014/main" id="{D8D4FB70-B25A-602C-D334-08F645D206D5}"/>
              </a:ext>
            </a:extLst>
          </p:cNvPr>
          <p:cNvSpPr>
            <a:spLocks noGrp="1"/>
          </p:cNvSpPr>
          <p:nvPr>
            <p:ph sz="half" idx="2"/>
          </p:nvPr>
        </p:nvSpPr>
        <p:spPr>
          <a:xfrm>
            <a:off x="4648200" y="1600201"/>
            <a:ext cx="4038600" cy="3989040"/>
          </a:xfrm>
        </p:spPr>
        <p:txBody>
          <a:bodyPr wrap="square" anchor="t">
            <a:normAutofit fontScale="77500" lnSpcReduction="20000"/>
          </a:bodyPr>
          <a:lstStyle/>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Clear, empathetic communication regarding diagnosis and treatment</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Informed consent for all procedures and interventions</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Respect for confidentiality and patient dignity</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Psychological support and counselling referral</a:t>
            </a:r>
          </a:p>
          <a:p>
            <a:pPr algn="just">
              <a:lnSpc>
                <a:spcPct val="150000"/>
              </a:lnSpc>
              <a:buFont typeface="Wingdings" panose="05000000000000000000" pitchFamily="2" charset="2"/>
              <a:buChar char="Ø"/>
            </a:pPr>
            <a:r>
              <a:rPr lang="en-GB" sz="2000" dirty="0">
                <a:latin typeface="Arial" panose="020B0604020202020204" pitchFamily="34" charset="0"/>
                <a:cs typeface="Arial" panose="020B0604020202020204" pitchFamily="34" charset="0"/>
              </a:rPr>
              <a:t>Inclusion of family or carers with patient consent</a:t>
            </a:r>
          </a:p>
          <a:p>
            <a:pPr marL="0" indent="0" algn="just">
              <a:lnSpc>
                <a:spcPct val="150000"/>
              </a:lnSpc>
              <a:buNone/>
            </a:pPr>
            <a:r>
              <a:rPr lang="en-GB" sz="2000" i="1" dirty="0">
                <a:latin typeface="Arial" panose="020B0604020202020204" pitchFamily="34" charset="0"/>
                <a:cs typeface="Arial" panose="020B0604020202020204" pitchFamily="34" charset="0"/>
              </a:rPr>
              <a:t>(NHS, 2022; NICE, 2023)</a:t>
            </a:r>
            <a:endParaRPr lang="en-GB" sz="2000" dirty="0">
              <a:latin typeface="Arial" panose="020B0604020202020204" pitchFamily="34" charset="0"/>
              <a:cs typeface="Arial" panose="020B0604020202020204" pitchFamily="34" charset="0"/>
            </a:endParaRPr>
          </a:p>
          <a:p>
            <a:pPr>
              <a:lnSpc>
                <a:spcPct val="90000"/>
              </a:lnSpc>
            </a:pPr>
            <a:endParaRPr lang="en-GB" sz="2000" dirty="0"/>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
        <p:nvSpPr>
          <p:cNvPr id="8" name="TextBox 7">
            <a:extLst>
              <a:ext uri="{FF2B5EF4-FFF2-40B4-BE49-F238E27FC236}">
                <a16:creationId xmlns:a16="http://schemas.microsoft.com/office/drawing/2014/main" id="{B5990A08-415D-8419-C5E5-0E28A49511E5}"/>
              </a:ext>
            </a:extLst>
          </p:cNvPr>
          <p:cNvSpPr txBox="1"/>
          <p:nvPr/>
        </p:nvSpPr>
        <p:spPr>
          <a:xfrm>
            <a:off x="250825" y="5157192"/>
            <a:ext cx="3673103" cy="369332"/>
          </a:xfrm>
          <a:prstGeom prst="rect">
            <a:avLst/>
          </a:prstGeom>
          <a:noFill/>
        </p:spPr>
        <p:txBody>
          <a:bodyPr wrap="square" rtlCol="0">
            <a:spAutoFit/>
          </a:bodyPr>
          <a:lstStyle/>
          <a:p>
            <a:r>
              <a:rPr lang="en-GB" b="1" dirty="0"/>
              <a:t>Figure 10: Patient Centred Care </a:t>
            </a:r>
            <a:endParaRPr lang="en-US" b="1" dirty="0"/>
          </a:p>
        </p:txBody>
      </p:sp>
    </p:spTree>
    <p:extLst>
      <p:ext uri="{BB962C8B-B14F-4D97-AF65-F5344CB8AC3E}">
        <p14:creationId xmlns:p14="http://schemas.microsoft.com/office/powerpoint/2010/main" val="425489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a:t>Evidence-Based Lifestyle and Health Recommendations</a:t>
            </a:r>
          </a:p>
        </p:txBody>
      </p:sp>
      <p:sp>
        <p:nvSpPr>
          <p:cNvPr id="6" name="Rectangle 1">
            <a:extLst>
              <a:ext uri="{FF2B5EF4-FFF2-40B4-BE49-F238E27FC236}">
                <a16:creationId xmlns:a16="http://schemas.microsoft.com/office/drawing/2014/main" id="{1B7CE2FF-90F8-6C18-F740-69871F39EB00}"/>
              </a:ext>
            </a:extLst>
          </p:cNvPr>
          <p:cNvSpPr>
            <a:spLocks noGrp="1" noChangeArrowheads="1"/>
          </p:cNvSpPr>
          <p:nvPr>
            <p:ph sz="half" idx="1"/>
          </p:nvPr>
        </p:nvSpPr>
        <p:spPr bwMode="auto">
          <a:xfrm>
            <a:off x="457200" y="1600201"/>
            <a:ext cx="4038600" cy="3989040"/>
          </a:xfr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rPr>
              <a:t>Care routine:</a:t>
            </a:r>
            <a:r>
              <a:rPr kumimoji="0" lang="en-US" altLang="en-US" sz="1800" b="0" i="0" u="none" strike="noStrike" cap="none" normalizeH="0" baseline="0">
                <a:ln>
                  <a:noFill/>
                </a:ln>
                <a:effectLst/>
              </a:rPr>
              <a:t> Chemotherapy-based treatment and symptom management</a:t>
            </a: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rPr>
              <a:t>Monitoring:</a:t>
            </a:r>
            <a:r>
              <a:rPr kumimoji="0" lang="en-US" altLang="en-US" sz="1800" b="0" i="0" u="none" strike="noStrike" cap="none" normalizeH="0" baseline="0">
                <a:ln>
                  <a:noFill/>
                </a:ln>
                <a:effectLst/>
              </a:rPr>
              <a:t> Regular clinical reviews, imaging, and blood tests</a:t>
            </a: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US" altLang="en-US" sz="1800" b="1" i="0" u="none" strike="noStrike" cap="none" normalizeH="0" baseline="0">
                <a:ln>
                  <a:noFill/>
                </a:ln>
                <a:effectLst/>
              </a:rPr>
              <a:t>Care planning:</a:t>
            </a:r>
            <a:r>
              <a:rPr kumimoji="0" lang="en-US" altLang="en-US" sz="1800" b="0" i="0" u="none" strike="noStrike" cap="none" normalizeH="0" baseline="0">
                <a:ln>
                  <a:noFill/>
                </a:ln>
                <a:effectLst/>
              </a:rPr>
              <a:t> </a:t>
            </a:r>
            <a:r>
              <a:rPr kumimoji="0" lang="en-US" altLang="en-US" sz="1800" b="0" i="0" u="none" strike="noStrike" cap="none" normalizeH="0" baseline="0" err="1">
                <a:ln>
                  <a:noFill/>
                </a:ln>
                <a:effectLst/>
              </a:rPr>
              <a:t>Individualised</a:t>
            </a:r>
            <a:r>
              <a:rPr kumimoji="0" lang="en-US" altLang="en-US" sz="1800" b="0" i="0" u="none" strike="noStrike" cap="none" normalizeH="0" baseline="0">
                <a:ln>
                  <a:noFill/>
                </a:ln>
                <a:effectLst/>
              </a:rPr>
              <a:t>, MDT-led care plan aligned with NICE guidance</a:t>
            </a:r>
          </a:p>
          <a:p>
            <a:pPr marR="0" lvl="0" defTabSz="914400" rtl="0" eaLnBrk="0" fontAlgn="base" latinLnBrk="0" hangingPunct="0">
              <a:lnSpc>
                <a:spcPct val="90000"/>
              </a:lnSpc>
              <a:spcBef>
                <a:spcPct val="0"/>
              </a:spcBef>
              <a:spcAft>
                <a:spcPts val="600"/>
              </a:spcAft>
              <a:buClrTx/>
              <a:buSzTx/>
              <a:buFont typeface="Wingdings" panose="05000000000000000000" pitchFamily="2" charset="2"/>
              <a:buChar char="Ø"/>
              <a:tabLst/>
            </a:pPr>
            <a:r>
              <a:rPr kumimoji="0" lang="en-GB" altLang="en-US" sz="1800" b="1" i="0" u="none" strike="noStrike" cap="none" normalizeH="0" baseline="0">
                <a:ln>
                  <a:noFill/>
                </a:ln>
                <a:effectLst/>
              </a:rPr>
              <a:t>Other relevant care: </a:t>
            </a:r>
            <a:r>
              <a:rPr kumimoji="0" lang="en-GB" altLang="en-US" sz="1800" b="0" i="0" u="none" strike="noStrike" cap="none" normalizeH="0" baseline="0">
                <a:ln>
                  <a:noFill/>
                </a:ln>
                <a:effectLst/>
              </a:rPr>
              <a:t>Psychological support, lifestyle advice, and survivorship planning</a:t>
            </a:r>
            <a:endParaRPr kumimoji="0" lang="en-US" altLang="en-US" sz="1800" b="0" i="0" u="none" strike="noStrike" cap="none" normalizeH="0" baseline="0">
              <a:ln>
                <a:noFill/>
              </a:ln>
              <a:effectLst/>
            </a:endParaRPr>
          </a:p>
          <a:p>
            <a:pPr marL="0" marR="0" lvl="0" indent="0" defTabSz="914400" rtl="0" eaLnBrk="0" fontAlgn="base" latinLnBrk="0" hangingPunct="0">
              <a:lnSpc>
                <a:spcPct val="90000"/>
              </a:lnSpc>
              <a:spcBef>
                <a:spcPct val="0"/>
              </a:spcBef>
              <a:spcAft>
                <a:spcPts val="600"/>
              </a:spcAft>
              <a:buClrTx/>
              <a:buSzTx/>
              <a:buNone/>
              <a:tabLst/>
            </a:pPr>
            <a:r>
              <a:rPr kumimoji="0" lang="en-US" altLang="en-US" sz="1800" b="0" i="1" u="none" strike="noStrike" cap="none" normalizeH="0" baseline="0">
                <a:ln>
                  <a:noFill/>
                </a:ln>
                <a:effectLst/>
              </a:rPr>
              <a:t>(NICE, 2023; NHS, 2023)</a:t>
            </a:r>
            <a:endParaRPr kumimoji="0" lang="en-US" altLang="en-US" sz="1800" b="0" i="0" u="none" strike="noStrike" cap="none" normalizeH="0" baseline="0">
              <a:ln>
                <a:noFill/>
              </a:ln>
              <a:effectLst/>
            </a:endParaRPr>
          </a:p>
        </p:txBody>
      </p:sp>
      <p:pic>
        <p:nvPicPr>
          <p:cNvPr id="7" name="Picture 6" descr="A circular diagram of a health and wellness center">
            <a:extLst>
              <a:ext uri="{FF2B5EF4-FFF2-40B4-BE49-F238E27FC236}">
                <a16:creationId xmlns:a16="http://schemas.microsoft.com/office/drawing/2014/main" id="{ACF21764-CE16-C145-BBBB-C417DF937E79}"/>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29" r="-2" b="-2"/>
          <a:stretch>
            <a:fillRect/>
          </a:stretch>
        </p:blipFill>
        <p:spPr>
          <a:xfrm>
            <a:off x="4860032" y="1252775"/>
            <a:ext cx="4038600" cy="398904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14</a:t>
            </a:fld>
            <a:endParaRPr lang="en-GB" altLang="en-US"/>
          </a:p>
        </p:txBody>
      </p:sp>
      <p:sp>
        <p:nvSpPr>
          <p:cNvPr id="9" name="TextBox 8">
            <a:extLst>
              <a:ext uri="{FF2B5EF4-FFF2-40B4-BE49-F238E27FC236}">
                <a16:creationId xmlns:a16="http://schemas.microsoft.com/office/drawing/2014/main" id="{34DEF579-3BF0-DB15-A020-9C7A35EEE135}"/>
              </a:ext>
            </a:extLst>
          </p:cNvPr>
          <p:cNvSpPr txBox="1"/>
          <p:nvPr/>
        </p:nvSpPr>
        <p:spPr>
          <a:xfrm>
            <a:off x="4495800" y="5219909"/>
            <a:ext cx="5334744" cy="369332"/>
          </a:xfrm>
          <a:prstGeom prst="rect">
            <a:avLst/>
          </a:prstGeom>
          <a:noFill/>
        </p:spPr>
        <p:txBody>
          <a:bodyPr wrap="square" rtlCol="0">
            <a:spAutoFit/>
          </a:bodyPr>
          <a:lstStyle/>
          <a:p>
            <a:r>
              <a:rPr lang="en-US" b="1" dirty="0"/>
              <a:t>Figure 11: Lifestyle modification wheel</a:t>
            </a:r>
          </a:p>
        </p:txBody>
      </p:sp>
    </p:spTree>
    <p:extLst>
      <p:ext uri="{BB962C8B-B14F-4D97-AF65-F5344CB8AC3E}">
        <p14:creationId xmlns:p14="http://schemas.microsoft.com/office/powerpoint/2010/main" val="872766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endParaRPr lang="en-GB" sz="3600" b="1" dirty="0"/>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a:xfrm>
            <a:off x="457200" y="1772815"/>
            <a:ext cx="8229600" cy="3744417"/>
          </a:xfrm>
        </p:spPr>
        <p:txBody>
          <a:bodyPr/>
          <a:lstStyle/>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TNBC is an aggressive breast cancer requiring personalised care</a:t>
            </a:r>
          </a:p>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Patient lifestyle and behaviour influence outcomes</a:t>
            </a:r>
          </a:p>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Evidence-based care planning improves prognosis</a:t>
            </a:r>
          </a:p>
          <a:p>
            <a:pPr algn="just">
              <a:lnSpc>
                <a:spcPct val="150000"/>
              </a:lnSpc>
              <a:buFont typeface="Wingdings" panose="05000000000000000000" pitchFamily="2" charset="2"/>
              <a:buChar char="Ø"/>
            </a:pPr>
            <a:r>
              <a:rPr lang="en-GB" sz="2400" dirty="0">
                <a:latin typeface="Arial" panose="020B0604020202020204" pitchFamily="34" charset="0"/>
                <a:cs typeface="Arial" panose="020B0604020202020204" pitchFamily="34" charset="0"/>
              </a:rPr>
              <a:t>Multidisciplinary and patient-centred approach is essential</a:t>
            </a:r>
          </a:p>
          <a:p>
            <a:endParaRPr lang="en-GB" dirty="0">
              <a:solidFill>
                <a:schemeClr val="bg1"/>
              </a:solidFill>
            </a:endParaRPr>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pic>
        <p:nvPicPr>
          <p:cNvPr id="12" name="Picture 11" descr="A black text on a white background">
            <a:extLst>
              <a:ext uri="{FF2B5EF4-FFF2-40B4-BE49-F238E27FC236}">
                <a16:creationId xmlns:a16="http://schemas.microsoft.com/office/drawing/2014/main" id="{2F33C445-ACAC-F374-2317-E1152E3B51C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691680" y="261777"/>
            <a:ext cx="5184576" cy="1166530"/>
          </a:xfrm>
          <a:prstGeom prst="rect">
            <a:avLst/>
          </a:prstGeom>
        </p:spPr>
      </p:pic>
    </p:spTree>
    <p:extLst>
      <p:ext uri="{BB962C8B-B14F-4D97-AF65-F5344CB8AC3E}">
        <p14:creationId xmlns:p14="http://schemas.microsoft.com/office/powerpoint/2010/main" val="1278544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9897" y="112555"/>
            <a:ext cx="8229600" cy="1143000"/>
          </a:xfrm>
        </p:spPr>
        <p:txBody>
          <a:bodyPr/>
          <a:lstStyle/>
          <a:p>
            <a:r>
              <a:rPr lang="en-GB" sz="3600" b="1" dirty="0">
                <a:cs typeface="Arial" panose="020B0604020202020204" pitchFamily="34" charset="0"/>
              </a:rPr>
              <a:t>References 1/1</a:t>
            </a:r>
          </a:p>
        </p:txBody>
      </p:sp>
      <p:sp>
        <p:nvSpPr>
          <p:cNvPr id="6" name="Content Placeholder 5">
            <a:extLst>
              <a:ext uri="{FF2B5EF4-FFF2-40B4-BE49-F238E27FC236}">
                <a16:creationId xmlns:a16="http://schemas.microsoft.com/office/drawing/2014/main" id="{A4085575-4426-A9AB-0F8A-7A51209EE3B6}"/>
              </a:ext>
            </a:extLst>
          </p:cNvPr>
          <p:cNvSpPr>
            <a:spLocks noGrp="1"/>
          </p:cNvSpPr>
          <p:nvPr>
            <p:ph idx="1"/>
          </p:nvPr>
        </p:nvSpPr>
        <p:spPr>
          <a:xfrm>
            <a:off x="539552" y="1196752"/>
            <a:ext cx="8229600" cy="4320480"/>
          </a:xfrm>
        </p:spPr>
        <p:txBody>
          <a:bodyPr/>
          <a:lstStyle/>
          <a:p>
            <a:pPr marL="171450" indent="-171450" algn="just">
              <a:lnSpc>
                <a:spcPct val="150000"/>
              </a:lnSpc>
            </a:pPr>
            <a:r>
              <a:rPr lang="en-US" sz="1200" dirty="0">
                <a:latin typeface="Arial" panose="020B0604020202020204" pitchFamily="34" charset="0"/>
                <a:cs typeface="Arial" panose="020B0604020202020204" pitchFamily="34" charset="0"/>
              </a:rPr>
              <a:t>Bianchini, G., Balko, J.M., Mayer, I.A., Sanders, M.E. and Gianni, L. (2016) </a:t>
            </a:r>
            <a:r>
              <a:rPr lang="en-US" sz="1200" i="1" dirty="0">
                <a:latin typeface="Arial" panose="020B0604020202020204" pitchFamily="34" charset="0"/>
                <a:cs typeface="Arial" panose="020B0604020202020204" pitchFamily="34" charset="0"/>
              </a:rPr>
              <a:t>Triple-negative breast cancer: challenges and opportunities of a heterogeneous disease</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Nature Reviews Clinical Oncology</a:t>
            </a:r>
            <a:r>
              <a:rPr lang="en-US" sz="1200" dirty="0">
                <a:latin typeface="Arial" panose="020B0604020202020204" pitchFamily="34" charset="0"/>
                <a:cs typeface="Arial" panose="020B0604020202020204" pitchFamily="34" charset="0"/>
              </a:rPr>
              <a:t>, 13(11), pp.674–690.</a:t>
            </a:r>
          </a:p>
          <a:p>
            <a:pPr marL="171450" indent="-171450" algn="just">
              <a:lnSpc>
                <a:spcPct val="150000"/>
              </a:lnSpc>
            </a:pPr>
            <a:r>
              <a:rPr lang="en-US" sz="1200" dirty="0">
                <a:latin typeface="Arial" panose="020B0604020202020204" pitchFamily="34" charset="0"/>
                <a:cs typeface="Arial" panose="020B0604020202020204" pitchFamily="34" charset="0"/>
              </a:rPr>
              <a:t>Cancer Research UK (2023) </a:t>
            </a:r>
            <a:r>
              <a:rPr lang="en-US" sz="1200" i="1" dirty="0">
                <a:latin typeface="Arial" panose="020B0604020202020204" pitchFamily="34" charset="0"/>
                <a:cs typeface="Arial" panose="020B0604020202020204" pitchFamily="34" charset="0"/>
              </a:rPr>
              <a:t>Breast cancer risk factors</a:t>
            </a:r>
            <a:r>
              <a:rPr lang="en-US" sz="1200" dirty="0">
                <a:latin typeface="Arial" panose="020B0604020202020204" pitchFamily="34" charset="0"/>
                <a:cs typeface="Arial" panose="020B0604020202020204" pitchFamily="34" charset="0"/>
              </a:rPr>
              <a:t>. Available at: </a:t>
            </a:r>
            <a:r>
              <a:rPr lang="en-US" sz="1200" dirty="0">
                <a:latin typeface="Arial" panose="020B0604020202020204" pitchFamily="34" charset="0"/>
                <a:cs typeface="Arial" panose="020B0604020202020204" pitchFamily="34" charset="0"/>
                <a:hlinkClick r:id="rId3"/>
              </a:rPr>
              <a:t>https://www.cancerresearchuk.org</a:t>
            </a:r>
            <a:r>
              <a:rPr lang="en-US" sz="1200" dirty="0">
                <a:latin typeface="Arial" panose="020B0604020202020204" pitchFamily="34" charset="0"/>
                <a:cs typeface="Arial" panose="020B0604020202020204" pitchFamily="34" charset="0"/>
              </a:rPr>
              <a:t> (Accessed: 10 December 2025).</a:t>
            </a:r>
          </a:p>
          <a:p>
            <a:pPr marL="171450" indent="-171450" algn="just">
              <a:lnSpc>
                <a:spcPct val="150000"/>
              </a:lnSpc>
            </a:pPr>
            <a:r>
              <a:rPr lang="en-US" sz="1200" dirty="0">
                <a:latin typeface="Arial" panose="020B0604020202020204" pitchFamily="34" charset="0"/>
                <a:cs typeface="Arial" panose="020B0604020202020204" pitchFamily="34" charset="0"/>
              </a:rPr>
              <a:t>Carey, L.A., Dees, E.C., Sawyer, L., Gatti, L., Moore, D.T., Collichio, F., Ollila, D.W., Sartor, C.I. and Graham, M.L. (2007) </a:t>
            </a:r>
            <a:r>
              <a:rPr lang="en-US" sz="1200" i="1" dirty="0">
                <a:latin typeface="Arial" panose="020B0604020202020204" pitchFamily="34" charset="0"/>
                <a:cs typeface="Arial" panose="020B0604020202020204" pitchFamily="34" charset="0"/>
              </a:rPr>
              <a:t>The triple-negative paradox: primary tumor chemosensitivity of breast cancer subtypes</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Clinical Cancer Research</a:t>
            </a:r>
            <a:r>
              <a:rPr lang="en-US" sz="1200" dirty="0">
                <a:latin typeface="Arial" panose="020B0604020202020204" pitchFamily="34" charset="0"/>
                <a:cs typeface="Arial" panose="020B0604020202020204" pitchFamily="34" charset="0"/>
              </a:rPr>
              <a:t>, 13(8), pp.2329–2334.</a:t>
            </a:r>
          </a:p>
          <a:p>
            <a:pPr marL="171450" indent="-171450" algn="just">
              <a:lnSpc>
                <a:spcPct val="150000"/>
              </a:lnSpc>
            </a:pPr>
            <a:r>
              <a:rPr lang="en-US" sz="1200" dirty="0">
                <a:latin typeface="Arial" panose="020B0604020202020204" pitchFamily="34" charset="0"/>
                <a:cs typeface="Arial" panose="020B0604020202020204" pitchFamily="34" charset="0"/>
              </a:rPr>
              <a:t>Chida, Y., Hamer, M., Wardle, J. and Steptoe, A. (2008) </a:t>
            </a:r>
            <a:r>
              <a:rPr lang="en-US" sz="1200" i="1" dirty="0">
                <a:latin typeface="Arial" panose="020B0604020202020204" pitchFamily="34" charset="0"/>
                <a:cs typeface="Arial" panose="020B0604020202020204" pitchFamily="34" charset="0"/>
              </a:rPr>
              <a:t>Do stress-related psychosocial factors contribute to cancer incidence and survival?</a:t>
            </a:r>
            <a:r>
              <a:rPr lang="en-US" sz="1200" dirty="0">
                <a:latin typeface="Arial" panose="020B0604020202020204" pitchFamily="34" charset="0"/>
                <a:cs typeface="Arial" panose="020B0604020202020204" pitchFamily="34" charset="0"/>
              </a:rPr>
              <a:t> </a:t>
            </a:r>
            <a:r>
              <a:rPr lang="en-US" sz="1200" b="1" dirty="0">
                <a:latin typeface="Arial" panose="020B0604020202020204" pitchFamily="34" charset="0"/>
                <a:cs typeface="Arial" panose="020B0604020202020204" pitchFamily="34" charset="0"/>
              </a:rPr>
              <a:t>Nature Clinical Practice Oncology</a:t>
            </a:r>
            <a:r>
              <a:rPr lang="en-US" sz="1200" dirty="0">
                <a:latin typeface="Arial" panose="020B0604020202020204" pitchFamily="34" charset="0"/>
                <a:cs typeface="Arial" panose="020B0604020202020204" pitchFamily="34" charset="0"/>
              </a:rPr>
              <a:t>, 5(8), pp.466–475.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Dent, R., Trudeau, M., Pritchard, K.I., Hanna, W.M., Kahn, H.K., Sawka, C.A., Lickley, L.A., Rawlinson, E., Sun, P. and Narod, S.A. (2007)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Triple-negative breast cancer: clinical features and patterns of recurrence</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Clinical Cancer Research</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13(15), pp.4429–4434.</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Foulkes, W.D., Smith, I.E. and Reis-Filho, J.S. (2010)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Triple-negative breast cancer</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New England Journal of Medicine</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363(20), pp.1938–1948.</a:t>
            </a:r>
          </a:p>
          <a:p>
            <a:endParaRPr lang="en-GB" dirty="0">
              <a:solidFill>
                <a:srgbClr val="0070C0"/>
              </a:solidFill>
            </a:endParaRPr>
          </a:p>
        </p:txBody>
      </p:sp>
      <p:sp>
        <p:nvSpPr>
          <p:cNvPr id="4" name="Date Placeholder 3"/>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352100105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2569A-AED9-F5F0-19F9-FA6E11D435B9}"/>
              </a:ext>
            </a:extLst>
          </p:cNvPr>
          <p:cNvSpPr>
            <a:spLocks noGrp="1"/>
          </p:cNvSpPr>
          <p:nvPr>
            <p:ph type="title"/>
          </p:nvPr>
        </p:nvSpPr>
        <p:spPr>
          <a:xfrm>
            <a:off x="395536" y="116200"/>
            <a:ext cx="8229600" cy="936536"/>
          </a:xfrm>
        </p:spPr>
        <p:txBody>
          <a:bodyPr/>
          <a:lstStyle/>
          <a:p>
            <a:r>
              <a:rPr lang="en-GB" b="1" dirty="0">
                <a:cs typeface="Arial" panose="020B0604020202020204" pitchFamily="34" charset="0"/>
              </a:rPr>
              <a:t>References 1/2</a:t>
            </a:r>
            <a:endParaRPr lang="en-US" dirty="0"/>
          </a:p>
        </p:txBody>
      </p:sp>
      <p:sp>
        <p:nvSpPr>
          <p:cNvPr id="3" name="Content Placeholder 2">
            <a:extLst>
              <a:ext uri="{FF2B5EF4-FFF2-40B4-BE49-F238E27FC236}">
                <a16:creationId xmlns:a16="http://schemas.microsoft.com/office/drawing/2014/main" id="{0B17B390-3125-5378-5D2C-2339E655D75B}"/>
              </a:ext>
            </a:extLst>
          </p:cNvPr>
          <p:cNvSpPr>
            <a:spLocks noGrp="1"/>
          </p:cNvSpPr>
          <p:nvPr>
            <p:ph idx="1"/>
          </p:nvPr>
        </p:nvSpPr>
        <p:spPr>
          <a:xfrm>
            <a:off x="539552" y="1207121"/>
            <a:ext cx="8229600" cy="5284981"/>
          </a:xfrm>
        </p:spPr>
        <p:txBody>
          <a:bodyPr/>
          <a:lstStyle/>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Friedenreich, C.M., Neilson, H.K., Farris, M.S. and Courneya, K.S. (2016)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Physical activity and cancer outcomes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Current Oncology Reports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18(11), pp.1–10.</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Huang, T., Chen, Z., Fang, X., Chen, L. and Li, H. (2018)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Cigarette smoking and breast cancer risk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Oncotarget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9(26), pp.17830–17841.</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Health Service (NHS) (2022)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Consent to treatment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2"/>
              </a:rPr>
              <a:t>https://www.nhs.uk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11 December 2025).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Health Service (NHS) (2023)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Breast cancer overview</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2"/>
              </a:rPr>
              <a:t>https://www.nhs.uk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14 December 2025).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National Institute for Health and Care Excellence (NICE) (2023)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Early and locally advanced breast cancer: diagnosis and management (NG101)</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3"/>
              </a:rPr>
              <a:t>https://www.nice.org.uk</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10 December 2025).</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OpenStax (2022)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Anatomy and physiology</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Houston: OpenStax, Rice University.</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World Health Organization (WHO) (2023)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Cancer fact sheet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Available at: </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hlinkClick r:id="rId4"/>
              </a:rPr>
              <a:t>https://www.who.int</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(Accessed: 16 December 2025).</a:t>
            </a:r>
          </a:p>
          <a:p>
            <a:endParaRPr lang="en-US" dirty="0"/>
          </a:p>
        </p:txBody>
      </p:sp>
      <p:sp>
        <p:nvSpPr>
          <p:cNvPr id="4" name="Date Placeholder 3">
            <a:extLst>
              <a:ext uri="{FF2B5EF4-FFF2-40B4-BE49-F238E27FC236}">
                <a16:creationId xmlns:a16="http://schemas.microsoft.com/office/drawing/2014/main" id="{E524B0C8-B7B2-1D90-801E-8218CC2CFFE1}"/>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81B98E39-EDCD-46B8-4C92-F262C1344762}"/>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3167731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B9934-123F-9BB6-6940-BBB0734B399A}"/>
              </a:ext>
            </a:extLst>
          </p:cNvPr>
          <p:cNvSpPr>
            <a:spLocks noGrp="1"/>
          </p:cNvSpPr>
          <p:nvPr>
            <p:ph type="title"/>
          </p:nvPr>
        </p:nvSpPr>
        <p:spPr/>
        <p:txBody>
          <a:bodyPr/>
          <a:lstStyle/>
          <a:p>
            <a:r>
              <a:rPr kumimoji="0" lang="en-GB" sz="4400" b="1" i="0" u="none" strike="noStrike" kern="1200" cap="none" spc="0" normalizeH="0" baseline="0" noProof="0" dirty="0">
                <a:ln>
                  <a:noFill/>
                </a:ln>
                <a:solidFill>
                  <a:prstClr val="black"/>
                </a:solidFill>
                <a:effectLst/>
                <a:uLnTx/>
                <a:uFillTx/>
                <a:latin typeface="Myriad Pro"/>
                <a:ea typeface="+mj-ea"/>
                <a:cs typeface="Arial" panose="020B0604020202020204" pitchFamily="34" charset="0"/>
              </a:rPr>
              <a:t>References 1/3</a:t>
            </a:r>
            <a:endParaRPr lang="en-US" dirty="0"/>
          </a:p>
        </p:txBody>
      </p:sp>
      <p:sp>
        <p:nvSpPr>
          <p:cNvPr id="3" name="Content Placeholder 2">
            <a:extLst>
              <a:ext uri="{FF2B5EF4-FFF2-40B4-BE49-F238E27FC236}">
                <a16:creationId xmlns:a16="http://schemas.microsoft.com/office/drawing/2014/main" id="{77E6E16F-96A9-CBE4-CD6D-B7C3057F220E}"/>
              </a:ext>
            </a:extLst>
          </p:cNvPr>
          <p:cNvSpPr>
            <a:spLocks noGrp="1"/>
          </p:cNvSpPr>
          <p:nvPr>
            <p:ph idx="1"/>
          </p:nvPr>
        </p:nvSpPr>
        <p:spPr/>
        <p:txBody>
          <a:bodyPr/>
          <a:lstStyle/>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Yersal, O. and </a:t>
            </a:r>
            <a:r>
              <a:rPr kumimoji="1" lang="en-US" sz="1200" b="0" i="0" u="none" strike="noStrike" kern="1200" cap="none" spc="0" normalizeH="0" baseline="0" noProof="0" dirty="0" err="1">
                <a:ln>
                  <a:noFill/>
                </a:ln>
                <a:solidFill>
                  <a:srgbClr val="000000"/>
                </a:solidFill>
                <a:effectLst/>
                <a:uLnTx/>
                <a:uFillTx/>
                <a:latin typeface="Arial" panose="020B0604020202020204" pitchFamily="34" charset="0"/>
                <a:ea typeface="+mn-ea"/>
                <a:cs typeface="+mn-cs"/>
              </a:rPr>
              <a:t>Barutca</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S. (2014)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Biological subtypes of breast cancer: prognostic and therapeutic implications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World Journal of Clinical Oncology</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5(3), pp.412–424.</a:t>
            </a:r>
          </a:p>
          <a:p>
            <a:pPr marL="171450" marR="0" lvl="0" indent="-171450" algn="just" defTabSz="914400" rtl="0" eaLnBrk="0" fontAlgn="base" latinLnBrk="0" hangingPunct="0">
              <a:lnSpc>
                <a:spcPct val="150000"/>
              </a:lnSpc>
              <a:spcBef>
                <a:spcPct val="30000"/>
              </a:spcBef>
              <a:spcAft>
                <a:spcPct val="0"/>
              </a:spcAft>
              <a:buClrTx/>
              <a:buSzTx/>
              <a:buFont typeface="Arial" panose="020B0604020202020204" pitchFamily="34" charset="0"/>
              <a:buChar char="•"/>
              <a:tabLst/>
              <a:defRPr/>
            </a:pP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Zhang, J., Wang, Y., Wu, Y. and Wang, X. (2020) </a:t>
            </a:r>
            <a:r>
              <a:rPr kumimoji="1" lang="en-US" sz="1200" b="0" i="1" u="none" strike="noStrike" kern="1200" cap="none" spc="0" normalizeH="0" baseline="0" noProof="0" dirty="0">
                <a:ln>
                  <a:noFill/>
                </a:ln>
                <a:solidFill>
                  <a:srgbClr val="000000"/>
                </a:solidFill>
                <a:effectLst/>
                <a:uLnTx/>
                <a:uFillTx/>
                <a:latin typeface="Arial" panose="020B0604020202020204" pitchFamily="34" charset="0"/>
                <a:ea typeface="+mn-ea"/>
                <a:cs typeface="+mn-cs"/>
              </a:rPr>
              <a:t>Lifestyle factors and breast cancer prognosis</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a:t>
            </a:r>
            <a:r>
              <a:rPr kumimoji="1" lang="en-US" sz="1200" b="1"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Journal of Cancer Research and Clinical Oncology</a:t>
            </a:r>
            <a:r>
              <a:rPr kumimoji="1" lang="en-US" sz="1200" b="0" i="0" u="none" strike="noStrike" kern="1200" cap="none" spc="0" normalizeH="0" baseline="0" noProof="0" dirty="0">
                <a:ln>
                  <a:noFill/>
                </a:ln>
                <a:solidFill>
                  <a:srgbClr val="000000"/>
                </a:solidFill>
                <a:effectLst/>
                <a:uLnTx/>
                <a:uFillTx/>
                <a:latin typeface="Arial" panose="020B0604020202020204" pitchFamily="34" charset="0"/>
                <a:ea typeface="+mn-ea"/>
                <a:cs typeface="+mn-cs"/>
              </a:rPr>
              <a:t>, 146(1), pp.1–10.</a:t>
            </a:r>
          </a:p>
          <a:p>
            <a:pPr marL="0" indent="0">
              <a:buNone/>
            </a:pPr>
            <a:endParaRPr lang="en-US" dirty="0"/>
          </a:p>
        </p:txBody>
      </p:sp>
      <p:sp>
        <p:nvSpPr>
          <p:cNvPr id="4" name="Date Placeholder 3">
            <a:extLst>
              <a:ext uri="{FF2B5EF4-FFF2-40B4-BE49-F238E27FC236}">
                <a16:creationId xmlns:a16="http://schemas.microsoft.com/office/drawing/2014/main" id="{1A72D3AC-0D41-CD37-4E0B-4875EB4B015B}"/>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A15ADF23-7A73-34A8-A06D-396FFF6453FD}"/>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spTree>
    <p:extLst>
      <p:ext uri="{BB962C8B-B14F-4D97-AF65-F5344CB8AC3E}">
        <p14:creationId xmlns:p14="http://schemas.microsoft.com/office/powerpoint/2010/main" val="295543299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732</TotalTime>
  <Words>4422</Words>
  <Application>Microsoft Office PowerPoint</Application>
  <PresentationFormat>On-screen Show (4:3)</PresentationFormat>
  <Paragraphs>245</Paragraphs>
  <Slides>18</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Myriad Pro</vt:lpstr>
      <vt:lpstr>Verdana</vt:lpstr>
      <vt:lpstr>Wingdings</vt:lpstr>
      <vt:lpstr>20140311PresentationUWTSDTemplate</vt:lpstr>
      <vt:lpstr>PowerPoint Presentation</vt:lpstr>
      <vt:lpstr>PowerPoint Presentation</vt:lpstr>
      <vt:lpstr>Introduction</vt:lpstr>
      <vt:lpstr>Information about the person</vt:lpstr>
      <vt:lpstr>Breast Anatomy &amp; Physiology</vt:lpstr>
      <vt:lpstr>Pathophysiology of Triple-Negative Breast Cancer (TNBC)</vt:lpstr>
      <vt:lpstr>Clinical Manifestations of TNBC</vt:lpstr>
      <vt:lpstr>Diagnostic Investigations for TNBC</vt:lpstr>
      <vt:lpstr>Prognosis &amp; Challenges of TNBC</vt:lpstr>
      <vt:lpstr>Risk Factors for the Patient</vt:lpstr>
      <vt:lpstr>Lifestyle, Health Behaviour &amp; Daily Routine</vt:lpstr>
      <vt:lpstr>Care Plan-Monitoring and Routine Care</vt:lpstr>
      <vt:lpstr>Care Plan– Communication and Ethical Considerations</vt:lpstr>
      <vt:lpstr>Evidence-Based Lifestyle and Health Recommendations</vt:lpstr>
      <vt:lpstr>PowerPoint Presentation</vt:lpstr>
      <vt:lpstr>References 1/1</vt:lpstr>
      <vt:lpstr>References 1/2</vt:lpstr>
      <vt:lpstr>References 1/3</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Noor Al Kemer Muzemil</cp:lastModifiedBy>
  <cp:revision>230</cp:revision>
  <cp:lastPrinted>2018-07-09T15:27:01Z</cp:lastPrinted>
  <dcterms:created xsi:type="dcterms:W3CDTF">2002-10-07T19:43:58Z</dcterms:created>
  <dcterms:modified xsi:type="dcterms:W3CDTF">2025-12-18T22:45:01Z</dcterms:modified>
</cp:coreProperties>
</file>