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ms-powerpoint.presentation.macroEnabled.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70" r:id="rId6"/>
    <p:sldId id="281" r:id="rId7"/>
    <p:sldId id="278" r:id="rId8"/>
    <p:sldId id="279" r:id="rId9"/>
    <p:sldId id="261" r:id="rId10"/>
    <p:sldId id="265" r:id="rId11"/>
    <p:sldId id="266" r:id="rId12"/>
    <p:sldId id="263" r:id="rId13"/>
    <p:sldId id="268" r:id="rId14"/>
    <p:sldId id="267" r:id="rId15"/>
    <p:sldId id="262" r:id="rId16"/>
    <p:sldId id="271" r:id="rId17"/>
    <p:sldId id="272" r:id="rId18"/>
    <p:sldId id="273" r:id="rId19"/>
    <p:sldId id="274" r:id="rId20"/>
    <p:sldId id="276" r:id="rId21"/>
    <p:sldId id="282" r:id="rId22"/>
    <p:sldId id="283" r:id="rId23"/>
    <p:sldId id="284" r:id="rId24"/>
    <p:sldId id="285" r:id="rId25"/>
    <p:sldId id="286" r:id="rId26"/>
    <p:sldId id="287" r:id="rId27"/>
    <p:sldId id="288" r:id="rId28"/>
    <p:sldId id="289" r:id="rId29"/>
    <p:sldId id="290"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100" d="100"/>
          <a:sy n="100" d="100"/>
        </p:scale>
        <p:origin x="-1179" y="-9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2184871-AC00-4006-9E33-19EAB4A42C3F}" type="datetimeFigureOut">
              <a:rPr lang="en-US" smtClean="0"/>
              <a:pPr/>
              <a:t>11/14/2013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7A7F4A6-500E-4264-A855-E8D8E37BDE4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2184871-AC00-4006-9E33-19EAB4A42C3F}" type="datetimeFigureOut">
              <a:rPr lang="en-US" smtClean="0"/>
              <a:pPr/>
              <a:t>11/14/2013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7A7F4A6-500E-4264-A855-E8D8E37BDE44}"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2184871-AC00-4006-9E33-19EAB4A42C3F}" type="datetimeFigureOut">
              <a:rPr lang="en-US" smtClean="0"/>
              <a:pPr/>
              <a:t>11/14/2013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7A7F4A6-500E-4264-A855-E8D8E37BDE44}"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2184871-AC00-4006-9E33-19EAB4A42C3F}" type="datetimeFigureOut">
              <a:rPr lang="en-US" smtClean="0"/>
              <a:pPr/>
              <a:t>11/14/2013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87A7F4A6-500E-4264-A855-E8D8E37BDE44}"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2184871-AC00-4006-9E33-19EAB4A42C3F}" type="datetimeFigureOut">
              <a:rPr lang="en-US" smtClean="0"/>
              <a:pPr/>
              <a:t>11/14/2013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87A7F4A6-500E-4264-A855-E8D8E37BDE44}"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2184871-AC00-4006-9E33-19EAB4A42C3F}" type="datetimeFigureOut">
              <a:rPr lang="en-US" smtClean="0"/>
              <a:pPr/>
              <a:t>11/14/2013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87A7F4A6-500E-4264-A855-E8D8E37BDE44}"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2184871-AC00-4006-9E33-19EAB4A42C3F}" type="datetimeFigureOut">
              <a:rPr lang="en-US" smtClean="0"/>
              <a:pPr/>
              <a:t>11/14/2013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87A7F4A6-500E-4264-A855-E8D8E37BDE4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2184871-AC00-4006-9E33-19EAB4A42C3F}" type="datetimeFigureOut">
              <a:rPr lang="en-US" smtClean="0"/>
              <a:pPr/>
              <a:t>11/14/2013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87A7F4A6-500E-4264-A855-E8D8E37BDE44}"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2184871-AC00-4006-9E33-19EAB4A42C3F}" type="datetimeFigureOut">
              <a:rPr lang="en-US" smtClean="0"/>
              <a:pPr/>
              <a:t>11/14/2013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7A7F4A6-500E-4264-A855-E8D8E37BDE44}"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2184871-AC00-4006-9E33-19EAB4A42C3F}" type="datetimeFigureOut">
              <a:rPr lang="en-US" smtClean="0"/>
              <a:pPr/>
              <a:t>11/14/2013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7A7F4A6-500E-4264-A855-E8D8E37BDE4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2184871-AC00-4006-9E33-19EAB4A42C3F}" type="datetimeFigureOut">
              <a:rPr lang="en-US" smtClean="0"/>
              <a:pPr/>
              <a:t>11/14/2013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87A7F4A6-500E-4264-A855-E8D8E37BDE44}"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2184871-AC00-4006-9E33-19EAB4A42C3F}" type="datetimeFigureOut">
              <a:rPr lang="en-US" smtClean="0"/>
              <a:pPr/>
              <a:t>11/14/2013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7A7F4A6-500E-4264-A855-E8D8E37BDE44}"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200" dirty="0" smtClean="0"/>
              <a:t>Arizona Microchip</a:t>
            </a:r>
            <a:r>
              <a:rPr lang="en-GB" dirty="0" smtClean="0"/>
              <a:t/>
            </a:r>
            <a:br>
              <a:rPr lang="en-GB" dirty="0" smtClean="0"/>
            </a:br>
            <a:r>
              <a:rPr lang="en-GB" dirty="0" smtClean="0"/>
              <a:t>PIC Microcontrollers</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The PIC series of microcontrollers is quite vast they range from 8 bit 6 pin devices with 375 bytes of program and 16 bytes of RAM through to 32bit devices with 512 Kbytes of program memory and 128Kbytes of RAM.</a:t>
            </a:r>
          </a:p>
          <a:p>
            <a:r>
              <a:rPr lang="en-GB" sz="1800" dirty="0" smtClean="0"/>
              <a:t>There are a plethora of available onboard peripherals ranging from ADCs to USARTs to timers and PWM controllers. Power fluctuation protection is available in the form of brown-out detection and reset, as well as a watchdog timer to check for incorrect program operation or crashes.</a:t>
            </a:r>
          </a:p>
          <a:p>
            <a:r>
              <a:rPr lang="en-GB" sz="1800" dirty="0" smtClean="0"/>
              <a:t>The pin count of a PIC depends upon the series and model selected. Generally they have a number of 8 bit ports, some bits of which, through manipulation of internal registers, may take on the duties of external connection for one or more of the peripherals on board.</a:t>
            </a:r>
          </a:p>
          <a:p>
            <a:r>
              <a:rPr lang="en-GB" sz="1800" dirty="0" smtClean="0"/>
              <a:t>PICS use a modified Harvard architecture and are RISC (Reduced Instruction Set Computer) devices.</a:t>
            </a:r>
          </a:p>
        </p:txBody>
      </p:sp>
      <p:sp>
        <p:nvSpPr>
          <p:cNvPr id="3" name="Title 2"/>
          <p:cNvSpPr>
            <a:spLocks noGrp="1"/>
          </p:cNvSpPr>
          <p:nvPr>
            <p:ph type="title"/>
          </p:nvPr>
        </p:nvSpPr>
        <p:spPr/>
        <p:txBody>
          <a:bodyPr>
            <a:normAutofit/>
          </a:bodyPr>
          <a:lstStyle/>
          <a:p>
            <a:r>
              <a:rPr lang="en-GB" sz="2200" dirty="0" smtClean="0"/>
              <a:t>An operational overview of the PIC series of Microcontrollers</a:t>
            </a:r>
            <a:endParaRPr lang="en-GB"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2019109"/>
          </a:xfrm>
        </p:spPr>
        <p:txBody>
          <a:bodyPr>
            <a:normAutofit/>
          </a:bodyPr>
          <a:lstStyle/>
          <a:p>
            <a:r>
              <a:rPr lang="en-GB" sz="1800" dirty="0" smtClean="0"/>
              <a:t>PICs have a commonality of internal registers.</a:t>
            </a:r>
          </a:p>
          <a:p>
            <a:r>
              <a:rPr lang="en-GB" sz="1800" dirty="0" smtClean="0"/>
              <a:t>The main accumulator register is called the W register.</a:t>
            </a:r>
          </a:p>
          <a:p>
            <a:r>
              <a:rPr lang="en-GB" sz="1800" dirty="0" smtClean="0"/>
              <a:t>The main system flags are contained within the status register</a:t>
            </a:r>
          </a:p>
          <a:p>
            <a:pPr lvl="1"/>
            <a:r>
              <a:rPr lang="en-GB" sz="1400" dirty="0" smtClean="0"/>
              <a:t>There are the:-</a:t>
            </a:r>
          </a:p>
          <a:p>
            <a:pPr lvl="2"/>
            <a:r>
              <a:rPr lang="en-GB" sz="1200" dirty="0" smtClean="0"/>
              <a:t> Z: Zero	, set when the result of an arithmetic operation is Zero</a:t>
            </a:r>
          </a:p>
          <a:p>
            <a:pPr lvl="2"/>
            <a:r>
              <a:rPr lang="en-GB" sz="1200" dirty="0" smtClean="0"/>
              <a:t> C: Carry	, set when a carry-out from the Most Significant bit of the result occurred</a:t>
            </a:r>
          </a:p>
          <a:p>
            <a:pPr lvl="2"/>
            <a:r>
              <a:rPr lang="en-GB" sz="1200" dirty="0" smtClean="0"/>
              <a:t>DC: Digit Carry, set when a carry-out from the Most Significant bit of the result occurred </a:t>
            </a:r>
          </a:p>
        </p:txBody>
      </p:sp>
      <p:sp>
        <p:nvSpPr>
          <p:cNvPr id="3" name="Title 2"/>
          <p:cNvSpPr>
            <a:spLocks noGrp="1"/>
          </p:cNvSpPr>
          <p:nvPr>
            <p:ph type="title"/>
          </p:nvPr>
        </p:nvSpPr>
        <p:spPr/>
        <p:txBody>
          <a:bodyPr>
            <a:normAutofit/>
          </a:bodyPr>
          <a:lstStyle/>
          <a:p>
            <a:r>
              <a:rPr lang="en-GB" sz="2200" dirty="0" smtClean="0"/>
              <a:t>An operational overview of the PIC series of Microcontrollers</a:t>
            </a:r>
            <a:endParaRPr lang="en-GB" sz="2200" dirty="0"/>
          </a:p>
        </p:txBody>
      </p:sp>
      <p:pic>
        <p:nvPicPr>
          <p:cNvPr id="6146" name="Picture 2"/>
          <p:cNvPicPr>
            <a:picLocks noChangeAspect="1" noChangeArrowheads="1"/>
          </p:cNvPicPr>
          <p:nvPr/>
        </p:nvPicPr>
        <p:blipFill>
          <a:blip r:embed="rId2"/>
          <a:srcRect/>
          <a:stretch>
            <a:fillRect/>
          </a:stretch>
        </p:blipFill>
        <p:spPr bwMode="auto">
          <a:xfrm>
            <a:off x="1785918" y="3571876"/>
            <a:ext cx="5448300" cy="638175"/>
          </a:xfrm>
          <a:prstGeom prst="rect">
            <a:avLst/>
          </a:prstGeom>
          <a:noFill/>
          <a:ln w="9525">
            <a:noFill/>
            <a:miter lim="800000"/>
            <a:headEnd/>
            <a:tailEnd/>
          </a:ln>
          <a:effectLst/>
        </p:spPr>
      </p:pic>
      <p:sp>
        <p:nvSpPr>
          <p:cNvPr id="5" name="TextBox 4"/>
          <p:cNvSpPr txBox="1"/>
          <p:nvPr/>
        </p:nvSpPr>
        <p:spPr>
          <a:xfrm>
            <a:off x="2571736" y="4143380"/>
            <a:ext cx="3956532" cy="307777"/>
          </a:xfrm>
          <a:prstGeom prst="rect">
            <a:avLst/>
          </a:prstGeom>
          <a:noFill/>
        </p:spPr>
        <p:txBody>
          <a:bodyPr wrap="none" rtlCol="0">
            <a:spAutoFit/>
          </a:bodyPr>
          <a:lstStyle/>
          <a:p>
            <a:r>
              <a:rPr lang="en-GB" sz="1400" dirty="0" smtClean="0"/>
              <a:t>Example – STATUS register of a PIC 16F87X</a:t>
            </a:r>
            <a:endParaRPr lang="en-GB"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PICs have a limited hardware stack size so care must be taken not to nest to many subroutines.</a:t>
            </a:r>
          </a:p>
          <a:p>
            <a:r>
              <a:rPr lang="en-GB" sz="1800" dirty="0" smtClean="0"/>
              <a:t>PICs have a useful number of interrupts most of which may be masked so that they may be switched on or off, plus a global interrupt enable which must be set to allow any interrupts to operate.</a:t>
            </a:r>
          </a:p>
          <a:p>
            <a:r>
              <a:rPr lang="en-GB" sz="1800" dirty="0" smtClean="0"/>
              <a:t>The majority of PICs have an amount of non-volatile eeprom storage.</a:t>
            </a:r>
          </a:p>
          <a:p>
            <a:r>
              <a:rPr lang="en-GB" sz="1800" dirty="0" smtClean="0"/>
              <a:t>Most PICs have a sleep mode which allows them to be put into a very low power mode, ideal for battery operation.</a:t>
            </a:r>
          </a:p>
          <a:p>
            <a:r>
              <a:rPr lang="en-GB" sz="1800" dirty="0" smtClean="0"/>
              <a:t>PICs may be programmed in situ, allowing a board to be designed and built before its final operation is determined. This allows an element of flexibility for the designer and customisation for the end user.</a:t>
            </a:r>
          </a:p>
          <a:p>
            <a:endParaRPr lang="en-GB" sz="1800" dirty="0" smtClean="0"/>
          </a:p>
          <a:p>
            <a:endParaRPr lang="en-GB" sz="1800" dirty="0" smtClean="0"/>
          </a:p>
        </p:txBody>
      </p:sp>
      <p:sp>
        <p:nvSpPr>
          <p:cNvPr id="3" name="Title 2"/>
          <p:cNvSpPr>
            <a:spLocks noGrp="1"/>
          </p:cNvSpPr>
          <p:nvPr>
            <p:ph type="title"/>
          </p:nvPr>
        </p:nvSpPr>
        <p:spPr/>
        <p:txBody>
          <a:bodyPr>
            <a:normAutofit/>
          </a:bodyPr>
          <a:lstStyle/>
          <a:p>
            <a:r>
              <a:rPr lang="en-GB" sz="2200" dirty="0" smtClean="0"/>
              <a:t>An operational overview of the PIC series of Microcontrollers</a:t>
            </a:r>
            <a:endParaRPr lang="en-GB"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2"/>
          <a:srcRect/>
          <a:stretch>
            <a:fillRect/>
          </a:stretch>
        </p:blipFill>
        <p:spPr bwMode="auto">
          <a:xfrm>
            <a:off x="6215074" y="3837784"/>
            <a:ext cx="642942" cy="178596"/>
          </a:xfrm>
          <a:prstGeom prst="rect">
            <a:avLst/>
          </a:prstGeom>
          <a:noFill/>
          <a:ln w="9525">
            <a:noFill/>
            <a:miter lim="800000"/>
            <a:headEnd/>
            <a:tailEnd/>
          </a:ln>
          <a:effectLst/>
        </p:spPr>
      </p:pic>
      <p:sp>
        <p:nvSpPr>
          <p:cNvPr id="7" name="TextBox 6"/>
          <p:cNvSpPr txBox="1"/>
          <p:nvPr/>
        </p:nvSpPr>
        <p:spPr>
          <a:xfrm>
            <a:off x="5857884" y="3643314"/>
            <a:ext cx="2643206" cy="1846659"/>
          </a:xfrm>
          <a:prstGeom prst="rect">
            <a:avLst/>
          </a:prstGeom>
          <a:noFill/>
        </p:spPr>
        <p:txBody>
          <a:bodyPr wrap="square" rtlCol="0">
            <a:spAutoFit/>
          </a:bodyPr>
          <a:lstStyle/>
          <a:p>
            <a:r>
              <a:rPr lang="en-GB" dirty="0" smtClean="0"/>
              <a:t>Note</a:t>
            </a:r>
          </a:p>
          <a:p>
            <a:r>
              <a:rPr lang="en-GB" sz="1200" dirty="0" smtClean="0"/>
              <a:t>For  borrow, the polarity is reversed.  The subtraction is executed by adding the two’s complement of the second operand. For rotate (RRF, RLF) instructions, this bit is loaded with either the high, or low order bit of the source register. </a:t>
            </a:r>
            <a:endParaRPr lang="en-GB" sz="1200" dirty="0"/>
          </a:p>
        </p:txBody>
      </p:sp>
      <p:pic>
        <p:nvPicPr>
          <p:cNvPr id="7170" name="Picture 2"/>
          <p:cNvPicPr>
            <a:picLocks noChangeAspect="1" noChangeArrowheads="1"/>
          </p:cNvPicPr>
          <p:nvPr/>
        </p:nvPicPr>
        <p:blipFill>
          <a:blip r:embed="rId3"/>
          <a:srcRect/>
          <a:stretch>
            <a:fillRect/>
          </a:stretch>
        </p:blipFill>
        <p:spPr bwMode="auto">
          <a:xfrm>
            <a:off x="642910" y="2214554"/>
            <a:ext cx="4681537" cy="4325027"/>
          </a:xfrm>
          <a:prstGeom prst="rect">
            <a:avLst/>
          </a:prstGeom>
          <a:noFill/>
          <a:ln w="9525">
            <a:noFill/>
            <a:miter lim="800000"/>
            <a:headEnd/>
            <a:tailEnd/>
          </a:ln>
          <a:effectLst/>
        </p:spPr>
      </p:pic>
      <p:sp>
        <p:nvSpPr>
          <p:cNvPr id="2" name="Content Placeholder 1"/>
          <p:cNvSpPr>
            <a:spLocks noGrp="1"/>
          </p:cNvSpPr>
          <p:nvPr>
            <p:ph idx="1"/>
          </p:nvPr>
        </p:nvSpPr>
        <p:spPr>
          <a:xfrm>
            <a:off x="457200" y="1481329"/>
            <a:ext cx="614338" cy="947540"/>
          </a:xfrm>
        </p:spPr>
        <p:txBody>
          <a:bodyPr>
            <a:normAutofit/>
          </a:bodyPr>
          <a:lstStyle/>
          <a:p>
            <a:r>
              <a:rPr lang="en-GB" sz="1800" dirty="0" smtClean="0"/>
              <a:t> </a:t>
            </a:r>
            <a:endParaRPr lang="en-GB" sz="1800" dirty="0"/>
          </a:p>
        </p:txBody>
      </p:sp>
      <p:sp>
        <p:nvSpPr>
          <p:cNvPr id="3" name="Title 2"/>
          <p:cNvSpPr>
            <a:spLocks noGrp="1"/>
          </p:cNvSpPr>
          <p:nvPr>
            <p:ph type="title"/>
          </p:nvPr>
        </p:nvSpPr>
        <p:spPr/>
        <p:txBody>
          <a:bodyPr>
            <a:normAutofit/>
          </a:bodyPr>
          <a:lstStyle/>
          <a:p>
            <a:r>
              <a:rPr lang="en-GB" sz="2200" dirty="0" smtClean="0"/>
              <a:t>The status Register</a:t>
            </a:r>
            <a:endParaRPr lang="en-GB" sz="2200" dirty="0"/>
          </a:p>
        </p:txBody>
      </p:sp>
      <p:pic>
        <p:nvPicPr>
          <p:cNvPr id="4" name="Picture 2"/>
          <p:cNvPicPr>
            <a:picLocks noChangeAspect="1" noChangeArrowheads="1"/>
          </p:cNvPicPr>
          <p:nvPr/>
        </p:nvPicPr>
        <p:blipFill>
          <a:blip r:embed="rId4"/>
          <a:srcRect/>
          <a:stretch>
            <a:fillRect/>
          </a:stretch>
        </p:blipFill>
        <p:spPr bwMode="auto">
          <a:xfrm>
            <a:off x="1643042" y="1428736"/>
            <a:ext cx="5448300" cy="638175"/>
          </a:xfrm>
          <a:prstGeom prst="rect">
            <a:avLst/>
          </a:prstGeom>
          <a:noFill/>
          <a:ln w="9525">
            <a:noFill/>
            <a:miter lim="800000"/>
            <a:headEnd/>
            <a:tailEnd/>
          </a:ln>
          <a:effectLst/>
        </p:spPr>
      </p:pic>
      <p:sp>
        <p:nvSpPr>
          <p:cNvPr id="5" name="TextBox 4"/>
          <p:cNvSpPr txBox="1"/>
          <p:nvPr/>
        </p:nvSpPr>
        <p:spPr>
          <a:xfrm>
            <a:off x="2428860" y="1928802"/>
            <a:ext cx="3956532" cy="307777"/>
          </a:xfrm>
          <a:prstGeom prst="rect">
            <a:avLst/>
          </a:prstGeom>
          <a:noFill/>
        </p:spPr>
        <p:txBody>
          <a:bodyPr wrap="none" rtlCol="0">
            <a:spAutoFit/>
          </a:bodyPr>
          <a:lstStyle/>
          <a:p>
            <a:r>
              <a:rPr lang="en-GB" sz="1400" dirty="0" smtClean="0"/>
              <a:t>Example – STATUS register of a PIC 16F87X</a:t>
            </a:r>
            <a:endParaRPr lang="en-GB"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4114800" cy="4662315"/>
          </a:xfrm>
        </p:spPr>
        <p:txBody>
          <a:bodyPr>
            <a:normAutofit fontScale="92500" lnSpcReduction="10000"/>
          </a:bodyPr>
          <a:lstStyle/>
          <a:p>
            <a:r>
              <a:rPr lang="en-GB" sz="1800" dirty="0" smtClean="0"/>
              <a:t>There are three memory blocks in each of the PIC16F87X MCUs. The Program Memory and Data Memory have separate buses so that concurrent access can occur. The EEPROM data memory block will be discussed later.</a:t>
            </a:r>
          </a:p>
          <a:p>
            <a:endParaRPr lang="en-GB" sz="1800" dirty="0" smtClean="0"/>
          </a:p>
          <a:p>
            <a:r>
              <a:rPr lang="en-GB" sz="1800" dirty="0" smtClean="0"/>
              <a:t>The PIC16F87X devices have a 13-bit program counter capable of addressing an 8K x 14 program memory space. The PIC16F877/876 devices have 8K x 14 words of FLASH program memory, and the PIC16F873/874 devices have 4K x 14. Accessing a location above the physically implemented address will cause a wraparound.</a:t>
            </a:r>
            <a:endParaRPr lang="en-GB" sz="1800" dirty="0"/>
          </a:p>
        </p:txBody>
      </p:sp>
      <p:sp>
        <p:nvSpPr>
          <p:cNvPr id="3" name="Title 2"/>
          <p:cNvSpPr>
            <a:spLocks noGrp="1"/>
          </p:cNvSpPr>
          <p:nvPr>
            <p:ph type="title"/>
          </p:nvPr>
        </p:nvSpPr>
        <p:spPr/>
        <p:txBody>
          <a:bodyPr>
            <a:normAutofit/>
          </a:bodyPr>
          <a:lstStyle/>
          <a:p>
            <a:r>
              <a:rPr lang="en-GB" sz="2200" dirty="0" smtClean="0"/>
              <a:t>Memory Organisation</a:t>
            </a:r>
            <a:endParaRPr lang="en-GB" sz="2200" dirty="0"/>
          </a:p>
        </p:txBody>
      </p:sp>
      <p:pic>
        <p:nvPicPr>
          <p:cNvPr id="14339" name="Picture 3"/>
          <p:cNvPicPr>
            <a:picLocks noChangeAspect="1" noChangeArrowheads="1"/>
          </p:cNvPicPr>
          <p:nvPr/>
        </p:nvPicPr>
        <p:blipFill>
          <a:blip r:embed="rId2"/>
          <a:srcRect/>
          <a:stretch>
            <a:fillRect/>
          </a:stretch>
        </p:blipFill>
        <p:spPr bwMode="auto">
          <a:xfrm>
            <a:off x="5357818" y="1500174"/>
            <a:ext cx="2924175" cy="4724400"/>
          </a:xfrm>
          <a:prstGeom prst="rect">
            <a:avLst/>
          </a:prstGeom>
          <a:noFill/>
          <a:ln w="9525">
            <a:noFill/>
            <a:miter lim="800000"/>
            <a:headEnd/>
            <a:tailEnd/>
          </a:ln>
          <a:effectLst/>
        </p:spPr>
      </p:pic>
      <p:pic>
        <p:nvPicPr>
          <p:cNvPr id="14340" name="Picture 4"/>
          <p:cNvPicPr>
            <a:picLocks noChangeAspect="1" noChangeArrowheads="1"/>
          </p:cNvPicPr>
          <p:nvPr/>
        </p:nvPicPr>
        <p:blipFill>
          <a:blip r:embed="rId3"/>
          <a:srcRect/>
          <a:stretch>
            <a:fillRect/>
          </a:stretch>
        </p:blipFill>
        <p:spPr bwMode="auto">
          <a:xfrm>
            <a:off x="5929322" y="928670"/>
            <a:ext cx="1790700" cy="51435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4519439"/>
          </a:xfrm>
        </p:spPr>
        <p:txBody>
          <a:bodyPr>
            <a:normAutofit/>
          </a:bodyPr>
          <a:lstStyle/>
          <a:p>
            <a:r>
              <a:rPr lang="en-GB" sz="1800" dirty="0" smtClean="0"/>
              <a:t>The data memory is partitioned into multiple banks which contain the General Purpose Registers and the Special Function Registers. Bits RP1 (STATUS&lt;6&gt;) and RP0 (STATUS&lt;5&gt;) are the bank select bits.</a:t>
            </a:r>
          </a:p>
          <a:p>
            <a:endParaRPr lang="en-GB" sz="1800" dirty="0" smtClean="0"/>
          </a:p>
          <a:p>
            <a:endParaRPr lang="en-GB" sz="1800" dirty="0" smtClean="0"/>
          </a:p>
          <a:p>
            <a:endParaRPr lang="en-GB" sz="1800" dirty="0" smtClean="0"/>
          </a:p>
          <a:p>
            <a:pPr>
              <a:buNone/>
            </a:pPr>
            <a:endParaRPr lang="en-GB" sz="1800" dirty="0" smtClean="0"/>
          </a:p>
          <a:p>
            <a:r>
              <a:rPr lang="en-GB" sz="1800" dirty="0" smtClean="0"/>
              <a:t>Each bank extends up to 7Fh (128 bytes). The lower locations of each bank are reserved for the Special Function Registers. Above the Special Function Registers are General Purpose Registers, implemented as static RAM. All implemented banks contain Special Function Registers. Some frequently used Special Function Registers from one bank may be mirrored in another bank for code reduction and quicker access.</a:t>
            </a:r>
            <a:endParaRPr lang="en-GB" sz="1800" dirty="0"/>
          </a:p>
        </p:txBody>
      </p:sp>
      <p:sp>
        <p:nvSpPr>
          <p:cNvPr id="3" name="Title 2"/>
          <p:cNvSpPr>
            <a:spLocks noGrp="1"/>
          </p:cNvSpPr>
          <p:nvPr>
            <p:ph type="title"/>
          </p:nvPr>
        </p:nvSpPr>
        <p:spPr/>
        <p:txBody>
          <a:bodyPr>
            <a:normAutofit/>
          </a:bodyPr>
          <a:lstStyle/>
          <a:p>
            <a:r>
              <a:rPr lang="en-GB" sz="2200" dirty="0" smtClean="0"/>
              <a:t>Data Memory Organisation</a:t>
            </a:r>
            <a:endParaRPr lang="en-GB" sz="2200" dirty="0"/>
          </a:p>
        </p:txBody>
      </p:sp>
      <p:pic>
        <p:nvPicPr>
          <p:cNvPr id="12290" name="Picture 2"/>
          <p:cNvPicPr>
            <a:picLocks noChangeAspect="1" noChangeArrowheads="1"/>
          </p:cNvPicPr>
          <p:nvPr/>
        </p:nvPicPr>
        <p:blipFill>
          <a:blip r:embed="rId2"/>
          <a:srcRect/>
          <a:stretch>
            <a:fillRect/>
          </a:stretch>
        </p:blipFill>
        <p:spPr bwMode="auto">
          <a:xfrm>
            <a:off x="2857488" y="2571744"/>
            <a:ext cx="3162300" cy="119062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srcRect/>
          <a:stretch>
            <a:fillRect/>
          </a:stretch>
        </p:blipFill>
        <p:spPr bwMode="auto">
          <a:xfrm>
            <a:off x="2428860" y="785794"/>
            <a:ext cx="4619625" cy="5953125"/>
          </a:xfrm>
          <a:prstGeom prst="rect">
            <a:avLst/>
          </a:prstGeom>
          <a:noFill/>
          <a:ln w="9525">
            <a:noFill/>
            <a:miter lim="800000"/>
            <a:headEnd/>
            <a:tailEnd/>
          </a:ln>
          <a:effectLst/>
        </p:spPr>
      </p:pic>
      <p:sp>
        <p:nvSpPr>
          <p:cNvPr id="2" name="Content Placeholder 1"/>
          <p:cNvSpPr>
            <a:spLocks noGrp="1"/>
          </p:cNvSpPr>
          <p:nvPr>
            <p:ph idx="1"/>
          </p:nvPr>
        </p:nvSpPr>
        <p:spPr>
          <a:xfrm>
            <a:off x="457200" y="1481329"/>
            <a:ext cx="3614734" cy="4519439"/>
          </a:xfrm>
        </p:spPr>
        <p:txBody>
          <a:bodyPr>
            <a:normAutofit/>
          </a:bodyPr>
          <a:lstStyle/>
          <a:p>
            <a:r>
              <a:rPr lang="en-GB" sz="1800" dirty="0" smtClean="0"/>
              <a:t> </a:t>
            </a:r>
            <a:endParaRPr lang="en-GB" sz="1800" dirty="0"/>
          </a:p>
        </p:txBody>
      </p:sp>
      <p:sp>
        <p:nvSpPr>
          <p:cNvPr id="3" name="Title 2"/>
          <p:cNvSpPr>
            <a:spLocks noGrp="1"/>
          </p:cNvSpPr>
          <p:nvPr>
            <p:ph type="title"/>
          </p:nvPr>
        </p:nvSpPr>
        <p:spPr>
          <a:xfrm>
            <a:off x="457200" y="274638"/>
            <a:ext cx="8229600" cy="725470"/>
          </a:xfrm>
        </p:spPr>
        <p:txBody>
          <a:bodyPr>
            <a:normAutofit/>
          </a:bodyPr>
          <a:lstStyle/>
          <a:p>
            <a:r>
              <a:rPr lang="en-GB" sz="2200" dirty="0" smtClean="0"/>
              <a:t>Data Memory Organisation</a:t>
            </a:r>
            <a:endParaRPr lang="en-GB" sz="2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The ports on a PIC must be setup to determine their mode of operation. </a:t>
            </a:r>
          </a:p>
          <a:p>
            <a:endParaRPr lang="en-GB" sz="1800" dirty="0" smtClean="0"/>
          </a:p>
          <a:p>
            <a:r>
              <a:rPr lang="en-GB" sz="1800" dirty="0" smtClean="0"/>
              <a:t>Registers associated report operation. </a:t>
            </a:r>
          </a:p>
          <a:p>
            <a:pPr lvl="1"/>
            <a:r>
              <a:rPr lang="en-GB" sz="1400" dirty="0" smtClean="0"/>
              <a:t>The tris register. </a:t>
            </a:r>
          </a:p>
          <a:p>
            <a:pPr lvl="1"/>
            <a:r>
              <a:rPr lang="en-GB" sz="1400" dirty="0" smtClean="0"/>
              <a:t>The option register (Port B). </a:t>
            </a:r>
          </a:p>
          <a:p>
            <a:pPr lvl="1"/>
            <a:r>
              <a:rPr lang="en-GB" sz="1400" dirty="0" smtClean="0"/>
              <a:t>The adcon registers. (Analogue inputs)</a:t>
            </a:r>
          </a:p>
          <a:p>
            <a:endParaRPr lang="en-GB" sz="1800" dirty="0" smtClean="0"/>
          </a:p>
          <a:p>
            <a:r>
              <a:rPr lang="en-GB" sz="1800" dirty="0" smtClean="0"/>
              <a:t>The trisX register, (the X is replace by the port name e.g.. trisa for port a or trisb for port B), bits determine if the associated port bits are set for input or output. Setting the trisX bit (=1) will make the corresponding port pin an input while clearing it (=0) will make the pin an output.</a:t>
            </a:r>
          </a:p>
          <a:p>
            <a:endParaRPr lang="en-GB" sz="1800" dirty="0" smtClean="0"/>
          </a:p>
          <a:p>
            <a:endParaRPr lang="en-GB" sz="1800" dirty="0"/>
          </a:p>
        </p:txBody>
      </p:sp>
      <p:sp>
        <p:nvSpPr>
          <p:cNvPr id="3" name="Title 2"/>
          <p:cNvSpPr>
            <a:spLocks noGrp="1"/>
          </p:cNvSpPr>
          <p:nvPr>
            <p:ph type="title"/>
          </p:nvPr>
        </p:nvSpPr>
        <p:spPr/>
        <p:txBody>
          <a:bodyPr>
            <a:normAutofit/>
          </a:bodyPr>
          <a:lstStyle/>
          <a:p>
            <a:r>
              <a:rPr lang="en-GB" sz="2200" dirty="0" smtClean="0"/>
              <a:t>PORTS</a:t>
            </a:r>
            <a:endParaRPr lang="en-GB" sz="2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376168"/>
          </a:xfrm>
        </p:spPr>
        <p:txBody>
          <a:bodyPr>
            <a:normAutofit/>
          </a:bodyPr>
          <a:lstStyle/>
          <a:p>
            <a:r>
              <a:rPr lang="en-GB" sz="1800" dirty="0" smtClean="0"/>
              <a:t>The OPTION register is a readable and writable register, which contains various control bits to configure the TMR0 prescaler/WDT postscaler (single assignable register known also as the prescaler), the External INT Interrupt, TMR0 and the weak pull-ups on PORTB.  </a:t>
            </a:r>
          </a:p>
          <a:p>
            <a:endParaRPr lang="en-GB" sz="1800" dirty="0" smtClean="0"/>
          </a:p>
          <a:p>
            <a:endParaRPr lang="en-GB" sz="1800" dirty="0" smtClean="0"/>
          </a:p>
          <a:p>
            <a:endParaRPr lang="en-GB" sz="1800" dirty="0"/>
          </a:p>
        </p:txBody>
      </p:sp>
      <p:sp>
        <p:nvSpPr>
          <p:cNvPr id="3" name="Title 2"/>
          <p:cNvSpPr>
            <a:spLocks noGrp="1"/>
          </p:cNvSpPr>
          <p:nvPr>
            <p:ph type="title"/>
          </p:nvPr>
        </p:nvSpPr>
        <p:spPr/>
        <p:txBody>
          <a:bodyPr>
            <a:normAutofit/>
          </a:bodyPr>
          <a:lstStyle/>
          <a:p>
            <a:r>
              <a:rPr lang="en-GB" sz="2200" dirty="0" smtClean="0"/>
              <a:t>PORTS </a:t>
            </a:r>
            <a:r>
              <a:rPr lang="en-GB" sz="1800" dirty="0" smtClean="0"/>
              <a:t>associated registers</a:t>
            </a:r>
            <a:endParaRPr lang="en-GB" sz="1800" dirty="0"/>
          </a:p>
        </p:txBody>
      </p:sp>
      <p:pic>
        <p:nvPicPr>
          <p:cNvPr id="2051" name="Picture 3"/>
          <p:cNvPicPr>
            <a:picLocks noChangeAspect="1" noChangeArrowheads="1"/>
          </p:cNvPicPr>
          <p:nvPr/>
        </p:nvPicPr>
        <p:blipFill>
          <a:blip r:embed="rId2"/>
          <a:srcRect/>
          <a:stretch>
            <a:fillRect/>
          </a:stretch>
        </p:blipFill>
        <p:spPr bwMode="auto">
          <a:xfrm>
            <a:off x="1785918" y="3071810"/>
            <a:ext cx="5476875" cy="685800"/>
          </a:xfrm>
          <a:prstGeom prst="rect">
            <a:avLst/>
          </a:prstGeom>
          <a:noFill/>
          <a:ln w="9525">
            <a:noFill/>
            <a:miter lim="800000"/>
            <a:headEnd/>
            <a:tailEnd/>
          </a:ln>
          <a:effectLst/>
        </p:spPr>
      </p:pic>
      <p:sp>
        <p:nvSpPr>
          <p:cNvPr id="6" name="TextBox 5"/>
          <p:cNvSpPr txBox="1"/>
          <p:nvPr/>
        </p:nvSpPr>
        <p:spPr>
          <a:xfrm>
            <a:off x="2571736" y="3714752"/>
            <a:ext cx="3895618" cy="307777"/>
          </a:xfrm>
          <a:prstGeom prst="rect">
            <a:avLst/>
          </a:prstGeom>
          <a:noFill/>
        </p:spPr>
        <p:txBody>
          <a:bodyPr wrap="none" rtlCol="0">
            <a:spAutoFit/>
          </a:bodyPr>
          <a:lstStyle/>
          <a:p>
            <a:r>
              <a:rPr lang="en-GB" sz="1400" dirty="0" smtClean="0"/>
              <a:t>Example - Option register of a PIC 16F87X</a:t>
            </a:r>
            <a:endParaRPr lang="en-GB"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8652" cy="1376168"/>
          </a:xfrm>
        </p:spPr>
        <p:txBody>
          <a:bodyPr>
            <a:normAutofit/>
          </a:bodyPr>
          <a:lstStyle/>
          <a:p>
            <a:endParaRPr lang="en-GB" sz="1800" dirty="0" smtClean="0"/>
          </a:p>
          <a:p>
            <a:endParaRPr lang="en-GB" sz="1800" dirty="0" smtClean="0"/>
          </a:p>
          <a:p>
            <a:endParaRPr lang="en-GB" sz="1800" dirty="0"/>
          </a:p>
        </p:txBody>
      </p:sp>
      <p:sp>
        <p:nvSpPr>
          <p:cNvPr id="3" name="Title 2"/>
          <p:cNvSpPr>
            <a:spLocks noGrp="1"/>
          </p:cNvSpPr>
          <p:nvPr>
            <p:ph type="title"/>
          </p:nvPr>
        </p:nvSpPr>
        <p:spPr/>
        <p:txBody>
          <a:bodyPr>
            <a:normAutofit/>
          </a:bodyPr>
          <a:lstStyle/>
          <a:p>
            <a:r>
              <a:rPr lang="en-GB" sz="2200" dirty="0" smtClean="0"/>
              <a:t>PORTS</a:t>
            </a:r>
            <a:r>
              <a:rPr lang="en-GB" sz="2400" dirty="0" smtClean="0"/>
              <a:t> </a:t>
            </a:r>
            <a:r>
              <a:rPr lang="en-GB" sz="1800" dirty="0" smtClean="0"/>
              <a:t>associated registers</a:t>
            </a:r>
            <a:endParaRPr lang="en-GB" sz="1800" dirty="0"/>
          </a:p>
        </p:txBody>
      </p:sp>
      <p:pic>
        <p:nvPicPr>
          <p:cNvPr id="2051" name="Picture 3"/>
          <p:cNvPicPr>
            <a:picLocks noChangeAspect="1" noChangeArrowheads="1"/>
          </p:cNvPicPr>
          <p:nvPr/>
        </p:nvPicPr>
        <p:blipFill>
          <a:blip r:embed="rId2"/>
          <a:srcRect/>
          <a:stretch>
            <a:fillRect/>
          </a:stretch>
        </p:blipFill>
        <p:spPr bwMode="auto">
          <a:xfrm>
            <a:off x="1643042" y="1071546"/>
            <a:ext cx="5476875" cy="685800"/>
          </a:xfrm>
          <a:prstGeom prst="rect">
            <a:avLst/>
          </a:prstGeom>
          <a:noFill/>
          <a:ln w="9525">
            <a:noFill/>
            <a:miter lim="800000"/>
            <a:headEnd/>
            <a:tailEnd/>
          </a:ln>
          <a:effectLst/>
        </p:spPr>
      </p:pic>
      <p:sp>
        <p:nvSpPr>
          <p:cNvPr id="6" name="TextBox 5"/>
          <p:cNvSpPr txBox="1"/>
          <p:nvPr/>
        </p:nvSpPr>
        <p:spPr>
          <a:xfrm>
            <a:off x="2428860" y="1571612"/>
            <a:ext cx="3895618" cy="307777"/>
          </a:xfrm>
          <a:prstGeom prst="rect">
            <a:avLst/>
          </a:prstGeom>
          <a:noFill/>
        </p:spPr>
        <p:txBody>
          <a:bodyPr wrap="none" rtlCol="0">
            <a:spAutoFit/>
          </a:bodyPr>
          <a:lstStyle/>
          <a:p>
            <a:r>
              <a:rPr lang="en-GB" sz="1400" dirty="0" smtClean="0"/>
              <a:t>Example - Option register of a PIC 16F87X</a:t>
            </a:r>
            <a:endParaRPr lang="en-GB" sz="1400" dirty="0"/>
          </a:p>
        </p:txBody>
      </p:sp>
      <p:pic>
        <p:nvPicPr>
          <p:cNvPr id="3074" name="Picture 2"/>
          <p:cNvPicPr>
            <a:picLocks noChangeAspect="1" noChangeArrowheads="1"/>
          </p:cNvPicPr>
          <p:nvPr/>
        </p:nvPicPr>
        <p:blipFill>
          <a:blip r:embed="rId3"/>
          <a:srcRect/>
          <a:stretch>
            <a:fillRect/>
          </a:stretch>
        </p:blipFill>
        <p:spPr bwMode="auto">
          <a:xfrm>
            <a:off x="785786" y="2214554"/>
            <a:ext cx="4419600" cy="3095625"/>
          </a:xfrm>
          <a:prstGeom prst="rect">
            <a:avLst/>
          </a:prstGeom>
          <a:noFill/>
          <a:ln w="9525">
            <a:noFill/>
            <a:miter lim="800000"/>
            <a:headEnd/>
            <a:tailEnd/>
          </a:ln>
          <a:effectLst/>
        </p:spPr>
      </p:pic>
      <p:pic>
        <p:nvPicPr>
          <p:cNvPr id="3075" name="Picture 3"/>
          <p:cNvPicPr>
            <a:picLocks noChangeAspect="1" noChangeArrowheads="1"/>
          </p:cNvPicPr>
          <p:nvPr/>
        </p:nvPicPr>
        <p:blipFill>
          <a:blip r:embed="rId4"/>
          <a:srcRect/>
          <a:stretch>
            <a:fillRect/>
          </a:stretch>
        </p:blipFill>
        <p:spPr bwMode="auto">
          <a:xfrm>
            <a:off x="5572132" y="3071810"/>
            <a:ext cx="2247900" cy="14097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590482"/>
          </a:xfrm>
        </p:spPr>
        <p:txBody>
          <a:bodyPr>
            <a:normAutofit/>
          </a:bodyPr>
          <a:lstStyle/>
          <a:p>
            <a:r>
              <a:rPr lang="en-GB" sz="1800" dirty="0" smtClean="0"/>
              <a:t>The ADCON0 register, controls the operation of the A/D module. The ADCON1register, shown in Register 11-2, configures the functions of the port pins. The port pins can be configured as analogue inputs (RA3 can also be the voltage reference), or as digital I/O.</a:t>
            </a:r>
            <a:endParaRPr lang="en-GB" sz="1800" dirty="0"/>
          </a:p>
        </p:txBody>
      </p:sp>
      <p:sp>
        <p:nvSpPr>
          <p:cNvPr id="3" name="Title 2"/>
          <p:cNvSpPr>
            <a:spLocks noGrp="1"/>
          </p:cNvSpPr>
          <p:nvPr>
            <p:ph type="title"/>
          </p:nvPr>
        </p:nvSpPr>
        <p:spPr/>
        <p:txBody>
          <a:bodyPr>
            <a:normAutofit/>
          </a:bodyPr>
          <a:lstStyle/>
          <a:p>
            <a:r>
              <a:rPr lang="en-GB" sz="2200" dirty="0" smtClean="0"/>
              <a:t>PORTS</a:t>
            </a:r>
            <a:r>
              <a:rPr lang="en-GB" sz="2400" dirty="0" smtClean="0"/>
              <a:t> </a:t>
            </a:r>
            <a:r>
              <a:rPr lang="en-GB" sz="1800" dirty="0" smtClean="0"/>
              <a:t>associated registers</a:t>
            </a:r>
            <a:endParaRPr lang="en-GB" sz="1800" dirty="0"/>
          </a:p>
        </p:txBody>
      </p:sp>
      <p:pic>
        <p:nvPicPr>
          <p:cNvPr id="1026" name="Picture 2"/>
          <p:cNvPicPr>
            <a:picLocks noChangeAspect="1" noChangeArrowheads="1"/>
          </p:cNvPicPr>
          <p:nvPr/>
        </p:nvPicPr>
        <p:blipFill>
          <a:blip r:embed="rId2"/>
          <a:srcRect/>
          <a:stretch>
            <a:fillRect/>
          </a:stretch>
        </p:blipFill>
        <p:spPr bwMode="auto">
          <a:xfrm>
            <a:off x="1857356" y="3429000"/>
            <a:ext cx="5486400" cy="666750"/>
          </a:xfrm>
          <a:prstGeom prst="rect">
            <a:avLst/>
          </a:prstGeom>
          <a:noFill/>
          <a:ln w="9525">
            <a:noFill/>
            <a:miter lim="800000"/>
            <a:headEnd/>
            <a:tailEnd/>
          </a:ln>
          <a:effectLst/>
        </p:spPr>
      </p:pic>
      <p:sp>
        <p:nvSpPr>
          <p:cNvPr id="5" name="TextBox 4"/>
          <p:cNvSpPr txBox="1"/>
          <p:nvPr/>
        </p:nvSpPr>
        <p:spPr>
          <a:xfrm>
            <a:off x="2571736" y="3929066"/>
            <a:ext cx="4055919" cy="307777"/>
          </a:xfrm>
          <a:prstGeom prst="rect">
            <a:avLst/>
          </a:prstGeom>
          <a:noFill/>
        </p:spPr>
        <p:txBody>
          <a:bodyPr wrap="none" rtlCol="0">
            <a:spAutoFit/>
          </a:bodyPr>
          <a:lstStyle/>
          <a:p>
            <a:r>
              <a:rPr lang="en-GB" sz="1400" dirty="0" smtClean="0"/>
              <a:t>Example – ADCON0 register of a PIC 16F87X</a:t>
            </a:r>
            <a:endParaRPr lang="en-GB" sz="1400" dirty="0"/>
          </a:p>
        </p:txBody>
      </p:sp>
      <p:pic>
        <p:nvPicPr>
          <p:cNvPr id="1027" name="Picture 3"/>
          <p:cNvPicPr>
            <a:picLocks noChangeAspect="1" noChangeArrowheads="1"/>
          </p:cNvPicPr>
          <p:nvPr/>
        </p:nvPicPr>
        <p:blipFill>
          <a:blip r:embed="rId3"/>
          <a:srcRect/>
          <a:stretch>
            <a:fillRect/>
          </a:stretch>
        </p:blipFill>
        <p:spPr bwMode="auto">
          <a:xfrm>
            <a:off x="1857356" y="4429132"/>
            <a:ext cx="5429250" cy="647700"/>
          </a:xfrm>
          <a:prstGeom prst="rect">
            <a:avLst/>
          </a:prstGeom>
          <a:noFill/>
          <a:ln w="9525">
            <a:noFill/>
            <a:miter lim="800000"/>
            <a:headEnd/>
            <a:tailEnd/>
          </a:ln>
          <a:effectLst/>
        </p:spPr>
      </p:pic>
      <p:sp>
        <p:nvSpPr>
          <p:cNvPr id="7" name="TextBox 6"/>
          <p:cNvSpPr txBox="1"/>
          <p:nvPr/>
        </p:nvSpPr>
        <p:spPr>
          <a:xfrm>
            <a:off x="2500298" y="4929198"/>
            <a:ext cx="4055919" cy="307777"/>
          </a:xfrm>
          <a:prstGeom prst="rect">
            <a:avLst/>
          </a:prstGeom>
          <a:noFill/>
        </p:spPr>
        <p:txBody>
          <a:bodyPr wrap="none" rtlCol="0">
            <a:spAutoFit/>
          </a:bodyPr>
          <a:lstStyle/>
          <a:p>
            <a:r>
              <a:rPr lang="en-GB" sz="1400" dirty="0" smtClean="0"/>
              <a:t>Example – ADCON1 register of a PIC 16F87X</a:t>
            </a:r>
            <a:endParaRPr lang="en-GB"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1042966" cy="590349"/>
          </a:xfrm>
        </p:spPr>
        <p:txBody>
          <a:bodyPr>
            <a:normAutofit/>
          </a:bodyPr>
          <a:lstStyle/>
          <a:p>
            <a:r>
              <a:rPr lang="en-GB" sz="1800" dirty="0" smtClean="0"/>
              <a:t> </a:t>
            </a:r>
            <a:endParaRPr lang="en-GB" sz="1800" dirty="0"/>
          </a:p>
        </p:txBody>
      </p:sp>
      <p:sp>
        <p:nvSpPr>
          <p:cNvPr id="3" name="Title 2"/>
          <p:cNvSpPr>
            <a:spLocks noGrp="1"/>
          </p:cNvSpPr>
          <p:nvPr>
            <p:ph type="title"/>
          </p:nvPr>
        </p:nvSpPr>
        <p:spPr/>
        <p:txBody>
          <a:bodyPr>
            <a:normAutofit/>
          </a:bodyPr>
          <a:lstStyle/>
          <a:p>
            <a:r>
              <a:rPr lang="en-GB" sz="2200" dirty="0" smtClean="0"/>
              <a:t>PORTS</a:t>
            </a:r>
            <a:r>
              <a:rPr lang="en-GB" sz="2400" dirty="0" smtClean="0"/>
              <a:t> </a:t>
            </a:r>
            <a:r>
              <a:rPr lang="en-GB" sz="1800" dirty="0" smtClean="0"/>
              <a:t>associated registers</a:t>
            </a:r>
            <a:endParaRPr lang="en-GB" sz="1800" dirty="0"/>
          </a:p>
        </p:txBody>
      </p:sp>
      <p:pic>
        <p:nvPicPr>
          <p:cNvPr id="1026" name="Picture 2"/>
          <p:cNvPicPr>
            <a:picLocks noChangeAspect="1" noChangeArrowheads="1"/>
          </p:cNvPicPr>
          <p:nvPr/>
        </p:nvPicPr>
        <p:blipFill>
          <a:blip r:embed="rId2"/>
          <a:srcRect/>
          <a:stretch>
            <a:fillRect/>
          </a:stretch>
        </p:blipFill>
        <p:spPr bwMode="auto">
          <a:xfrm>
            <a:off x="1785918" y="1142984"/>
            <a:ext cx="5486400" cy="666750"/>
          </a:xfrm>
          <a:prstGeom prst="rect">
            <a:avLst/>
          </a:prstGeom>
          <a:noFill/>
          <a:ln w="9525">
            <a:noFill/>
            <a:miter lim="800000"/>
            <a:headEnd/>
            <a:tailEnd/>
          </a:ln>
          <a:effectLst/>
        </p:spPr>
      </p:pic>
      <p:sp>
        <p:nvSpPr>
          <p:cNvPr id="5" name="TextBox 4"/>
          <p:cNvSpPr txBox="1"/>
          <p:nvPr/>
        </p:nvSpPr>
        <p:spPr>
          <a:xfrm>
            <a:off x="2500298" y="1643050"/>
            <a:ext cx="4055919" cy="307777"/>
          </a:xfrm>
          <a:prstGeom prst="rect">
            <a:avLst/>
          </a:prstGeom>
          <a:noFill/>
        </p:spPr>
        <p:txBody>
          <a:bodyPr wrap="none" rtlCol="0">
            <a:spAutoFit/>
          </a:bodyPr>
          <a:lstStyle/>
          <a:p>
            <a:r>
              <a:rPr lang="en-GB" sz="1400" dirty="0" smtClean="0"/>
              <a:t>Example – ADCON0 register of a PIC 16F87X</a:t>
            </a:r>
            <a:endParaRPr lang="en-GB" sz="1400" dirty="0"/>
          </a:p>
        </p:txBody>
      </p:sp>
      <p:pic>
        <p:nvPicPr>
          <p:cNvPr id="4098" name="Picture 2"/>
          <p:cNvPicPr>
            <a:picLocks noChangeAspect="1" noChangeArrowheads="1"/>
          </p:cNvPicPr>
          <p:nvPr/>
        </p:nvPicPr>
        <p:blipFill>
          <a:blip r:embed="rId3"/>
          <a:srcRect/>
          <a:stretch>
            <a:fillRect/>
          </a:stretch>
        </p:blipFill>
        <p:spPr bwMode="auto">
          <a:xfrm>
            <a:off x="1285852" y="2071678"/>
            <a:ext cx="6619300" cy="4095625"/>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614338" cy="1590481"/>
          </a:xfrm>
        </p:spPr>
        <p:txBody>
          <a:bodyPr>
            <a:normAutofit/>
          </a:bodyPr>
          <a:lstStyle/>
          <a:p>
            <a:r>
              <a:rPr lang="en-GB" sz="1800" dirty="0" smtClean="0"/>
              <a:t> </a:t>
            </a:r>
            <a:endParaRPr lang="en-GB" sz="1800" dirty="0"/>
          </a:p>
        </p:txBody>
      </p:sp>
      <p:sp>
        <p:nvSpPr>
          <p:cNvPr id="3" name="Title 2"/>
          <p:cNvSpPr>
            <a:spLocks noGrp="1"/>
          </p:cNvSpPr>
          <p:nvPr>
            <p:ph type="title"/>
          </p:nvPr>
        </p:nvSpPr>
        <p:spPr/>
        <p:txBody>
          <a:bodyPr>
            <a:normAutofit/>
          </a:bodyPr>
          <a:lstStyle/>
          <a:p>
            <a:r>
              <a:rPr lang="en-GB" sz="2200" dirty="0" smtClean="0"/>
              <a:t>PORTS</a:t>
            </a:r>
            <a:r>
              <a:rPr lang="en-GB" sz="2400" dirty="0" smtClean="0"/>
              <a:t> </a:t>
            </a:r>
            <a:r>
              <a:rPr lang="en-GB" sz="1800" dirty="0" smtClean="0"/>
              <a:t>associated registers</a:t>
            </a:r>
            <a:endParaRPr lang="en-GB" sz="1800" dirty="0"/>
          </a:p>
        </p:txBody>
      </p:sp>
      <p:pic>
        <p:nvPicPr>
          <p:cNvPr id="1027" name="Picture 3"/>
          <p:cNvPicPr>
            <a:picLocks noChangeAspect="1" noChangeArrowheads="1"/>
          </p:cNvPicPr>
          <p:nvPr/>
        </p:nvPicPr>
        <p:blipFill>
          <a:blip r:embed="rId2"/>
          <a:srcRect/>
          <a:stretch>
            <a:fillRect/>
          </a:stretch>
        </p:blipFill>
        <p:spPr bwMode="auto">
          <a:xfrm>
            <a:off x="1500166" y="1214422"/>
            <a:ext cx="5429250" cy="647700"/>
          </a:xfrm>
          <a:prstGeom prst="rect">
            <a:avLst/>
          </a:prstGeom>
          <a:noFill/>
          <a:ln w="9525">
            <a:noFill/>
            <a:miter lim="800000"/>
            <a:headEnd/>
            <a:tailEnd/>
          </a:ln>
          <a:effectLst/>
        </p:spPr>
      </p:pic>
      <p:sp>
        <p:nvSpPr>
          <p:cNvPr id="7" name="TextBox 6"/>
          <p:cNvSpPr txBox="1"/>
          <p:nvPr/>
        </p:nvSpPr>
        <p:spPr>
          <a:xfrm>
            <a:off x="2143108" y="1714488"/>
            <a:ext cx="4055919" cy="307777"/>
          </a:xfrm>
          <a:prstGeom prst="rect">
            <a:avLst/>
          </a:prstGeom>
          <a:noFill/>
        </p:spPr>
        <p:txBody>
          <a:bodyPr wrap="none" rtlCol="0">
            <a:spAutoFit/>
          </a:bodyPr>
          <a:lstStyle/>
          <a:p>
            <a:r>
              <a:rPr lang="en-GB" sz="1400" dirty="0" smtClean="0"/>
              <a:t>Example – ADCON1 register of a PIC 16F87X</a:t>
            </a:r>
            <a:endParaRPr lang="en-GB" sz="1400" dirty="0"/>
          </a:p>
        </p:txBody>
      </p:sp>
      <p:pic>
        <p:nvPicPr>
          <p:cNvPr id="5124" name="Picture 4"/>
          <p:cNvPicPr>
            <a:picLocks noChangeAspect="1" noChangeArrowheads="1"/>
          </p:cNvPicPr>
          <p:nvPr/>
        </p:nvPicPr>
        <p:blipFill>
          <a:blip r:embed="rId3"/>
          <a:srcRect/>
          <a:stretch>
            <a:fillRect/>
          </a:stretch>
        </p:blipFill>
        <p:spPr bwMode="auto">
          <a:xfrm>
            <a:off x="642910" y="2000240"/>
            <a:ext cx="4667250" cy="981075"/>
          </a:xfrm>
          <a:prstGeom prst="rect">
            <a:avLst/>
          </a:prstGeom>
          <a:noFill/>
          <a:ln w="9525">
            <a:noFill/>
            <a:miter lim="800000"/>
            <a:headEnd/>
            <a:tailEnd/>
          </a:ln>
          <a:effectLst/>
        </p:spPr>
      </p:pic>
      <p:pic>
        <p:nvPicPr>
          <p:cNvPr id="5125" name="Picture 5"/>
          <p:cNvPicPr>
            <a:picLocks noChangeAspect="1" noChangeArrowheads="1"/>
          </p:cNvPicPr>
          <p:nvPr/>
        </p:nvPicPr>
        <p:blipFill>
          <a:blip r:embed="rId4"/>
          <a:srcRect/>
          <a:stretch>
            <a:fillRect/>
          </a:stretch>
        </p:blipFill>
        <p:spPr bwMode="auto">
          <a:xfrm>
            <a:off x="642910" y="3000371"/>
            <a:ext cx="5786478" cy="3691731"/>
          </a:xfrm>
          <a:prstGeom prst="rect">
            <a:avLst/>
          </a:prstGeom>
          <a:noFill/>
          <a:ln w="9525">
            <a:noFill/>
            <a:miter lim="800000"/>
            <a:headEnd/>
            <a:tailEnd/>
          </a:ln>
          <a:effectLst/>
        </p:spPr>
      </p:pic>
      <p:sp>
        <p:nvSpPr>
          <p:cNvPr id="12" name="TextBox 11"/>
          <p:cNvSpPr txBox="1"/>
          <p:nvPr/>
        </p:nvSpPr>
        <p:spPr>
          <a:xfrm>
            <a:off x="6572264" y="4071942"/>
            <a:ext cx="2286016" cy="2031325"/>
          </a:xfrm>
          <a:prstGeom prst="rect">
            <a:avLst/>
          </a:prstGeom>
          <a:noFill/>
        </p:spPr>
        <p:txBody>
          <a:bodyPr wrap="square" rtlCol="0">
            <a:spAutoFit/>
          </a:bodyPr>
          <a:lstStyle/>
          <a:p>
            <a:r>
              <a:rPr lang="en-GB" dirty="0" smtClean="0"/>
              <a:t>Notes</a:t>
            </a:r>
          </a:p>
          <a:p>
            <a:r>
              <a:rPr lang="en-GB" sz="1200" dirty="0" smtClean="0"/>
              <a:t>1: These channels are not available on PIC16F837/836 devices. </a:t>
            </a:r>
          </a:p>
          <a:p>
            <a:r>
              <a:rPr lang="en-GB" sz="1200" dirty="0" smtClean="0"/>
              <a:t>2: This column indicates the number of analogue channels available as A/D inputs and the number of analogue channels used as a voltage reference inputs. </a:t>
            </a:r>
            <a:endParaRPr lang="en-GB"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1800" dirty="0" smtClean="0"/>
              <a:t>The port may be written to as a whole or it may be written to on a bit by bit basis. </a:t>
            </a:r>
          </a:p>
          <a:p>
            <a:r>
              <a:rPr lang="en-GB" sz="1800" dirty="0" smtClean="0"/>
              <a:t>Reading a port register reads the status of the pins, whereas writing to it will write to the port latch. All write operations are read-modify-write operations. Therefore, a write to a port implies that the port pins are read, the value is modified and then written to the port data latch.</a:t>
            </a:r>
          </a:p>
          <a:p>
            <a:r>
              <a:rPr lang="en-GB" sz="1800" dirty="0" smtClean="0"/>
              <a:t>Other peripherals affect the operation of the port pins, in so much as  the operation of the pins will be transferred to the peripheral’s control.  Care must be taken to ensure that a full port read is ANDed with an appropriate mask to remove the affected bits. Write operations to the port will be unaffected. </a:t>
            </a:r>
          </a:p>
          <a:p>
            <a:r>
              <a:rPr lang="en-GB" sz="1800" dirty="0" smtClean="0"/>
              <a:t>Ports may be written to as a whole using the MOVF / MOVWF instructions and read using the MOVF instruction.</a:t>
            </a:r>
          </a:p>
          <a:p>
            <a:r>
              <a:rPr lang="en-GB" sz="1800" dirty="0" smtClean="0"/>
              <a:t>Port bits may be manipulated independently using the BSF / BCF instructions. </a:t>
            </a:r>
          </a:p>
          <a:p>
            <a:endParaRPr lang="en-GB" sz="1800" dirty="0"/>
          </a:p>
        </p:txBody>
      </p:sp>
      <p:sp>
        <p:nvSpPr>
          <p:cNvPr id="3" name="Title 2"/>
          <p:cNvSpPr>
            <a:spLocks noGrp="1"/>
          </p:cNvSpPr>
          <p:nvPr>
            <p:ph type="title"/>
          </p:nvPr>
        </p:nvSpPr>
        <p:spPr/>
        <p:txBody>
          <a:bodyPr>
            <a:normAutofit/>
          </a:bodyPr>
          <a:lstStyle/>
          <a:p>
            <a:r>
              <a:rPr lang="en-GB" sz="2200" dirty="0" smtClean="0"/>
              <a:t>PORTS</a:t>
            </a:r>
            <a:endParaRPr lang="en-GB"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1800" dirty="0" smtClean="0"/>
              <a:t>Each PIC16F87X instruction is a 14-bit word, divided into an OPCODE which specifies the instruction type and one or more operands which further specify the operation of the instruction.</a:t>
            </a:r>
          </a:p>
          <a:p>
            <a:r>
              <a:rPr lang="en-GB" sz="1800" dirty="0" smtClean="0"/>
              <a:t>For byte-oriented instructions, ’f’ represents a file register designator and ’d’ represents a destination designator. The file register designator specifies which file register is to be used by the instruction.</a:t>
            </a:r>
          </a:p>
          <a:p>
            <a:r>
              <a:rPr lang="en-GB" sz="1800" dirty="0" smtClean="0"/>
              <a:t>The destination designator specifies where the result of the operation is to be placed. If ’d’ is zero, the result is placed in the W register. If ’d’ is one, the result is placed in the file register specified in the instruction.</a:t>
            </a:r>
          </a:p>
          <a:p>
            <a:r>
              <a:rPr lang="en-GB" sz="1800" dirty="0" smtClean="0"/>
              <a:t>For bit-oriented instructions, ’b’ represents a bit field designator which selects the number of the bit affected by the operation, while ’f’ represents the address of the file in which the bit is located.</a:t>
            </a:r>
          </a:p>
          <a:p>
            <a:r>
              <a:rPr lang="en-GB" sz="1800" dirty="0" smtClean="0"/>
              <a:t>For literal and control operations, ’k’ represents an eight or eleven bit constant or literal value.</a:t>
            </a:r>
            <a:endParaRPr lang="en-GB" sz="1800" dirty="0"/>
          </a:p>
        </p:txBody>
      </p:sp>
      <p:sp>
        <p:nvSpPr>
          <p:cNvPr id="3" name="Title 2"/>
          <p:cNvSpPr>
            <a:spLocks noGrp="1"/>
          </p:cNvSpPr>
          <p:nvPr>
            <p:ph type="title"/>
          </p:nvPr>
        </p:nvSpPr>
        <p:spPr/>
        <p:txBody>
          <a:bodyPr>
            <a:normAutofit/>
          </a:bodyPr>
          <a:lstStyle/>
          <a:p>
            <a:r>
              <a:rPr lang="en-GB" sz="2200" dirty="0" smtClean="0"/>
              <a:t>The instruction set of a PIC16F87X</a:t>
            </a:r>
            <a:endParaRPr lang="en-GB" sz="2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114800" cy="4525963"/>
          </a:xfrm>
        </p:spPr>
        <p:txBody>
          <a:bodyPr>
            <a:normAutofit fontScale="92500" lnSpcReduction="10000"/>
          </a:bodyPr>
          <a:lstStyle/>
          <a:p>
            <a:r>
              <a:rPr lang="en-GB" sz="1800" dirty="0" smtClean="0"/>
              <a:t>All instructions are executed within one single instruction cycle, unless a conditional test is true or the program counter is changed as a result of an instruction. In this case, the execution takes two instruction cycles with the second cycle executed as a NOP.</a:t>
            </a:r>
          </a:p>
          <a:p>
            <a:r>
              <a:rPr lang="en-GB" sz="1800" dirty="0" smtClean="0"/>
              <a:t>One instruction cycle consists of four oscillator periods. Thus, for an oscillator frequency of 4 MHz, the normal instruction execution time is 1 </a:t>
            </a:r>
            <a:r>
              <a:rPr lang="en-GB" sz="1800" dirty="0" err="1" smtClean="0"/>
              <a:t>μs</a:t>
            </a:r>
            <a:r>
              <a:rPr lang="en-GB" sz="1800" dirty="0" smtClean="0"/>
              <a:t>. If a conditional test is true, or the program counter is changed as a result of an instruction, the instruction execution time is 2 </a:t>
            </a:r>
            <a:r>
              <a:rPr lang="en-GB" sz="1800" dirty="0" err="1" smtClean="0"/>
              <a:t>μs</a:t>
            </a:r>
            <a:r>
              <a:rPr lang="en-GB" sz="1800" dirty="0" smtClean="0"/>
              <a:t>.</a:t>
            </a:r>
            <a:endParaRPr lang="en-GB" sz="1800" dirty="0"/>
          </a:p>
        </p:txBody>
      </p:sp>
      <p:sp>
        <p:nvSpPr>
          <p:cNvPr id="3" name="Title 2"/>
          <p:cNvSpPr>
            <a:spLocks noGrp="1"/>
          </p:cNvSpPr>
          <p:nvPr>
            <p:ph type="title"/>
          </p:nvPr>
        </p:nvSpPr>
        <p:spPr/>
        <p:txBody>
          <a:bodyPr>
            <a:normAutofit/>
          </a:bodyPr>
          <a:lstStyle/>
          <a:p>
            <a:r>
              <a:rPr lang="en-GB" sz="2200" dirty="0" smtClean="0"/>
              <a:t>The instruction set of a PIC16F87X</a:t>
            </a:r>
            <a:endParaRPr lang="en-GB" sz="2200" dirty="0"/>
          </a:p>
        </p:txBody>
      </p:sp>
      <p:pic>
        <p:nvPicPr>
          <p:cNvPr id="8194" name="Picture 2"/>
          <p:cNvPicPr>
            <a:picLocks noChangeAspect="1" noChangeArrowheads="1"/>
          </p:cNvPicPr>
          <p:nvPr/>
        </p:nvPicPr>
        <p:blipFill>
          <a:blip r:embed="rId2"/>
          <a:srcRect/>
          <a:stretch>
            <a:fillRect/>
          </a:stretch>
        </p:blipFill>
        <p:spPr bwMode="auto">
          <a:xfrm>
            <a:off x="5286380" y="2000240"/>
            <a:ext cx="3152775" cy="3848100"/>
          </a:xfrm>
          <a:prstGeom prst="rect">
            <a:avLst/>
          </a:prstGeom>
          <a:noFill/>
          <a:ln w="9525">
            <a:noFill/>
            <a:miter lim="800000"/>
            <a:headEnd/>
            <a:tailEnd/>
          </a:ln>
          <a:effectLst/>
        </p:spPr>
      </p:pic>
      <p:sp>
        <p:nvSpPr>
          <p:cNvPr id="5" name="TextBox 4"/>
          <p:cNvSpPr txBox="1"/>
          <p:nvPr/>
        </p:nvSpPr>
        <p:spPr>
          <a:xfrm>
            <a:off x="5643570" y="1643050"/>
            <a:ext cx="2566728" cy="307777"/>
          </a:xfrm>
          <a:prstGeom prst="rect">
            <a:avLst/>
          </a:prstGeom>
          <a:noFill/>
        </p:spPr>
        <p:txBody>
          <a:bodyPr wrap="none" rtlCol="0">
            <a:spAutoFit/>
          </a:bodyPr>
          <a:lstStyle/>
          <a:p>
            <a:r>
              <a:rPr lang="en-GB" sz="1400" dirty="0" smtClean="0"/>
              <a:t>Op-code field descriptions </a:t>
            </a:r>
            <a:endParaRPr lang="en-GB"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614338" cy="233160"/>
          </a:xfrm>
        </p:spPr>
        <p:txBody>
          <a:bodyPr>
            <a:normAutofit fontScale="62500" lnSpcReduction="20000"/>
          </a:bodyPr>
          <a:lstStyle/>
          <a:p>
            <a:r>
              <a:rPr lang="en-GB" sz="1800" dirty="0" smtClean="0"/>
              <a:t> </a:t>
            </a:r>
            <a:endParaRPr lang="en-GB" sz="1800" dirty="0"/>
          </a:p>
        </p:txBody>
      </p:sp>
      <p:sp>
        <p:nvSpPr>
          <p:cNvPr id="3" name="Title 2"/>
          <p:cNvSpPr>
            <a:spLocks noGrp="1"/>
          </p:cNvSpPr>
          <p:nvPr>
            <p:ph type="title"/>
          </p:nvPr>
        </p:nvSpPr>
        <p:spPr/>
        <p:txBody>
          <a:bodyPr>
            <a:normAutofit/>
          </a:bodyPr>
          <a:lstStyle/>
          <a:p>
            <a:r>
              <a:rPr lang="en-GB" sz="2200" dirty="0" smtClean="0"/>
              <a:t>The instruction set of a PIC16F87X</a:t>
            </a:r>
            <a:endParaRPr lang="en-GB" sz="2200" dirty="0"/>
          </a:p>
        </p:txBody>
      </p:sp>
      <p:pic>
        <p:nvPicPr>
          <p:cNvPr id="9218" name="Picture 2"/>
          <p:cNvPicPr>
            <a:picLocks noChangeAspect="1" noChangeArrowheads="1"/>
          </p:cNvPicPr>
          <p:nvPr/>
        </p:nvPicPr>
        <p:blipFill>
          <a:blip r:embed="rId2"/>
          <a:srcRect/>
          <a:stretch>
            <a:fillRect/>
          </a:stretch>
        </p:blipFill>
        <p:spPr bwMode="auto">
          <a:xfrm>
            <a:off x="1071538" y="1428736"/>
            <a:ext cx="6715125" cy="3381375"/>
          </a:xfrm>
          <a:prstGeom prst="rect">
            <a:avLst/>
          </a:prstGeom>
          <a:noFill/>
          <a:ln w="9525">
            <a:noFill/>
            <a:miter lim="800000"/>
            <a:headEnd/>
            <a:tailEnd/>
          </a:ln>
          <a:effectLst/>
        </p:spPr>
      </p:pic>
      <p:pic>
        <p:nvPicPr>
          <p:cNvPr id="9219" name="Picture 3"/>
          <p:cNvPicPr>
            <a:picLocks noChangeAspect="1" noChangeArrowheads="1"/>
          </p:cNvPicPr>
          <p:nvPr/>
        </p:nvPicPr>
        <p:blipFill>
          <a:blip r:embed="rId3"/>
          <a:srcRect/>
          <a:stretch>
            <a:fillRect/>
          </a:stretch>
        </p:blipFill>
        <p:spPr bwMode="auto">
          <a:xfrm>
            <a:off x="1142976" y="5214950"/>
            <a:ext cx="6600825" cy="1009650"/>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614338" cy="233160"/>
          </a:xfrm>
        </p:spPr>
        <p:txBody>
          <a:bodyPr>
            <a:normAutofit fontScale="62500" lnSpcReduction="20000"/>
          </a:bodyPr>
          <a:lstStyle/>
          <a:p>
            <a:r>
              <a:rPr lang="en-GB" sz="1800" dirty="0" smtClean="0"/>
              <a:t> </a:t>
            </a:r>
            <a:endParaRPr lang="en-GB" sz="1800" dirty="0"/>
          </a:p>
        </p:txBody>
      </p:sp>
      <p:sp>
        <p:nvSpPr>
          <p:cNvPr id="3" name="Title 2"/>
          <p:cNvSpPr>
            <a:spLocks noGrp="1"/>
          </p:cNvSpPr>
          <p:nvPr>
            <p:ph type="title"/>
          </p:nvPr>
        </p:nvSpPr>
        <p:spPr/>
        <p:txBody>
          <a:bodyPr>
            <a:normAutofit/>
          </a:bodyPr>
          <a:lstStyle/>
          <a:p>
            <a:r>
              <a:rPr lang="en-GB" sz="2200" dirty="0" smtClean="0"/>
              <a:t>The instruction set of a PIC16F87X</a:t>
            </a:r>
            <a:endParaRPr lang="en-GB" sz="2200" dirty="0"/>
          </a:p>
        </p:txBody>
      </p:sp>
      <p:pic>
        <p:nvPicPr>
          <p:cNvPr id="10242" name="Picture 2"/>
          <p:cNvPicPr>
            <a:picLocks noChangeAspect="1" noChangeArrowheads="1"/>
          </p:cNvPicPr>
          <p:nvPr/>
        </p:nvPicPr>
        <p:blipFill>
          <a:blip r:embed="rId2"/>
          <a:srcRect/>
          <a:stretch>
            <a:fillRect/>
          </a:stretch>
        </p:blipFill>
        <p:spPr bwMode="auto">
          <a:xfrm>
            <a:off x="1142976" y="1643050"/>
            <a:ext cx="6696075" cy="533400"/>
          </a:xfrm>
          <a:prstGeom prst="rect">
            <a:avLst/>
          </a:prstGeom>
          <a:noFill/>
          <a:ln w="9525">
            <a:noFill/>
            <a:miter lim="800000"/>
            <a:headEnd/>
            <a:tailEnd/>
          </a:ln>
          <a:effectLst/>
        </p:spPr>
      </p:pic>
      <p:pic>
        <p:nvPicPr>
          <p:cNvPr id="10243" name="Picture 3"/>
          <p:cNvPicPr>
            <a:picLocks noChangeAspect="1" noChangeArrowheads="1"/>
          </p:cNvPicPr>
          <p:nvPr/>
        </p:nvPicPr>
        <p:blipFill>
          <a:blip r:embed="rId3"/>
          <a:srcRect/>
          <a:stretch>
            <a:fillRect/>
          </a:stretch>
        </p:blipFill>
        <p:spPr bwMode="auto">
          <a:xfrm>
            <a:off x="1142976" y="2357430"/>
            <a:ext cx="6705600" cy="866775"/>
          </a:xfrm>
          <a:prstGeom prst="rect">
            <a:avLst/>
          </a:prstGeom>
          <a:noFill/>
          <a:ln w="9525">
            <a:noFill/>
            <a:miter lim="800000"/>
            <a:headEnd/>
            <a:tailEnd/>
          </a:ln>
          <a:effectLst/>
        </p:spPr>
      </p:pic>
      <p:pic>
        <p:nvPicPr>
          <p:cNvPr id="10244" name="Picture 4"/>
          <p:cNvPicPr>
            <a:picLocks noChangeAspect="1" noChangeArrowheads="1"/>
          </p:cNvPicPr>
          <p:nvPr/>
        </p:nvPicPr>
        <p:blipFill>
          <a:blip r:embed="rId4"/>
          <a:srcRect/>
          <a:stretch>
            <a:fillRect/>
          </a:stretch>
        </p:blipFill>
        <p:spPr bwMode="auto">
          <a:xfrm>
            <a:off x="1214414" y="5143512"/>
            <a:ext cx="6600825" cy="1009650"/>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614338" cy="233160"/>
          </a:xfrm>
        </p:spPr>
        <p:txBody>
          <a:bodyPr>
            <a:normAutofit fontScale="62500" lnSpcReduction="20000"/>
          </a:bodyPr>
          <a:lstStyle/>
          <a:p>
            <a:r>
              <a:rPr lang="en-GB" sz="1800" dirty="0" smtClean="0"/>
              <a:t> </a:t>
            </a:r>
            <a:endParaRPr lang="en-GB" sz="1800" dirty="0"/>
          </a:p>
        </p:txBody>
      </p:sp>
      <p:sp>
        <p:nvSpPr>
          <p:cNvPr id="3" name="Title 2"/>
          <p:cNvSpPr>
            <a:spLocks noGrp="1"/>
          </p:cNvSpPr>
          <p:nvPr>
            <p:ph type="title"/>
          </p:nvPr>
        </p:nvSpPr>
        <p:spPr/>
        <p:txBody>
          <a:bodyPr>
            <a:normAutofit/>
          </a:bodyPr>
          <a:lstStyle/>
          <a:p>
            <a:r>
              <a:rPr lang="en-GB" sz="2200" dirty="0" smtClean="0"/>
              <a:t>The instruction set of a PIC16F87X</a:t>
            </a:r>
            <a:endParaRPr lang="en-GB" sz="2200" dirty="0"/>
          </a:p>
        </p:txBody>
      </p:sp>
      <p:pic>
        <p:nvPicPr>
          <p:cNvPr id="10242" name="Picture 2"/>
          <p:cNvPicPr>
            <a:picLocks noChangeAspect="1" noChangeArrowheads="1"/>
          </p:cNvPicPr>
          <p:nvPr/>
        </p:nvPicPr>
        <p:blipFill>
          <a:blip r:embed="rId2"/>
          <a:srcRect/>
          <a:stretch>
            <a:fillRect/>
          </a:stretch>
        </p:blipFill>
        <p:spPr bwMode="auto">
          <a:xfrm>
            <a:off x="1071538" y="1428736"/>
            <a:ext cx="6858048" cy="540612"/>
          </a:xfrm>
          <a:prstGeom prst="rect">
            <a:avLst/>
          </a:prstGeom>
          <a:noFill/>
          <a:ln w="9525">
            <a:noFill/>
            <a:miter lim="800000"/>
            <a:headEnd/>
            <a:tailEnd/>
          </a:ln>
          <a:effectLst/>
        </p:spPr>
      </p:pic>
      <p:pic>
        <p:nvPicPr>
          <p:cNvPr id="11266" name="Picture 2"/>
          <p:cNvPicPr>
            <a:picLocks noChangeAspect="1" noChangeArrowheads="1"/>
          </p:cNvPicPr>
          <p:nvPr/>
        </p:nvPicPr>
        <p:blipFill>
          <a:blip r:embed="rId3"/>
          <a:srcRect/>
          <a:stretch>
            <a:fillRect/>
          </a:stretch>
        </p:blipFill>
        <p:spPr bwMode="auto">
          <a:xfrm>
            <a:off x="1071538" y="2214554"/>
            <a:ext cx="6798924" cy="2143139"/>
          </a:xfrm>
          <a:prstGeom prst="rect">
            <a:avLst/>
          </a:prstGeom>
          <a:noFill/>
          <a:ln w="9525">
            <a:noFill/>
            <a:miter lim="800000"/>
            <a:headEnd/>
            <a:tailEnd/>
          </a:ln>
          <a:effectLst/>
        </p:spPr>
      </p:pic>
      <p:pic>
        <p:nvPicPr>
          <p:cNvPr id="11267" name="Picture 3"/>
          <p:cNvPicPr>
            <a:picLocks noChangeAspect="1" noChangeArrowheads="1"/>
          </p:cNvPicPr>
          <p:nvPr/>
        </p:nvPicPr>
        <p:blipFill>
          <a:blip r:embed="rId4"/>
          <a:srcRect/>
          <a:stretch>
            <a:fillRect/>
          </a:stretch>
        </p:blipFill>
        <p:spPr bwMode="auto">
          <a:xfrm>
            <a:off x="1357290" y="4714884"/>
            <a:ext cx="6600825" cy="1009650"/>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There are a number of steps to setting up a PIC to operate in the required manner. </a:t>
            </a:r>
          </a:p>
          <a:p>
            <a:endParaRPr lang="en-GB" sz="1800" dirty="0" smtClean="0"/>
          </a:p>
          <a:p>
            <a:r>
              <a:rPr lang="en-GB" sz="1800" dirty="0" smtClean="0"/>
              <a:t>Step 1:  -  generate an operational specification.</a:t>
            </a:r>
          </a:p>
          <a:p>
            <a:pPr lvl="1"/>
            <a:r>
              <a:rPr lang="en-GB" sz="1400" dirty="0" smtClean="0"/>
              <a:t>What type of clock is being used?</a:t>
            </a:r>
          </a:p>
          <a:p>
            <a:pPr lvl="1"/>
            <a:r>
              <a:rPr lang="en-GB" sz="1400" dirty="0" smtClean="0"/>
              <a:t>Which ports are needed?</a:t>
            </a:r>
          </a:p>
          <a:p>
            <a:pPr lvl="2"/>
            <a:r>
              <a:rPr lang="en-GB" sz="1200" dirty="0" smtClean="0"/>
              <a:t>Which port bits are input and which are output?</a:t>
            </a:r>
          </a:p>
          <a:p>
            <a:pPr lvl="2"/>
            <a:r>
              <a:rPr lang="en-GB" sz="1200" dirty="0" smtClean="0"/>
              <a:t>Is interrupt on change needed?</a:t>
            </a:r>
          </a:p>
          <a:p>
            <a:pPr lvl="1"/>
            <a:r>
              <a:rPr lang="en-GB" sz="1400" dirty="0" smtClean="0"/>
              <a:t>Which peripherals are to be used?</a:t>
            </a:r>
          </a:p>
          <a:p>
            <a:pPr lvl="1"/>
            <a:r>
              <a:rPr lang="en-GB" sz="1400" dirty="0" smtClean="0"/>
              <a:t>Is a form of debugging output necessary, if so what type? (RS232 etc.)</a:t>
            </a:r>
          </a:p>
          <a:p>
            <a:r>
              <a:rPr lang="en-GB" sz="1800" dirty="0" smtClean="0"/>
              <a:t>Step 2:  -  generate start-up code to initialise the system clock.</a:t>
            </a:r>
          </a:p>
          <a:p>
            <a:r>
              <a:rPr lang="en-GB" sz="1800" dirty="0" smtClean="0"/>
              <a:t>Step 3:  -  generate start-up code to initialise all required ports and peripherals. </a:t>
            </a:r>
          </a:p>
          <a:p>
            <a:r>
              <a:rPr lang="en-GB" sz="1800" dirty="0" smtClean="0"/>
              <a:t>Step 4:  -  setup all necessary start-up timers and interrupts</a:t>
            </a:r>
          </a:p>
          <a:p>
            <a:r>
              <a:rPr lang="en-GB" sz="1800" dirty="0" smtClean="0"/>
              <a:t>Step 5:  -  start your program at the right place.</a:t>
            </a:r>
            <a:endParaRPr lang="en-GB" sz="1800" dirty="0"/>
          </a:p>
        </p:txBody>
      </p:sp>
      <p:sp>
        <p:nvSpPr>
          <p:cNvPr id="3" name="Title 2"/>
          <p:cNvSpPr>
            <a:spLocks noGrp="1"/>
          </p:cNvSpPr>
          <p:nvPr>
            <p:ph type="title"/>
          </p:nvPr>
        </p:nvSpPr>
        <p:spPr/>
        <p:txBody>
          <a:bodyPr>
            <a:normAutofit/>
          </a:bodyPr>
          <a:lstStyle/>
          <a:p>
            <a:r>
              <a:rPr lang="en-GB" sz="2200" dirty="0" smtClean="0"/>
              <a:t>Programming and Setting up</a:t>
            </a:r>
            <a:endParaRPr lang="en-GB" sz="22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0000" lnSpcReduction="20000"/>
          </a:bodyPr>
          <a:lstStyle/>
          <a:p>
            <a:r>
              <a:rPr lang="en-GB" sz="3500" dirty="0" smtClean="0"/>
              <a:t>#include &lt;</a:t>
            </a:r>
            <a:r>
              <a:rPr lang="en-GB" sz="3500" dirty="0" smtClean="0"/>
              <a:t>which-ever-</a:t>
            </a:r>
            <a:r>
              <a:rPr lang="en-GB" sz="3500" dirty="0" err="1" smtClean="0"/>
              <a:t>chip.h</a:t>
            </a:r>
            <a:r>
              <a:rPr lang="en-GB" sz="3500" dirty="0" smtClean="0"/>
              <a:t>&gt;</a:t>
            </a:r>
            <a:endParaRPr lang="en-GB" sz="3500" dirty="0" smtClean="0"/>
          </a:p>
          <a:p>
            <a:r>
              <a:rPr lang="en-GB" sz="3500" dirty="0" smtClean="0"/>
              <a:t>#include &lt;</a:t>
            </a:r>
            <a:r>
              <a:rPr lang="en-GB" sz="3500" dirty="0" smtClean="0"/>
              <a:t>whatever-external-file.inc&gt;</a:t>
            </a:r>
            <a:endParaRPr lang="en-GB" sz="3500" dirty="0" smtClean="0"/>
          </a:p>
          <a:p>
            <a:r>
              <a:rPr lang="en-GB" sz="3500" dirty="0" smtClean="0"/>
              <a:t>#define    my-variable=0xHH</a:t>
            </a:r>
            <a:endParaRPr lang="en-GB" sz="3500" dirty="0" smtClean="0"/>
          </a:p>
          <a:p>
            <a:r>
              <a:rPr lang="en-GB" sz="3500" dirty="0" smtClean="0"/>
              <a:t>Initialize		</a:t>
            </a:r>
            <a:r>
              <a:rPr lang="en-GB" sz="3500" dirty="0" smtClean="0"/>
              <a:t>	;</a:t>
            </a:r>
            <a:r>
              <a:rPr lang="en-GB" sz="3500" dirty="0" smtClean="0"/>
              <a:t>LABEL</a:t>
            </a:r>
          </a:p>
          <a:p>
            <a:pPr lvl="1"/>
            <a:r>
              <a:rPr lang="en-GB" sz="3500" dirty="0" smtClean="0"/>
              <a:t>bsf STATUS,RP0		; set up the bank 1 Special Function Registers first</a:t>
            </a:r>
          </a:p>
          <a:p>
            <a:r>
              <a:rPr lang="en-GB" sz="3500" dirty="0" smtClean="0"/>
              <a:t>; Set internal oscillator frequency</a:t>
            </a:r>
          </a:p>
          <a:p>
            <a:pPr lvl="1"/>
            <a:r>
              <a:rPr lang="en-GB" sz="3500" dirty="0" smtClean="0"/>
              <a:t>movlw  b'01110000‘		; 8Mhz</a:t>
            </a:r>
          </a:p>
          <a:p>
            <a:pPr lvl="1"/>
            <a:r>
              <a:rPr lang="en-GB" sz="3500" dirty="0" smtClean="0"/>
              <a:t>movwf  OSCCON</a:t>
            </a:r>
          </a:p>
          <a:p>
            <a:r>
              <a:rPr lang="en-GB" sz="3500" dirty="0" smtClean="0"/>
              <a:t>; Configure I/O pins for project	</a:t>
            </a:r>
          </a:p>
          <a:p>
            <a:pPr lvl="1"/>
            <a:r>
              <a:rPr lang="en-GB" sz="3500" dirty="0" smtClean="0"/>
              <a:t>bcf 	TRISD,7		; RD7 is an output</a:t>
            </a:r>
          </a:p>
          <a:p>
            <a:pPr lvl="1"/>
            <a:r>
              <a:rPr lang="en-GB" sz="3500" dirty="0" smtClean="0"/>
              <a:t>bsf	TRISA,0			: RA0 is an input</a:t>
            </a:r>
          </a:p>
          <a:p>
            <a:r>
              <a:rPr lang="en-GB" sz="3500" dirty="0" smtClean="0"/>
              <a:t>; Set TMR0 parameters</a:t>
            </a:r>
          </a:p>
          <a:p>
            <a:pPr lvl="1"/>
            <a:r>
              <a:rPr lang="en-GB" sz="3500" dirty="0" smtClean="0"/>
              <a:t>movlw	 b'10000110‘	; PORTB pull-up disabled, TMR0 Prescaler 1:128</a:t>
            </a:r>
          </a:p>
          <a:p>
            <a:pPr lvl="1"/>
            <a:r>
              <a:rPr lang="en-GB" sz="3500" dirty="0" smtClean="0"/>
              <a:t>movwf	 OPTION_REG		</a:t>
            </a:r>
          </a:p>
          <a:p>
            <a:r>
              <a:rPr lang="en-GB" sz="3500" dirty="0" smtClean="0"/>
              <a:t>; Turn off Analog </a:t>
            </a:r>
          </a:p>
          <a:p>
            <a:pPr lvl="1"/>
            <a:r>
              <a:rPr lang="en-GB" sz="3500" dirty="0" smtClean="0"/>
              <a:t>clrf ADCON0</a:t>
            </a:r>
          </a:p>
          <a:p>
            <a:pPr lvl="1"/>
            <a:r>
              <a:rPr lang="en-GB" sz="3500" dirty="0" smtClean="0"/>
              <a:t>movlw 	b’00000110’</a:t>
            </a:r>
          </a:p>
          <a:p>
            <a:pPr lvl="1"/>
            <a:r>
              <a:rPr lang="en-GB" sz="3500" dirty="0" smtClean="0"/>
              <a:t>movwf ADCON1</a:t>
            </a:r>
          </a:p>
          <a:p>
            <a:pPr lvl="1"/>
            <a:r>
              <a:rPr lang="en-GB" sz="3500" dirty="0" smtClean="0"/>
              <a:t>bcf STATUS,RP0		; go back to bank 0</a:t>
            </a:r>
          </a:p>
          <a:p>
            <a:pPr lvl="1"/>
            <a:r>
              <a:rPr lang="en-GB" sz="3500" dirty="0" smtClean="0"/>
              <a:t>bcf LED			; clear the LED</a:t>
            </a:r>
          </a:p>
          <a:p>
            <a:endParaRPr lang="en-GB" dirty="0"/>
          </a:p>
        </p:txBody>
      </p:sp>
      <p:sp>
        <p:nvSpPr>
          <p:cNvPr id="3" name="Title 2"/>
          <p:cNvSpPr>
            <a:spLocks noGrp="1"/>
          </p:cNvSpPr>
          <p:nvPr>
            <p:ph type="title"/>
          </p:nvPr>
        </p:nvSpPr>
        <p:spPr/>
        <p:txBody>
          <a:bodyPr>
            <a:normAutofit/>
          </a:bodyPr>
          <a:lstStyle/>
          <a:p>
            <a:r>
              <a:rPr lang="en-GB" sz="2200" dirty="0" smtClean="0"/>
              <a:t>A typical initialisation routine</a:t>
            </a:r>
            <a:endParaRPr lang="en-GB" sz="2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a:t>
            </a:r>
            <a:endParaRPr lang="en-GB" dirty="0"/>
          </a:p>
        </p:txBody>
      </p:sp>
      <p:sp>
        <p:nvSpPr>
          <p:cNvPr id="3" name="Title 2"/>
          <p:cNvSpPr>
            <a:spLocks noGrp="1"/>
          </p:cNvSpPr>
          <p:nvPr>
            <p:ph type="title"/>
          </p:nvPr>
        </p:nvSpPr>
        <p:spPr/>
        <p:txBody>
          <a:bodyPr>
            <a:normAutofit/>
          </a:bodyPr>
          <a:lstStyle/>
          <a:p>
            <a:r>
              <a:rPr lang="en-GB" sz="2200" dirty="0" smtClean="0"/>
              <a:t>Typical instruction examples</a:t>
            </a:r>
            <a:endParaRPr lang="en-GB" sz="2200" dirty="0"/>
          </a:p>
        </p:txBody>
      </p:sp>
      <p:pic>
        <p:nvPicPr>
          <p:cNvPr id="1026" name="Picture 2"/>
          <p:cNvPicPr>
            <a:picLocks noChangeAspect="1" noChangeArrowheads="1"/>
          </p:cNvPicPr>
          <p:nvPr/>
        </p:nvPicPr>
        <p:blipFill>
          <a:blip r:embed="rId2"/>
          <a:srcRect/>
          <a:stretch>
            <a:fillRect/>
          </a:stretch>
        </p:blipFill>
        <p:spPr bwMode="auto">
          <a:xfrm>
            <a:off x="619592" y="1571612"/>
            <a:ext cx="8112470" cy="2214578"/>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a:srcRect/>
          <a:stretch>
            <a:fillRect/>
          </a:stretch>
        </p:blipFill>
        <p:spPr bwMode="auto">
          <a:xfrm>
            <a:off x="714348" y="3786190"/>
            <a:ext cx="7786742" cy="2695411"/>
          </a:xfrm>
          <a:prstGeom prst="rect">
            <a:avLst/>
          </a:prstGeom>
          <a:noFill/>
          <a:ln w="9525">
            <a:noFill/>
            <a:miter lim="800000"/>
            <a:headEnd/>
            <a:tailEnd/>
          </a:ln>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a:t>
            </a:r>
            <a:endParaRPr lang="en-GB" dirty="0"/>
          </a:p>
        </p:txBody>
      </p:sp>
      <p:sp>
        <p:nvSpPr>
          <p:cNvPr id="3" name="Title 2"/>
          <p:cNvSpPr>
            <a:spLocks noGrp="1"/>
          </p:cNvSpPr>
          <p:nvPr>
            <p:ph type="title"/>
          </p:nvPr>
        </p:nvSpPr>
        <p:spPr/>
        <p:txBody>
          <a:bodyPr>
            <a:normAutofit/>
          </a:bodyPr>
          <a:lstStyle/>
          <a:p>
            <a:r>
              <a:rPr lang="en-GB" sz="2200" dirty="0" smtClean="0"/>
              <a:t>Typical instruction examples</a:t>
            </a:r>
            <a:endParaRPr lang="en-GB" sz="2200" dirty="0"/>
          </a:p>
        </p:txBody>
      </p:sp>
      <p:pic>
        <p:nvPicPr>
          <p:cNvPr id="2050" name="Picture 2"/>
          <p:cNvPicPr>
            <a:picLocks noChangeAspect="1" noChangeArrowheads="1"/>
          </p:cNvPicPr>
          <p:nvPr/>
        </p:nvPicPr>
        <p:blipFill>
          <a:blip r:embed="rId2"/>
          <a:srcRect/>
          <a:stretch>
            <a:fillRect/>
          </a:stretch>
        </p:blipFill>
        <p:spPr bwMode="auto">
          <a:xfrm>
            <a:off x="928662" y="1000108"/>
            <a:ext cx="7463554" cy="2214578"/>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a:srcRect/>
          <a:stretch>
            <a:fillRect/>
          </a:stretch>
        </p:blipFill>
        <p:spPr bwMode="auto">
          <a:xfrm>
            <a:off x="1000100" y="3286124"/>
            <a:ext cx="7468844" cy="3214710"/>
          </a:xfrm>
          <a:prstGeom prst="rect">
            <a:avLst/>
          </a:prstGeom>
          <a:noFill/>
          <a:ln w="9525">
            <a:noFill/>
            <a:miter lim="800000"/>
            <a:headEnd/>
            <a:tailEnd/>
          </a:ln>
          <a:effec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a:t>
            </a:r>
            <a:endParaRPr lang="en-GB" dirty="0"/>
          </a:p>
        </p:txBody>
      </p:sp>
      <p:sp>
        <p:nvSpPr>
          <p:cNvPr id="3" name="Title 2"/>
          <p:cNvSpPr>
            <a:spLocks noGrp="1"/>
          </p:cNvSpPr>
          <p:nvPr>
            <p:ph type="title"/>
          </p:nvPr>
        </p:nvSpPr>
        <p:spPr/>
        <p:txBody>
          <a:bodyPr>
            <a:normAutofit/>
          </a:bodyPr>
          <a:lstStyle/>
          <a:p>
            <a:r>
              <a:rPr lang="en-GB" sz="2200" dirty="0" smtClean="0"/>
              <a:t>Typical instruction examples</a:t>
            </a:r>
            <a:br>
              <a:rPr lang="en-GB" sz="2200" dirty="0" smtClean="0"/>
            </a:br>
            <a:endParaRPr lang="en-GB" sz="2200" dirty="0"/>
          </a:p>
        </p:txBody>
      </p:sp>
      <p:pic>
        <p:nvPicPr>
          <p:cNvPr id="3074" name="Picture 2"/>
          <p:cNvPicPr>
            <a:picLocks noChangeAspect="1" noChangeArrowheads="1"/>
          </p:cNvPicPr>
          <p:nvPr/>
        </p:nvPicPr>
        <p:blipFill>
          <a:blip r:embed="rId2"/>
          <a:srcRect/>
          <a:stretch>
            <a:fillRect/>
          </a:stretch>
        </p:blipFill>
        <p:spPr bwMode="auto">
          <a:xfrm>
            <a:off x="1000100" y="1214422"/>
            <a:ext cx="7208549" cy="2714644"/>
          </a:xfrm>
          <a:prstGeom prst="rect">
            <a:avLst/>
          </a:prstGeom>
          <a:noFill/>
          <a:ln w="9525">
            <a:noFill/>
            <a:miter lim="800000"/>
            <a:headEnd/>
            <a:tailEnd/>
          </a:ln>
          <a:effectLst/>
        </p:spPr>
      </p:pic>
      <p:pic>
        <p:nvPicPr>
          <p:cNvPr id="3075" name="Picture 3"/>
          <p:cNvPicPr>
            <a:picLocks noChangeAspect="1" noChangeArrowheads="1"/>
          </p:cNvPicPr>
          <p:nvPr/>
        </p:nvPicPr>
        <p:blipFill>
          <a:blip r:embed="rId3"/>
          <a:srcRect/>
          <a:stretch>
            <a:fillRect/>
          </a:stretch>
        </p:blipFill>
        <p:spPr bwMode="auto">
          <a:xfrm>
            <a:off x="1214414" y="3857628"/>
            <a:ext cx="6629400" cy="2562225"/>
          </a:xfrm>
          <a:prstGeom prst="rect">
            <a:avLst/>
          </a:prstGeom>
          <a:noFill/>
          <a:ln w="9525">
            <a:noFill/>
            <a:miter lim="800000"/>
            <a:headEnd/>
            <a:tailEnd/>
          </a:ln>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800" dirty="0" smtClean="0"/>
              <a:t>Interrupts on the PIC16F87X devices are handled by three special function registers:-</a:t>
            </a:r>
            <a:r>
              <a:rPr lang="en-GB" dirty="0" smtClean="0"/>
              <a:t> </a:t>
            </a:r>
          </a:p>
          <a:p>
            <a:endParaRPr lang="en-GB" dirty="0" smtClean="0"/>
          </a:p>
          <a:p>
            <a:pPr lvl="1"/>
            <a:r>
              <a:rPr lang="en-GB" sz="1600" dirty="0" smtClean="0"/>
              <a:t>The INTCON register</a:t>
            </a:r>
          </a:p>
          <a:p>
            <a:pPr lvl="2"/>
            <a:r>
              <a:rPr lang="en-GB" sz="1400" dirty="0" smtClean="0"/>
              <a:t>The INTCON Register is a readable and writable </a:t>
            </a:r>
            <a:r>
              <a:rPr lang="en-GB" sz="1400" dirty="0" smtClean="0"/>
              <a:t>register, which </a:t>
            </a:r>
            <a:r>
              <a:rPr lang="en-GB" sz="1400" dirty="0" smtClean="0"/>
              <a:t>contains various enable and flag bits for </a:t>
            </a:r>
            <a:r>
              <a:rPr lang="en-GB" sz="1400" dirty="0" smtClean="0"/>
              <a:t>theTMR0 </a:t>
            </a:r>
            <a:r>
              <a:rPr lang="en-GB" sz="1400" dirty="0" smtClean="0"/>
              <a:t>register overflow, RB Port change and </a:t>
            </a:r>
            <a:r>
              <a:rPr lang="en-GB" sz="1400" dirty="0" smtClean="0"/>
              <a:t>External RB0/INT </a:t>
            </a:r>
            <a:r>
              <a:rPr lang="en-GB" sz="1400" dirty="0" smtClean="0"/>
              <a:t>pin interrupts</a:t>
            </a:r>
            <a:r>
              <a:rPr lang="en-GB" sz="1400" dirty="0" smtClean="0"/>
              <a:t>.</a:t>
            </a:r>
          </a:p>
          <a:p>
            <a:pPr lvl="2"/>
            <a:endParaRPr lang="en-GB" sz="1400" dirty="0" smtClean="0"/>
          </a:p>
          <a:p>
            <a:pPr lvl="2"/>
            <a:endParaRPr lang="en-GB" sz="1400" dirty="0" smtClean="0"/>
          </a:p>
          <a:p>
            <a:pPr lvl="1"/>
            <a:r>
              <a:rPr lang="en-GB" sz="1600" dirty="0" smtClean="0"/>
              <a:t>The PIE1 register</a:t>
            </a:r>
          </a:p>
          <a:p>
            <a:pPr lvl="2"/>
            <a:r>
              <a:rPr lang="en-GB" sz="1400" dirty="0" smtClean="0"/>
              <a:t>T</a:t>
            </a:r>
            <a:r>
              <a:rPr lang="en-GB" sz="1400" dirty="0" smtClean="0"/>
              <a:t>he </a:t>
            </a:r>
            <a:r>
              <a:rPr lang="en-GB" sz="1400" dirty="0" smtClean="0"/>
              <a:t>PIE1 register contains the </a:t>
            </a:r>
            <a:r>
              <a:rPr lang="en-GB" sz="1400" dirty="0" smtClean="0"/>
              <a:t>individual </a:t>
            </a:r>
            <a:r>
              <a:rPr lang="en-GB" sz="1400" dirty="0" smtClean="0"/>
              <a:t>enable bits </a:t>
            </a:r>
            <a:r>
              <a:rPr lang="en-GB" sz="1400" dirty="0" smtClean="0"/>
              <a:t>for the </a:t>
            </a:r>
            <a:r>
              <a:rPr lang="en-GB" sz="1400" dirty="0" smtClean="0"/>
              <a:t>peripheral interrupts</a:t>
            </a:r>
            <a:r>
              <a:rPr lang="en-GB" sz="1400" dirty="0" smtClean="0"/>
              <a:t>.</a:t>
            </a:r>
          </a:p>
          <a:p>
            <a:pPr lvl="2"/>
            <a:endParaRPr lang="en-GB" sz="1400" dirty="0" smtClean="0"/>
          </a:p>
          <a:p>
            <a:pPr lvl="1"/>
            <a:r>
              <a:rPr lang="en-GB" sz="1600" dirty="0" smtClean="0"/>
              <a:t>The PIR1 register</a:t>
            </a:r>
          </a:p>
          <a:p>
            <a:pPr lvl="2"/>
            <a:r>
              <a:rPr lang="en-GB" sz="1400" dirty="0" smtClean="0"/>
              <a:t>The PIR1 register contains the individual flag bits </a:t>
            </a:r>
            <a:r>
              <a:rPr lang="en-GB" sz="1400" dirty="0" smtClean="0"/>
              <a:t>for the </a:t>
            </a:r>
            <a:r>
              <a:rPr lang="en-GB" sz="1400" dirty="0" smtClean="0"/>
              <a:t>peripheral interrupts.</a:t>
            </a:r>
            <a:endParaRPr lang="en-GB" sz="1400" dirty="0"/>
          </a:p>
        </p:txBody>
      </p:sp>
      <p:sp>
        <p:nvSpPr>
          <p:cNvPr id="3" name="Title 2"/>
          <p:cNvSpPr>
            <a:spLocks noGrp="1"/>
          </p:cNvSpPr>
          <p:nvPr>
            <p:ph type="title"/>
          </p:nvPr>
        </p:nvSpPr>
        <p:spPr/>
        <p:txBody>
          <a:bodyPr>
            <a:normAutofit/>
          </a:bodyPr>
          <a:lstStyle/>
          <a:p>
            <a:r>
              <a:rPr lang="en-GB" sz="2200" dirty="0" smtClean="0"/>
              <a:t>Interrupts</a:t>
            </a:r>
            <a:endParaRPr lang="en-GB" sz="2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1900222" cy="4525963"/>
          </a:xfrm>
        </p:spPr>
        <p:txBody>
          <a:bodyPr/>
          <a:lstStyle/>
          <a:p>
            <a:pPr>
              <a:buNone/>
            </a:pPr>
            <a:r>
              <a:rPr lang="en-GB" sz="2000" dirty="0" smtClean="0"/>
              <a:t>The INTCON register</a:t>
            </a:r>
          </a:p>
          <a:p>
            <a:pPr lvl="2">
              <a:buNone/>
            </a:pPr>
            <a:endParaRPr lang="en-GB" sz="1400" dirty="0" smtClean="0"/>
          </a:p>
        </p:txBody>
      </p:sp>
      <p:sp>
        <p:nvSpPr>
          <p:cNvPr id="3" name="Title 2"/>
          <p:cNvSpPr>
            <a:spLocks noGrp="1"/>
          </p:cNvSpPr>
          <p:nvPr>
            <p:ph type="title"/>
          </p:nvPr>
        </p:nvSpPr>
        <p:spPr/>
        <p:txBody>
          <a:bodyPr>
            <a:normAutofit/>
          </a:bodyPr>
          <a:lstStyle/>
          <a:p>
            <a:r>
              <a:rPr lang="en-GB" sz="2200" dirty="0" smtClean="0"/>
              <a:t>Interrupts</a:t>
            </a:r>
            <a:endParaRPr lang="en-GB" sz="2200" dirty="0"/>
          </a:p>
        </p:txBody>
      </p:sp>
      <p:pic>
        <p:nvPicPr>
          <p:cNvPr id="4098" name="Picture 2"/>
          <p:cNvPicPr>
            <a:picLocks noChangeAspect="1" noChangeArrowheads="1"/>
          </p:cNvPicPr>
          <p:nvPr/>
        </p:nvPicPr>
        <p:blipFill>
          <a:blip r:embed="rId2"/>
          <a:srcRect/>
          <a:stretch>
            <a:fillRect/>
          </a:stretch>
        </p:blipFill>
        <p:spPr bwMode="auto">
          <a:xfrm>
            <a:off x="2500298" y="1000108"/>
            <a:ext cx="6143625" cy="5372100"/>
          </a:xfrm>
          <a:prstGeom prst="rect">
            <a:avLst/>
          </a:prstGeom>
          <a:noFill/>
          <a:ln w="9525">
            <a:noFill/>
            <a:miter lim="800000"/>
            <a:headEnd/>
            <a:tailEnd/>
          </a:ln>
          <a:effec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1828784" cy="4525963"/>
          </a:xfrm>
        </p:spPr>
        <p:txBody>
          <a:bodyPr/>
          <a:lstStyle/>
          <a:p>
            <a:r>
              <a:rPr lang="en-GB" sz="2000" dirty="0" smtClean="0"/>
              <a:t>The PIE1 register</a:t>
            </a:r>
          </a:p>
        </p:txBody>
      </p:sp>
      <p:sp>
        <p:nvSpPr>
          <p:cNvPr id="3" name="Title 2"/>
          <p:cNvSpPr>
            <a:spLocks noGrp="1"/>
          </p:cNvSpPr>
          <p:nvPr>
            <p:ph type="title"/>
          </p:nvPr>
        </p:nvSpPr>
        <p:spPr/>
        <p:txBody>
          <a:bodyPr>
            <a:normAutofit/>
          </a:bodyPr>
          <a:lstStyle/>
          <a:p>
            <a:r>
              <a:rPr lang="en-GB" sz="2200" dirty="0" smtClean="0"/>
              <a:t>Interrupts</a:t>
            </a:r>
            <a:endParaRPr lang="en-GB" sz="2200" dirty="0"/>
          </a:p>
        </p:txBody>
      </p:sp>
      <p:pic>
        <p:nvPicPr>
          <p:cNvPr id="5122" name="Picture 2"/>
          <p:cNvPicPr>
            <a:picLocks noChangeAspect="1" noChangeArrowheads="1"/>
          </p:cNvPicPr>
          <p:nvPr/>
        </p:nvPicPr>
        <p:blipFill>
          <a:blip r:embed="rId2"/>
          <a:srcRect/>
          <a:stretch>
            <a:fillRect/>
          </a:stretch>
        </p:blipFill>
        <p:spPr bwMode="auto">
          <a:xfrm>
            <a:off x="2571736" y="857232"/>
            <a:ext cx="6153150" cy="5133975"/>
          </a:xfrm>
          <a:prstGeom prst="rect">
            <a:avLst/>
          </a:prstGeom>
          <a:noFill/>
          <a:ln w="9525">
            <a:noFill/>
            <a:miter lim="800000"/>
            <a:headEnd/>
            <a:tailEnd/>
          </a:ln>
          <a:effec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p:cNvPicPr>
            <a:picLocks noChangeAspect="1" noChangeArrowheads="1"/>
          </p:cNvPicPr>
          <p:nvPr/>
        </p:nvPicPr>
        <p:blipFill>
          <a:blip r:embed="rId2"/>
          <a:srcRect/>
          <a:stretch>
            <a:fillRect/>
          </a:stretch>
        </p:blipFill>
        <p:spPr bwMode="auto">
          <a:xfrm>
            <a:off x="500035" y="1928803"/>
            <a:ext cx="4000528" cy="1723304"/>
          </a:xfrm>
          <a:prstGeom prst="rect">
            <a:avLst/>
          </a:prstGeom>
          <a:noFill/>
          <a:ln w="9525">
            <a:noFill/>
            <a:miter lim="800000"/>
            <a:headEnd/>
            <a:tailEnd/>
          </a:ln>
          <a:effectLst/>
        </p:spPr>
      </p:pic>
      <p:pic>
        <p:nvPicPr>
          <p:cNvPr id="6149" name="Picture 5"/>
          <p:cNvPicPr>
            <a:picLocks noChangeAspect="1" noChangeArrowheads="1"/>
          </p:cNvPicPr>
          <p:nvPr/>
        </p:nvPicPr>
        <p:blipFill>
          <a:blip r:embed="rId3"/>
          <a:srcRect/>
          <a:stretch>
            <a:fillRect/>
          </a:stretch>
        </p:blipFill>
        <p:spPr bwMode="auto">
          <a:xfrm>
            <a:off x="3929058" y="2500306"/>
            <a:ext cx="303611" cy="214314"/>
          </a:xfrm>
          <a:prstGeom prst="rect">
            <a:avLst/>
          </a:prstGeom>
          <a:noFill/>
          <a:ln w="9525">
            <a:noFill/>
            <a:miter lim="800000"/>
            <a:headEnd/>
            <a:tailEnd/>
          </a:ln>
          <a:effectLst/>
        </p:spPr>
      </p:pic>
      <p:pic>
        <p:nvPicPr>
          <p:cNvPr id="6154" name="Picture 10"/>
          <p:cNvPicPr>
            <a:picLocks noChangeAspect="1" noChangeArrowheads="1"/>
          </p:cNvPicPr>
          <p:nvPr/>
        </p:nvPicPr>
        <p:blipFill>
          <a:blip r:embed="rId4"/>
          <a:srcRect/>
          <a:stretch>
            <a:fillRect/>
          </a:stretch>
        </p:blipFill>
        <p:spPr bwMode="auto">
          <a:xfrm>
            <a:off x="500034" y="4214818"/>
            <a:ext cx="4572032" cy="2294842"/>
          </a:xfrm>
          <a:prstGeom prst="rect">
            <a:avLst/>
          </a:prstGeom>
          <a:noFill/>
          <a:ln w="9525">
            <a:noFill/>
            <a:miter lim="800000"/>
            <a:headEnd/>
            <a:tailEnd/>
          </a:ln>
          <a:effectLst/>
        </p:spPr>
      </p:pic>
      <p:sp>
        <p:nvSpPr>
          <p:cNvPr id="2" name="Content Placeholder 1"/>
          <p:cNvSpPr>
            <a:spLocks noGrp="1"/>
          </p:cNvSpPr>
          <p:nvPr>
            <p:ph idx="1"/>
          </p:nvPr>
        </p:nvSpPr>
        <p:spPr>
          <a:xfrm>
            <a:off x="457200" y="1000108"/>
            <a:ext cx="8229600" cy="5007183"/>
          </a:xfrm>
        </p:spPr>
        <p:txBody>
          <a:bodyPr>
            <a:normAutofit/>
          </a:bodyPr>
          <a:lstStyle/>
          <a:p>
            <a:pPr>
              <a:buNone/>
            </a:pPr>
            <a:r>
              <a:rPr lang="en-GB" sz="2000" dirty="0" smtClean="0"/>
              <a:t>The PIR1 register</a:t>
            </a:r>
          </a:p>
        </p:txBody>
      </p:sp>
      <p:sp>
        <p:nvSpPr>
          <p:cNvPr id="3" name="Title 2"/>
          <p:cNvSpPr>
            <a:spLocks noGrp="1"/>
          </p:cNvSpPr>
          <p:nvPr>
            <p:ph type="title"/>
          </p:nvPr>
        </p:nvSpPr>
        <p:spPr/>
        <p:txBody>
          <a:bodyPr>
            <a:normAutofit/>
          </a:bodyPr>
          <a:lstStyle/>
          <a:p>
            <a:r>
              <a:rPr lang="en-GB" sz="2200" dirty="0" smtClean="0"/>
              <a:t>Interrupts</a:t>
            </a:r>
            <a:br>
              <a:rPr lang="en-GB" sz="2200" dirty="0" smtClean="0"/>
            </a:br>
            <a:endParaRPr lang="en-GB" sz="2200" dirty="0"/>
          </a:p>
        </p:txBody>
      </p:sp>
      <p:pic>
        <p:nvPicPr>
          <p:cNvPr id="6146" name="Picture 2"/>
          <p:cNvPicPr>
            <a:picLocks noChangeAspect="1" noChangeArrowheads="1"/>
          </p:cNvPicPr>
          <p:nvPr/>
        </p:nvPicPr>
        <p:blipFill>
          <a:blip r:embed="rId5"/>
          <a:srcRect/>
          <a:stretch>
            <a:fillRect/>
          </a:stretch>
        </p:blipFill>
        <p:spPr bwMode="auto">
          <a:xfrm>
            <a:off x="1785918" y="1357298"/>
            <a:ext cx="5353050" cy="638175"/>
          </a:xfrm>
          <a:prstGeom prst="rect">
            <a:avLst/>
          </a:prstGeom>
          <a:noFill/>
          <a:ln w="9525">
            <a:noFill/>
            <a:miter lim="800000"/>
            <a:headEnd/>
            <a:tailEnd/>
          </a:ln>
          <a:effectLst/>
        </p:spPr>
      </p:pic>
      <p:pic>
        <p:nvPicPr>
          <p:cNvPr id="6147" name="Picture 3"/>
          <p:cNvPicPr>
            <a:picLocks noChangeAspect="1" noChangeArrowheads="1"/>
          </p:cNvPicPr>
          <p:nvPr/>
        </p:nvPicPr>
        <p:blipFill>
          <a:blip r:embed="rId6"/>
          <a:srcRect/>
          <a:stretch>
            <a:fillRect/>
          </a:stretch>
        </p:blipFill>
        <p:spPr bwMode="auto">
          <a:xfrm>
            <a:off x="142844" y="1928802"/>
            <a:ext cx="317946" cy="1469425"/>
          </a:xfrm>
          <a:prstGeom prst="rect">
            <a:avLst/>
          </a:prstGeom>
          <a:noFill/>
          <a:ln w="9525">
            <a:noFill/>
            <a:miter lim="800000"/>
            <a:headEnd/>
            <a:tailEnd/>
          </a:ln>
          <a:effectLst/>
        </p:spPr>
      </p:pic>
      <p:pic>
        <p:nvPicPr>
          <p:cNvPr id="6151" name="Picture 7"/>
          <p:cNvPicPr>
            <a:picLocks noChangeAspect="1" noChangeArrowheads="1"/>
          </p:cNvPicPr>
          <p:nvPr/>
        </p:nvPicPr>
        <p:blipFill>
          <a:blip r:embed="rId7"/>
          <a:srcRect/>
          <a:stretch>
            <a:fillRect/>
          </a:stretch>
        </p:blipFill>
        <p:spPr bwMode="auto">
          <a:xfrm>
            <a:off x="4286248" y="2500306"/>
            <a:ext cx="4679189" cy="2117589"/>
          </a:xfrm>
          <a:prstGeom prst="rect">
            <a:avLst/>
          </a:prstGeom>
          <a:noFill/>
          <a:ln w="9525">
            <a:noFill/>
            <a:miter lim="800000"/>
            <a:headEnd/>
            <a:tailEnd/>
          </a:ln>
          <a:effectLst/>
        </p:spPr>
      </p:pic>
      <p:pic>
        <p:nvPicPr>
          <p:cNvPr id="6153" name="Picture 9"/>
          <p:cNvPicPr>
            <a:picLocks noChangeAspect="1" noChangeArrowheads="1"/>
          </p:cNvPicPr>
          <p:nvPr/>
        </p:nvPicPr>
        <p:blipFill>
          <a:blip r:embed="rId8"/>
          <a:srcRect/>
          <a:stretch>
            <a:fillRect/>
          </a:stretch>
        </p:blipFill>
        <p:spPr bwMode="auto">
          <a:xfrm>
            <a:off x="214282" y="4214818"/>
            <a:ext cx="331997" cy="1857388"/>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586</TotalTime>
  <Words>1681</Words>
  <Application>Microsoft Office PowerPoint</Application>
  <PresentationFormat>On-screen Show (4:3)</PresentationFormat>
  <Paragraphs>149</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Concourse</vt:lpstr>
      <vt:lpstr>Arizona Microchip PIC Microcontrollers</vt:lpstr>
      <vt:lpstr>An operational overview of the PIC series of Microcontrollers</vt:lpstr>
      <vt:lpstr>An operational overview of the PIC series of Microcontrollers</vt:lpstr>
      <vt:lpstr>An operational overview of the PIC series of Microcontrollers</vt:lpstr>
      <vt:lpstr>The status Register</vt:lpstr>
      <vt:lpstr>Memory Organisation</vt:lpstr>
      <vt:lpstr>Data Memory Organisation</vt:lpstr>
      <vt:lpstr>Data Memory Organisation</vt:lpstr>
      <vt:lpstr>PORTS</vt:lpstr>
      <vt:lpstr>PORTS associated registers</vt:lpstr>
      <vt:lpstr>PORTS associated registers</vt:lpstr>
      <vt:lpstr>PORTS associated registers</vt:lpstr>
      <vt:lpstr>PORTS associated registers</vt:lpstr>
      <vt:lpstr>PORTS associated registers</vt:lpstr>
      <vt:lpstr>PORTS</vt:lpstr>
      <vt:lpstr>The instruction set of a PIC16F87X</vt:lpstr>
      <vt:lpstr>The instruction set of a PIC16F87X</vt:lpstr>
      <vt:lpstr>The instruction set of a PIC16F87X</vt:lpstr>
      <vt:lpstr>The instruction set of a PIC16F87X</vt:lpstr>
      <vt:lpstr>The instruction set of a PIC16F87X</vt:lpstr>
      <vt:lpstr>Programming and Setting up</vt:lpstr>
      <vt:lpstr>A typical initialisation routine</vt:lpstr>
      <vt:lpstr>Typical instruction examples</vt:lpstr>
      <vt:lpstr>Typical instruction examples</vt:lpstr>
      <vt:lpstr>Typical instruction examples </vt:lpstr>
      <vt:lpstr>Interrupts</vt:lpstr>
      <vt:lpstr>Interrupts</vt:lpstr>
      <vt:lpstr>Interrupts</vt:lpstr>
      <vt:lpstr>Interrupts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gary</dc:creator>
  <cp:lastModifiedBy>gary</cp:lastModifiedBy>
  <cp:revision>55</cp:revision>
  <dcterms:created xsi:type="dcterms:W3CDTF">2013-11-12T13:26:46Z</dcterms:created>
  <dcterms:modified xsi:type="dcterms:W3CDTF">2013-11-14T18:43:36Z</dcterms:modified>
</cp:coreProperties>
</file>