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60" r:id="rId3"/>
    <p:sldId id="257" r:id="rId4"/>
    <p:sldId id="258" r:id="rId5"/>
    <p:sldId id="261" r:id="rId6"/>
    <p:sldId id="263" r:id="rId7"/>
    <p:sldId id="265"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3879884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314052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382366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424050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81DE13-8506-49A6-A456-ED2D3270251E}"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6987603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81DE13-8506-49A6-A456-ED2D3270251E}"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3903021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81DE13-8506-49A6-A456-ED2D3270251E}"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2073995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2685959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606708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885385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D716C5A-38ED-4BCC-8693-E89640C2B996}"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08101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6053230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D716C5A-38ED-4BCC-8693-E89640C2B99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472253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C181DE13-8506-49A6-A456-ED2D3270251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2883655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829589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81DE13-8506-49A6-A456-ED2D3270251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D716C5A-38ED-4BCC-8693-E89640C2B996}" type="slidenum">
              <a:rPr lang="en-GB" smtClean="0"/>
              <a:t>‹#›</a:t>
            </a:fld>
            <a:endParaRPr lang="en-GB"/>
          </a:p>
        </p:txBody>
      </p:sp>
    </p:spTree>
    <p:extLst>
      <p:ext uri="{BB962C8B-B14F-4D97-AF65-F5344CB8AC3E}">
        <p14:creationId xmlns:p14="http://schemas.microsoft.com/office/powerpoint/2010/main" val="1967729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181DE13-8506-49A6-A456-ED2D3270251E}" type="datetimeFigureOut">
              <a:rPr lang="en-GB" smtClean="0"/>
              <a:t>08/05/2018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D716C5A-38ED-4BCC-8693-E89640C2B996}" type="slidenum">
              <a:rPr lang="en-GB" smtClean="0"/>
              <a:t>‹#›</a:t>
            </a:fld>
            <a:endParaRPr lang="en-GB"/>
          </a:p>
        </p:txBody>
      </p:sp>
    </p:spTree>
    <p:extLst>
      <p:ext uri="{BB962C8B-B14F-4D97-AF65-F5344CB8AC3E}">
        <p14:creationId xmlns:p14="http://schemas.microsoft.com/office/powerpoint/2010/main" val="324728512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3303F-7904-43A2-A754-193304615008}"/>
              </a:ext>
            </a:extLst>
          </p:cNvPr>
          <p:cNvSpPr>
            <a:spLocks noGrp="1"/>
          </p:cNvSpPr>
          <p:nvPr>
            <p:ph type="ctrTitle"/>
          </p:nvPr>
        </p:nvSpPr>
        <p:spPr/>
        <p:txBody>
          <a:bodyPr>
            <a:normAutofit fontScale="90000"/>
          </a:bodyPr>
          <a:lstStyle/>
          <a:p>
            <a:r>
              <a:rPr lang="en-GB" dirty="0">
                <a:latin typeface="Century" panose="02040604050505020304" pitchFamily="18" charset="0"/>
              </a:rPr>
              <a:t>The Legend of King Arthur and his Knights in Medieval Manuscripts</a:t>
            </a:r>
          </a:p>
        </p:txBody>
      </p:sp>
    </p:spTree>
    <p:extLst>
      <p:ext uri="{BB962C8B-B14F-4D97-AF65-F5344CB8AC3E}">
        <p14:creationId xmlns:p14="http://schemas.microsoft.com/office/powerpoint/2010/main" val="2233323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B8636-686A-4BB0-A95D-7F17AD714E50}"/>
              </a:ext>
            </a:extLst>
          </p:cNvPr>
          <p:cNvSpPr>
            <a:spLocks noGrp="1"/>
          </p:cNvSpPr>
          <p:nvPr>
            <p:ph idx="1"/>
          </p:nvPr>
        </p:nvSpPr>
        <p:spPr/>
        <p:txBody>
          <a:bodyPr/>
          <a:lstStyle/>
          <a:p>
            <a:r>
              <a:rPr lang="en-GB" dirty="0"/>
              <a:t>The first instances of King Arthur and his knights come from Geoffrey of Monmouth’s books ‘History of the Kings of Britain’. It mentions Arthur and his knights and how Arthur ruled nobly until he died and was taken to Avalon until he will rise again when England needs him most. However, Geoffrey goes into no further detail about this.</a:t>
            </a:r>
          </a:p>
          <a:p>
            <a:endParaRPr lang="en-GB" dirty="0"/>
          </a:p>
          <a:p>
            <a:r>
              <a:rPr lang="en-GB" dirty="0"/>
              <a:t>Royal MS 14 E III is the only manuscript where the stories have been documented as one complete collection and it can be found in the British Library.  </a:t>
            </a:r>
          </a:p>
        </p:txBody>
      </p:sp>
    </p:spTree>
    <p:extLst>
      <p:ext uri="{BB962C8B-B14F-4D97-AF65-F5344CB8AC3E}">
        <p14:creationId xmlns:p14="http://schemas.microsoft.com/office/powerpoint/2010/main" val="3394655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7A09-4604-427A-86AF-7B5CF6BF37A9}"/>
              </a:ext>
            </a:extLst>
          </p:cNvPr>
          <p:cNvSpPr>
            <a:spLocks noGrp="1"/>
          </p:cNvSpPr>
          <p:nvPr>
            <p:ph type="title"/>
          </p:nvPr>
        </p:nvSpPr>
        <p:spPr>
          <a:xfrm>
            <a:off x="7398026" y="402741"/>
            <a:ext cx="4648200" cy="2499485"/>
          </a:xfrm>
        </p:spPr>
        <p:txBody>
          <a:bodyPr/>
          <a:lstStyle/>
          <a:p>
            <a:r>
              <a:rPr lang="en-GB" dirty="0"/>
              <a:t>Sir Gawain and the Green knight</a:t>
            </a:r>
          </a:p>
        </p:txBody>
      </p:sp>
      <p:pic>
        <p:nvPicPr>
          <p:cNvPr id="4" name="Content Placeholder 3">
            <a:extLst>
              <a:ext uri="{FF2B5EF4-FFF2-40B4-BE49-F238E27FC236}">
                <a16:creationId xmlns:a16="http://schemas.microsoft.com/office/drawing/2014/main" id="{D01D2ACB-9812-482C-98D8-FA8538E970F0}"/>
              </a:ext>
            </a:extLst>
          </p:cNvPr>
          <p:cNvPicPr>
            <a:picLocks noGrp="1" noChangeAspect="1"/>
          </p:cNvPicPr>
          <p:nvPr>
            <p:ph idx="1"/>
          </p:nvPr>
        </p:nvPicPr>
        <p:blipFill>
          <a:blip r:embed="rId2"/>
          <a:stretch>
            <a:fillRect/>
          </a:stretch>
        </p:blipFill>
        <p:spPr>
          <a:xfrm>
            <a:off x="145774" y="1054073"/>
            <a:ext cx="6990177" cy="5228907"/>
          </a:xfrm>
          <a:prstGeom prst="rect">
            <a:avLst/>
          </a:prstGeom>
        </p:spPr>
      </p:pic>
      <p:sp>
        <p:nvSpPr>
          <p:cNvPr id="5" name="TextBox 4">
            <a:extLst>
              <a:ext uri="{FF2B5EF4-FFF2-40B4-BE49-F238E27FC236}">
                <a16:creationId xmlns:a16="http://schemas.microsoft.com/office/drawing/2014/main" id="{FBEF9D3F-5F3D-47A7-9B02-D87475616FA7}"/>
              </a:ext>
            </a:extLst>
          </p:cNvPr>
          <p:cNvSpPr txBox="1"/>
          <p:nvPr/>
        </p:nvSpPr>
        <p:spPr>
          <a:xfrm>
            <a:off x="7540486" y="1652483"/>
            <a:ext cx="4002157" cy="6740307"/>
          </a:xfrm>
          <a:prstGeom prst="rect">
            <a:avLst/>
          </a:prstGeom>
          <a:noFill/>
        </p:spPr>
        <p:txBody>
          <a:bodyPr wrap="square" rtlCol="0">
            <a:spAutoFit/>
          </a:bodyPr>
          <a:lstStyle/>
          <a:p>
            <a:r>
              <a:rPr lang="en-GB" dirty="0"/>
              <a:t>This story is part of the genre known as romance. It shares many common themes with other romance stories from the time. Typically, the romance story begins at a noble court, where the knights receive a challenge before setting out on a journey to accomplish their task. Then the knight would face a certain number of tasks for reaching his destination.  Everything that is described becomes a cliché when dealing with these romance stories.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99544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D8F6D-B593-4606-81C9-309205683B2B}"/>
              </a:ext>
            </a:extLst>
          </p:cNvPr>
          <p:cNvSpPr>
            <a:spLocks noGrp="1"/>
          </p:cNvSpPr>
          <p:nvPr>
            <p:ph type="title"/>
          </p:nvPr>
        </p:nvSpPr>
        <p:spPr/>
        <p:txBody>
          <a:bodyPr/>
          <a:lstStyle/>
          <a:p>
            <a:r>
              <a:rPr lang="en-GB" dirty="0"/>
              <a:t>The Quest for the Holy Grail</a:t>
            </a:r>
          </a:p>
        </p:txBody>
      </p:sp>
      <p:sp>
        <p:nvSpPr>
          <p:cNvPr id="3" name="Content Placeholder 2">
            <a:extLst>
              <a:ext uri="{FF2B5EF4-FFF2-40B4-BE49-F238E27FC236}">
                <a16:creationId xmlns:a16="http://schemas.microsoft.com/office/drawing/2014/main" id="{7E0C0426-0B7C-4032-8CC7-A16A6A27CFBD}"/>
              </a:ext>
            </a:extLst>
          </p:cNvPr>
          <p:cNvSpPr>
            <a:spLocks noGrp="1"/>
          </p:cNvSpPr>
          <p:nvPr>
            <p:ph idx="1"/>
          </p:nvPr>
        </p:nvSpPr>
        <p:spPr>
          <a:xfrm>
            <a:off x="7707283" y="1883874"/>
            <a:ext cx="4280452" cy="4846482"/>
          </a:xfrm>
        </p:spPr>
        <p:txBody>
          <a:bodyPr>
            <a:normAutofit/>
          </a:bodyPr>
          <a:lstStyle/>
          <a:p>
            <a:r>
              <a:rPr lang="en-GB" dirty="0"/>
              <a:t>The quest for the Holy Grail is one of the most important stories in medieval manuscripts. It was written by an unknown author in 1210. The three main knights who went on the quest were: Sir Lancelot, Sir Perceval/Percevale and Sir Galahad. This story has many episodes spread across the large Flemish manuscript that it is written in medieval French. </a:t>
            </a:r>
          </a:p>
        </p:txBody>
      </p:sp>
      <p:pic>
        <p:nvPicPr>
          <p:cNvPr id="4" name="Picture 3">
            <a:extLst>
              <a:ext uri="{FF2B5EF4-FFF2-40B4-BE49-F238E27FC236}">
                <a16:creationId xmlns:a16="http://schemas.microsoft.com/office/drawing/2014/main" id="{E5379DA0-2C19-4E46-8D78-78B0148D1CC7}"/>
              </a:ext>
            </a:extLst>
          </p:cNvPr>
          <p:cNvPicPr>
            <a:picLocks noChangeAspect="1"/>
          </p:cNvPicPr>
          <p:nvPr/>
        </p:nvPicPr>
        <p:blipFill>
          <a:blip r:embed="rId2"/>
          <a:stretch>
            <a:fillRect/>
          </a:stretch>
        </p:blipFill>
        <p:spPr>
          <a:xfrm>
            <a:off x="225286" y="1883874"/>
            <a:ext cx="3655721" cy="3549515"/>
          </a:xfrm>
          <a:prstGeom prst="rect">
            <a:avLst/>
          </a:prstGeom>
        </p:spPr>
      </p:pic>
      <p:pic>
        <p:nvPicPr>
          <p:cNvPr id="5" name="Picture 4">
            <a:extLst>
              <a:ext uri="{FF2B5EF4-FFF2-40B4-BE49-F238E27FC236}">
                <a16:creationId xmlns:a16="http://schemas.microsoft.com/office/drawing/2014/main" id="{7634DE27-924E-45DB-B4BD-A3E0184DA29A}"/>
              </a:ext>
            </a:extLst>
          </p:cNvPr>
          <p:cNvPicPr>
            <a:picLocks noChangeAspect="1"/>
          </p:cNvPicPr>
          <p:nvPr/>
        </p:nvPicPr>
        <p:blipFill>
          <a:blip r:embed="rId3"/>
          <a:stretch>
            <a:fillRect/>
          </a:stretch>
        </p:blipFill>
        <p:spPr>
          <a:xfrm>
            <a:off x="3975592" y="1883875"/>
            <a:ext cx="3565723" cy="3549516"/>
          </a:xfrm>
          <a:prstGeom prst="rect">
            <a:avLst/>
          </a:prstGeom>
        </p:spPr>
      </p:pic>
    </p:spTree>
    <p:extLst>
      <p:ext uri="{BB962C8B-B14F-4D97-AF65-F5344CB8AC3E}">
        <p14:creationId xmlns:p14="http://schemas.microsoft.com/office/powerpoint/2010/main" val="112354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EA96F9E-C85C-4D67-A771-5DC0C96FD4F6}"/>
              </a:ext>
            </a:extLst>
          </p:cNvPr>
          <p:cNvPicPr>
            <a:picLocks noGrp="1" noChangeAspect="1"/>
          </p:cNvPicPr>
          <p:nvPr>
            <p:ph idx="1"/>
          </p:nvPr>
        </p:nvPicPr>
        <p:blipFill>
          <a:blip r:embed="rId2"/>
          <a:stretch>
            <a:fillRect/>
          </a:stretch>
        </p:blipFill>
        <p:spPr>
          <a:xfrm>
            <a:off x="344557" y="247265"/>
            <a:ext cx="5226452" cy="6245610"/>
          </a:xfrm>
          <a:prstGeom prst="rect">
            <a:avLst/>
          </a:prstGeom>
        </p:spPr>
      </p:pic>
      <p:sp>
        <p:nvSpPr>
          <p:cNvPr id="5" name="TextBox 4">
            <a:extLst>
              <a:ext uri="{FF2B5EF4-FFF2-40B4-BE49-F238E27FC236}">
                <a16:creationId xmlns:a16="http://schemas.microsoft.com/office/drawing/2014/main" id="{8B93A5DA-2AE4-446E-87C4-EE61472FB8AD}"/>
              </a:ext>
            </a:extLst>
          </p:cNvPr>
          <p:cNvSpPr txBox="1"/>
          <p:nvPr/>
        </p:nvSpPr>
        <p:spPr>
          <a:xfrm>
            <a:off x="6255026" y="1729119"/>
            <a:ext cx="4280452" cy="1477328"/>
          </a:xfrm>
          <a:prstGeom prst="rect">
            <a:avLst/>
          </a:prstGeom>
          <a:noFill/>
        </p:spPr>
        <p:txBody>
          <a:bodyPr wrap="square" rtlCol="0">
            <a:spAutoFit/>
          </a:bodyPr>
          <a:lstStyle/>
          <a:p>
            <a:r>
              <a:rPr lang="en-GB" dirty="0"/>
              <a:t>Sir Galahad and company on the Quest for the Holy Grail, approaching a castle which is destroyed by lightning. </a:t>
            </a:r>
          </a:p>
          <a:p>
            <a:endParaRPr lang="en-GB" dirty="0"/>
          </a:p>
          <a:p>
            <a:r>
              <a:rPr lang="en-GB" dirty="0"/>
              <a:t> MS Royal 14 E. iii, f. 133v</a:t>
            </a:r>
          </a:p>
        </p:txBody>
      </p:sp>
    </p:spTree>
    <p:extLst>
      <p:ext uri="{BB962C8B-B14F-4D97-AF65-F5344CB8AC3E}">
        <p14:creationId xmlns:p14="http://schemas.microsoft.com/office/powerpoint/2010/main" val="1712122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13FC-DC4A-4607-8DD6-9346F1146341}"/>
              </a:ext>
            </a:extLst>
          </p:cNvPr>
          <p:cNvSpPr>
            <a:spLocks noGrp="1"/>
          </p:cNvSpPr>
          <p:nvPr>
            <p:ph type="title"/>
          </p:nvPr>
        </p:nvSpPr>
        <p:spPr>
          <a:xfrm>
            <a:off x="8039569" y="385571"/>
            <a:ext cx="3065753" cy="1280890"/>
          </a:xfrm>
        </p:spPr>
        <p:txBody>
          <a:bodyPr/>
          <a:lstStyle/>
          <a:p>
            <a:r>
              <a:rPr lang="en-GB" dirty="0"/>
              <a:t>King Arthur</a:t>
            </a:r>
          </a:p>
        </p:txBody>
      </p:sp>
      <p:pic>
        <p:nvPicPr>
          <p:cNvPr id="4" name="Content Placeholder 3">
            <a:extLst>
              <a:ext uri="{FF2B5EF4-FFF2-40B4-BE49-F238E27FC236}">
                <a16:creationId xmlns:a16="http://schemas.microsoft.com/office/drawing/2014/main" id="{E10F3DBD-8ACA-4ED4-94B0-FCDB1C609CA3}"/>
              </a:ext>
            </a:extLst>
          </p:cNvPr>
          <p:cNvPicPr>
            <a:picLocks noGrp="1" noChangeAspect="1"/>
          </p:cNvPicPr>
          <p:nvPr>
            <p:ph idx="1"/>
          </p:nvPr>
        </p:nvPicPr>
        <p:blipFill>
          <a:blip r:embed="rId2"/>
          <a:stretch>
            <a:fillRect/>
          </a:stretch>
        </p:blipFill>
        <p:spPr>
          <a:xfrm>
            <a:off x="543339" y="641703"/>
            <a:ext cx="5319733" cy="4871508"/>
          </a:xfrm>
          <a:prstGeom prst="rect">
            <a:avLst/>
          </a:prstGeom>
        </p:spPr>
      </p:pic>
      <p:sp>
        <p:nvSpPr>
          <p:cNvPr id="5" name="TextBox 4">
            <a:extLst>
              <a:ext uri="{FF2B5EF4-FFF2-40B4-BE49-F238E27FC236}">
                <a16:creationId xmlns:a16="http://schemas.microsoft.com/office/drawing/2014/main" id="{4316AD74-83BF-4498-A79D-C6E787A997BF}"/>
              </a:ext>
            </a:extLst>
          </p:cNvPr>
          <p:cNvSpPr txBox="1"/>
          <p:nvPr/>
        </p:nvSpPr>
        <p:spPr>
          <a:xfrm>
            <a:off x="1166192" y="5685182"/>
            <a:ext cx="5274365" cy="646331"/>
          </a:xfrm>
          <a:prstGeom prst="rect">
            <a:avLst/>
          </a:prstGeom>
          <a:noFill/>
        </p:spPr>
        <p:txBody>
          <a:bodyPr wrap="square" rtlCol="0">
            <a:spAutoFit/>
          </a:bodyPr>
          <a:lstStyle/>
          <a:p>
            <a:r>
              <a:rPr lang="en-GB" dirty="0"/>
              <a:t>King Arthur returns his sword to the Lady of the lake</a:t>
            </a:r>
          </a:p>
        </p:txBody>
      </p:sp>
      <p:sp>
        <p:nvSpPr>
          <p:cNvPr id="6" name="TextBox 5">
            <a:extLst>
              <a:ext uri="{FF2B5EF4-FFF2-40B4-BE49-F238E27FC236}">
                <a16:creationId xmlns:a16="http://schemas.microsoft.com/office/drawing/2014/main" id="{49240F06-A7E6-4554-8C1B-9521DAA3167B}"/>
              </a:ext>
            </a:extLst>
          </p:cNvPr>
          <p:cNvSpPr txBox="1"/>
          <p:nvPr/>
        </p:nvSpPr>
        <p:spPr>
          <a:xfrm>
            <a:off x="6440557" y="1666461"/>
            <a:ext cx="5102086" cy="2585323"/>
          </a:xfrm>
          <a:prstGeom prst="rect">
            <a:avLst/>
          </a:prstGeom>
          <a:noFill/>
        </p:spPr>
        <p:txBody>
          <a:bodyPr wrap="square" rtlCol="0">
            <a:spAutoFit/>
          </a:bodyPr>
          <a:lstStyle/>
          <a:p>
            <a:r>
              <a:rPr lang="en-GB" dirty="0"/>
              <a:t>Geoffrey or Monmouth is the first person to have written about the legends that surround the figure of King Arthur. </a:t>
            </a:r>
          </a:p>
          <a:p>
            <a:endParaRPr lang="en-GB" dirty="0"/>
          </a:p>
          <a:p>
            <a:r>
              <a:rPr lang="en-GB" dirty="0"/>
              <a:t>In his book, </a:t>
            </a:r>
            <a:r>
              <a:rPr lang="en-GB" i="1" dirty="0"/>
              <a:t>History of the Kings of Britain, </a:t>
            </a:r>
            <a:r>
              <a:rPr lang="en-GB" dirty="0"/>
              <a:t>Geoffrey avoids going deeper into the Arthur story. He does however go deeper into Arthur’s demise and what immediately follows in his book called Vita </a:t>
            </a:r>
            <a:r>
              <a:rPr lang="en-GB" dirty="0" err="1"/>
              <a:t>Merlini</a:t>
            </a:r>
            <a:r>
              <a:rPr lang="en-GB" dirty="0"/>
              <a:t>. </a:t>
            </a:r>
          </a:p>
        </p:txBody>
      </p:sp>
    </p:spTree>
    <p:extLst>
      <p:ext uri="{BB962C8B-B14F-4D97-AF65-F5344CB8AC3E}">
        <p14:creationId xmlns:p14="http://schemas.microsoft.com/office/powerpoint/2010/main" val="1128226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6CD308D-639D-4F3E-BFBF-CC861FC8CA2C}"/>
              </a:ext>
            </a:extLst>
          </p:cNvPr>
          <p:cNvPicPr>
            <a:picLocks noGrp="1" noChangeAspect="1"/>
          </p:cNvPicPr>
          <p:nvPr>
            <p:ph idx="1"/>
          </p:nvPr>
        </p:nvPicPr>
        <p:blipFill>
          <a:blip r:embed="rId2"/>
          <a:stretch>
            <a:fillRect/>
          </a:stretch>
        </p:blipFill>
        <p:spPr>
          <a:xfrm>
            <a:off x="980660" y="1528078"/>
            <a:ext cx="4373218" cy="3801843"/>
          </a:xfrm>
          <a:prstGeom prst="rect">
            <a:avLst/>
          </a:prstGeom>
        </p:spPr>
      </p:pic>
      <p:sp>
        <p:nvSpPr>
          <p:cNvPr id="5" name="TextBox 4">
            <a:extLst>
              <a:ext uri="{FF2B5EF4-FFF2-40B4-BE49-F238E27FC236}">
                <a16:creationId xmlns:a16="http://schemas.microsoft.com/office/drawing/2014/main" id="{B498311F-101E-4FEC-97DD-C1AA45D0084C}"/>
              </a:ext>
            </a:extLst>
          </p:cNvPr>
          <p:cNvSpPr txBox="1"/>
          <p:nvPr/>
        </p:nvSpPr>
        <p:spPr>
          <a:xfrm>
            <a:off x="6188766" y="1709530"/>
            <a:ext cx="3803374" cy="3139321"/>
          </a:xfrm>
          <a:prstGeom prst="rect">
            <a:avLst/>
          </a:prstGeom>
          <a:noFill/>
        </p:spPr>
        <p:txBody>
          <a:bodyPr wrap="square" rtlCol="0">
            <a:spAutoFit/>
          </a:bodyPr>
          <a:lstStyle/>
          <a:p>
            <a:r>
              <a:rPr lang="en-GB" dirty="0"/>
              <a:t>Wace's reflection on Arthur's perishing differs slightly from that of Geoffrey of Monmouth. In his final paragraph of his book, the </a:t>
            </a:r>
            <a:r>
              <a:rPr lang="en-GB" i="1" dirty="0"/>
              <a:t>Roman de Brut</a:t>
            </a:r>
            <a:r>
              <a:rPr lang="en-GB" dirty="0"/>
              <a:t>, he first reintroduces the overarching understanding that King Arthur was taken to Avalon after his mortal wound, and that the Britons would wait for him to return</a:t>
            </a:r>
          </a:p>
        </p:txBody>
      </p:sp>
    </p:spTree>
    <p:extLst>
      <p:ext uri="{BB962C8B-B14F-4D97-AF65-F5344CB8AC3E}">
        <p14:creationId xmlns:p14="http://schemas.microsoft.com/office/powerpoint/2010/main" val="3120122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9575A76-7EFC-40F3-A9D0-A7C20AB6BAC9}"/>
              </a:ext>
            </a:extLst>
          </p:cNvPr>
          <p:cNvPicPr>
            <a:picLocks noGrp="1" noChangeAspect="1"/>
          </p:cNvPicPr>
          <p:nvPr>
            <p:ph idx="1"/>
          </p:nvPr>
        </p:nvPicPr>
        <p:blipFill>
          <a:blip r:embed="rId2"/>
          <a:stretch>
            <a:fillRect/>
          </a:stretch>
        </p:blipFill>
        <p:spPr>
          <a:xfrm>
            <a:off x="896996" y="949192"/>
            <a:ext cx="5199004" cy="5252825"/>
          </a:xfrm>
          <a:prstGeom prst="rect">
            <a:avLst/>
          </a:prstGeom>
        </p:spPr>
      </p:pic>
      <p:sp>
        <p:nvSpPr>
          <p:cNvPr id="5" name="TextBox 4">
            <a:extLst>
              <a:ext uri="{FF2B5EF4-FFF2-40B4-BE49-F238E27FC236}">
                <a16:creationId xmlns:a16="http://schemas.microsoft.com/office/drawing/2014/main" id="{AAAD0A36-BA7F-40A9-BABC-F25CD513C3BC}"/>
              </a:ext>
            </a:extLst>
          </p:cNvPr>
          <p:cNvSpPr txBox="1"/>
          <p:nvPr/>
        </p:nvSpPr>
        <p:spPr>
          <a:xfrm>
            <a:off x="6626087" y="1431235"/>
            <a:ext cx="4863548" cy="2585323"/>
          </a:xfrm>
          <a:prstGeom prst="rect">
            <a:avLst/>
          </a:prstGeom>
          <a:noFill/>
        </p:spPr>
        <p:txBody>
          <a:bodyPr wrap="square" rtlCol="0">
            <a:spAutoFit/>
          </a:bodyPr>
          <a:lstStyle/>
          <a:p>
            <a:r>
              <a:rPr lang="en-GB" dirty="0"/>
              <a:t> In extreme contrast to Wace's telling of King Arthur's story, Layamon's text, written around forty years after that of Wace, uses an exceedingly optimistic and trusting view to describe the King's disappearance. He agrees with both Wace and Geoffrey of Monmouth in saying that King Arthur was taken to Avalon to be healed and then to return.</a:t>
            </a:r>
          </a:p>
        </p:txBody>
      </p:sp>
    </p:spTree>
    <p:extLst>
      <p:ext uri="{BB962C8B-B14F-4D97-AF65-F5344CB8AC3E}">
        <p14:creationId xmlns:p14="http://schemas.microsoft.com/office/powerpoint/2010/main" val="919805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F1AE-6FA3-4A9E-A497-B07AB76C1575}"/>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E65E4790-B8F6-4593-971F-AA84B2787E87}"/>
              </a:ext>
            </a:extLst>
          </p:cNvPr>
          <p:cNvSpPr>
            <a:spLocks noGrp="1"/>
          </p:cNvSpPr>
          <p:nvPr>
            <p:ph idx="1"/>
          </p:nvPr>
        </p:nvSpPr>
        <p:spPr>
          <a:xfrm>
            <a:off x="687388" y="1368892"/>
            <a:ext cx="11022496" cy="4864998"/>
          </a:xfrm>
        </p:spPr>
        <p:txBody>
          <a:bodyPr>
            <a:normAutofit/>
          </a:bodyPr>
          <a:lstStyle/>
          <a:p>
            <a:r>
              <a:rPr lang="en-GB" sz="1400" dirty="0"/>
              <a:t>https://www.cliffsnotes.com/literature/s/sir-gawain-and-the-green-knight/poem-summary</a:t>
            </a:r>
          </a:p>
          <a:p>
            <a:r>
              <a:rPr lang="en-GB" sz="1400" dirty="0"/>
              <a:t>https://www.google.co.uk/search?q=sir+gawain+and+the+green+knight&amp;source=lnms&amp;tbm=isch&amp;sa=X&amp;ved=2ahUKEwi-6KzVpOXaAhVhIcAKHeH3C_AQ_AUoAnoECAAQBA&amp;biw=1366&amp;bih=618#imgrc=OLR3VQLFlwjbLM:</a:t>
            </a:r>
          </a:p>
          <a:p>
            <a:r>
              <a:rPr lang="en-GB" sz="1400" dirty="0"/>
              <a:t>https://www.google.co.uk/</a:t>
            </a:r>
            <a:r>
              <a:rPr lang="en-GB" sz="1400" dirty="0" err="1"/>
              <a:t>search?biw</a:t>
            </a:r>
            <a:r>
              <a:rPr lang="en-GB" sz="1400" dirty="0"/>
              <a:t>=1366&amp;bih=618&amp;tbm=</a:t>
            </a:r>
            <a:r>
              <a:rPr lang="en-GB" sz="1400" dirty="0" err="1"/>
              <a:t>isch&amp;sa</a:t>
            </a:r>
            <a:r>
              <a:rPr lang="en-GB" sz="1400" dirty="0"/>
              <a:t>=1&amp;ei=zb7oWqeKCYbSgAaPlI34BQ&amp;q=</a:t>
            </a:r>
            <a:r>
              <a:rPr lang="en-GB" sz="1400" dirty="0" err="1"/>
              <a:t>monty+python+The+Quest+for+the+Holy+Grail</a:t>
            </a:r>
            <a:r>
              <a:rPr lang="en-GB" sz="1400" dirty="0"/>
              <a:t>+&amp;</a:t>
            </a:r>
            <a:r>
              <a:rPr lang="en-GB" sz="1400" dirty="0" err="1"/>
              <a:t>oq</a:t>
            </a:r>
            <a:r>
              <a:rPr lang="en-GB" sz="1400" dirty="0"/>
              <a:t>=</a:t>
            </a:r>
            <a:r>
              <a:rPr lang="en-GB" sz="1400" dirty="0" err="1"/>
              <a:t>monty+python+The+Quest+for+the+Holy+Grail</a:t>
            </a:r>
            <a:r>
              <a:rPr lang="en-GB" sz="1400" dirty="0"/>
              <a:t>+&amp;</a:t>
            </a:r>
            <a:r>
              <a:rPr lang="en-GB" sz="1400" dirty="0" err="1"/>
              <a:t>gs_l</a:t>
            </a:r>
            <a:r>
              <a:rPr lang="en-GB" sz="1400" dirty="0"/>
              <a:t>=psy-ab.3..0i8i30k1j0i24k1l3.65256.71072.0.71340.13.13.0.0.0.0.95.778.13.13.0....0...1c.1.64.psy-ab..0.1.83....0.3Hd7LiRCzFw#imgrc=5x6-KkwkPusq-M:</a:t>
            </a:r>
          </a:p>
          <a:p>
            <a:r>
              <a:rPr lang="en-GB" sz="1400" dirty="0"/>
              <a:t>http://blogs.bl.uk/digitisedmanuscripts/2012/06/lancelot-and-the-quest-for-the-holy-grail.html</a:t>
            </a:r>
          </a:p>
          <a:p>
            <a:r>
              <a:rPr lang="en-GB" sz="1400" dirty="0"/>
              <a:t>http://user.phil-fak.uni-duesseldorf.de/~holteir/companion/Navigation/Anonymous_Texts/Layamon_s_Brut/PicturesBrut/Arthur_s_Coronation.jpg</a:t>
            </a:r>
          </a:p>
          <a:p>
            <a:r>
              <a:rPr lang="en-GB" sz="1400" dirty="0"/>
              <a:t>http://theearlscourt.files.wordpress.com/2012/03/250px-king_arthur_and_the_knights_of_the_round_table.jpg?w=250&amp;h=217</a:t>
            </a:r>
          </a:p>
          <a:p>
            <a:endParaRPr lang="en-GB" dirty="0"/>
          </a:p>
        </p:txBody>
      </p:sp>
    </p:spTree>
    <p:extLst>
      <p:ext uri="{BB962C8B-B14F-4D97-AF65-F5344CB8AC3E}">
        <p14:creationId xmlns:p14="http://schemas.microsoft.com/office/powerpoint/2010/main" val="112875070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557</TotalTime>
  <Words>743</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vt:lpstr>
      <vt:lpstr>Century Gothic</vt:lpstr>
      <vt:lpstr>Wingdings 3</vt:lpstr>
      <vt:lpstr>Wisp</vt:lpstr>
      <vt:lpstr>The Legend of King Arthur and his Knights in Medieval Manuscripts</vt:lpstr>
      <vt:lpstr>PowerPoint Presentation</vt:lpstr>
      <vt:lpstr>Sir Gawain and the Green knight</vt:lpstr>
      <vt:lpstr>The Quest for the Holy Grail</vt:lpstr>
      <vt:lpstr>PowerPoint Presentation</vt:lpstr>
      <vt:lpstr>King Arthur</vt:lpstr>
      <vt:lpstr>PowerPoint Presentation</vt:lpstr>
      <vt:lpstr>PowerPoint Presentation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Legends of King Arthur and his Knights in medieval manuscripts</dc:title>
  <dc:creator>Alun James</dc:creator>
  <cp:lastModifiedBy>Alun James</cp:lastModifiedBy>
  <cp:revision>23</cp:revision>
  <dcterms:created xsi:type="dcterms:W3CDTF">2018-05-01T16:04:53Z</dcterms:created>
  <dcterms:modified xsi:type="dcterms:W3CDTF">2018-05-08T21:13:41Z</dcterms:modified>
</cp:coreProperties>
</file>