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2" r:id="rId5"/>
    <p:sldId id="264" r:id="rId6"/>
    <p:sldId id="265" r:id="rId7"/>
    <p:sldId id="266" r:id="rId8"/>
    <p:sldId id="267" r:id="rId9"/>
    <p:sldId id="268" r:id="rId10"/>
    <p:sldId id="306" r:id="rId11"/>
    <p:sldId id="301" r:id="rId12"/>
    <p:sldId id="302" r:id="rId13"/>
    <p:sldId id="303" r:id="rId14"/>
    <p:sldId id="307" r:id="rId15"/>
    <p:sldId id="309" r:id="rId16"/>
    <p:sldId id="279" r:id="rId17"/>
    <p:sldId id="313" r:id="rId18"/>
    <p:sldId id="274" r:id="rId19"/>
    <p:sldId id="315" r:id="rId20"/>
    <p:sldId id="31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39" autoAdjust="0"/>
    <p:restoredTop sz="94660"/>
  </p:normalViewPr>
  <p:slideViewPr>
    <p:cSldViewPr snapToGrid="0">
      <p:cViewPr varScale="1">
        <p:scale>
          <a:sx n="57" d="100"/>
          <a:sy n="57" d="100"/>
        </p:scale>
        <p:origin x="37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AF0FBCF-CD6C-4934-B2DA-4F74439CFC7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DD53111-F4C1-447E-994C-C73E57ADC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919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FBCF-CD6C-4934-B2DA-4F74439CFC7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53111-F4C1-447E-994C-C73E57ADC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52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FBCF-CD6C-4934-B2DA-4F74439CFC7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53111-F4C1-447E-994C-C73E57ADC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474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FBCF-CD6C-4934-B2DA-4F74439CFC7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53111-F4C1-447E-994C-C73E57ADC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997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FBCF-CD6C-4934-B2DA-4F74439CFC7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53111-F4C1-447E-994C-C73E57ADC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483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FBCF-CD6C-4934-B2DA-4F74439CFC7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53111-F4C1-447E-994C-C73E57ADC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568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FBCF-CD6C-4934-B2DA-4F74439CFC7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53111-F4C1-447E-994C-C73E57ADC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545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FBCF-CD6C-4934-B2DA-4F74439CFC7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6DD53111-F4C1-447E-994C-C73E57ADC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556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AF0FBCF-CD6C-4934-B2DA-4F74439CFC7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6DD53111-F4C1-447E-994C-C73E57ADC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6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FBCF-CD6C-4934-B2DA-4F74439CFC7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53111-F4C1-447E-994C-C73E57ADC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50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FBCF-CD6C-4934-B2DA-4F74439CFC7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53111-F4C1-447E-994C-C73E57ADC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886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AF0FBCF-CD6C-4934-B2DA-4F74439CFC71}" type="datetimeFigureOut">
              <a:rPr lang="en-GB" smtClean="0"/>
              <a:t>12/05/2019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6DD53111-F4C1-447E-994C-C73E57ADC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290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bing.com/images/search?view=detailV2&amp;ccid=%2b0G5kkwo&amp;id=D83792DACC45C51E17CF21775653B359D7673FC0&amp;thid=OIP.-0G5kkwo5TRaB5g9rDIEZgHaFY&amp;mediaurl=https%3a%2f%2feternalsunshineoftheismind.files.wordpress.com%2f2013%2f03%2ftogether-everyone-achieves-more.jpg&amp;exph=591&amp;expw=812&amp;q=pictures+benefits+of+team+working&amp;simid=608006040343415972&amp;selectedIndex=18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bing.com/images/search?view=detailV2&amp;ccid=SvJOIwoc&amp;id=0ADD2DE744EC198EB08F15B3651262E1A86840DD&amp;thid=OIP.SvJOIwocav0Z7lNKN9ei8AHaFW&amp;mediaurl=https%3a%2f%2fwww.sandler.com%2fsites%2fdefault%2ffiles%2fstyles%2fblog_main_image%2fpublic%2fimages%2fblog%2fDollarphotoclub_76404227-copy.jpg%3fitok%3dYG7AE_1-&amp;exph=503&amp;expw=697&amp;q=pictures+benefits+of+team+working&amp;simid=608002054615535548&amp;selectedIndex=19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fabiusmaximus.com/2012/12/31/internet-communities-47427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D78C2D-EF98-4FB6-93E1-2CD49A9449C9}"/>
              </a:ext>
            </a:extLst>
          </p:cNvPr>
          <p:cNvSpPr txBox="1"/>
          <p:nvPr/>
        </p:nvSpPr>
        <p:spPr>
          <a:xfrm>
            <a:off x="2601309" y="451945"/>
            <a:ext cx="6989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Lawns Consultation Service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36F339-E09F-42BB-A75D-F9745A21A00E}"/>
              </a:ext>
            </a:extLst>
          </p:cNvPr>
          <p:cNvSpPr txBox="1"/>
          <p:nvPr/>
        </p:nvSpPr>
        <p:spPr>
          <a:xfrm>
            <a:off x="888124" y="1334814"/>
            <a:ext cx="1041575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Benefits of teamworking                                                              Student Number </a:t>
            </a:r>
          </a:p>
          <a:p>
            <a:r>
              <a:rPr lang="en-GB" sz="2400" dirty="0"/>
              <a:t>Loraine Barrett                                                                                       1808220</a:t>
            </a:r>
          </a:p>
          <a:p>
            <a:endParaRPr lang="en-GB" sz="2400" dirty="0"/>
          </a:p>
          <a:p>
            <a:r>
              <a:rPr lang="en-GB" sz="2400" dirty="0"/>
              <a:t>Team Roles </a:t>
            </a:r>
          </a:p>
          <a:p>
            <a:r>
              <a:rPr lang="en-GB" sz="2400" dirty="0"/>
              <a:t>Sophia A Walcott                                                                                   1808224</a:t>
            </a:r>
          </a:p>
          <a:p>
            <a:endParaRPr lang="en-GB" sz="2400" dirty="0"/>
          </a:p>
          <a:p>
            <a:r>
              <a:rPr lang="en-GB" sz="2400" dirty="0"/>
              <a:t>Stages of Team Development </a:t>
            </a:r>
          </a:p>
          <a:p>
            <a:r>
              <a:rPr lang="en-GB" sz="2400" dirty="0"/>
              <a:t>Natasha Jones                                                                                        1810156</a:t>
            </a:r>
          </a:p>
          <a:p>
            <a:endParaRPr lang="en-GB" sz="2400" dirty="0"/>
          </a:p>
          <a:p>
            <a:r>
              <a:rPr lang="en-GB" sz="2400" dirty="0"/>
              <a:t>Successful Team Development </a:t>
            </a:r>
          </a:p>
          <a:p>
            <a:r>
              <a:rPr lang="en-GB" sz="2400" dirty="0"/>
              <a:t>Wesley Regis                                                                                           1713352</a:t>
            </a:r>
          </a:p>
          <a:p>
            <a:endParaRPr lang="en-GB" sz="2400" dirty="0"/>
          </a:p>
          <a:p>
            <a:r>
              <a:rPr lang="en-GB" sz="2400" dirty="0"/>
              <a:t>Managing Conflicts </a:t>
            </a:r>
          </a:p>
          <a:p>
            <a:r>
              <a:rPr lang="en-GB" sz="2400" dirty="0"/>
              <a:t>Adrian Joseph                                                                                         1810220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83549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Effective Team Working and Communication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Lorraine Barrett</a:t>
            </a:r>
          </a:p>
          <a:p>
            <a:r>
              <a:rPr lang="en-GB" dirty="0"/>
              <a:t>BMSK4002</a:t>
            </a:r>
          </a:p>
          <a:p>
            <a:r>
              <a:rPr lang="en-GB" dirty="0"/>
              <a:t>Student Number 1808220</a:t>
            </a:r>
          </a:p>
          <a:p>
            <a:r>
              <a:rPr lang="en-GB" dirty="0"/>
              <a:t>12</a:t>
            </a:r>
            <a:r>
              <a:rPr lang="en-GB" baseline="30000" dirty="0"/>
              <a:t>th</a:t>
            </a:r>
            <a:r>
              <a:rPr lang="en-GB" dirty="0"/>
              <a:t> May</a:t>
            </a:r>
          </a:p>
        </p:txBody>
      </p:sp>
    </p:spTree>
    <p:extLst>
      <p:ext uri="{BB962C8B-B14F-4D97-AF65-F5344CB8AC3E}">
        <p14:creationId xmlns:p14="http://schemas.microsoft.com/office/powerpoint/2010/main" val="3136044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30" name="Picture 6" descr="See the source ima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4498" y="614597"/>
            <a:ext cx="10732957" cy="5265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8625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89" y="444137"/>
            <a:ext cx="11234057" cy="5891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860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" y="555142"/>
            <a:ext cx="11103427" cy="579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645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 result for pictures benefits of team work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91" y="496389"/>
            <a:ext cx="11116492" cy="5850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854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pictures benefits of team work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858" y="862149"/>
            <a:ext cx="8801461" cy="495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7501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749507" y="1547114"/>
          <a:ext cx="10672997" cy="4628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26441">
                  <a:extLst>
                    <a:ext uri="{9D8B030D-6E8A-4147-A177-3AD203B41FA5}">
                      <a16:colId xmlns:a16="http://schemas.microsoft.com/office/drawing/2014/main" val="737354407"/>
                    </a:ext>
                  </a:extLst>
                </a:gridCol>
                <a:gridCol w="5246556">
                  <a:extLst>
                    <a:ext uri="{9D8B030D-6E8A-4147-A177-3AD203B41FA5}">
                      <a16:colId xmlns:a16="http://schemas.microsoft.com/office/drawing/2014/main" val="3934560263"/>
                    </a:ext>
                  </a:extLst>
                </a:gridCol>
              </a:tblGrid>
              <a:tr h="4628834"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2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Individual accountability</a:t>
                      </a:r>
                    </a:p>
                    <a:p>
                      <a:pPr marL="342900" lvl="0" indent="-342900" algn="l">
                        <a:spcAft>
                          <a:spcPts val="2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Come together to share information</a:t>
                      </a:r>
                    </a:p>
                    <a:p>
                      <a:pPr marL="342900" lvl="0" indent="-342900" algn="l">
                        <a:spcAft>
                          <a:spcPts val="2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Focus on individual goals</a:t>
                      </a:r>
                    </a:p>
                    <a:p>
                      <a:pPr marL="342900" lvl="0" indent="-342900" algn="l">
                        <a:spcAft>
                          <a:spcPts val="2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Produce individual work products</a:t>
                      </a:r>
                    </a:p>
                    <a:p>
                      <a:pPr marL="342900" lvl="0" indent="-342900" algn="l">
                        <a:spcAft>
                          <a:spcPts val="2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Define individual roles, responsibilities and tasks</a:t>
                      </a:r>
                    </a:p>
                    <a:p>
                      <a:pPr marL="342900" lvl="0" indent="-342900" algn="l">
                        <a:spcAft>
                          <a:spcPts val="2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Concern for personal outcomes and challenges</a:t>
                      </a:r>
                    </a:p>
                  </a:txBody>
                  <a:tcPr marL="114300" marR="11430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spcAft>
                          <a:spcPts val="2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Individual and mutual accountability</a:t>
                      </a:r>
                    </a:p>
                    <a:p>
                      <a:pPr marL="342900" lvl="0" indent="-342900" algn="l">
                        <a:spcAft>
                          <a:spcPts val="2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Frequently come together to problem solve, make decisions and plan</a:t>
                      </a:r>
                    </a:p>
                    <a:p>
                      <a:pPr marL="342900" lvl="0" indent="-342900" algn="l">
                        <a:spcAft>
                          <a:spcPts val="2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Focus on team goals</a:t>
                      </a:r>
                    </a:p>
                    <a:p>
                      <a:pPr marL="342900" lvl="0" indent="-342900" algn="l">
                        <a:spcAft>
                          <a:spcPts val="2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Produce collective work products</a:t>
                      </a:r>
                    </a:p>
                    <a:p>
                      <a:pPr marL="342900" lvl="0" indent="-342900" algn="l">
                        <a:spcAft>
                          <a:spcPts val="2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Define individual roles, responsibilities and tasks to help the team achieve their goals; often sharing and rotating</a:t>
                      </a:r>
                    </a:p>
                    <a:p>
                      <a:pPr marL="342900" lvl="0" indent="-342900" algn="l">
                        <a:spcAft>
                          <a:spcPts val="2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en-GB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Concern for outcomes of the team, and the challenges the team faces</a:t>
                      </a:r>
                    </a:p>
                  </a:txBody>
                  <a:tcPr marL="114300" marR="11430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6564792"/>
                  </a:ext>
                </a:extLst>
              </a:tr>
            </a:tbl>
          </a:graphicData>
        </a:graphic>
      </p:graphicFrame>
      <p:sp>
        <p:nvSpPr>
          <p:cNvPr id="6" name="Title 2"/>
          <p:cNvSpPr txBox="1">
            <a:spLocks/>
          </p:cNvSpPr>
          <p:nvPr/>
        </p:nvSpPr>
        <p:spPr>
          <a:xfrm>
            <a:off x="1282097" y="794479"/>
            <a:ext cx="9001156" cy="752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tabLst/>
              <a:defRPr kumimoji="0" lang="en-GB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The difference between work groups and teams (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Brounstein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68813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" y="470262"/>
            <a:ext cx="11220995" cy="5891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567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8166"/>
            <a:ext cx="9144000" cy="6321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1F5415-154C-44C5-BF88-9A862424890A}"/>
              </a:ext>
            </a:extLst>
          </p:cNvPr>
          <p:cNvSpPr txBox="1"/>
          <p:nvPr/>
        </p:nvSpPr>
        <p:spPr>
          <a:xfrm>
            <a:off x="3614875" y="4473687"/>
            <a:ext cx="66152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SOPHIA A-WALCOTT           STUDENT NO:1808224</a:t>
            </a:r>
            <a:endParaRPr lang="en-GB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218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31936"/>
            <a:ext cx="9144000" cy="6326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612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36331"/>
            <a:ext cx="9144000" cy="6321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7848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66"/>
          <a:stretch/>
        </p:blipFill>
        <p:spPr bwMode="auto">
          <a:xfrm>
            <a:off x="1524020" y="1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24659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26A4B34-2729-46C0-8C5C-96A7853435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5382" b="25718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DDB046E-4AE3-4F1A-AF45-372EA48988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Successful team development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ED00D5-38C2-4568-8D55-11805BB7E33E}"/>
              </a:ext>
            </a:extLst>
          </p:cNvPr>
          <p:cNvSpPr txBox="1"/>
          <p:nvPr/>
        </p:nvSpPr>
        <p:spPr>
          <a:xfrm>
            <a:off x="10005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fabiusmaximus.com/2012/12/31/internet-communities-47427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381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bottle, newspaper&#10;&#10;Description automatically generated">
            <a:extLst>
              <a:ext uri="{FF2B5EF4-FFF2-40B4-BE49-F238E27FC236}">
                <a16:creationId xmlns:a16="http://schemas.microsoft.com/office/drawing/2014/main" id="{FCD32E84-DC3E-4AF3-A060-4BDB5AE6F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381" y="1176793"/>
            <a:ext cx="4548146" cy="454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1253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ssembling a Winning Team&#10;ï®&#10;ï®&#10;ï®&#10;&#10;ï®&#10;&#10;ï®&#10;&#10;The process is intense&#10;It takes time&#10;Finding the right people can be a&#10;challenge&#10;Ma...">
            <a:extLst>
              <a:ext uri="{FF2B5EF4-FFF2-40B4-BE49-F238E27FC236}">
                <a16:creationId xmlns:a16="http://schemas.microsoft.com/office/drawing/2014/main" id="{31A17DA8-F5A3-44CF-9BE2-88F80A5A44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6181" y="1402411"/>
            <a:ext cx="5462546" cy="409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6024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B4BBD-6469-400F-B8FF-A053852E89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65695" y="938717"/>
            <a:ext cx="8689157" cy="3541837"/>
          </a:xfrm>
        </p:spPr>
        <p:txBody>
          <a:bodyPr>
            <a:normAutofit/>
          </a:bodyPr>
          <a:lstStyle/>
          <a:p>
            <a:r>
              <a:rPr lang="en-US" dirty="0"/>
              <a:t>Conflict      Management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F4DDA1-577F-4DB5-A79B-162847567A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89266" y="4798297"/>
            <a:ext cx="8638352" cy="977621"/>
          </a:xfrm>
        </p:spPr>
        <p:txBody>
          <a:bodyPr>
            <a:normAutofit/>
          </a:bodyPr>
          <a:lstStyle/>
          <a:p>
            <a:r>
              <a:rPr lang="en-US" sz="3600" dirty="0"/>
              <a:t>WHAT IT IS - And How To Manage it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495357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049AE-31D2-4C96-991A-798520BDC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                                (10)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A265DF-4269-4289-B97E-D90220F613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1125"/>
              </a:spcAft>
            </a:pPr>
            <a:r>
              <a:rPr lang="en-GB" sz="2800" b="1" dirty="0">
                <a:solidFill>
                  <a:srgbClr val="11111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When conflict arises, embrace it</a:t>
            </a:r>
            <a:endParaRPr lang="en-GB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1125"/>
              </a:spcAft>
            </a:pPr>
            <a:r>
              <a:rPr lang="en-GB" sz="2800" b="1" dirty="0">
                <a:solidFill>
                  <a:srgbClr val="11111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Don't run away from it. Conflict is an opportunity for growth. You will learn a lot about your team and about yourself through the process of solving the conflict. You have the power to turn a negative experience in a learning experience both for your team and</a:t>
            </a:r>
            <a:r>
              <a:rPr lang="en-GB" sz="2800" b="1" dirty="0">
                <a:solidFill>
                  <a:srgbClr val="111111"/>
                </a:solidFill>
                <a:latin typeface="&amp;quot"/>
                <a:ea typeface="Times New Roman" panose="02020603050405020304" pitchFamily="18" charset="0"/>
              </a:rPr>
              <a:t> yourself.</a:t>
            </a:r>
            <a:endParaRPr lang="en-GB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5140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D3965-4BD7-43C0-905D-F87D65F83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587829"/>
            <a:ext cx="9603275" cy="1265925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The following section discusses five of the most common factors that lead to conflict situations within </a:t>
            </a:r>
            <a:r>
              <a:rPr lang="en-US" b="1" dirty="0" err="1">
                <a:solidFill>
                  <a:srgbClr val="222222"/>
                </a:solidFill>
                <a:latin typeface="arial" panose="020B0604020202020204" pitchFamily="34" charset="0"/>
              </a:rPr>
              <a:t>organiSations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6AC0F-11A5-4110-B846-441FE0820C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632858"/>
            <a:ext cx="9603275" cy="4484913"/>
          </a:xfrm>
        </p:spPr>
        <p:txBody>
          <a:bodyPr>
            <a:normAutofit/>
          </a:bodyPr>
          <a:lstStyle/>
          <a:p>
            <a:endParaRPr lang="en-US" dirty="0"/>
          </a:p>
          <a:p>
            <a:pPr marL="0" indent="0">
              <a:buNone/>
            </a:pPr>
            <a:r>
              <a:rPr lang="en-US" sz="3500" dirty="0">
                <a:solidFill>
                  <a:srgbClr val="222222"/>
                </a:solidFill>
                <a:latin typeface="arial" panose="020B0604020202020204" pitchFamily="34" charset="0"/>
              </a:rPr>
              <a:t>1) Misunderstandings. Conflict can arise from misunderstandings about:</a:t>
            </a:r>
          </a:p>
          <a:p>
            <a:pPr marL="0" indent="0">
              <a:buNone/>
            </a:pPr>
            <a:r>
              <a:rPr lang="en-US" sz="3500" dirty="0">
                <a:solidFill>
                  <a:srgbClr val="222222"/>
                </a:solidFill>
                <a:latin typeface="arial" panose="020B0604020202020204" pitchFamily="34" charset="0"/>
              </a:rPr>
              <a:t>2) Poor communication. ... </a:t>
            </a:r>
          </a:p>
          <a:p>
            <a:pPr marL="0" indent="0">
              <a:buNone/>
            </a:pPr>
            <a:r>
              <a:rPr lang="en-US" sz="3500" dirty="0">
                <a:solidFill>
                  <a:srgbClr val="222222"/>
                </a:solidFill>
                <a:latin typeface="arial" panose="020B0604020202020204" pitchFamily="34" charset="0"/>
              </a:rPr>
              <a:t>3) Lack of planning. ... </a:t>
            </a:r>
          </a:p>
          <a:p>
            <a:pPr marL="0" indent="0">
              <a:buNone/>
            </a:pPr>
            <a:r>
              <a:rPr lang="en-US" sz="3500" dirty="0">
                <a:solidFill>
                  <a:srgbClr val="222222"/>
                </a:solidFill>
                <a:latin typeface="arial" panose="020B0604020202020204" pitchFamily="34" charset="0"/>
              </a:rPr>
              <a:t>4) Poor staff selection. ... </a:t>
            </a:r>
          </a:p>
          <a:p>
            <a:pPr marL="0" indent="0">
              <a:buNone/>
            </a:pPr>
            <a:r>
              <a:rPr lang="en-US" sz="3500" dirty="0">
                <a:solidFill>
                  <a:srgbClr val="222222"/>
                </a:solidFill>
                <a:latin typeface="arial" panose="020B0604020202020204" pitchFamily="34" charset="0"/>
              </a:rPr>
              <a:t>5) Frustration, stress and burnout.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35083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BB747-0573-43D1-9173-2B245FD83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35EB6-3E11-4B3A-B1C9-BADF3DF6B2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60B6F9-2417-48EA-BF29-5A4479D5098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1486" y="-1"/>
            <a:ext cx="13454743" cy="72716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584440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24</TotalTime>
  <Words>290</Words>
  <Application>Microsoft Office PowerPoint</Application>
  <PresentationFormat>Widescreen</PresentationFormat>
  <Paragraphs>48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&amp;quot</vt:lpstr>
      <vt:lpstr>Arial</vt:lpstr>
      <vt:lpstr>Arial</vt:lpstr>
      <vt:lpstr>Calibri Light</vt:lpstr>
      <vt:lpstr>Symbol</vt:lpstr>
      <vt:lpstr>Times New Roman</vt:lpstr>
      <vt:lpstr>Metropolitan</vt:lpstr>
      <vt:lpstr>PowerPoint Presentation</vt:lpstr>
      <vt:lpstr>Effective Team Working and Communication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Successful team development</vt:lpstr>
      <vt:lpstr>PowerPoint Presentation</vt:lpstr>
      <vt:lpstr>PowerPoint Presentation</vt:lpstr>
      <vt:lpstr>Conflict      Management</vt:lpstr>
      <vt:lpstr>                                        (10)</vt:lpstr>
      <vt:lpstr>The following section discusses five of the most common factors that lead to conflict situations within organiSations.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Shakira Angus-Walcott</dc:creator>
  <cp:lastModifiedBy>Adrian Joseph (1810220)</cp:lastModifiedBy>
  <cp:revision>6</cp:revision>
  <dcterms:created xsi:type="dcterms:W3CDTF">2019-05-09T16:35:15Z</dcterms:created>
  <dcterms:modified xsi:type="dcterms:W3CDTF">2019-05-12T21:45:10Z</dcterms:modified>
</cp:coreProperties>
</file>