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3"/>
  </p:notesMasterIdLst>
  <p:sldIdLst>
    <p:sldId id="258" r:id="rId2"/>
  </p:sldIdLst>
  <p:sldSz cx="51206400" cy="288036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8" autoAdjust="0"/>
    <p:restoredTop sz="94053" autoAdjust="0"/>
  </p:normalViewPr>
  <p:slideViewPr>
    <p:cSldViewPr snapToGrid="0">
      <p:cViewPr>
        <p:scale>
          <a:sx n="50" d="100"/>
          <a:sy n="50" d="100"/>
        </p:scale>
        <p:origin x="-4644" y="-1716"/>
      </p:cViewPr>
      <p:guideLst/>
    </p:cSldViewPr>
  </p:slideViewPr>
  <p:notesTextViewPr>
    <p:cViewPr>
      <p:scale>
        <a:sx n="1" d="1"/>
        <a:sy n="1" d="1"/>
      </p:scale>
      <p:origin x="0" y="-6588"/>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EE6578-389C-4B4A-B7EF-4D7B9D93D7EF}" type="datetimeFigureOut">
              <a:rPr lang="en-GB" smtClean="0"/>
              <a:t>01/11/2025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07D2EB-3E10-4A76-A585-53F73B385867}" type="slidenum">
              <a:rPr lang="en-GB" smtClean="0"/>
              <a:t>‹#›</a:t>
            </a:fld>
            <a:endParaRPr lang="en-GB"/>
          </a:p>
        </p:txBody>
      </p:sp>
    </p:spTree>
    <p:extLst>
      <p:ext uri="{BB962C8B-B14F-4D97-AF65-F5344CB8AC3E}">
        <p14:creationId xmlns:p14="http://schemas.microsoft.com/office/powerpoint/2010/main" val="143007719"/>
      </p:ext>
    </p:extLst>
  </p:cSld>
  <p:clrMap bg1="lt1" tx1="dk1" bg2="lt2" tx2="dk2" accent1="accent1" accent2="accent2" accent3="accent3" accent4="accent4" accent5="accent5" accent6="accent6" hlink="hlink" folHlink="folHlink"/>
  <p:notesStyle>
    <a:lvl1pPr marL="0" algn="l" defTabSz="2230847" rtl="0" eaLnBrk="1" latinLnBrk="0" hangingPunct="1">
      <a:defRPr sz="2928" kern="1200">
        <a:solidFill>
          <a:schemeClr val="tx1"/>
        </a:solidFill>
        <a:latin typeface="+mn-lt"/>
        <a:ea typeface="+mn-ea"/>
        <a:cs typeface="+mn-cs"/>
      </a:defRPr>
    </a:lvl1pPr>
    <a:lvl2pPr marL="1115424" algn="l" defTabSz="2230847" rtl="0" eaLnBrk="1" latinLnBrk="0" hangingPunct="1">
      <a:defRPr sz="2928" kern="1200">
        <a:solidFill>
          <a:schemeClr val="tx1"/>
        </a:solidFill>
        <a:latin typeface="+mn-lt"/>
        <a:ea typeface="+mn-ea"/>
        <a:cs typeface="+mn-cs"/>
      </a:defRPr>
    </a:lvl2pPr>
    <a:lvl3pPr marL="2230847" algn="l" defTabSz="2230847" rtl="0" eaLnBrk="1" latinLnBrk="0" hangingPunct="1">
      <a:defRPr sz="2928" kern="1200">
        <a:solidFill>
          <a:schemeClr val="tx1"/>
        </a:solidFill>
        <a:latin typeface="+mn-lt"/>
        <a:ea typeface="+mn-ea"/>
        <a:cs typeface="+mn-cs"/>
      </a:defRPr>
    </a:lvl3pPr>
    <a:lvl4pPr marL="3346271" algn="l" defTabSz="2230847" rtl="0" eaLnBrk="1" latinLnBrk="0" hangingPunct="1">
      <a:defRPr sz="2928" kern="1200">
        <a:solidFill>
          <a:schemeClr val="tx1"/>
        </a:solidFill>
        <a:latin typeface="+mn-lt"/>
        <a:ea typeface="+mn-ea"/>
        <a:cs typeface="+mn-cs"/>
      </a:defRPr>
    </a:lvl4pPr>
    <a:lvl5pPr marL="4461694" algn="l" defTabSz="2230847" rtl="0" eaLnBrk="1" latinLnBrk="0" hangingPunct="1">
      <a:defRPr sz="2928" kern="1200">
        <a:solidFill>
          <a:schemeClr val="tx1"/>
        </a:solidFill>
        <a:latin typeface="+mn-lt"/>
        <a:ea typeface="+mn-ea"/>
        <a:cs typeface="+mn-cs"/>
      </a:defRPr>
    </a:lvl5pPr>
    <a:lvl6pPr marL="5577118" algn="l" defTabSz="2230847" rtl="0" eaLnBrk="1" latinLnBrk="0" hangingPunct="1">
      <a:defRPr sz="2928" kern="1200">
        <a:solidFill>
          <a:schemeClr val="tx1"/>
        </a:solidFill>
        <a:latin typeface="+mn-lt"/>
        <a:ea typeface="+mn-ea"/>
        <a:cs typeface="+mn-cs"/>
      </a:defRPr>
    </a:lvl6pPr>
    <a:lvl7pPr marL="6692541" algn="l" defTabSz="2230847" rtl="0" eaLnBrk="1" latinLnBrk="0" hangingPunct="1">
      <a:defRPr sz="2928" kern="1200">
        <a:solidFill>
          <a:schemeClr val="tx1"/>
        </a:solidFill>
        <a:latin typeface="+mn-lt"/>
        <a:ea typeface="+mn-ea"/>
        <a:cs typeface="+mn-cs"/>
      </a:defRPr>
    </a:lvl7pPr>
    <a:lvl8pPr marL="7807965" algn="l" defTabSz="2230847" rtl="0" eaLnBrk="1" latinLnBrk="0" hangingPunct="1">
      <a:defRPr sz="2928" kern="1200">
        <a:solidFill>
          <a:schemeClr val="tx1"/>
        </a:solidFill>
        <a:latin typeface="+mn-lt"/>
        <a:ea typeface="+mn-ea"/>
        <a:cs typeface="+mn-cs"/>
      </a:defRPr>
    </a:lvl8pPr>
    <a:lvl9pPr marL="8923388" algn="l" defTabSz="2230847" rtl="0" eaLnBrk="1" latinLnBrk="0" hangingPunct="1">
      <a:defRPr sz="2928"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EFDD96BB-E06E-9C59-C32A-6D0B683C93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18DE9E89-3EFC-A475-A3D3-8D0F0C6D60E5}"/>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xmlns="" id="{DB149C91-C1C5-FE14-0062-8F4995B664F6}"/>
              </a:ext>
            </a:extLst>
          </p:cNvPr>
          <p:cNvSpPr>
            <a:spLocks noGrp="1"/>
          </p:cNvSpPr>
          <p:nvPr>
            <p:ph type="body" idx="1"/>
          </p:nvPr>
        </p:nvSpPr>
        <p:spPr/>
        <p:txBody>
          <a:bodyPr/>
          <a:lstStyle/>
          <a:p>
            <a:pPr lvl="0"/>
            <a:r>
              <a:rPr lang="en-GB" sz="2928" b="1" kern="1200" dirty="0" smtClean="0">
                <a:solidFill>
                  <a:schemeClr val="tx1"/>
                </a:solidFill>
                <a:effectLst/>
                <a:latin typeface="+mn-lt"/>
                <a:ea typeface="+mn-ea"/>
                <a:cs typeface="+mn-cs"/>
              </a:rPr>
              <a:t>Introduction</a:t>
            </a:r>
          </a:p>
          <a:p>
            <a:r>
              <a:rPr lang="en-GB" sz="2928" kern="1200" dirty="0" smtClean="0">
                <a:solidFill>
                  <a:schemeClr val="tx1"/>
                </a:solidFill>
                <a:effectLst/>
                <a:latin typeface="+mn-lt"/>
                <a:ea typeface="+mn-ea"/>
                <a:cs typeface="+mn-cs"/>
              </a:rPr>
              <a:t>Emotional intelligence (EI) is among the best skills that define personal, academic, and professional achievements. </a:t>
            </a:r>
            <a:r>
              <a:rPr lang="en-GB" sz="2928" kern="1200" dirty="0" err="1" smtClean="0">
                <a:solidFill>
                  <a:schemeClr val="tx1"/>
                </a:solidFill>
                <a:effectLst/>
                <a:latin typeface="+mn-lt"/>
                <a:ea typeface="+mn-ea"/>
                <a:cs typeface="+mn-cs"/>
              </a:rPr>
              <a:t>Bușu</a:t>
            </a:r>
            <a:r>
              <a:rPr lang="en-GB" sz="2928" kern="1200" dirty="0" smtClean="0">
                <a:solidFill>
                  <a:schemeClr val="tx1"/>
                </a:solidFill>
                <a:effectLst/>
                <a:latin typeface="+mn-lt"/>
                <a:ea typeface="+mn-ea"/>
                <a:cs typeface="+mn-cs"/>
              </a:rPr>
              <a:t> (2020) defines emotional intelligence as a mental skill to identify, comprehend, and control personal emotions besides possessing the capacity to react adequately to the emotional conditions of other people. Emotions are strong in influencing the way strangers learn, interact and work both in student life. Emotional control aids students in the development of self awareness, development of interpersonal relation and focus when handling strenuous academic tasks. Like the model suggested by </a:t>
            </a:r>
            <a:r>
              <a:rPr lang="en-GB" sz="2928" kern="1200" dirty="0" err="1" smtClean="0">
                <a:solidFill>
                  <a:schemeClr val="tx1"/>
                </a:solidFill>
                <a:effectLst/>
                <a:latin typeface="+mn-lt"/>
                <a:ea typeface="+mn-ea"/>
                <a:cs typeface="+mn-cs"/>
              </a:rPr>
              <a:t>Goleman</a:t>
            </a:r>
            <a:r>
              <a:rPr lang="en-GB" sz="2928" kern="1200" dirty="0" smtClean="0">
                <a:solidFill>
                  <a:schemeClr val="tx1"/>
                </a:solidFill>
                <a:effectLst/>
                <a:latin typeface="+mn-lt"/>
                <a:ea typeface="+mn-ea"/>
                <a:cs typeface="+mn-cs"/>
              </a:rPr>
              <a:t>, EI incorporates self-awareness, self-regulation, motivation, empathy and social skills all of which are necessary in achieving balance and success. The poster that follows addresses how one can enhance emotional intelligence, the effect that personal emotions have on mindfulness and academic performance, and the ways that students can use to manage emotions and eliminate emotions challenges.</a:t>
            </a:r>
          </a:p>
          <a:p>
            <a:pPr lvl="0"/>
            <a:r>
              <a:rPr lang="en-GB" sz="2928" b="1" kern="1200" dirty="0" smtClean="0">
                <a:solidFill>
                  <a:schemeClr val="tx1"/>
                </a:solidFill>
                <a:effectLst/>
                <a:latin typeface="+mn-lt"/>
                <a:ea typeface="+mn-ea"/>
                <a:cs typeface="+mn-cs"/>
              </a:rPr>
              <a:t>Achieving Emotional Intelligence.</a:t>
            </a:r>
          </a:p>
          <a:p>
            <a:r>
              <a:rPr lang="en-GB" sz="2928" kern="1200" dirty="0" smtClean="0">
                <a:solidFill>
                  <a:schemeClr val="tx1"/>
                </a:solidFill>
                <a:effectLst/>
                <a:latin typeface="+mn-lt"/>
                <a:ea typeface="+mn-ea"/>
                <a:cs typeface="+mn-cs"/>
              </a:rPr>
              <a:t>The emotional intelligence is not a predetermined personality; it can be acquired and enhanced with the help of constant learning and self-reflection. Kumar, </a:t>
            </a:r>
            <a:r>
              <a:rPr lang="en-GB" sz="2928" kern="1200" dirty="0" err="1" smtClean="0">
                <a:solidFill>
                  <a:schemeClr val="tx1"/>
                </a:solidFill>
                <a:effectLst/>
                <a:latin typeface="+mn-lt"/>
                <a:ea typeface="+mn-ea"/>
                <a:cs typeface="+mn-cs"/>
              </a:rPr>
              <a:t>Tandon</a:t>
            </a:r>
            <a:r>
              <a:rPr lang="en-GB" sz="2928" kern="1200" dirty="0" smtClean="0">
                <a:solidFill>
                  <a:schemeClr val="tx1"/>
                </a:solidFill>
                <a:effectLst/>
                <a:latin typeface="+mn-lt"/>
                <a:ea typeface="+mn-ea"/>
                <a:cs typeface="+mn-cs"/>
              </a:rPr>
              <a:t> and </a:t>
            </a:r>
            <a:r>
              <a:rPr lang="en-GB" sz="2928" kern="1200" dirty="0" err="1" smtClean="0">
                <a:solidFill>
                  <a:schemeClr val="tx1"/>
                </a:solidFill>
                <a:effectLst/>
                <a:latin typeface="+mn-lt"/>
                <a:ea typeface="+mn-ea"/>
                <a:cs typeface="+mn-cs"/>
              </a:rPr>
              <a:t>Misra</a:t>
            </a:r>
            <a:r>
              <a:rPr lang="en-GB" sz="2928" kern="1200" dirty="0" smtClean="0">
                <a:solidFill>
                  <a:schemeClr val="tx1"/>
                </a:solidFill>
                <a:effectLst/>
                <a:latin typeface="+mn-lt"/>
                <a:ea typeface="+mn-ea"/>
                <a:cs typeface="+mn-cs"/>
              </a:rPr>
              <a:t> (2022) elaborate that EI is an intangible but a necessary aspect of classroom communication. Learners with emotional intelligence, empathy, and control interact better and have a constructive dialog. </a:t>
            </a:r>
            <a:r>
              <a:rPr lang="en-GB" sz="2928" kern="1200" dirty="0" err="1" smtClean="0">
                <a:solidFill>
                  <a:schemeClr val="tx1"/>
                </a:solidFill>
                <a:effectLst/>
                <a:latin typeface="+mn-lt"/>
                <a:ea typeface="+mn-ea"/>
                <a:cs typeface="+mn-cs"/>
              </a:rPr>
              <a:t>Deshmukh</a:t>
            </a:r>
            <a:r>
              <a:rPr lang="en-GB" sz="2928" kern="1200" dirty="0" smtClean="0">
                <a:solidFill>
                  <a:schemeClr val="tx1"/>
                </a:solidFill>
                <a:effectLst/>
                <a:latin typeface="+mn-lt"/>
                <a:ea typeface="+mn-ea"/>
                <a:cs typeface="+mn-cs"/>
              </a:rPr>
              <a:t> and </a:t>
            </a:r>
            <a:r>
              <a:rPr lang="en-GB" sz="2928" kern="1200" dirty="0" err="1" smtClean="0">
                <a:solidFill>
                  <a:schemeClr val="tx1"/>
                </a:solidFill>
                <a:effectLst/>
                <a:latin typeface="+mn-lt"/>
                <a:ea typeface="+mn-ea"/>
                <a:cs typeface="+mn-cs"/>
              </a:rPr>
              <a:t>Chhanwal</a:t>
            </a:r>
            <a:r>
              <a:rPr lang="en-GB" sz="2928" kern="1200" dirty="0" smtClean="0">
                <a:solidFill>
                  <a:schemeClr val="tx1"/>
                </a:solidFill>
                <a:effectLst/>
                <a:latin typeface="+mn-lt"/>
                <a:ea typeface="+mn-ea"/>
                <a:cs typeface="+mn-cs"/>
              </a:rPr>
              <a:t> (2020) believe the formation of EI starts with self-awareness where one should identify emotional provocation and patterns in various circumstances. The pupils will be able to follow their emotional reactions every day and to trace the impacts of these feelings on their education and communication with colleagues.</a:t>
            </a:r>
          </a:p>
          <a:p>
            <a:r>
              <a:rPr lang="en-GB" sz="2928" kern="1200" dirty="0" smtClean="0">
                <a:solidFill>
                  <a:schemeClr val="tx1"/>
                </a:solidFill>
                <a:effectLst/>
                <a:latin typeface="+mn-lt"/>
                <a:ea typeface="+mn-ea"/>
                <a:cs typeface="+mn-cs"/>
              </a:rPr>
              <a:t>Self-regulation is the second level that involves the capacity to think before acting of impulse. According to </a:t>
            </a:r>
            <a:r>
              <a:rPr lang="en-GB" sz="2928" kern="1200" dirty="0" err="1" smtClean="0">
                <a:solidFill>
                  <a:schemeClr val="tx1"/>
                </a:solidFill>
                <a:effectLst/>
                <a:latin typeface="+mn-lt"/>
                <a:ea typeface="+mn-ea"/>
                <a:cs typeface="+mn-cs"/>
              </a:rPr>
              <a:t>Agastya</a:t>
            </a:r>
            <a:r>
              <a:rPr lang="en-GB" sz="2928" kern="1200" dirty="0" smtClean="0">
                <a:solidFill>
                  <a:schemeClr val="tx1"/>
                </a:solidFill>
                <a:effectLst/>
                <a:latin typeface="+mn-lt"/>
                <a:ea typeface="+mn-ea"/>
                <a:cs typeface="+mn-cs"/>
              </a:rPr>
              <a:t> (2023), one of the methods of enhancing the self-regulation of students is the mindfulness training. Mindfulness teaches a person to be aware of his thoughts and feelings without judgment and react in a calm manner instead of being an emotional reactive person. Likewise, according to </a:t>
            </a:r>
            <a:r>
              <a:rPr lang="en-GB" sz="2928" kern="1200" dirty="0" err="1" smtClean="0">
                <a:solidFill>
                  <a:schemeClr val="tx1"/>
                </a:solidFill>
                <a:effectLst/>
                <a:latin typeface="+mn-lt"/>
                <a:ea typeface="+mn-ea"/>
                <a:cs typeface="+mn-cs"/>
              </a:rPr>
              <a:t>Dihi</a:t>
            </a:r>
            <a:r>
              <a:rPr lang="en-GB" sz="2928" kern="1200" dirty="0" smtClean="0">
                <a:solidFill>
                  <a:schemeClr val="tx1"/>
                </a:solidFill>
                <a:effectLst/>
                <a:latin typeface="+mn-lt"/>
                <a:ea typeface="+mn-ea"/>
                <a:cs typeface="+mn-cs"/>
              </a:rPr>
              <a:t> and </a:t>
            </a:r>
            <a:r>
              <a:rPr lang="en-GB" sz="2928" kern="1200" dirty="0" err="1" smtClean="0">
                <a:solidFill>
                  <a:schemeClr val="tx1"/>
                </a:solidFill>
                <a:effectLst/>
                <a:latin typeface="+mn-lt"/>
                <a:ea typeface="+mn-ea"/>
                <a:cs typeface="+mn-cs"/>
              </a:rPr>
              <a:t>Zerrouki</a:t>
            </a:r>
            <a:r>
              <a:rPr lang="en-GB" sz="2928" kern="1200" dirty="0" smtClean="0">
                <a:solidFill>
                  <a:schemeClr val="tx1"/>
                </a:solidFill>
                <a:effectLst/>
                <a:latin typeface="+mn-lt"/>
                <a:ea typeface="+mn-ea"/>
                <a:cs typeface="+mn-cs"/>
              </a:rPr>
              <a:t> (2025), proper emotional intelligence training based on </a:t>
            </a:r>
            <a:r>
              <a:rPr lang="en-GB" sz="2928" kern="1200" dirty="0" err="1" smtClean="0">
                <a:solidFill>
                  <a:schemeClr val="tx1"/>
                </a:solidFill>
                <a:effectLst/>
                <a:latin typeface="+mn-lt"/>
                <a:ea typeface="+mn-ea"/>
                <a:cs typeface="+mn-cs"/>
              </a:rPr>
              <a:t>Goleman</a:t>
            </a:r>
            <a:r>
              <a:rPr lang="en-GB" sz="2928" kern="1200" dirty="0" smtClean="0">
                <a:solidFill>
                  <a:schemeClr val="tx1"/>
                </a:solidFill>
                <a:effectLst/>
                <a:latin typeface="+mn-lt"/>
                <a:ea typeface="+mn-ea"/>
                <a:cs typeface="+mn-cs"/>
              </a:rPr>
              <a:t> model can lead to the development of the ability of a learner to better cope with stress, feel motivation, and have an empathetic attitude towards others.</a:t>
            </a:r>
          </a:p>
          <a:p>
            <a:pPr lvl="0"/>
            <a:r>
              <a:rPr lang="en-GB" sz="2928" b="1" kern="1200" dirty="0" smtClean="0">
                <a:solidFill>
                  <a:schemeClr val="tx1"/>
                </a:solidFill>
                <a:effectLst/>
                <a:latin typeface="+mn-lt"/>
                <a:ea typeface="+mn-ea"/>
                <a:cs typeface="+mn-cs"/>
              </a:rPr>
              <a:t>Perceiving and Managing personal Emotions</a:t>
            </a:r>
          </a:p>
          <a:p>
            <a:r>
              <a:rPr lang="en-GB" sz="2928" kern="1200" dirty="0" smtClean="0">
                <a:solidFill>
                  <a:schemeClr val="tx1"/>
                </a:solidFill>
                <a:effectLst/>
                <a:latin typeface="+mn-lt"/>
                <a:ea typeface="+mn-ea"/>
                <a:cs typeface="+mn-cs"/>
              </a:rPr>
              <a:t>Students have a variety of feelings, stress prior to an exam, anxiety in front of the presentation, and frustration in response to group assignments. Control and identification of these feelings forms the basis of EI. According to </a:t>
            </a:r>
            <a:r>
              <a:rPr lang="en-GB" sz="2928" kern="1200" dirty="0" err="1" smtClean="0">
                <a:solidFill>
                  <a:schemeClr val="tx1"/>
                </a:solidFill>
                <a:effectLst/>
                <a:latin typeface="+mn-lt"/>
                <a:ea typeface="+mn-ea"/>
                <a:cs typeface="+mn-cs"/>
              </a:rPr>
              <a:t>Bușu</a:t>
            </a:r>
            <a:r>
              <a:rPr lang="en-GB" sz="2928" kern="1200" dirty="0" smtClean="0">
                <a:solidFill>
                  <a:schemeClr val="tx1"/>
                </a:solidFill>
                <a:effectLst/>
                <a:latin typeface="+mn-lt"/>
                <a:ea typeface="+mn-ea"/>
                <a:cs typeface="+mn-cs"/>
              </a:rPr>
              <a:t> (2020), emotional intelligence as a cognitive skill refers to achieving accuracy in perception of emotions and reasoning with emotional intelligence in order to think and act upon it. In case the students do not realize their feelings, they might also experience difficulties in concentration, making decisions, or communication.</a:t>
            </a:r>
          </a:p>
          <a:p>
            <a:r>
              <a:rPr lang="en-GB" sz="2928" kern="1200" dirty="0" err="1" smtClean="0">
                <a:solidFill>
                  <a:schemeClr val="tx1"/>
                </a:solidFill>
                <a:effectLst/>
                <a:latin typeface="+mn-lt"/>
                <a:ea typeface="+mn-ea"/>
                <a:cs typeface="+mn-cs"/>
              </a:rPr>
              <a:t>Machová</a:t>
            </a:r>
            <a:r>
              <a:rPr lang="en-GB" sz="2928" kern="1200" dirty="0" smtClean="0">
                <a:solidFill>
                  <a:schemeClr val="tx1"/>
                </a:solidFill>
                <a:effectLst/>
                <a:latin typeface="+mn-lt"/>
                <a:ea typeface="+mn-ea"/>
                <a:cs typeface="+mn-cs"/>
              </a:rPr>
              <a:t> et al. (2020) disclose emotional regulation training enables one to cope with negative emotions. Deep breathing, journaling, and reflection are some of the techniques that enable students to notice the feeling they experience and make conscious choices in response to those feelings. </a:t>
            </a:r>
            <a:r>
              <a:rPr lang="en-GB" sz="2928" kern="1200" dirty="0" err="1" smtClean="0">
                <a:solidFill>
                  <a:schemeClr val="tx1"/>
                </a:solidFill>
                <a:effectLst/>
                <a:latin typeface="+mn-lt"/>
                <a:ea typeface="+mn-ea"/>
                <a:cs typeface="+mn-cs"/>
              </a:rPr>
              <a:t>Agastya</a:t>
            </a:r>
            <a:r>
              <a:rPr lang="en-GB" sz="2928" kern="1200" dirty="0" smtClean="0">
                <a:solidFill>
                  <a:schemeClr val="tx1"/>
                </a:solidFill>
                <a:effectLst/>
                <a:latin typeface="+mn-lt"/>
                <a:ea typeface="+mn-ea"/>
                <a:cs typeface="+mn-cs"/>
              </a:rPr>
              <a:t> (2023) discovered that mindfulness-based strategies have a great impact on the emotional stability of students, and the level of empathy. Present moment stress-free mindfulness enhances emotional stability.</a:t>
            </a:r>
          </a:p>
          <a:p>
            <a:pPr lvl="0"/>
            <a:r>
              <a:rPr lang="en-GB" sz="2928" b="1" kern="1200" dirty="0" smtClean="0">
                <a:solidFill>
                  <a:schemeClr val="tx1"/>
                </a:solidFill>
                <a:effectLst/>
                <a:latin typeface="+mn-lt"/>
                <a:ea typeface="+mn-ea"/>
                <a:cs typeface="+mn-cs"/>
              </a:rPr>
              <a:t>Awareness and Its Application in Affective Regulation</a:t>
            </a:r>
          </a:p>
          <a:p>
            <a:r>
              <a:rPr lang="en-GB" sz="2928" kern="1200" dirty="0" smtClean="0">
                <a:solidFill>
                  <a:schemeClr val="tx1"/>
                </a:solidFill>
                <a:effectLst/>
                <a:latin typeface="+mn-lt"/>
                <a:ea typeface="+mn-ea"/>
                <a:cs typeface="+mn-cs"/>
              </a:rPr>
              <a:t>Mindfulness is a very critical competency that promotes the development of emotional intelligence. It helps people to remain alive, relaxed, and conscious of their psychological conditions. </a:t>
            </a:r>
            <a:r>
              <a:rPr lang="en-GB" sz="2928" kern="1200" dirty="0" err="1" smtClean="0">
                <a:solidFill>
                  <a:schemeClr val="tx1"/>
                </a:solidFill>
                <a:effectLst/>
                <a:latin typeface="+mn-lt"/>
                <a:ea typeface="+mn-ea"/>
                <a:cs typeface="+mn-cs"/>
              </a:rPr>
              <a:t>Agastya</a:t>
            </a:r>
            <a:r>
              <a:rPr lang="en-GB" sz="2928" kern="1200" dirty="0" smtClean="0">
                <a:solidFill>
                  <a:schemeClr val="tx1"/>
                </a:solidFill>
                <a:effectLst/>
                <a:latin typeface="+mn-lt"/>
                <a:ea typeface="+mn-ea"/>
                <a:cs typeface="+mn-cs"/>
              </a:rPr>
              <a:t> (2023) points out that mindfulness in higher education, like meditation, body scan, and reflective journaling, boosts emotional intelligence at work as it increases the relationship between feelings and thoughts. Cognitive students become more attentive to emotional changes and can be capable of noticing the causes of stress and even acting with empathy towards themselves and other people.</a:t>
            </a:r>
          </a:p>
          <a:p>
            <a:r>
              <a:rPr lang="en-GB" sz="2928" kern="1200" dirty="0" smtClean="0">
                <a:solidFill>
                  <a:schemeClr val="tx1"/>
                </a:solidFill>
                <a:effectLst/>
                <a:latin typeface="+mn-lt"/>
                <a:ea typeface="+mn-ea"/>
                <a:cs typeface="+mn-cs"/>
              </a:rPr>
              <a:t>According to </a:t>
            </a:r>
            <a:r>
              <a:rPr lang="en-GB" sz="2928" kern="1200" dirty="0" err="1" smtClean="0">
                <a:solidFill>
                  <a:schemeClr val="tx1"/>
                </a:solidFill>
                <a:effectLst/>
                <a:latin typeface="+mn-lt"/>
                <a:ea typeface="+mn-ea"/>
                <a:cs typeface="+mn-cs"/>
              </a:rPr>
              <a:t>Dihi</a:t>
            </a:r>
            <a:r>
              <a:rPr lang="en-GB" sz="2928" kern="1200" dirty="0" smtClean="0">
                <a:solidFill>
                  <a:schemeClr val="tx1"/>
                </a:solidFill>
                <a:effectLst/>
                <a:latin typeface="+mn-lt"/>
                <a:ea typeface="+mn-ea"/>
                <a:cs typeface="+mn-cs"/>
              </a:rPr>
              <a:t> and </a:t>
            </a:r>
            <a:r>
              <a:rPr lang="en-GB" sz="2928" kern="1200" dirty="0" err="1" smtClean="0">
                <a:solidFill>
                  <a:schemeClr val="tx1"/>
                </a:solidFill>
                <a:effectLst/>
                <a:latin typeface="+mn-lt"/>
                <a:ea typeface="+mn-ea"/>
                <a:cs typeface="+mn-cs"/>
              </a:rPr>
              <a:t>Zerrouki</a:t>
            </a:r>
            <a:r>
              <a:rPr lang="en-GB" sz="2928" kern="1200" dirty="0" smtClean="0">
                <a:solidFill>
                  <a:schemeClr val="tx1"/>
                </a:solidFill>
                <a:effectLst/>
                <a:latin typeface="+mn-lt"/>
                <a:ea typeface="+mn-ea"/>
                <a:cs typeface="+mn-cs"/>
              </a:rPr>
              <a:t> (2025), mindfulness is a complementary concept to the model of EI given by </a:t>
            </a:r>
            <a:r>
              <a:rPr lang="en-GB" sz="2928" kern="1200" dirty="0" err="1" smtClean="0">
                <a:solidFill>
                  <a:schemeClr val="tx1"/>
                </a:solidFill>
                <a:effectLst/>
                <a:latin typeface="+mn-lt"/>
                <a:ea typeface="+mn-ea"/>
                <a:cs typeface="+mn-cs"/>
              </a:rPr>
              <a:t>Goleman</a:t>
            </a:r>
            <a:r>
              <a:rPr lang="en-GB" sz="2928" kern="1200" dirty="0" smtClean="0">
                <a:solidFill>
                  <a:schemeClr val="tx1"/>
                </a:solidFill>
                <a:effectLst/>
                <a:latin typeface="+mn-lt"/>
                <a:ea typeface="+mn-ea"/>
                <a:cs typeface="+mn-cs"/>
              </a:rPr>
              <a:t> especially self-regulation and empathy. Mindfulness exercises allow students to be more focused, patient, and communicative. As an example, before an exam or a presentation, one can take short breaks to have a deep breath to get the mind back to track and eliminate anxiety. Moreover, mindfulness promotes empathy, which is one of the elements of EI, as it teaches people to listen to the views of other people without being judgmental. This knowledge strengthens relationships and improves collaboration in learning institutions.</a:t>
            </a:r>
          </a:p>
          <a:p>
            <a:pPr lvl="0"/>
            <a:r>
              <a:rPr lang="en-GB" sz="2928" b="1" kern="1200" dirty="0" smtClean="0">
                <a:solidFill>
                  <a:schemeClr val="tx1"/>
                </a:solidFill>
                <a:effectLst/>
                <a:latin typeface="+mn-lt"/>
                <a:ea typeface="+mn-ea"/>
                <a:cs typeface="+mn-cs"/>
              </a:rPr>
              <a:t>Emotional Intelligence and Generational Factors</a:t>
            </a:r>
          </a:p>
          <a:p>
            <a:r>
              <a:rPr lang="en-GB" sz="2928" kern="1200" dirty="0" smtClean="0">
                <a:solidFill>
                  <a:schemeClr val="tx1"/>
                </a:solidFill>
                <a:effectLst/>
                <a:latin typeface="+mn-lt"/>
                <a:ea typeface="+mn-ea"/>
                <a:cs typeface="+mn-cs"/>
              </a:rPr>
              <a:t>Emotional intelligence as well as learning styles can also be shaped by the generational differences. </a:t>
            </a:r>
            <a:r>
              <a:rPr lang="en-GB" sz="2928" kern="1200" dirty="0" err="1" smtClean="0">
                <a:solidFill>
                  <a:schemeClr val="tx1"/>
                </a:solidFill>
                <a:effectLst/>
                <a:latin typeface="+mn-lt"/>
                <a:ea typeface="+mn-ea"/>
                <a:cs typeface="+mn-cs"/>
              </a:rPr>
              <a:t>Machová</a:t>
            </a:r>
            <a:r>
              <a:rPr lang="en-GB" sz="2928" kern="1200" dirty="0" smtClean="0">
                <a:solidFill>
                  <a:schemeClr val="tx1"/>
                </a:solidFill>
                <a:effectLst/>
                <a:latin typeface="+mn-lt"/>
                <a:ea typeface="+mn-ea"/>
                <a:cs typeface="+mn-cs"/>
              </a:rPr>
              <a:t> et al. (2020) have found out that different generations have different emotional reactions and social </a:t>
            </a:r>
            <a:r>
              <a:rPr lang="en-GB" sz="2928" kern="1200" dirty="0" err="1" smtClean="0">
                <a:solidFill>
                  <a:schemeClr val="tx1"/>
                </a:solidFill>
                <a:effectLst/>
                <a:latin typeface="+mn-lt"/>
                <a:ea typeface="+mn-ea"/>
                <a:cs typeface="+mn-cs"/>
              </a:rPr>
              <a:t>behaviors</a:t>
            </a:r>
            <a:r>
              <a:rPr lang="en-GB" sz="2928" kern="1200" dirty="0" smtClean="0">
                <a:solidFill>
                  <a:schemeClr val="tx1"/>
                </a:solidFill>
                <a:effectLst/>
                <a:latin typeface="+mn-lt"/>
                <a:ea typeface="+mn-ea"/>
                <a:cs typeface="+mn-cs"/>
              </a:rPr>
              <a:t> depending on upbringing and exposure to the digital world including those of the generation X, generation Y, and generation Z. Students, especially those in their younger and developmental years (they are mostly in Generation Z), can be very dependent on technology and this at times deprives students of face-to-face emotional commitment. Kraus (2017) compared the representatives of Generation Y and Generation X and showed that both were more inclined to emotional leadership styles that were consistent with the spirit of collaboration, respect, and understanding.</a:t>
            </a:r>
          </a:p>
          <a:p>
            <a:pPr lvl="0"/>
            <a:r>
              <a:rPr lang="en-GB" sz="2928" b="1" kern="1200" dirty="0" smtClean="0">
                <a:solidFill>
                  <a:schemeClr val="tx1"/>
                </a:solidFill>
                <a:effectLst/>
                <a:latin typeface="+mn-lt"/>
                <a:ea typeface="+mn-ea"/>
                <a:cs typeface="+mn-cs"/>
              </a:rPr>
              <a:t>Academic Success and Emotional Growth factors</a:t>
            </a:r>
          </a:p>
          <a:p>
            <a:r>
              <a:rPr lang="en-GB" sz="2928" kern="1200" dirty="0" smtClean="0">
                <a:solidFill>
                  <a:schemeClr val="tx1"/>
                </a:solidFill>
                <a:effectLst/>
                <a:latin typeface="+mn-lt"/>
                <a:ea typeface="+mn-ea"/>
                <a:cs typeface="+mn-cs"/>
              </a:rPr>
              <a:t>The ability to manage emotions, motivation, and relationship helps students to achieve academic success. According to </a:t>
            </a:r>
            <a:r>
              <a:rPr lang="en-GB" sz="2928" kern="1200" dirty="0" err="1" smtClean="0">
                <a:solidFill>
                  <a:schemeClr val="tx1"/>
                </a:solidFill>
                <a:effectLst/>
                <a:latin typeface="+mn-lt"/>
                <a:ea typeface="+mn-ea"/>
                <a:cs typeface="+mn-cs"/>
              </a:rPr>
              <a:t>Deshmukh</a:t>
            </a:r>
            <a:r>
              <a:rPr lang="en-GB" sz="2928" kern="1200" dirty="0" smtClean="0">
                <a:solidFill>
                  <a:schemeClr val="tx1"/>
                </a:solidFill>
                <a:effectLst/>
                <a:latin typeface="+mn-lt"/>
                <a:ea typeface="+mn-ea"/>
                <a:cs typeface="+mn-cs"/>
              </a:rPr>
              <a:t> and </a:t>
            </a:r>
            <a:r>
              <a:rPr lang="en-GB" sz="2928" kern="1200" dirty="0" err="1" smtClean="0">
                <a:solidFill>
                  <a:schemeClr val="tx1"/>
                </a:solidFill>
                <a:effectLst/>
                <a:latin typeface="+mn-lt"/>
                <a:ea typeface="+mn-ea"/>
                <a:cs typeface="+mn-cs"/>
              </a:rPr>
              <a:t>Chhanwal</a:t>
            </a:r>
            <a:r>
              <a:rPr lang="en-GB" sz="2928" kern="1200" dirty="0" smtClean="0">
                <a:solidFill>
                  <a:schemeClr val="tx1"/>
                </a:solidFill>
                <a:effectLst/>
                <a:latin typeface="+mn-lt"/>
                <a:ea typeface="+mn-ea"/>
                <a:cs typeface="+mn-cs"/>
              </a:rPr>
              <a:t> (2020), the sustainability of learning with regard to the emotional aspect of the education system is reinforced through the emotional stability of students achieved through emotionally intelligent leadership. Emotional intelligence practically leads to time management, resilience and self-discipline. In cases of emotional downfall (fear of failures or lack of confidence) in students, EI can restore their ability to get back on track much more quickly.</a:t>
            </a:r>
          </a:p>
          <a:p>
            <a:r>
              <a:rPr lang="en-GB" sz="2928" kern="1200" dirty="0" smtClean="0">
                <a:solidFill>
                  <a:schemeClr val="tx1"/>
                </a:solidFill>
                <a:effectLst/>
                <a:latin typeface="+mn-lt"/>
                <a:ea typeface="+mn-ea"/>
                <a:cs typeface="+mn-cs"/>
              </a:rPr>
              <a:t>To increase the level of emotional intelligence, students may do the following:</a:t>
            </a:r>
          </a:p>
          <a:p>
            <a:pPr lvl="0"/>
            <a:r>
              <a:rPr lang="en-GB" sz="2928" kern="1200" dirty="0" smtClean="0">
                <a:solidFill>
                  <a:schemeClr val="tx1"/>
                </a:solidFill>
                <a:effectLst/>
                <a:latin typeface="+mn-lt"/>
                <a:ea typeface="+mn-ea"/>
                <a:cs typeface="+mn-cs"/>
              </a:rPr>
              <a:t>Self-reflection: maintaining an emotional diary on a daily basis and writing about your mood in triggers.</a:t>
            </a:r>
          </a:p>
          <a:p>
            <a:pPr lvl="0"/>
            <a:r>
              <a:rPr lang="en-GB" sz="2928" kern="1200" dirty="0" smtClean="0">
                <a:solidFill>
                  <a:schemeClr val="tx1"/>
                </a:solidFill>
                <a:effectLst/>
                <a:latin typeface="+mn-lt"/>
                <a:ea typeface="+mn-ea"/>
                <a:cs typeface="+mn-cs"/>
              </a:rPr>
              <a:t>Mindful breathing: It involves a deep breath prior to a stressor.</a:t>
            </a:r>
          </a:p>
          <a:p>
            <a:pPr lvl="0"/>
            <a:r>
              <a:rPr lang="en-GB" sz="2928" kern="1200" dirty="0" smtClean="0">
                <a:solidFill>
                  <a:schemeClr val="tx1"/>
                </a:solidFill>
                <a:effectLst/>
                <a:latin typeface="+mn-lt"/>
                <a:ea typeface="+mn-ea"/>
                <a:cs typeface="+mn-cs"/>
              </a:rPr>
              <a:t>Including practice: active listening to peers.</a:t>
            </a:r>
          </a:p>
          <a:p>
            <a:pPr lvl="0"/>
            <a:r>
              <a:rPr lang="en-GB" sz="2928" kern="1200" dirty="0" smtClean="0">
                <a:solidFill>
                  <a:schemeClr val="tx1"/>
                </a:solidFill>
                <a:effectLst/>
                <a:latin typeface="+mn-lt"/>
                <a:ea typeface="+mn-ea"/>
                <a:cs typeface="+mn-cs"/>
              </a:rPr>
              <a:t>Feedback acceptance: perceiving criticism as one of the means of self-improvement.</a:t>
            </a:r>
          </a:p>
          <a:p>
            <a:pPr lvl="0"/>
            <a:r>
              <a:rPr lang="en-GB" sz="2928" kern="1200" dirty="0" smtClean="0">
                <a:solidFill>
                  <a:schemeClr val="tx1"/>
                </a:solidFill>
                <a:effectLst/>
                <a:latin typeface="+mn-lt"/>
                <a:ea typeface="+mn-ea"/>
                <a:cs typeface="+mn-cs"/>
              </a:rPr>
              <a:t>Positive thinking: taking out of the negative and putting in affirmations of growth.</a:t>
            </a:r>
          </a:p>
          <a:p>
            <a:pPr lvl="0"/>
            <a:r>
              <a:rPr lang="en-GB" sz="2928" b="1" kern="1200" dirty="0" smtClean="0">
                <a:solidFill>
                  <a:schemeClr val="tx1"/>
                </a:solidFill>
                <a:effectLst/>
                <a:latin typeface="+mn-lt"/>
                <a:ea typeface="+mn-ea"/>
                <a:cs typeface="+mn-cs"/>
              </a:rPr>
              <a:t>Emotional Intelligence to Future Work Application</a:t>
            </a:r>
          </a:p>
          <a:p>
            <a:r>
              <a:rPr lang="en-GB" sz="2928" kern="1200" dirty="0" smtClean="0">
                <a:solidFill>
                  <a:schemeClr val="tx1"/>
                </a:solidFill>
                <a:effectLst/>
                <a:latin typeface="+mn-lt"/>
                <a:ea typeface="+mn-ea"/>
                <a:cs typeface="+mn-cs"/>
              </a:rPr>
              <a:t>The concept of emotional intelligence is developed during university life and directly serves in the spheres of employability and leadership. According to </a:t>
            </a:r>
            <a:r>
              <a:rPr lang="en-GB" sz="2928" kern="1200" dirty="0" err="1" smtClean="0">
                <a:solidFill>
                  <a:schemeClr val="tx1"/>
                </a:solidFill>
                <a:effectLst/>
                <a:latin typeface="+mn-lt"/>
                <a:ea typeface="+mn-ea"/>
                <a:cs typeface="+mn-cs"/>
              </a:rPr>
              <a:t>Cahyono</a:t>
            </a:r>
            <a:r>
              <a:rPr lang="en-GB" sz="2928" kern="1200" dirty="0" smtClean="0">
                <a:solidFill>
                  <a:schemeClr val="tx1"/>
                </a:solidFill>
                <a:effectLst/>
                <a:latin typeface="+mn-lt"/>
                <a:ea typeface="+mn-ea"/>
                <a:cs typeface="+mn-cs"/>
              </a:rPr>
              <a:t> (2024), emotional intelligence is important to creating high-quality, multigenerational teams in workplaces. Graduates who are capable of controlling their emotions plus having empathy skills towards others are better placed to resolve conflict, embrace change as well as motivate others. In addition, emotionally intelligent people, as </a:t>
            </a:r>
            <a:r>
              <a:rPr lang="en-GB" sz="2928" kern="1200" dirty="0" err="1" smtClean="0">
                <a:solidFill>
                  <a:schemeClr val="tx1"/>
                </a:solidFill>
                <a:effectLst/>
                <a:latin typeface="+mn-lt"/>
                <a:ea typeface="+mn-ea"/>
                <a:cs typeface="+mn-cs"/>
              </a:rPr>
              <a:t>Machista</a:t>
            </a:r>
            <a:r>
              <a:rPr lang="en-GB" sz="2928" kern="1200" dirty="0" smtClean="0">
                <a:solidFill>
                  <a:schemeClr val="tx1"/>
                </a:solidFill>
                <a:effectLst/>
                <a:latin typeface="+mn-lt"/>
                <a:ea typeface="+mn-ea"/>
                <a:cs typeface="+mn-cs"/>
              </a:rPr>
              <a:t> and colleagues (2020) believe, help to overcome generational and cultural differences, which encourages inclusivity and collaboration.</a:t>
            </a:r>
          </a:p>
          <a:p>
            <a:r>
              <a:rPr lang="en-GB" sz="2928" kern="1200" dirty="0" smtClean="0">
                <a:solidFill>
                  <a:schemeClr val="tx1"/>
                </a:solidFill>
                <a:effectLst/>
                <a:latin typeface="+mn-lt"/>
                <a:ea typeface="+mn-ea"/>
                <a:cs typeface="+mn-cs"/>
              </a:rPr>
              <a:t>According to </a:t>
            </a:r>
            <a:r>
              <a:rPr lang="en-GB" sz="2928" kern="1200" dirty="0" err="1" smtClean="0">
                <a:solidFill>
                  <a:schemeClr val="tx1"/>
                </a:solidFill>
                <a:effectLst/>
                <a:latin typeface="+mn-lt"/>
                <a:ea typeface="+mn-ea"/>
                <a:cs typeface="+mn-cs"/>
              </a:rPr>
              <a:t>Deshmukh</a:t>
            </a:r>
            <a:r>
              <a:rPr lang="en-GB" sz="2928" kern="1200" dirty="0" smtClean="0">
                <a:solidFill>
                  <a:schemeClr val="tx1"/>
                </a:solidFill>
                <a:effectLst/>
                <a:latin typeface="+mn-lt"/>
                <a:ea typeface="+mn-ea"/>
                <a:cs typeface="+mn-cs"/>
              </a:rPr>
              <a:t> and </a:t>
            </a:r>
            <a:r>
              <a:rPr lang="en-GB" sz="2928" kern="1200" dirty="0" err="1" smtClean="0">
                <a:solidFill>
                  <a:schemeClr val="tx1"/>
                </a:solidFill>
                <a:effectLst/>
                <a:latin typeface="+mn-lt"/>
                <a:ea typeface="+mn-ea"/>
                <a:cs typeface="+mn-cs"/>
              </a:rPr>
              <a:t>Chhanwal</a:t>
            </a:r>
            <a:r>
              <a:rPr lang="en-GB" sz="2928" kern="1200" dirty="0" smtClean="0">
                <a:solidFill>
                  <a:schemeClr val="tx1"/>
                </a:solidFill>
                <a:effectLst/>
                <a:latin typeface="+mn-lt"/>
                <a:ea typeface="+mn-ea"/>
                <a:cs typeface="+mn-cs"/>
              </a:rPr>
              <a:t> (2020), sustainable education, as well as lifelong learning, are skills that can be transferred to any workplace, which are supported by emotionally intelligent leadership. Thus, students who strategically pursue an emotional maturation in studies put in place a base of leadership, communication and strength in the future jobs.</a:t>
            </a:r>
          </a:p>
          <a:p>
            <a:pPr lvl="0"/>
            <a:r>
              <a:rPr lang="en-GB" sz="2928" b="1" kern="1200" dirty="0" smtClean="0">
                <a:solidFill>
                  <a:schemeClr val="tx1"/>
                </a:solidFill>
                <a:effectLst/>
                <a:latin typeface="+mn-lt"/>
                <a:ea typeface="+mn-ea"/>
                <a:cs typeface="+mn-cs"/>
              </a:rPr>
              <a:t>Conclusion</a:t>
            </a:r>
          </a:p>
          <a:p>
            <a:r>
              <a:rPr lang="en-GB" sz="2928" kern="1200" dirty="0" smtClean="0">
                <a:solidFill>
                  <a:schemeClr val="tx1"/>
                </a:solidFill>
                <a:effectLst/>
                <a:latin typeface="+mn-lt"/>
                <a:ea typeface="+mn-ea"/>
                <a:cs typeface="+mn-cs"/>
              </a:rPr>
              <a:t>Emotional intelligence is an attitude and a set of skills that will enable students to be good at dealing with emotions and being conscious in academic and professional life. Emotional awareness and regulation improves self-awareness, empathy and motivation all of which make one successful. Mindfulness is an intermediate that links the emotional recognition with both peaceful and conscientious action. </a:t>
            </a:r>
          </a:p>
          <a:p>
            <a:pPr lvl="0"/>
            <a:endParaRPr lang="en-US" sz="2000" kern="1200" dirty="0">
              <a:solidFill>
                <a:schemeClr val="tx1"/>
              </a:solidFill>
              <a:effectLst/>
              <a:latin typeface="+mn-lt"/>
              <a:ea typeface="+mn-ea"/>
              <a:cs typeface="+mn-cs"/>
            </a:endParaRPr>
          </a:p>
          <a:p>
            <a:pPr lvl="0"/>
            <a:endParaRPr lang="en-US" sz="20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xmlns="" id="{2C2DD85E-1601-539B-EF1C-E0C3429D1102}"/>
              </a:ext>
            </a:extLst>
          </p:cNvPr>
          <p:cNvSpPr>
            <a:spLocks noGrp="1"/>
          </p:cNvSpPr>
          <p:nvPr>
            <p:ph type="sldNum" sz="quarter" idx="5"/>
          </p:nvPr>
        </p:nvSpPr>
        <p:spPr/>
        <p:txBody>
          <a:bodyPr/>
          <a:lstStyle/>
          <a:p>
            <a:fld id="{9407D2EB-3E10-4A76-A585-53F73B385867}" type="slidenum">
              <a:rPr lang="en-GB" smtClean="0"/>
              <a:t>1</a:t>
            </a:fld>
            <a:endParaRPr lang="en-GB"/>
          </a:p>
        </p:txBody>
      </p:sp>
    </p:spTree>
    <p:extLst>
      <p:ext uri="{BB962C8B-B14F-4D97-AF65-F5344CB8AC3E}">
        <p14:creationId xmlns:p14="http://schemas.microsoft.com/office/powerpoint/2010/main" val="31845451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00800" y="4713925"/>
            <a:ext cx="38404800" cy="10027920"/>
          </a:xfrm>
        </p:spPr>
        <p:txBody>
          <a:bodyPr anchor="b"/>
          <a:lstStyle>
            <a:lvl1pPr algn="ctr">
              <a:defRPr sz="25200"/>
            </a:lvl1pPr>
          </a:lstStyle>
          <a:p>
            <a:r>
              <a:rPr lang="en-US"/>
              <a:t>Click to edit Master title style</a:t>
            </a:r>
            <a:endParaRPr lang="en-US" dirty="0"/>
          </a:p>
        </p:txBody>
      </p:sp>
      <p:sp>
        <p:nvSpPr>
          <p:cNvPr id="3" name="Subtitle 2"/>
          <p:cNvSpPr>
            <a:spLocks noGrp="1"/>
          </p:cNvSpPr>
          <p:nvPr>
            <p:ph type="subTitle" idx="1"/>
          </p:nvPr>
        </p:nvSpPr>
        <p:spPr>
          <a:xfrm>
            <a:off x="6400800" y="15128560"/>
            <a:ext cx="38404800" cy="6954200"/>
          </a:xfrm>
        </p:spPr>
        <p:txBody>
          <a:bodyPr/>
          <a:lstStyle>
            <a:lvl1pPr marL="0" indent="0" algn="ctr">
              <a:buNone/>
              <a:defRPr sz="10080"/>
            </a:lvl1pPr>
            <a:lvl2pPr marL="1920240" indent="0" algn="ctr">
              <a:buNone/>
              <a:defRPr sz="8400"/>
            </a:lvl2pPr>
            <a:lvl3pPr marL="3840480" indent="0" algn="ctr">
              <a:buNone/>
              <a:defRPr sz="7560"/>
            </a:lvl3pPr>
            <a:lvl4pPr marL="5760720" indent="0" algn="ctr">
              <a:buNone/>
              <a:defRPr sz="6720"/>
            </a:lvl4pPr>
            <a:lvl5pPr marL="7680960" indent="0" algn="ctr">
              <a:buNone/>
              <a:defRPr sz="6720"/>
            </a:lvl5pPr>
            <a:lvl6pPr marL="9601200" indent="0" algn="ctr">
              <a:buNone/>
              <a:defRPr sz="6720"/>
            </a:lvl6pPr>
            <a:lvl7pPr marL="11521440" indent="0" algn="ctr">
              <a:buNone/>
              <a:defRPr sz="6720"/>
            </a:lvl7pPr>
            <a:lvl8pPr marL="13441680" indent="0" algn="ctr">
              <a:buNone/>
              <a:defRPr sz="6720"/>
            </a:lvl8pPr>
            <a:lvl9pPr marL="15361920" indent="0" algn="ctr">
              <a:buNone/>
              <a:defRPr sz="672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AFAAB9A-470B-455E-AA1C-67CC2DE22EE9}"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5ACE69-2443-4F1C-B92F-A83363E28DE9}" type="slidenum">
              <a:rPr lang="en-GB" smtClean="0"/>
              <a:t>‹#›</a:t>
            </a:fld>
            <a:endParaRPr lang="en-GB"/>
          </a:p>
        </p:txBody>
      </p:sp>
    </p:spTree>
    <p:extLst>
      <p:ext uri="{BB962C8B-B14F-4D97-AF65-F5344CB8AC3E}">
        <p14:creationId xmlns:p14="http://schemas.microsoft.com/office/powerpoint/2010/main" val="2636924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FAAB9A-470B-455E-AA1C-67CC2DE22EE9}"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5ACE69-2443-4F1C-B92F-A83363E28DE9}" type="slidenum">
              <a:rPr lang="en-GB" smtClean="0"/>
              <a:t>‹#›</a:t>
            </a:fld>
            <a:endParaRPr lang="en-GB"/>
          </a:p>
        </p:txBody>
      </p:sp>
    </p:spTree>
    <p:extLst>
      <p:ext uri="{BB962C8B-B14F-4D97-AF65-F5344CB8AC3E}">
        <p14:creationId xmlns:p14="http://schemas.microsoft.com/office/powerpoint/2010/main" val="2121458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93770" y="7180902"/>
            <a:ext cx="44165520" cy="11981495"/>
          </a:xfrm>
        </p:spPr>
        <p:txBody>
          <a:bodyPr anchor="b"/>
          <a:lstStyle>
            <a:lvl1pPr>
              <a:defRPr sz="25200"/>
            </a:lvl1pPr>
          </a:lstStyle>
          <a:p>
            <a:r>
              <a:rPr lang="en-US"/>
              <a:t>Click to edit Master title style</a:t>
            </a:r>
            <a:endParaRPr lang="en-US" dirty="0"/>
          </a:p>
        </p:txBody>
      </p:sp>
      <p:sp>
        <p:nvSpPr>
          <p:cNvPr id="3" name="Text Placeholder 2"/>
          <p:cNvSpPr>
            <a:spLocks noGrp="1"/>
          </p:cNvSpPr>
          <p:nvPr>
            <p:ph type="body" idx="1"/>
          </p:nvPr>
        </p:nvSpPr>
        <p:spPr>
          <a:xfrm>
            <a:off x="3493770" y="19275747"/>
            <a:ext cx="44165520" cy="6300785"/>
          </a:xfrm>
        </p:spPr>
        <p:txBody>
          <a:bodyPr/>
          <a:lstStyle>
            <a:lvl1pPr marL="0" indent="0">
              <a:buNone/>
              <a:defRPr sz="10080">
                <a:solidFill>
                  <a:schemeClr val="tx1">
                    <a:tint val="82000"/>
                  </a:schemeClr>
                </a:solidFill>
              </a:defRPr>
            </a:lvl1pPr>
            <a:lvl2pPr marL="1920240" indent="0">
              <a:buNone/>
              <a:defRPr sz="8400">
                <a:solidFill>
                  <a:schemeClr val="tx1">
                    <a:tint val="82000"/>
                  </a:schemeClr>
                </a:solidFill>
              </a:defRPr>
            </a:lvl2pPr>
            <a:lvl3pPr marL="3840480" indent="0">
              <a:buNone/>
              <a:defRPr sz="7560">
                <a:solidFill>
                  <a:schemeClr val="tx1">
                    <a:tint val="82000"/>
                  </a:schemeClr>
                </a:solidFill>
              </a:defRPr>
            </a:lvl3pPr>
            <a:lvl4pPr marL="5760720" indent="0">
              <a:buNone/>
              <a:defRPr sz="6720">
                <a:solidFill>
                  <a:schemeClr val="tx1">
                    <a:tint val="82000"/>
                  </a:schemeClr>
                </a:solidFill>
              </a:defRPr>
            </a:lvl4pPr>
            <a:lvl5pPr marL="7680960" indent="0">
              <a:buNone/>
              <a:defRPr sz="6720">
                <a:solidFill>
                  <a:schemeClr val="tx1">
                    <a:tint val="82000"/>
                  </a:schemeClr>
                </a:solidFill>
              </a:defRPr>
            </a:lvl5pPr>
            <a:lvl6pPr marL="9601200" indent="0">
              <a:buNone/>
              <a:defRPr sz="6720">
                <a:solidFill>
                  <a:schemeClr val="tx1">
                    <a:tint val="82000"/>
                  </a:schemeClr>
                </a:solidFill>
              </a:defRPr>
            </a:lvl6pPr>
            <a:lvl7pPr marL="11521440" indent="0">
              <a:buNone/>
              <a:defRPr sz="6720">
                <a:solidFill>
                  <a:schemeClr val="tx1">
                    <a:tint val="82000"/>
                  </a:schemeClr>
                </a:solidFill>
              </a:defRPr>
            </a:lvl7pPr>
            <a:lvl8pPr marL="13441680" indent="0">
              <a:buNone/>
              <a:defRPr sz="6720">
                <a:solidFill>
                  <a:schemeClr val="tx1">
                    <a:tint val="82000"/>
                  </a:schemeClr>
                </a:solidFill>
              </a:defRPr>
            </a:lvl8pPr>
            <a:lvl9pPr marL="15361920" indent="0">
              <a:buNone/>
              <a:defRPr sz="672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AFAAB9A-470B-455E-AA1C-67CC2DE22EE9}"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5ACE69-2443-4F1C-B92F-A83363E28DE9}" type="slidenum">
              <a:rPr lang="en-GB" smtClean="0"/>
              <a:t>‹#›</a:t>
            </a:fld>
            <a:endParaRPr lang="en-GB"/>
          </a:p>
        </p:txBody>
      </p:sp>
    </p:spTree>
    <p:extLst>
      <p:ext uri="{BB962C8B-B14F-4D97-AF65-F5344CB8AC3E}">
        <p14:creationId xmlns:p14="http://schemas.microsoft.com/office/powerpoint/2010/main" val="2679245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520440" y="7667625"/>
            <a:ext cx="21762720" cy="182756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5923240" y="7667625"/>
            <a:ext cx="21762720" cy="182756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AFAAB9A-470B-455E-AA1C-67CC2DE22EE9}"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5ACE69-2443-4F1C-B92F-A83363E28DE9}" type="slidenum">
              <a:rPr lang="en-GB" smtClean="0"/>
              <a:t>‹#›</a:t>
            </a:fld>
            <a:endParaRPr lang="en-GB"/>
          </a:p>
        </p:txBody>
      </p:sp>
    </p:spTree>
    <p:extLst>
      <p:ext uri="{BB962C8B-B14F-4D97-AF65-F5344CB8AC3E}">
        <p14:creationId xmlns:p14="http://schemas.microsoft.com/office/powerpoint/2010/main" val="2546518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527110" y="1533527"/>
            <a:ext cx="44165520" cy="5567365"/>
          </a:xfrm>
        </p:spPr>
        <p:txBody>
          <a:bodyPr/>
          <a:lstStyle/>
          <a:p>
            <a:r>
              <a:rPr lang="en-US"/>
              <a:t>Click to edit Master title style</a:t>
            </a:r>
            <a:endParaRPr lang="en-US" dirty="0"/>
          </a:p>
        </p:txBody>
      </p:sp>
      <p:sp>
        <p:nvSpPr>
          <p:cNvPr id="3" name="Text Placeholder 2"/>
          <p:cNvSpPr>
            <a:spLocks noGrp="1"/>
          </p:cNvSpPr>
          <p:nvPr>
            <p:ph type="body" idx="1"/>
          </p:nvPr>
        </p:nvSpPr>
        <p:spPr>
          <a:xfrm>
            <a:off x="3527112" y="7060885"/>
            <a:ext cx="21662705" cy="3460430"/>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4" name="Content Placeholder 3"/>
          <p:cNvSpPr>
            <a:spLocks noGrp="1"/>
          </p:cNvSpPr>
          <p:nvPr>
            <p:ph sz="half" idx="2"/>
          </p:nvPr>
        </p:nvSpPr>
        <p:spPr>
          <a:xfrm>
            <a:off x="3527112" y="10521315"/>
            <a:ext cx="21662705" cy="154752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5923240" y="7060885"/>
            <a:ext cx="21769390" cy="3460430"/>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6" name="Content Placeholder 5"/>
          <p:cNvSpPr>
            <a:spLocks noGrp="1"/>
          </p:cNvSpPr>
          <p:nvPr>
            <p:ph sz="quarter" idx="4"/>
          </p:nvPr>
        </p:nvSpPr>
        <p:spPr>
          <a:xfrm>
            <a:off x="25923240" y="10521315"/>
            <a:ext cx="21769390" cy="154752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AFAAB9A-470B-455E-AA1C-67CC2DE22EE9}" type="datetimeFigureOut">
              <a:rPr lang="en-GB" smtClean="0"/>
              <a:t>01/11/2025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5ACE69-2443-4F1C-B92F-A83363E28DE9}" type="slidenum">
              <a:rPr lang="en-GB" smtClean="0"/>
              <a:t>‹#›</a:t>
            </a:fld>
            <a:endParaRPr lang="en-GB"/>
          </a:p>
        </p:txBody>
      </p:sp>
    </p:spTree>
    <p:extLst>
      <p:ext uri="{BB962C8B-B14F-4D97-AF65-F5344CB8AC3E}">
        <p14:creationId xmlns:p14="http://schemas.microsoft.com/office/powerpoint/2010/main" val="2464983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AFAAB9A-470B-455E-AA1C-67CC2DE22EE9}" type="datetimeFigureOut">
              <a:rPr lang="en-GB" smtClean="0"/>
              <a:t>01/11/2025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5ACE69-2443-4F1C-B92F-A83363E28DE9}" type="slidenum">
              <a:rPr lang="en-GB" smtClean="0"/>
              <a:t>‹#›</a:t>
            </a:fld>
            <a:endParaRPr lang="en-GB"/>
          </a:p>
        </p:txBody>
      </p:sp>
    </p:spTree>
    <p:extLst>
      <p:ext uri="{BB962C8B-B14F-4D97-AF65-F5344CB8AC3E}">
        <p14:creationId xmlns:p14="http://schemas.microsoft.com/office/powerpoint/2010/main" val="14638142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FAAB9A-470B-455E-AA1C-67CC2DE22EE9}" type="datetimeFigureOut">
              <a:rPr lang="en-GB" smtClean="0"/>
              <a:t>01/11/2025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5ACE69-2443-4F1C-B92F-A83363E28DE9}" type="slidenum">
              <a:rPr lang="en-GB" smtClean="0"/>
              <a:t>‹#›</a:t>
            </a:fld>
            <a:endParaRPr lang="en-GB"/>
          </a:p>
        </p:txBody>
      </p:sp>
    </p:spTree>
    <p:extLst>
      <p:ext uri="{BB962C8B-B14F-4D97-AF65-F5344CB8AC3E}">
        <p14:creationId xmlns:p14="http://schemas.microsoft.com/office/powerpoint/2010/main" val="262679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27112" y="1920240"/>
            <a:ext cx="16515395" cy="6720840"/>
          </a:xfrm>
        </p:spPr>
        <p:txBody>
          <a:bodyPr anchor="b"/>
          <a:lstStyle>
            <a:lvl1pPr>
              <a:defRPr sz="13440"/>
            </a:lvl1pPr>
          </a:lstStyle>
          <a:p>
            <a:r>
              <a:rPr lang="en-US"/>
              <a:t>Click to edit Master title style</a:t>
            </a:r>
            <a:endParaRPr lang="en-US" dirty="0"/>
          </a:p>
        </p:txBody>
      </p:sp>
      <p:sp>
        <p:nvSpPr>
          <p:cNvPr id="3" name="Content Placeholder 2"/>
          <p:cNvSpPr>
            <a:spLocks noGrp="1"/>
          </p:cNvSpPr>
          <p:nvPr>
            <p:ph idx="1"/>
          </p:nvPr>
        </p:nvSpPr>
        <p:spPr>
          <a:xfrm>
            <a:off x="21769390" y="4147187"/>
            <a:ext cx="25923240" cy="20469225"/>
          </a:xfrm>
        </p:spPr>
        <p:txBody>
          <a:bodyPr/>
          <a:lstStyle>
            <a:lvl1pPr>
              <a:defRPr sz="13440"/>
            </a:lvl1pPr>
            <a:lvl2pPr>
              <a:defRPr sz="11760"/>
            </a:lvl2pPr>
            <a:lvl3pPr>
              <a:defRPr sz="10080"/>
            </a:lvl3pPr>
            <a:lvl4pPr>
              <a:defRPr sz="8400"/>
            </a:lvl4pPr>
            <a:lvl5pPr>
              <a:defRPr sz="8400"/>
            </a:lvl5pPr>
            <a:lvl6pPr>
              <a:defRPr sz="8400"/>
            </a:lvl6pPr>
            <a:lvl7pPr>
              <a:defRPr sz="8400"/>
            </a:lvl7pPr>
            <a:lvl8pPr>
              <a:defRPr sz="8400"/>
            </a:lvl8pPr>
            <a:lvl9pPr>
              <a:defRPr sz="8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527112" y="8641080"/>
            <a:ext cx="16515395" cy="16008670"/>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5" name="Date Placeholder 4"/>
          <p:cNvSpPr>
            <a:spLocks noGrp="1"/>
          </p:cNvSpPr>
          <p:nvPr>
            <p:ph type="dt" sz="half" idx="10"/>
          </p:nvPr>
        </p:nvSpPr>
        <p:spPr/>
        <p:txBody>
          <a:bodyPr/>
          <a:lstStyle/>
          <a:p>
            <a:fld id="{1AFAAB9A-470B-455E-AA1C-67CC2DE22EE9}"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5ACE69-2443-4F1C-B92F-A83363E28DE9}" type="slidenum">
              <a:rPr lang="en-GB" smtClean="0"/>
              <a:t>‹#›</a:t>
            </a:fld>
            <a:endParaRPr lang="en-GB"/>
          </a:p>
        </p:txBody>
      </p:sp>
    </p:spTree>
    <p:extLst>
      <p:ext uri="{BB962C8B-B14F-4D97-AF65-F5344CB8AC3E}">
        <p14:creationId xmlns:p14="http://schemas.microsoft.com/office/powerpoint/2010/main" val="626795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27112" y="1920240"/>
            <a:ext cx="16515395" cy="6720840"/>
          </a:xfrm>
        </p:spPr>
        <p:txBody>
          <a:bodyPr anchor="b"/>
          <a:lstStyle>
            <a:lvl1pPr>
              <a:defRPr sz="13440"/>
            </a:lvl1pPr>
          </a:lstStyle>
          <a:p>
            <a:r>
              <a:rPr lang="en-US"/>
              <a:t>Click to edit Master title style</a:t>
            </a:r>
            <a:endParaRPr lang="en-US" dirty="0"/>
          </a:p>
        </p:txBody>
      </p:sp>
      <p:sp>
        <p:nvSpPr>
          <p:cNvPr id="3" name="Picture Placeholder 2"/>
          <p:cNvSpPr>
            <a:spLocks noGrp="1" noChangeAspect="1"/>
          </p:cNvSpPr>
          <p:nvPr>
            <p:ph type="pic" idx="1"/>
          </p:nvPr>
        </p:nvSpPr>
        <p:spPr>
          <a:xfrm>
            <a:off x="21769390" y="4147187"/>
            <a:ext cx="25923240" cy="20469225"/>
          </a:xfrm>
        </p:spPr>
        <p:txBody>
          <a:bodyPr anchor="t"/>
          <a:lstStyle>
            <a:lvl1pPr marL="0" indent="0">
              <a:buNone/>
              <a:defRPr sz="13440"/>
            </a:lvl1pPr>
            <a:lvl2pPr marL="1920240" indent="0">
              <a:buNone/>
              <a:defRPr sz="11760"/>
            </a:lvl2pPr>
            <a:lvl3pPr marL="3840480" indent="0">
              <a:buNone/>
              <a:defRPr sz="10080"/>
            </a:lvl3pPr>
            <a:lvl4pPr marL="5760720" indent="0">
              <a:buNone/>
              <a:defRPr sz="8400"/>
            </a:lvl4pPr>
            <a:lvl5pPr marL="7680960" indent="0">
              <a:buNone/>
              <a:defRPr sz="8400"/>
            </a:lvl5pPr>
            <a:lvl6pPr marL="9601200" indent="0">
              <a:buNone/>
              <a:defRPr sz="8400"/>
            </a:lvl6pPr>
            <a:lvl7pPr marL="11521440" indent="0">
              <a:buNone/>
              <a:defRPr sz="8400"/>
            </a:lvl7pPr>
            <a:lvl8pPr marL="13441680" indent="0">
              <a:buNone/>
              <a:defRPr sz="8400"/>
            </a:lvl8pPr>
            <a:lvl9pPr marL="15361920" indent="0">
              <a:buNone/>
              <a:defRPr sz="8400"/>
            </a:lvl9pPr>
          </a:lstStyle>
          <a:p>
            <a:r>
              <a:rPr lang="en-US"/>
              <a:t>Click icon to add picture</a:t>
            </a:r>
            <a:endParaRPr lang="en-US" dirty="0"/>
          </a:p>
        </p:txBody>
      </p:sp>
      <p:sp>
        <p:nvSpPr>
          <p:cNvPr id="4" name="Text Placeholder 3"/>
          <p:cNvSpPr>
            <a:spLocks noGrp="1"/>
          </p:cNvSpPr>
          <p:nvPr>
            <p:ph type="body" sz="half" idx="2"/>
          </p:nvPr>
        </p:nvSpPr>
        <p:spPr>
          <a:xfrm>
            <a:off x="3527112" y="8641080"/>
            <a:ext cx="16515395" cy="16008670"/>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5" name="Date Placeholder 4"/>
          <p:cNvSpPr>
            <a:spLocks noGrp="1"/>
          </p:cNvSpPr>
          <p:nvPr>
            <p:ph type="dt" sz="half" idx="10"/>
          </p:nvPr>
        </p:nvSpPr>
        <p:spPr/>
        <p:txBody>
          <a:bodyPr/>
          <a:lstStyle/>
          <a:p>
            <a:fld id="{1AFAAB9A-470B-455E-AA1C-67CC2DE22EE9}"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5ACE69-2443-4F1C-B92F-A83363E28DE9}" type="slidenum">
              <a:rPr lang="en-GB" smtClean="0"/>
              <a:t>‹#›</a:t>
            </a:fld>
            <a:endParaRPr lang="en-GB"/>
          </a:p>
        </p:txBody>
      </p:sp>
    </p:spTree>
    <p:extLst>
      <p:ext uri="{BB962C8B-B14F-4D97-AF65-F5344CB8AC3E}">
        <p14:creationId xmlns:p14="http://schemas.microsoft.com/office/powerpoint/2010/main" val="10209358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FAAB9A-470B-455E-AA1C-67CC2DE22EE9}"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5ACE69-2443-4F1C-B92F-A83363E28DE9}" type="slidenum">
              <a:rPr lang="en-GB" smtClean="0"/>
              <a:t>‹#›</a:t>
            </a:fld>
            <a:endParaRPr lang="en-GB"/>
          </a:p>
        </p:txBody>
      </p:sp>
    </p:spTree>
    <p:extLst>
      <p:ext uri="{BB962C8B-B14F-4D97-AF65-F5344CB8AC3E}">
        <p14:creationId xmlns:p14="http://schemas.microsoft.com/office/powerpoint/2010/main" val="1522342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6644580" y="1533525"/>
            <a:ext cx="11041380" cy="2440972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520440" y="1533525"/>
            <a:ext cx="32484060" cy="24409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AFAAB9A-470B-455E-AA1C-67CC2DE22EE9}"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5ACE69-2443-4F1C-B92F-A83363E28DE9}" type="slidenum">
              <a:rPr lang="en-GB" smtClean="0"/>
              <a:t>‹#›</a:t>
            </a:fld>
            <a:endParaRPr lang="en-GB"/>
          </a:p>
        </p:txBody>
      </p:sp>
    </p:spTree>
    <p:extLst>
      <p:ext uri="{BB962C8B-B14F-4D97-AF65-F5344CB8AC3E}">
        <p14:creationId xmlns:p14="http://schemas.microsoft.com/office/powerpoint/2010/main" val="20735108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20440" y="1533527"/>
            <a:ext cx="44165520" cy="55673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520440" y="7667625"/>
            <a:ext cx="44165520" cy="182756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520440" y="26696672"/>
            <a:ext cx="11521440" cy="1533525"/>
          </a:xfrm>
          <a:prstGeom prst="rect">
            <a:avLst/>
          </a:prstGeom>
        </p:spPr>
        <p:txBody>
          <a:bodyPr vert="horz" lIns="91440" tIns="45720" rIns="91440" bIns="45720" rtlCol="0" anchor="ctr"/>
          <a:lstStyle>
            <a:lvl1pPr algn="l">
              <a:defRPr sz="5040">
                <a:solidFill>
                  <a:schemeClr val="tx1">
                    <a:tint val="82000"/>
                  </a:schemeClr>
                </a:solidFill>
              </a:defRPr>
            </a:lvl1pPr>
          </a:lstStyle>
          <a:p>
            <a:fld id="{1AFAAB9A-470B-455E-AA1C-67CC2DE22EE9}" type="datetimeFigureOut">
              <a:rPr lang="en-GB" smtClean="0"/>
              <a:t>01/11/2025</a:t>
            </a:fld>
            <a:endParaRPr lang="en-GB"/>
          </a:p>
        </p:txBody>
      </p:sp>
      <p:sp>
        <p:nvSpPr>
          <p:cNvPr id="5" name="Footer Placeholder 4"/>
          <p:cNvSpPr>
            <a:spLocks noGrp="1"/>
          </p:cNvSpPr>
          <p:nvPr>
            <p:ph type="ftr" sz="quarter" idx="3"/>
          </p:nvPr>
        </p:nvSpPr>
        <p:spPr>
          <a:xfrm>
            <a:off x="16962120" y="26696672"/>
            <a:ext cx="17282160" cy="1533525"/>
          </a:xfrm>
          <a:prstGeom prst="rect">
            <a:avLst/>
          </a:prstGeom>
        </p:spPr>
        <p:txBody>
          <a:bodyPr vert="horz" lIns="91440" tIns="45720" rIns="91440" bIns="45720" rtlCol="0" anchor="ctr"/>
          <a:lstStyle>
            <a:lvl1pPr algn="ctr">
              <a:defRPr sz="504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36164520" y="26696672"/>
            <a:ext cx="11521440" cy="1533525"/>
          </a:xfrm>
          <a:prstGeom prst="rect">
            <a:avLst/>
          </a:prstGeom>
        </p:spPr>
        <p:txBody>
          <a:bodyPr vert="horz" lIns="91440" tIns="45720" rIns="91440" bIns="45720" rtlCol="0" anchor="ctr"/>
          <a:lstStyle>
            <a:lvl1pPr algn="r">
              <a:defRPr sz="5040">
                <a:solidFill>
                  <a:schemeClr val="tx1">
                    <a:tint val="82000"/>
                  </a:schemeClr>
                </a:solidFill>
              </a:defRPr>
            </a:lvl1pPr>
          </a:lstStyle>
          <a:p>
            <a:fld id="{D25ACE69-2443-4F1C-B92F-A83363E28DE9}" type="slidenum">
              <a:rPr lang="en-GB" smtClean="0"/>
              <a:t>‹#›</a:t>
            </a:fld>
            <a:endParaRPr lang="en-GB"/>
          </a:p>
        </p:txBody>
      </p:sp>
    </p:spTree>
    <p:extLst>
      <p:ext uri="{BB962C8B-B14F-4D97-AF65-F5344CB8AC3E}">
        <p14:creationId xmlns:p14="http://schemas.microsoft.com/office/powerpoint/2010/main" val="3508503368"/>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3840480" rtl="0" eaLnBrk="1" latinLnBrk="0" hangingPunct="1">
        <a:lnSpc>
          <a:spcPct val="90000"/>
        </a:lnSpc>
        <a:spcBef>
          <a:spcPct val="0"/>
        </a:spcBef>
        <a:buNone/>
        <a:defRPr sz="18480" kern="1200">
          <a:solidFill>
            <a:schemeClr val="tx1"/>
          </a:solidFill>
          <a:latin typeface="+mj-lt"/>
          <a:ea typeface="+mj-ea"/>
          <a:cs typeface="+mj-cs"/>
        </a:defRPr>
      </a:lvl1pPr>
    </p:titleStyle>
    <p:bodyStyle>
      <a:lvl1pPr marL="960120" indent="-960120" algn="l" defTabSz="3840480" rtl="0" eaLnBrk="1" latinLnBrk="0" hangingPunct="1">
        <a:lnSpc>
          <a:spcPct val="90000"/>
        </a:lnSpc>
        <a:spcBef>
          <a:spcPts val="4200"/>
        </a:spcBef>
        <a:buFont typeface="Arial" panose="020B0604020202020204" pitchFamily="34" charset="0"/>
        <a:buChar char="•"/>
        <a:defRPr sz="11760" kern="1200">
          <a:solidFill>
            <a:schemeClr val="tx1"/>
          </a:solidFill>
          <a:latin typeface="+mn-lt"/>
          <a:ea typeface="+mn-ea"/>
          <a:cs typeface="+mn-cs"/>
        </a:defRPr>
      </a:lvl1pPr>
      <a:lvl2pPr marL="2880360" indent="-960120" algn="l" defTabSz="3840480" rtl="0" eaLnBrk="1" latinLnBrk="0" hangingPunct="1">
        <a:lnSpc>
          <a:spcPct val="90000"/>
        </a:lnSpc>
        <a:spcBef>
          <a:spcPts val="2100"/>
        </a:spcBef>
        <a:buFont typeface="Arial" panose="020B0604020202020204" pitchFamily="34" charset="0"/>
        <a:buChar char="•"/>
        <a:defRPr sz="10080" kern="1200">
          <a:solidFill>
            <a:schemeClr val="tx1"/>
          </a:solidFill>
          <a:latin typeface="+mn-lt"/>
          <a:ea typeface="+mn-ea"/>
          <a:cs typeface="+mn-cs"/>
        </a:defRPr>
      </a:lvl2pPr>
      <a:lvl3pPr marL="4800600" indent="-960120" algn="l" defTabSz="3840480" rtl="0" eaLnBrk="1" latinLnBrk="0" hangingPunct="1">
        <a:lnSpc>
          <a:spcPct val="90000"/>
        </a:lnSpc>
        <a:spcBef>
          <a:spcPts val="2100"/>
        </a:spcBef>
        <a:buFont typeface="Arial" panose="020B0604020202020204" pitchFamily="34" charset="0"/>
        <a:buChar char="•"/>
        <a:defRPr sz="8400" kern="1200">
          <a:solidFill>
            <a:schemeClr val="tx1"/>
          </a:solidFill>
          <a:latin typeface="+mn-lt"/>
          <a:ea typeface="+mn-ea"/>
          <a:cs typeface="+mn-cs"/>
        </a:defRPr>
      </a:lvl3pPr>
      <a:lvl4pPr marL="67208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4pPr>
      <a:lvl5pPr marL="864108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5pPr>
      <a:lvl6pPr marL="1056132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6pPr>
      <a:lvl7pPr marL="1248156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7pPr>
      <a:lvl8pPr marL="1440180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8pPr>
      <a:lvl9pPr marL="163220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9pPr>
    </p:bodyStyle>
    <p:otherStyle>
      <a:defPPr>
        <a:defRPr lang="en-US"/>
      </a:defPPr>
      <a:lvl1pPr marL="0" algn="l" defTabSz="3840480" rtl="0" eaLnBrk="1" latinLnBrk="0" hangingPunct="1">
        <a:defRPr sz="7560" kern="1200">
          <a:solidFill>
            <a:schemeClr val="tx1"/>
          </a:solidFill>
          <a:latin typeface="+mn-lt"/>
          <a:ea typeface="+mn-ea"/>
          <a:cs typeface="+mn-cs"/>
        </a:defRPr>
      </a:lvl1pPr>
      <a:lvl2pPr marL="1920240" algn="l" defTabSz="3840480" rtl="0" eaLnBrk="1" latinLnBrk="0" hangingPunct="1">
        <a:defRPr sz="7560" kern="1200">
          <a:solidFill>
            <a:schemeClr val="tx1"/>
          </a:solidFill>
          <a:latin typeface="+mn-lt"/>
          <a:ea typeface="+mn-ea"/>
          <a:cs typeface="+mn-cs"/>
        </a:defRPr>
      </a:lvl2pPr>
      <a:lvl3pPr marL="3840480" algn="l" defTabSz="3840480" rtl="0" eaLnBrk="1" latinLnBrk="0" hangingPunct="1">
        <a:defRPr sz="7560" kern="1200">
          <a:solidFill>
            <a:schemeClr val="tx1"/>
          </a:solidFill>
          <a:latin typeface="+mn-lt"/>
          <a:ea typeface="+mn-ea"/>
          <a:cs typeface="+mn-cs"/>
        </a:defRPr>
      </a:lvl3pPr>
      <a:lvl4pPr marL="5760720" algn="l" defTabSz="3840480" rtl="0" eaLnBrk="1" latinLnBrk="0" hangingPunct="1">
        <a:defRPr sz="7560" kern="1200">
          <a:solidFill>
            <a:schemeClr val="tx1"/>
          </a:solidFill>
          <a:latin typeface="+mn-lt"/>
          <a:ea typeface="+mn-ea"/>
          <a:cs typeface="+mn-cs"/>
        </a:defRPr>
      </a:lvl4pPr>
      <a:lvl5pPr marL="7680960" algn="l" defTabSz="3840480" rtl="0" eaLnBrk="1" latinLnBrk="0" hangingPunct="1">
        <a:defRPr sz="7560" kern="1200">
          <a:solidFill>
            <a:schemeClr val="tx1"/>
          </a:solidFill>
          <a:latin typeface="+mn-lt"/>
          <a:ea typeface="+mn-ea"/>
          <a:cs typeface="+mn-cs"/>
        </a:defRPr>
      </a:lvl5pPr>
      <a:lvl6pPr marL="9601200" algn="l" defTabSz="3840480" rtl="0" eaLnBrk="1" latinLnBrk="0" hangingPunct="1">
        <a:defRPr sz="7560" kern="1200">
          <a:solidFill>
            <a:schemeClr val="tx1"/>
          </a:solidFill>
          <a:latin typeface="+mn-lt"/>
          <a:ea typeface="+mn-ea"/>
          <a:cs typeface="+mn-cs"/>
        </a:defRPr>
      </a:lvl6pPr>
      <a:lvl7pPr marL="11521440" algn="l" defTabSz="3840480" rtl="0" eaLnBrk="1" latinLnBrk="0" hangingPunct="1">
        <a:defRPr sz="7560" kern="1200">
          <a:solidFill>
            <a:schemeClr val="tx1"/>
          </a:solidFill>
          <a:latin typeface="+mn-lt"/>
          <a:ea typeface="+mn-ea"/>
          <a:cs typeface="+mn-cs"/>
        </a:defRPr>
      </a:lvl7pPr>
      <a:lvl8pPr marL="13441680" algn="l" defTabSz="3840480" rtl="0" eaLnBrk="1" latinLnBrk="0" hangingPunct="1">
        <a:defRPr sz="7560" kern="1200">
          <a:solidFill>
            <a:schemeClr val="tx1"/>
          </a:solidFill>
          <a:latin typeface="+mn-lt"/>
          <a:ea typeface="+mn-ea"/>
          <a:cs typeface="+mn-cs"/>
        </a:defRPr>
      </a:lvl8pPr>
      <a:lvl9pPr marL="15361920" algn="l" defTabSz="384048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F9AA94DC-A550-125F-6E92-8CAD8DD32CA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xmlns="" id="{AD4872CC-46EF-6424-4EF4-A60D1C4B2583}"/>
              </a:ext>
            </a:extLst>
          </p:cNvPr>
          <p:cNvSpPr txBox="1"/>
          <p:nvPr/>
        </p:nvSpPr>
        <p:spPr>
          <a:xfrm>
            <a:off x="-529882" y="368663"/>
            <a:ext cx="53175876" cy="1323439"/>
          </a:xfrm>
          <a:prstGeom prst="rect">
            <a:avLst/>
          </a:prstGeom>
          <a:solidFill>
            <a:schemeClr val="tx2">
              <a:lumMod val="50000"/>
              <a:lumOff val="50000"/>
            </a:schemeClr>
          </a:solidFill>
          <a:ln>
            <a:solidFill>
              <a:schemeClr val="accent2">
                <a:lumMod val="50000"/>
              </a:schemeClr>
            </a:solidFill>
          </a:ln>
        </p:spPr>
        <p:txBody>
          <a:bodyPr wrap="square">
            <a:spAutoFit/>
          </a:bodyPr>
          <a:lstStyle/>
          <a:p>
            <a:pPr algn="ctr">
              <a:buNone/>
            </a:pPr>
            <a:r>
              <a:rPr lang="en-US" sz="8000" b="1" dirty="0">
                <a:latin typeface="Times New Roman" panose="02020603050405020304" pitchFamily="18" charset="0"/>
                <a:cs typeface="Times New Roman" panose="02020603050405020304" pitchFamily="18" charset="0"/>
              </a:rPr>
              <a:t>How Own Emotions Impact Emotional Intelligence and Mindfulness in Student Life</a:t>
            </a:r>
          </a:p>
        </p:txBody>
      </p:sp>
      <p:sp>
        <p:nvSpPr>
          <p:cNvPr id="7" name="TextBox 6">
            <a:extLst>
              <a:ext uri="{FF2B5EF4-FFF2-40B4-BE49-F238E27FC236}">
                <a16:creationId xmlns:a16="http://schemas.microsoft.com/office/drawing/2014/main" xmlns="" id="{0DC8F425-F425-1816-2728-F2A88E0F3997}"/>
              </a:ext>
            </a:extLst>
          </p:cNvPr>
          <p:cNvSpPr txBox="1"/>
          <p:nvPr/>
        </p:nvSpPr>
        <p:spPr>
          <a:xfrm>
            <a:off x="345831" y="1976400"/>
            <a:ext cx="8774723" cy="9571851"/>
          </a:xfrm>
          <a:prstGeom prst="rect">
            <a:avLst/>
          </a:prstGeom>
          <a:solidFill>
            <a:schemeClr val="tx2">
              <a:lumMod val="10000"/>
              <a:lumOff val="90000"/>
            </a:schemeClr>
          </a:solidFill>
          <a:ln>
            <a:solidFill>
              <a:schemeClr val="tx2"/>
            </a:solidFill>
          </a:ln>
        </p:spPr>
        <p:txBody>
          <a:bodyPr wrap="square">
            <a:spAutoFit/>
          </a:bodyPr>
          <a:lstStyle/>
          <a:p>
            <a:pPr algn="just"/>
            <a:r>
              <a:rPr lang="en-US" sz="2800" b="1" dirty="0">
                <a:latin typeface="Times New Roman" panose="02020603050405020304" pitchFamily="18" charset="0"/>
                <a:cs typeface="Times New Roman" panose="02020603050405020304" pitchFamily="18" charset="0"/>
              </a:rPr>
              <a:t>Introduction</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Emotional intelligence (EI) is among the best skills that define personal, academic, and professional achievements. </a:t>
            </a:r>
          </a:p>
          <a:p>
            <a:pPr marL="457200" indent="-457200" algn="just">
              <a:buFont typeface="Arial" panose="020B0604020202020204" pitchFamily="34" charset="0"/>
              <a:buChar char="•"/>
            </a:pPr>
            <a:r>
              <a:rPr lang="en-US" sz="2800" dirty="0" err="1">
                <a:latin typeface="Times New Roman" panose="02020603050405020304" pitchFamily="18" charset="0"/>
                <a:cs typeface="Times New Roman" panose="02020603050405020304" pitchFamily="18" charset="0"/>
              </a:rPr>
              <a:t>Bușu</a:t>
            </a:r>
            <a:r>
              <a:rPr lang="en-US" sz="2800" dirty="0">
                <a:latin typeface="Times New Roman" panose="02020603050405020304" pitchFamily="18" charset="0"/>
                <a:cs typeface="Times New Roman" panose="02020603050405020304" pitchFamily="18" charset="0"/>
              </a:rPr>
              <a:t> (2020) defines emotional intelligence as a mental skill to identify, comprehend, and control personal emotions besides possessing the capacity to react adequately to the emotional conditions of other people. </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Emotions are strong in influencing the way strangers learn, interact and work both in student life. </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Emotional control aids students in the development of self awareness, development of interpersonal relation and focus when handling strenuous academic tasks. </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Like the model suggested by Goleman, EI incorporates self-awareness, self-regulation, motivation, empathy and social skills all of which are necessary in achieving balance and success. </a:t>
            </a: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poster that follows addresses how one can enhance emotional intelligence, the effect that personal emotions have on mindfulness and academic performance, and the ways that students can use to manage emotions and eliminate emotions challenges.</a:t>
            </a:r>
          </a:p>
        </p:txBody>
      </p:sp>
      <p:sp>
        <p:nvSpPr>
          <p:cNvPr id="12" name="TextBox 11">
            <a:extLst>
              <a:ext uri="{FF2B5EF4-FFF2-40B4-BE49-F238E27FC236}">
                <a16:creationId xmlns:a16="http://schemas.microsoft.com/office/drawing/2014/main" xmlns="" id="{8E107157-0892-8682-50B3-B24FF08F2ABF}"/>
              </a:ext>
            </a:extLst>
          </p:cNvPr>
          <p:cNvSpPr txBox="1"/>
          <p:nvPr/>
        </p:nvSpPr>
        <p:spPr>
          <a:xfrm>
            <a:off x="9662160" y="1976400"/>
            <a:ext cx="11277600" cy="11685250"/>
          </a:xfrm>
          <a:prstGeom prst="rect">
            <a:avLst/>
          </a:prstGeom>
          <a:solidFill>
            <a:schemeClr val="tx2">
              <a:lumMod val="10000"/>
              <a:lumOff val="90000"/>
            </a:schemeClr>
          </a:solidFill>
        </p:spPr>
        <p:style>
          <a:lnRef idx="2">
            <a:schemeClr val="accent1"/>
          </a:lnRef>
          <a:fillRef idx="1">
            <a:schemeClr val="lt1"/>
          </a:fillRef>
          <a:effectRef idx="0">
            <a:schemeClr val="accent1"/>
          </a:effectRef>
          <a:fontRef idx="minor">
            <a:schemeClr val="dk1"/>
          </a:fontRef>
        </p:style>
        <p:txBody>
          <a:bodyPr wrap="square">
            <a:spAutoFit/>
          </a:bodyPr>
          <a:lstStyle/>
          <a:p>
            <a:pPr marR="0" lvl="0" algn="just">
              <a:spcAft>
                <a:spcPts val="800"/>
              </a:spcAft>
            </a:pPr>
            <a:r>
              <a:rPr lang="en-GB" sz="2800" b="1" kern="100" dirty="0">
                <a:effectLst/>
                <a:latin typeface="Times New Roman" panose="02020603050405020304" pitchFamily="18" charset="0"/>
                <a:cs typeface="Times New Roman" panose="02020603050405020304" pitchFamily="18" charset="0"/>
              </a:rPr>
              <a:t>Achieving Emotional Intelligence</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The emotional intelligence is not a predetermined personality; it can be acquired and enhanced with the help of constant learning and self-reflection. </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Kumar, Tandon and Misra (2022) elaborate that EI is an intangible but a necessary aspect of classroom communication. Learners with emotional intelligence, empathy, and control interact better and have a constructive dialog. </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Deshmukh and </a:t>
            </a:r>
            <a:r>
              <a:rPr lang="en-GB" sz="2800" kern="100" dirty="0" err="1">
                <a:effectLst/>
                <a:latin typeface="Times New Roman" panose="02020603050405020304" pitchFamily="18" charset="0"/>
                <a:ea typeface="Aptos" panose="020B0004020202020204" pitchFamily="34" charset="0"/>
                <a:cs typeface="Times New Roman" panose="02020603050405020304" pitchFamily="18" charset="0"/>
              </a:rPr>
              <a:t>Chhanwal</a:t>
            </a: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 (2020) believe the formation of EI starts with self-awareness where one should identify emotional provocation and patterns in various circumstances. </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The pupils will be able to follow their emotional reactions every day and to trace the impacts of these feelings on their education and communication with colleagues.</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Self-regulation is the second level that involves the capacity to think before acting of impulse. </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According to Agastya (2023), one of the methods of enhancing the self-regulation of students is the mindfulness training. </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Mindfulness teaches a person to be aware of his thoughts and feelings without judgment and react in a calm manner instead of being an emotional reactive person. </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Likewise, according to </a:t>
            </a:r>
            <a:r>
              <a:rPr lang="en-GB" sz="2800" kern="100" dirty="0" err="1">
                <a:effectLst/>
                <a:latin typeface="Times New Roman" panose="02020603050405020304" pitchFamily="18" charset="0"/>
                <a:ea typeface="Aptos" panose="020B0004020202020204" pitchFamily="34" charset="0"/>
                <a:cs typeface="Times New Roman" panose="02020603050405020304" pitchFamily="18" charset="0"/>
              </a:rPr>
              <a:t>Dihi</a:t>
            </a: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 and Zerrouki (2025), proper emotional intelligence training based on Goleman model can lead to the development of the ability of a learner to better cope with stress, feel motivation, and have an empathetic attitude towards others.</a:t>
            </a:r>
          </a:p>
        </p:txBody>
      </p:sp>
      <p:sp>
        <p:nvSpPr>
          <p:cNvPr id="14" name="TextBox 13">
            <a:extLst>
              <a:ext uri="{FF2B5EF4-FFF2-40B4-BE49-F238E27FC236}">
                <a16:creationId xmlns:a16="http://schemas.microsoft.com/office/drawing/2014/main" xmlns="" id="{DEFAA4F9-0FC2-853A-AB97-EC0D65013D7A}"/>
              </a:ext>
            </a:extLst>
          </p:cNvPr>
          <p:cNvSpPr txBox="1"/>
          <p:nvPr/>
        </p:nvSpPr>
        <p:spPr>
          <a:xfrm>
            <a:off x="345831" y="11832549"/>
            <a:ext cx="8774723" cy="11254363"/>
          </a:xfrm>
          <a:prstGeom prst="rect">
            <a:avLst/>
          </a:prstGeom>
          <a:solidFill>
            <a:schemeClr val="tx2">
              <a:lumMod val="10000"/>
              <a:lumOff val="90000"/>
            </a:schemeClr>
          </a:solidFill>
          <a:ln>
            <a:solidFill>
              <a:schemeClr val="tx2"/>
            </a:solidFill>
          </a:ln>
        </p:spPr>
        <p:txBody>
          <a:bodyPr wrap="square">
            <a:spAutoFit/>
          </a:bodyPr>
          <a:lstStyle/>
          <a:p>
            <a:pPr marR="0" lvl="0" algn="just">
              <a:spcAft>
                <a:spcPts val="800"/>
              </a:spcAft>
            </a:pPr>
            <a:r>
              <a:rPr lang="en-GB" sz="2800" b="1" kern="100" dirty="0">
                <a:effectLst/>
                <a:latin typeface="Times New Roman" panose="02020603050405020304" pitchFamily="18" charset="0"/>
                <a:cs typeface="Times New Roman" panose="02020603050405020304" pitchFamily="18" charset="0"/>
              </a:rPr>
              <a:t>Perceiving and Managing personal Emotions</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Students have a variety of feelings, stress prior to an exam, anxiety in front of the presentation, and frustration in response to group assignments. </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Control and identification of these feelings forms the basis of EI. </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According to </a:t>
            </a:r>
            <a:r>
              <a:rPr lang="en-GB" sz="2800" kern="100" dirty="0" err="1">
                <a:effectLst/>
                <a:latin typeface="Times New Roman" panose="02020603050405020304" pitchFamily="18" charset="0"/>
                <a:ea typeface="Aptos" panose="020B0004020202020204" pitchFamily="34" charset="0"/>
                <a:cs typeface="Times New Roman" panose="02020603050405020304" pitchFamily="18" charset="0"/>
              </a:rPr>
              <a:t>Bușu</a:t>
            </a: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 (2020), emotional intelligence as a cognitive skill refers to achieving accuracy in perception of emotions and reasoning with emotional intelligence in order to think and act upon it. </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In case the students do not realize their feelings, they might also experience difficulties in concentration, making decisions, or communication.</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Machová et al. (2020) disclose emotional regulation training enables one to cope with negative emotions. </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Deep breathing, journaling, and reflection are some of the techniques that enable students to notice the feeling they experience and make conscious choices in response to those feelings. </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Agastya (2023) discovered that mindfulness-based strategies have a great impact on the emotional stability of students, and the level of empathy. </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Present moment stress-free mindfulness enhances emotional stability.</a:t>
            </a:r>
          </a:p>
        </p:txBody>
      </p:sp>
      <p:sp>
        <p:nvSpPr>
          <p:cNvPr id="16" name="TextBox 15">
            <a:extLst>
              <a:ext uri="{FF2B5EF4-FFF2-40B4-BE49-F238E27FC236}">
                <a16:creationId xmlns:a16="http://schemas.microsoft.com/office/drawing/2014/main" xmlns="" id="{B4F31C8F-85E4-7980-148E-478F7DEEAA03}"/>
              </a:ext>
            </a:extLst>
          </p:cNvPr>
          <p:cNvSpPr txBox="1"/>
          <p:nvPr/>
        </p:nvSpPr>
        <p:spPr>
          <a:xfrm>
            <a:off x="39582969" y="2103640"/>
            <a:ext cx="11277600" cy="10720884"/>
          </a:xfrm>
          <a:prstGeom prst="rect">
            <a:avLst/>
          </a:prstGeom>
          <a:solidFill>
            <a:schemeClr val="tx2">
              <a:lumMod val="10000"/>
              <a:lumOff val="90000"/>
            </a:schemeClr>
          </a:solidFill>
          <a:ln>
            <a:solidFill>
              <a:schemeClr val="tx2"/>
            </a:solidFill>
          </a:ln>
        </p:spPr>
        <p:txBody>
          <a:bodyPr wrap="square">
            <a:spAutoFit/>
          </a:bodyPr>
          <a:lstStyle/>
          <a:p>
            <a:pPr marR="0" lvl="0" algn="just">
              <a:spcAft>
                <a:spcPts val="800"/>
              </a:spcAft>
            </a:pPr>
            <a:r>
              <a:rPr lang="en-GB" sz="2800" b="1" kern="100" dirty="0">
                <a:effectLst/>
                <a:latin typeface="Times New Roman" panose="02020603050405020304" pitchFamily="18" charset="0"/>
                <a:cs typeface="Times New Roman" panose="02020603050405020304" pitchFamily="18" charset="0"/>
              </a:rPr>
              <a:t>Awareness and Its Application in Affective Regulation</a:t>
            </a:r>
          </a:p>
          <a:p>
            <a:pPr marL="342900" marR="0" indent="-3429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Mindfulness is a very critical competency that promotes the development of emotional intelligence. </a:t>
            </a:r>
          </a:p>
          <a:p>
            <a:pPr marL="342900" marR="0" indent="-3429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It helps people to remain alive, relaxed, and conscious of their psychological conditions. </a:t>
            </a:r>
          </a:p>
          <a:p>
            <a:pPr marL="342900" marR="0" indent="-3429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Agastya (2023) points out that mindfulness in higher education, like meditation, body scan, and reflective journaling, boosts emotional intelligence at work as it increases the relationship between feelings and thoughts. </a:t>
            </a:r>
          </a:p>
          <a:p>
            <a:pPr marL="342900" marR="0" indent="-3429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Cognitive students become more attentive to emotional changes and can be capable of noticing the causes of stress and even acting with empathy towards themselves and other people.</a:t>
            </a:r>
          </a:p>
          <a:p>
            <a:pPr marL="342900" marR="0" indent="-3429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According to </a:t>
            </a:r>
            <a:r>
              <a:rPr lang="en-GB" sz="2800" kern="100" dirty="0" err="1">
                <a:effectLst/>
                <a:latin typeface="Times New Roman" panose="02020603050405020304" pitchFamily="18" charset="0"/>
                <a:ea typeface="Aptos" panose="020B0004020202020204" pitchFamily="34" charset="0"/>
                <a:cs typeface="Times New Roman" panose="02020603050405020304" pitchFamily="18" charset="0"/>
              </a:rPr>
              <a:t>Dihi</a:t>
            </a: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 and Zerrouki (2025), mindfulness is a complementary concept to the model of EI given by Goleman especially self-regulation and empathy. </a:t>
            </a:r>
          </a:p>
          <a:p>
            <a:pPr marL="342900" marR="0" indent="-3429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Mindfulness exercises allow students to be more focused, patient, and communicative. </a:t>
            </a:r>
          </a:p>
          <a:p>
            <a:pPr marL="342900" marR="0" indent="-3429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As an example, before an exam or a presentation, one can take short breaks to have a deep breath to get the mind back to track and eliminate anxiety. Moreover, mindfulness promotes empathy, which is one of the elements of EI, as it teaches people to listen to the views of other people without being judgmental. This knowledge strengthens relationships and improves collaboration in learning institutions.</a:t>
            </a:r>
          </a:p>
        </p:txBody>
      </p:sp>
      <p:sp>
        <p:nvSpPr>
          <p:cNvPr id="18" name="TextBox 17">
            <a:extLst>
              <a:ext uri="{FF2B5EF4-FFF2-40B4-BE49-F238E27FC236}">
                <a16:creationId xmlns:a16="http://schemas.microsoft.com/office/drawing/2014/main" xmlns="" id="{4E7A8289-D0C8-8802-ECEC-C38819C12C1D}"/>
              </a:ext>
            </a:extLst>
          </p:cNvPr>
          <p:cNvSpPr txBox="1"/>
          <p:nvPr/>
        </p:nvSpPr>
        <p:spPr>
          <a:xfrm>
            <a:off x="37707278" y="13142403"/>
            <a:ext cx="13153291" cy="5673348"/>
          </a:xfrm>
          <a:prstGeom prst="rect">
            <a:avLst/>
          </a:prstGeom>
          <a:solidFill>
            <a:schemeClr val="tx2">
              <a:lumMod val="10000"/>
              <a:lumOff val="90000"/>
            </a:schemeClr>
          </a:solidFill>
          <a:ln>
            <a:solidFill>
              <a:schemeClr val="tx2"/>
            </a:solidFill>
          </a:ln>
        </p:spPr>
        <p:txBody>
          <a:bodyPr wrap="square">
            <a:spAutoFit/>
          </a:bodyPr>
          <a:lstStyle/>
          <a:p>
            <a:pPr marR="0" lvl="0" algn="just">
              <a:spcAft>
                <a:spcPts val="800"/>
              </a:spcAft>
            </a:pPr>
            <a:r>
              <a:rPr lang="en-GB" sz="2800" b="1" kern="100" dirty="0">
                <a:effectLst/>
                <a:latin typeface="Times New Roman" panose="02020603050405020304" pitchFamily="18" charset="0"/>
                <a:cs typeface="Times New Roman" panose="02020603050405020304" pitchFamily="18" charset="0"/>
              </a:rPr>
              <a:t>Emotional Intelligence and Generational Factors</a:t>
            </a:r>
          </a:p>
          <a:p>
            <a:pPr marL="342900" marR="0" indent="-3429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Emotional intelligence as well as learning styles can also be shaped by the generational differences. </a:t>
            </a:r>
          </a:p>
          <a:p>
            <a:pPr marL="342900" marR="0" indent="-3429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Machová et al. (2020) have found out that different generations have different emotional reactions and social </a:t>
            </a:r>
            <a:r>
              <a:rPr lang="en-GB" sz="2800" kern="100" dirty="0" err="1">
                <a:effectLst/>
                <a:latin typeface="Times New Roman" panose="02020603050405020304" pitchFamily="18" charset="0"/>
                <a:ea typeface="Aptos" panose="020B0004020202020204" pitchFamily="34" charset="0"/>
                <a:cs typeface="Times New Roman" panose="02020603050405020304" pitchFamily="18" charset="0"/>
              </a:rPr>
              <a:t>behaviors</a:t>
            </a: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 depending on upbringing and exposure to the digital world including those of the generation X, generation Y, and generation Z. </a:t>
            </a:r>
          </a:p>
          <a:p>
            <a:pPr marL="342900" marR="0" indent="-3429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Students, especially those in their younger and developmental years (they are mostly in Generation Z), can be very dependent on technology and this at times deprives students of face-to-face emotional commitment. </a:t>
            </a:r>
          </a:p>
          <a:p>
            <a:pPr marL="342900" marR="0" indent="-3429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Kraus (2017) compared the representatives of Generation Y and Generation X and showed that both were more inclined to emotional leadership styles that were consistent with the spirit of collaboration, respect, and understanding.</a:t>
            </a:r>
          </a:p>
        </p:txBody>
      </p:sp>
      <p:sp>
        <p:nvSpPr>
          <p:cNvPr id="20" name="TextBox 19">
            <a:extLst>
              <a:ext uri="{FF2B5EF4-FFF2-40B4-BE49-F238E27FC236}">
                <a16:creationId xmlns:a16="http://schemas.microsoft.com/office/drawing/2014/main" xmlns="" id="{483E8875-757F-94DF-39BD-FD441386BBFF}"/>
              </a:ext>
            </a:extLst>
          </p:cNvPr>
          <p:cNvSpPr txBox="1"/>
          <p:nvPr/>
        </p:nvSpPr>
        <p:spPr>
          <a:xfrm>
            <a:off x="21481366" y="11548251"/>
            <a:ext cx="8129587" cy="6966010"/>
          </a:xfrm>
          <a:prstGeom prst="rect">
            <a:avLst/>
          </a:prstGeom>
          <a:solidFill>
            <a:schemeClr val="tx2">
              <a:lumMod val="10000"/>
              <a:lumOff val="90000"/>
            </a:schemeClr>
          </a:solidFill>
          <a:ln>
            <a:solidFill>
              <a:schemeClr val="tx2"/>
            </a:solidFill>
          </a:ln>
        </p:spPr>
        <p:txBody>
          <a:bodyPr wrap="square">
            <a:spAutoFit/>
          </a:bodyPr>
          <a:lstStyle/>
          <a:p>
            <a:pPr marR="0" lvl="0" algn="just">
              <a:spcAft>
                <a:spcPts val="800"/>
              </a:spcAft>
            </a:pPr>
            <a:r>
              <a:rPr lang="en-GB" sz="2800" b="1" kern="100" dirty="0">
                <a:effectLst/>
                <a:latin typeface="Times New Roman" panose="02020603050405020304" pitchFamily="18" charset="0"/>
                <a:cs typeface="Times New Roman" panose="02020603050405020304" pitchFamily="18" charset="0"/>
              </a:rPr>
              <a:t>Academic Success and Emotional Growth factors</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The ability to manage emotions, motivation, and relationship helps students to achieve academic success. </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According to Deshmukh and </a:t>
            </a:r>
            <a:r>
              <a:rPr lang="en-GB" sz="2800" kern="100" dirty="0" err="1">
                <a:effectLst/>
                <a:latin typeface="Times New Roman" panose="02020603050405020304" pitchFamily="18" charset="0"/>
                <a:ea typeface="Aptos" panose="020B0004020202020204" pitchFamily="34" charset="0"/>
                <a:cs typeface="Times New Roman" panose="02020603050405020304" pitchFamily="18" charset="0"/>
              </a:rPr>
              <a:t>Chhanwal</a:t>
            </a: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 (2020), the sustainability of learning with regard to the emotional aspect of the education system is reinforced through the emotional stability of students achieved through emotionally intelligent leadership. </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Emotional intelligence practically leads to time management, resilience and self-discipline.</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In cases of emotional downfall (fear of failures or lack of confidence) in students, EI can restore their ability to get back on track much more quickly.</a:t>
            </a:r>
          </a:p>
        </p:txBody>
      </p:sp>
      <p:sp>
        <p:nvSpPr>
          <p:cNvPr id="22" name="TextBox 21">
            <a:extLst>
              <a:ext uri="{FF2B5EF4-FFF2-40B4-BE49-F238E27FC236}">
                <a16:creationId xmlns:a16="http://schemas.microsoft.com/office/drawing/2014/main" xmlns="" id="{368B8EDF-A93A-8558-59BB-BF8ED04110AD}"/>
              </a:ext>
            </a:extLst>
          </p:cNvPr>
          <p:cNvSpPr txBox="1"/>
          <p:nvPr/>
        </p:nvSpPr>
        <p:spPr>
          <a:xfrm>
            <a:off x="30849569" y="2292851"/>
            <a:ext cx="8024217" cy="4934684"/>
          </a:xfrm>
          <a:prstGeom prst="rect">
            <a:avLst/>
          </a:prstGeom>
          <a:solidFill>
            <a:schemeClr val="tx2">
              <a:lumMod val="10000"/>
              <a:lumOff val="90000"/>
            </a:schemeClr>
          </a:solidFill>
          <a:ln>
            <a:solidFill>
              <a:schemeClr val="tx2"/>
            </a:solidFill>
          </a:ln>
        </p:spPr>
        <p:txBody>
          <a:bodyPr wrap="square">
            <a:spAutoFit/>
          </a:bodyPr>
          <a:lstStyle/>
          <a:p>
            <a:pPr marL="0" marR="0" algn="just">
              <a:spcAft>
                <a:spcPts val="800"/>
              </a:spcAft>
              <a:buNone/>
            </a:pPr>
            <a:r>
              <a:rPr lang="en-GB" sz="2800" i="1" kern="100" dirty="0">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Times New Roman" panose="02020603050405020304" pitchFamily="18" charset="0"/>
              </a:rPr>
              <a:t>To increase the level of emotional intelligence, students may do the following:</a:t>
            </a:r>
          </a:p>
          <a:p>
            <a:pPr marL="342900" marR="0" lvl="0" indent="-342900" algn="just">
              <a:buFont typeface="Symbol" panose="05050102010706020507" pitchFamily="18" charset="2"/>
              <a:buChar char=""/>
            </a:pPr>
            <a:r>
              <a:rPr lang="en-GB" sz="2800" i="1" kern="100" dirty="0">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Times New Roman" panose="02020603050405020304" pitchFamily="18" charset="0"/>
              </a:rPr>
              <a:t>Self-reflection: maintaining an emotional diary on a daily basis and writing about your mood in triggers.</a:t>
            </a:r>
          </a:p>
          <a:p>
            <a:pPr marL="342900" marR="0" lvl="0" indent="-342900" algn="just">
              <a:buFont typeface="Symbol" panose="05050102010706020507" pitchFamily="18" charset="2"/>
              <a:buChar char=""/>
            </a:pPr>
            <a:r>
              <a:rPr lang="en-GB" sz="2800" i="1" kern="100" dirty="0">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Times New Roman" panose="02020603050405020304" pitchFamily="18" charset="0"/>
              </a:rPr>
              <a:t>Mindful breathing: It involves a deep breath prior to a stressor.</a:t>
            </a:r>
          </a:p>
          <a:p>
            <a:pPr marL="342900" marR="0" lvl="0" indent="-342900" algn="just">
              <a:buFont typeface="Symbol" panose="05050102010706020507" pitchFamily="18" charset="2"/>
              <a:buChar char=""/>
            </a:pPr>
            <a:r>
              <a:rPr lang="en-GB" sz="2800" i="1" kern="100" dirty="0">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Times New Roman" panose="02020603050405020304" pitchFamily="18" charset="0"/>
              </a:rPr>
              <a:t>Including practice: active listening to peers.</a:t>
            </a:r>
          </a:p>
          <a:p>
            <a:pPr marL="342900" marR="0" lvl="0" indent="-342900" algn="just">
              <a:buFont typeface="Symbol" panose="05050102010706020507" pitchFamily="18" charset="2"/>
              <a:buChar char=""/>
            </a:pPr>
            <a:r>
              <a:rPr lang="en-GB" sz="2800" i="1" kern="100" dirty="0">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Times New Roman" panose="02020603050405020304" pitchFamily="18" charset="0"/>
              </a:rPr>
              <a:t>Feedback acceptance: perceiving criticism as one of the means of self-improvement.</a:t>
            </a:r>
          </a:p>
          <a:p>
            <a:pPr marL="342900" marR="0" lvl="0" indent="-342900" algn="just">
              <a:spcAft>
                <a:spcPts val="800"/>
              </a:spcAft>
              <a:buFont typeface="Symbol" panose="05050102010706020507" pitchFamily="18" charset="2"/>
              <a:buChar char=""/>
            </a:pPr>
            <a:r>
              <a:rPr lang="en-GB" sz="2800" i="1" kern="100" dirty="0">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Times New Roman" panose="02020603050405020304" pitchFamily="18" charset="0"/>
              </a:rPr>
              <a:t>Positive thinking: taking out of the negative and putting in affirmations of growth.</a:t>
            </a:r>
          </a:p>
        </p:txBody>
      </p:sp>
      <p:sp>
        <p:nvSpPr>
          <p:cNvPr id="29" name="TextBox 28">
            <a:extLst>
              <a:ext uri="{FF2B5EF4-FFF2-40B4-BE49-F238E27FC236}">
                <a16:creationId xmlns:a16="http://schemas.microsoft.com/office/drawing/2014/main" xmlns="" id="{9B177125-7714-8F33-2430-28CD7AD76137}"/>
              </a:ext>
            </a:extLst>
          </p:cNvPr>
          <p:cNvSpPr txBox="1"/>
          <p:nvPr/>
        </p:nvSpPr>
        <p:spPr>
          <a:xfrm>
            <a:off x="33602247" y="18906103"/>
            <a:ext cx="9570496" cy="9653925"/>
          </a:xfrm>
          <a:prstGeom prst="rect">
            <a:avLst/>
          </a:prstGeom>
          <a:solidFill>
            <a:schemeClr val="tx2">
              <a:lumMod val="10000"/>
              <a:lumOff val="90000"/>
            </a:schemeClr>
          </a:solidFill>
          <a:ln>
            <a:solidFill>
              <a:schemeClr val="tx2"/>
            </a:solidFill>
          </a:ln>
        </p:spPr>
        <p:txBody>
          <a:bodyPr wrap="square">
            <a:spAutoFit/>
          </a:bodyPr>
          <a:lstStyle/>
          <a:p>
            <a:pPr marR="0" lvl="0" algn="just">
              <a:spcAft>
                <a:spcPts val="800"/>
              </a:spcAft>
            </a:pPr>
            <a:r>
              <a:rPr lang="en-GB" sz="2800" b="1" kern="100" dirty="0">
                <a:effectLst/>
                <a:latin typeface="Times New Roman" panose="02020603050405020304" pitchFamily="18" charset="0"/>
                <a:cs typeface="Times New Roman" panose="02020603050405020304" pitchFamily="18" charset="0"/>
              </a:rPr>
              <a:t>Emotional Intelligence to Future Work Application</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The concept of emotional intelligence is developed during university life and directly serves in the spheres of employability and leadership. </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According to Cahyono (2024), emotional intelligence is important to creating high-quality, multigenerational teams in workplaces. </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Graduates who are capable of controlling their emotions plus having empathy skills towards others are better placed to resolve conflict, embrace change as well as motivate others. </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In addition, emotionally intelligent people, as </a:t>
            </a:r>
            <a:r>
              <a:rPr lang="en-GB" sz="2800" kern="100" dirty="0" err="1">
                <a:effectLst/>
                <a:latin typeface="Times New Roman" panose="02020603050405020304" pitchFamily="18" charset="0"/>
                <a:ea typeface="Aptos" panose="020B0004020202020204" pitchFamily="34" charset="0"/>
                <a:cs typeface="Times New Roman" panose="02020603050405020304" pitchFamily="18" charset="0"/>
              </a:rPr>
              <a:t>Machista</a:t>
            </a: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 and colleagues (2020) believe, help to overcome generational and cultural differences, which encourages inclusivity and collaboration.</a:t>
            </a:r>
          </a:p>
          <a:p>
            <a:pPr marL="457200" marR="0" indent="-457200" algn="just">
              <a:spcAft>
                <a:spcPts val="800"/>
              </a:spcAft>
              <a:buFont typeface="Arial" panose="020B0604020202020204" pitchFamily="34" charset="0"/>
              <a:buChar char="•"/>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According to Deshmukh and </a:t>
            </a:r>
            <a:r>
              <a:rPr lang="en-GB" sz="2800" kern="100" dirty="0" err="1">
                <a:effectLst/>
                <a:latin typeface="Times New Roman" panose="02020603050405020304" pitchFamily="18" charset="0"/>
                <a:ea typeface="Aptos" panose="020B0004020202020204" pitchFamily="34" charset="0"/>
                <a:cs typeface="Times New Roman" panose="02020603050405020304" pitchFamily="18" charset="0"/>
              </a:rPr>
              <a:t>Chhanwal</a:t>
            </a: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 (2020), sustainable education, as well as lifelong learning, are skills that can be transferred to any workplace, which are supported by emotionally intelligent leadership. Thus, students who strategically pursue an emotional maturation in studies put in place a base of leadership, communication and strength in the future jobs.</a:t>
            </a:r>
          </a:p>
        </p:txBody>
      </p:sp>
      <p:sp>
        <p:nvSpPr>
          <p:cNvPr id="38" name="TextBox 37">
            <a:extLst>
              <a:ext uri="{FF2B5EF4-FFF2-40B4-BE49-F238E27FC236}">
                <a16:creationId xmlns:a16="http://schemas.microsoft.com/office/drawing/2014/main" xmlns="" id="{B7A8E8B6-B6F8-B249-990A-F052CF88D5DD}"/>
              </a:ext>
            </a:extLst>
          </p:cNvPr>
          <p:cNvSpPr txBox="1"/>
          <p:nvPr/>
        </p:nvSpPr>
        <p:spPr>
          <a:xfrm>
            <a:off x="30183079" y="13405339"/>
            <a:ext cx="6838336" cy="4934684"/>
          </a:xfrm>
          <a:prstGeom prst="rect">
            <a:avLst/>
          </a:prstGeom>
          <a:solidFill>
            <a:schemeClr val="tx2">
              <a:lumMod val="10000"/>
              <a:lumOff val="90000"/>
            </a:schemeClr>
          </a:solidFill>
          <a:ln>
            <a:solidFill>
              <a:schemeClr val="tx2"/>
            </a:solidFill>
          </a:ln>
        </p:spPr>
        <p:txBody>
          <a:bodyPr wrap="square">
            <a:spAutoFit/>
          </a:bodyPr>
          <a:lstStyle/>
          <a:p>
            <a:pPr marR="0" lvl="0" algn="just">
              <a:spcAft>
                <a:spcPts val="800"/>
              </a:spcAft>
            </a:pPr>
            <a:r>
              <a:rPr lang="en-GB" sz="2800" b="1" kern="100" dirty="0">
                <a:effectLst/>
                <a:latin typeface="Times New Roman" panose="02020603050405020304" pitchFamily="18" charset="0"/>
                <a:cs typeface="Times New Roman" panose="02020603050405020304" pitchFamily="18" charset="0"/>
              </a:rPr>
              <a:t>Conclusion</a:t>
            </a:r>
          </a:p>
          <a:p>
            <a:pPr marL="0" marR="0" algn="just">
              <a:spcAft>
                <a:spcPts val="800"/>
              </a:spcAft>
              <a:buNone/>
            </a:pPr>
            <a:r>
              <a:rPr lang="en-GB" sz="2800" kern="100" dirty="0">
                <a:effectLst/>
                <a:latin typeface="Times New Roman" panose="02020603050405020304" pitchFamily="18" charset="0"/>
                <a:ea typeface="Aptos" panose="020B0004020202020204" pitchFamily="34" charset="0"/>
                <a:cs typeface="Times New Roman" panose="02020603050405020304" pitchFamily="18" charset="0"/>
              </a:rPr>
              <a:t>Emotional intelligence is an attitude and a set of skills that will enable students to be good at dealing with emotions and being conscious in academic and professional life. Emotional awareness and regulation improves self-awareness, empathy and motivation all of which make one successful. Mindfulness is an intermediate that links the emotional recognition with both peaceful and conscientious action. </a:t>
            </a:r>
          </a:p>
        </p:txBody>
      </p:sp>
      <p:pic>
        <p:nvPicPr>
          <p:cNvPr id="39" name="Picture 38">
            <a:extLst>
              <a:ext uri="{FF2B5EF4-FFF2-40B4-BE49-F238E27FC236}">
                <a16:creationId xmlns:a16="http://schemas.microsoft.com/office/drawing/2014/main" xmlns="" id="{4B5F06EE-480E-0C2C-E223-6BBE117E7471}"/>
              </a:ext>
            </a:extLst>
          </p:cNvPr>
          <p:cNvPicPr>
            <a:picLocks noChangeAspect="1"/>
          </p:cNvPicPr>
          <p:nvPr/>
        </p:nvPicPr>
        <p:blipFill>
          <a:blip r:embed="rId3"/>
          <a:srcRect l="10034" t="7191" r="10703" b="11003"/>
          <a:stretch>
            <a:fillRect/>
          </a:stretch>
        </p:blipFill>
        <p:spPr>
          <a:xfrm>
            <a:off x="21289913" y="2490428"/>
            <a:ext cx="8850474" cy="8543794"/>
          </a:xfrm>
          <a:prstGeom prst="rect">
            <a:avLst/>
          </a:prstGeom>
        </p:spPr>
      </p:pic>
      <p:pic>
        <p:nvPicPr>
          <p:cNvPr id="40" name="Picture 39">
            <a:extLst>
              <a:ext uri="{FF2B5EF4-FFF2-40B4-BE49-F238E27FC236}">
                <a16:creationId xmlns:a16="http://schemas.microsoft.com/office/drawing/2014/main" xmlns="" id="{94BCD0EF-832C-C573-7D4B-97DDCE3FE1DB}"/>
              </a:ext>
            </a:extLst>
          </p:cNvPr>
          <p:cNvPicPr>
            <a:picLocks noChangeAspect="1"/>
          </p:cNvPicPr>
          <p:nvPr/>
        </p:nvPicPr>
        <p:blipFill>
          <a:blip r:embed="rId4"/>
          <a:srcRect t="15368" b="18824"/>
          <a:stretch>
            <a:fillRect/>
          </a:stretch>
        </p:blipFill>
        <p:spPr>
          <a:xfrm>
            <a:off x="9555549" y="14221013"/>
            <a:ext cx="11384211" cy="9529421"/>
          </a:xfrm>
          <a:prstGeom prst="rect">
            <a:avLst/>
          </a:prstGeom>
        </p:spPr>
      </p:pic>
      <p:pic>
        <p:nvPicPr>
          <p:cNvPr id="42" name="Picture 41">
            <a:extLst>
              <a:ext uri="{FF2B5EF4-FFF2-40B4-BE49-F238E27FC236}">
                <a16:creationId xmlns:a16="http://schemas.microsoft.com/office/drawing/2014/main" xmlns="" id="{010F9972-BEC7-DBC5-1740-6DB1AD23DF63}"/>
              </a:ext>
            </a:extLst>
          </p:cNvPr>
          <p:cNvPicPr>
            <a:picLocks noChangeAspect="1"/>
          </p:cNvPicPr>
          <p:nvPr/>
        </p:nvPicPr>
        <p:blipFill>
          <a:blip r:embed="rId5"/>
          <a:srcRect b="15473"/>
          <a:stretch>
            <a:fillRect/>
          </a:stretch>
        </p:blipFill>
        <p:spPr>
          <a:xfrm>
            <a:off x="21661940" y="18940842"/>
            <a:ext cx="11564785" cy="9619186"/>
          </a:xfrm>
          <a:prstGeom prst="rect">
            <a:avLst/>
          </a:prstGeom>
        </p:spPr>
      </p:pic>
      <p:pic>
        <p:nvPicPr>
          <p:cNvPr id="45" name="Picture 44">
            <a:extLst>
              <a:ext uri="{FF2B5EF4-FFF2-40B4-BE49-F238E27FC236}">
                <a16:creationId xmlns:a16="http://schemas.microsoft.com/office/drawing/2014/main" xmlns="" id="{9B040FEB-56DD-A2E0-51AB-A640EA182153}"/>
              </a:ext>
            </a:extLst>
          </p:cNvPr>
          <p:cNvPicPr>
            <a:picLocks noChangeAspect="1"/>
          </p:cNvPicPr>
          <p:nvPr/>
        </p:nvPicPr>
        <p:blipFill>
          <a:blip r:embed="rId6"/>
          <a:stretch>
            <a:fillRect/>
          </a:stretch>
        </p:blipFill>
        <p:spPr>
          <a:xfrm>
            <a:off x="30320137" y="7464082"/>
            <a:ext cx="8733398" cy="5533226"/>
          </a:xfrm>
          <a:prstGeom prst="rect">
            <a:avLst/>
          </a:prstGeom>
        </p:spPr>
      </p:pic>
      <p:sp>
        <p:nvSpPr>
          <p:cNvPr id="50" name="TextBox 49">
            <a:extLst>
              <a:ext uri="{FF2B5EF4-FFF2-40B4-BE49-F238E27FC236}">
                <a16:creationId xmlns:a16="http://schemas.microsoft.com/office/drawing/2014/main" xmlns="" id="{E4EE800C-DB15-B4E4-5F48-1FB6EB18144D}"/>
              </a:ext>
            </a:extLst>
          </p:cNvPr>
          <p:cNvSpPr txBox="1"/>
          <p:nvPr/>
        </p:nvSpPr>
        <p:spPr>
          <a:xfrm>
            <a:off x="345830" y="23750435"/>
            <a:ext cx="21135535" cy="4606389"/>
          </a:xfrm>
          <a:prstGeom prst="rect">
            <a:avLst/>
          </a:prstGeom>
          <a:noFill/>
        </p:spPr>
        <p:txBody>
          <a:bodyPr wrap="square">
            <a:spAutoFit/>
          </a:bodyPr>
          <a:lstStyle/>
          <a:p>
            <a:pPr marR="0" lvl="0" algn="just">
              <a:spcAft>
                <a:spcPts val="800"/>
              </a:spcAft>
            </a:pPr>
            <a:r>
              <a:rPr lang="en-GB" sz="2000" b="1" kern="100" dirty="0" smtClean="0">
                <a:effectLst/>
                <a:latin typeface="Arial" panose="020B0604020202020204" pitchFamily="34" charset="0"/>
              </a:rPr>
              <a:t>References</a:t>
            </a:r>
          </a:p>
          <a:p>
            <a:pPr marL="457200" marR="0" indent="-457200" algn="just">
              <a:spcAft>
                <a:spcPts val="800"/>
              </a:spcAft>
              <a:buNone/>
            </a:pPr>
            <a:r>
              <a:rPr lang="en-GB" sz="2000" kern="100" dirty="0" err="1" smtClean="0">
                <a:effectLst/>
                <a:latin typeface="Arial" panose="020B0604020202020204" pitchFamily="34" charset="0"/>
                <a:ea typeface="Aptos" panose="020B0004020202020204" pitchFamily="34" charset="0"/>
                <a:cs typeface="Times New Roman" panose="02020603050405020304" pitchFamily="18" charset="0"/>
              </a:rPr>
              <a:t>Agastya</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K. D. (2023). How is the student emotional intelligence enhanced by developing mindfulness approach in the higher education school?. In </a:t>
            </a:r>
            <a:r>
              <a:rPr lang="en-GB" sz="2000" i="1" kern="100" dirty="0" smtClean="0">
                <a:effectLst/>
                <a:latin typeface="Arial" panose="020B0604020202020204" pitchFamily="34" charset="0"/>
                <a:ea typeface="Aptos" panose="020B0004020202020204" pitchFamily="34" charset="0"/>
                <a:cs typeface="Times New Roman" panose="02020603050405020304" pitchFamily="18" charset="0"/>
              </a:rPr>
              <a:t>Lighthouse Int. Conf. Proceed.</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(Vol. 1, pp. 251-258).</a:t>
            </a:r>
            <a:endParaRPr lang="en-GB" sz="2000" kern="100" dirty="0" smtClean="0">
              <a:effectLst/>
              <a:latin typeface="Aptos" panose="020B0004020202020204" pitchFamily="34" charset="0"/>
              <a:ea typeface="Aptos" panose="020B0004020202020204" pitchFamily="34" charset="0"/>
              <a:cs typeface="Times New Roman" panose="02020603050405020304" pitchFamily="18" charset="0"/>
            </a:endParaRPr>
          </a:p>
          <a:p>
            <a:pPr marL="457200" marR="0" indent="-457200" algn="just">
              <a:spcAft>
                <a:spcPts val="800"/>
              </a:spcAft>
              <a:buNone/>
            </a:pPr>
            <a:r>
              <a:rPr lang="en-GB" sz="2000" kern="100" dirty="0" err="1" smtClean="0">
                <a:effectLst/>
                <a:latin typeface="Arial" panose="020B0604020202020204" pitchFamily="34" charset="0"/>
                <a:ea typeface="Aptos" panose="020B0004020202020204" pitchFamily="34" charset="0"/>
                <a:cs typeface="Times New Roman" panose="02020603050405020304" pitchFamily="18" charset="0"/>
              </a:rPr>
              <a:t>Bușu</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A. F. (2020). Emotional intelligence as a type of cognitive ability. </a:t>
            </a:r>
            <a:r>
              <a:rPr lang="en-GB" sz="2000" i="1" kern="100" dirty="0" err="1" smtClean="0">
                <a:effectLst/>
                <a:latin typeface="Arial" panose="020B0604020202020204" pitchFamily="34" charset="0"/>
                <a:ea typeface="Aptos" panose="020B0004020202020204" pitchFamily="34" charset="0"/>
                <a:cs typeface="Times New Roman" panose="02020603050405020304" pitchFamily="18" charset="0"/>
              </a:rPr>
              <a:t>Revista</a:t>
            </a:r>
            <a:r>
              <a:rPr lang="en-GB" sz="2000" i="1" kern="100" dirty="0" smtClean="0">
                <a:effectLst/>
                <a:latin typeface="Arial" panose="020B0604020202020204" pitchFamily="34" charset="0"/>
                <a:ea typeface="Aptos" panose="020B0004020202020204" pitchFamily="34" charset="0"/>
                <a:cs typeface="Times New Roman" panose="02020603050405020304" pitchFamily="18" charset="0"/>
              </a:rPr>
              <a:t> de </a:t>
            </a:r>
            <a:r>
              <a:rPr lang="en-GB" sz="2000" i="1" kern="100" dirty="0" err="1" smtClean="0">
                <a:effectLst/>
                <a:latin typeface="Arial" panose="020B0604020202020204" pitchFamily="34" charset="0"/>
                <a:ea typeface="Aptos" panose="020B0004020202020204" pitchFamily="34" charset="0"/>
                <a:cs typeface="Times New Roman" panose="02020603050405020304" pitchFamily="18" charset="0"/>
              </a:rPr>
              <a:t>Științe</a:t>
            </a:r>
            <a:r>
              <a:rPr lang="en-GB" sz="2000" i="1" kern="100" dirty="0" smtClean="0">
                <a:effectLst/>
                <a:latin typeface="Arial" panose="020B0604020202020204" pitchFamily="34" charset="0"/>
                <a:ea typeface="Aptos" panose="020B0004020202020204" pitchFamily="34" charset="0"/>
                <a:cs typeface="Times New Roman" panose="02020603050405020304" pitchFamily="18" charset="0"/>
              </a:rPr>
              <a:t> </a:t>
            </a:r>
            <a:r>
              <a:rPr lang="en-GB" sz="2000" i="1" kern="100" dirty="0" err="1" smtClean="0">
                <a:effectLst/>
                <a:latin typeface="Arial" panose="020B0604020202020204" pitchFamily="34" charset="0"/>
                <a:ea typeface="Aptos" panose="020B0004020202020204" pitchFamily="34" charset="0"/>
                <a:cs typeface="Times New Roman" panose="02020603050405020304" pitchFamily="18" charset="0"/>
              </a:rPr>
              <a:t>Politice</a:t>
            </a:r>
            <a:r>
              <a:rPr lang="en-GB" sz="2000" i="1" kern="100" dirty="0" smtClean="0">
                <a:effectLst/>
                <a:latin typeface="Arial" panose="020B0604020202020204" pitchFamily="34" charset="0"/>
                <a:ea typeface="Aptos" panose="020B0004020202020204" pitchFamily="34" charset="0"/>
                <a:cs typeface="Times New Roman" panose="02020603050405020304" pitchFamily="18" charset="0"/>
              </a:rPr>
              <a:t>. Revue des Sciences </a:t>
            </a:r>
            <a:r>
              <a:rPr lang="en-GB" sz="2000" i="1" kern="100" dirty="0" err="1" smtClean="0">
                <a:effectLst/>
                <a:latin typeface="Arial" panose="020B0604020202020204" pitchFamily="34" charset="0"/>
                <a:ea typeface="Aptos" panose="020B0004020202020204" pitchFamily="34" charset="0"/>
                <a:cs typeface="Times New Roman" panose="02020603050405020304" pitchFamily="18" charset="0"/>
              </a:rPr>
              <a:t>Politiques</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(66), 204-215.</a:t>
            </a:r>
            <a:endParaRPr lang="en-GB" sz="2000" kern="100" dirty="0" smtClean="0">
              <a:effectLst/>
              <a:latin typeface="Aptos" panose="020B0004020202020204" pitchFamily="34" charset="0"/>
              <a:ea typeface="Aptos" panose="020B0004020202020204" pitchFamily="34" charset="0"/>
              <a:cs typeface="Times New Roman" panose="02020603050405020304" pitchFamily="18" charset="0"/>
            </a:endParaRPr>
          </a:p>
          <a:p>
            <a:pPr marL="457200" marR="0" indent="-457200" algn="just">
              <a:spcAft>
                <a:spcPts val="800"/>
              </a:spcAft>
              <a:buNone/>
            </a:pPr>
            <a:r>
              <a:rPr lang="en-GB" sz="2000" kern="100" dirty="0" err="1" smtClean="0">
                <a:effectLst/>
                <a:latin typeface="Arial" panose="020B0604020202020204" pitchFamily="34" charset="0"/>
                <a:ea typeface="Aptos" panose="020B0004020202020204" pitchFamily="34" charset="0"/>
                <a:cs typeface="Times New Roman" panose="02020603050405020304" pitchFamily="18" charset="0"/>
              </a:rPr>
              <a:t>Cahyono</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N. D. (2024). The Role of Emotional Intelligence in HR Leadership: Building Strong Teams in a Multigenerational. The Journal of Academic Science, 1(6), 706-714.</a:t>
            </a:r>
            <a:endParaRPr lang="en-GB" sz="2000" kern="100" dirty="0" smtClean="0">
              <a:effectLst/>
              <a:latin typeface="Aptos" panose="020B0004020202020204" pitchFamily="34" charset="0"/>
              <a:ea typeface="Aptos" panose="020B0004020202020204" pitchFamily="34" charset="0"/>
              <a:cs typeface="Times New Roman" panose="02020603050405020304" pitchFamily="18" charset="0"/>
            </a:endParaRPr>
          </a:p>
          <a:p>
            <a:pPr marL="457200" marR="0" indent="-457200" algn="just">
              <a:spcAft>
                <a:spcPts val="800"/>
              </a:spcAft>
              <a:buNone/>
            </a:pPr>
            <a:r>
              <a:rPr lang="en-GB" sz="2000" kern="100" dirty="0" err="1" smtClean="0">
                <a:effectLst/>
                <a:latin typeface="Arial" panose="020B0604020202020204" pitchFamily="34" charset="0"/>
                <a:ea typeface="Aptos" panose="020B0004020202020204" pitchFamily="34" charset="0"/>
                <a:cs typeface="Times New Roman" panose="02020603050405020304" pitchFamily="18" charset="0"/>
              </a:rPr>
              <a:t>Deshmukh</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A. S., and </a:t>
            </a:r>
            <a:r>
              <a:rPr lang="en-GB" sz="2000" kern="100" dirty="0" err="1" smtClean="0">
                <a:effectLst/>
                <a:latin typeface="Arial" panose="020B0604020202020204" pitchFamily="34" charset="0"/>
                <a:ea typeface="Aptos" panose="020B0004020202020204" pitchFamily="34" charset="0"/>
                <a:cs typeface="Times New Roman" panose="02020603050405020304" pitchFamily="18" charset="0"/>
              </a:rPr>
              <a:t>Chhanwal</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I. L. (2020). Emotionally intelligent leadership in higher education for sustainable quality education. </a:t>
            </a:r>
            <a:r>
              <a:rPr lang="en-GB" sz="2000" i="1" kern="100" dirty="0" smtClean="0">
                <a:effectLst/>
                <a:latin typeface="Arial" panose="020B0604020202020204" pitchFamily="34" charset="0"/>
                <a:ea typeface="Aptos" panose="020B0004020202020204" pitchFamily="34" charset="0"/>
                <a:cs typeface="Times New Roman" panose="02020603050405020304" pitchFamily="18" charset="0"/>
              </a:rPr>
              <a:t>Our Heritage</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a:t>
            </a:r>
            <a:r>
              <a:rPr lang="en-GB" sz="2000" i="1" kern="100" dirty="0" smtClean="0">
                <a:effectLst/>
                <a:latin typeface="Arial" panose="020B0604020202020204" pitchFamily="34" charset="0"/>
                <a:ea typeface="Aptos" panose="020B0004020202020204" pitchFamily="34" charset="0"/>
                <a:cs typeface="Times New Roman" panose="02020603050405020304" pitchFamily="18" charset="0"/>
              </a:rPr>
              <a:t>68</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(5), 14-21.</a:t>
            </a:r>
            <a:endParaRPr lang="en-GB" sz="2000" kern="100" dirty="0" smtClean="0">
              <a:effectLst/>
              <a:latin typeface="Aptos" panose="020B0004020202020204" pitchFamily="34" charset="0"/>
              <a:ea typeface="Aptos" panose="020B0004020202020204" pitchFamily="34" charset="0"/>
              <a:cs typeface="Times New Roman" panose="02020603050405020304" pitchFamily="18" charset="0"/>
            </a:endParaRPr>
          </a:p>
          <a:p>
            <a:pPr marL="457200" marR="0" indent="-457200" algn="just">
              <a:spcAft>
                <a:spcPts val="800"/>
              </a:spcAft>
              <a:buNone/>
            </a:pPr>
            <a:r>
              <a:rPr lang="en-GB" sz="2000" kern="100" dirty="0" err="1" smtClean="0">
                <a:effectLst/>
                <a:latin typeface="Arial" panose="020B0604020202020204" pitchFamily="34" charset="0"/>
                <a:ea typeface="Aptos" panose="020B0004020202020204" pitchFamily="34" charset="0"/>
                <a:cs typeface="Times New Roman" panose="02020603050405020304" pitchFamily="18" charset="0"/>
              </a:rPr>
              <a:t>Dihi</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M., and </a:t>
            </a:r>
            <a:r>
              <a:rPr lang="en-GB" sz="2000" kern="100" dirty="0" err="1" smtClean="0">
                <a:effectLst/>
                <a:latin typeface="Arial" panose="020B0604020202020204" pitchFamily="34" charset="0"/>
                <a:ea typeface="Aptos" panose="020B0004020202020204" pitchFamily="34" charset="0"/>
                <a:cs typeface="Times New Roman" panose="02020603050405020304" pitchFamily="18" charset="0"/>
              </a:rPr>
              <a:t>Zerrouki</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Y. (2025). Assessing Emotional Intelligence Competencies Among English Teacher Trainees in the Oriental Region: A </a:t>
            </a:r>
            <a:r>
              <a:rPr lang="en-GB" sz="2000" kern="100" dirty="0" err="1" smtClean="0">
                <a:effectLst/>
                <a:latin typeface="Arial" panose="020B0604020202020204" pitchFamily="34" charset="0"/>
                <a:ea typeface="Aptos" panose="020B0004020202020204" pitchFamily="34" charset="0"/>
                <a:cs typeface="Times New Roman" panose="02020603050405020304" pitchFamily="18" charset="0"/>
              </a:rPr>
              <a:t>Goleman</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-Based Evaluation. </a:t>
            </a:r>
            <a:r>
              <a:rPr lang="en-GB" sz="2000" i="1" kern="100" dirty="0" smtClean="0">
                <a:effectLst/>
                <a:latin typeface="Arial" panose="020B0604020202020204" pitchFamily="34" charset="0"/>
                <a:ea typeface="Aptos" panose="020B0004020202020204" pitchFamily="34" charset="0"/>
                <a:cs typeface="Times New Roman" panose="02020603050405020304" pitchFamily="18" charset="0"/>
              </a:rPr>
              <a:t>Innovation, Technology, Education and Communication</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(10).</a:t>
            </a:r>
            <a:endParaRPr lang="en-GB" sz="2000" kern="100" dirty="0" smtClean="0">
              <a:effectLst/>
              <a:latin typeface="Aptos" panose="020B0004020202020204" pitchFamily="34" charset="0"/>
              <a:ea typeface="Aptos" panose="020B0004020202020204" pitchFamily="34" charset="0"/>
              <a:cs typeface="Times New Roman" panose="02020603050405020304" pitchFamily="18" charset="0"/>
            </a:endParaRPr>
          </a:p>
          <a:p>
            <a:pPr marL="457200" marR="0" indent="-457200" algn="just">
              <a:spcAft>
                <a:spcPts val="800"/>
              </a:spcAft>
              <a:buNone/>
            </a:pP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Kraus, M. (2017). Comparing Generation X and Generation Y on their preferred emotional leadership style. </a:t>
            </a:r>
            <a:r>
              <a:rPr lang="en-GB" sz="2000" i="1" kern="100" dirty="0" smtClean="0">
                <a:effectLst/>
                <a:latin typeface="Arial" panose="020B0604020202020204" pitchFamily="34" charset="0"/>
                <a:ea typeface="Aptos" panose="020B0004020202020204" pitchFamily="34" charset="0"/>
                <a:cs typeface="Times New Roman" panose="02020603050405020304" pitchFamily="18" charset="0"/>
              </a:rPr>
              <a:t>Journal of applied leadership and management</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a:t>
            </a:r>
            <a:r>
              <a:rPr lang="en-GB" sz="2000" i="1" kern="100" dirty="0" smtClean="0">
                <a:effectLst/>
                <a:latin typeface="Arial" panose="020B0604020202020204" pitchFamily="34" charset="0"/>
                <a:ea typeface="Aptos" panose="020B0004020202020204" pitchFamily="34" charset="0"/>
                <a:cs typeface="Times New Roman" panose="02020603050405020304" pitchFamily="18" charset="0"/>
              </a:rPr>
              <a:t>5</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62-75.</a:t>
            </a:r>
            <a:endParaRPr lang="en-GB" sz="2000" kern="100" dirty="0" smtClean="0">
              <a:effectLst/>
              <a:latin typeface="Aptos" panose="020B0004020202020204" pitchFamily="34" charset="0"/>
              <a:ea typeface="Aptos" panose="020B0004020202020204" pitchFamily="34" charset="0"/>
              <a:cs typeface="Times New Roman" panose="02020603050405020304" pitchFamily="18" charset="0"/>
            </a:endParaRPr>
          </a:p>
          <a:p>
            <a:pPr marL="457200" marR="0" indent="-457200" algn="just">
              <a:spcAft>
                <a:spcPts val="800"/>
              </a:spcAft>
              <a:buNone/>
            </a:pP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Kumar, N., </a:t>
            </a:r>
            <a:r>
              <a:rPr lang="en-GB" sz="2000" kern="100" dirty="0" err="1" smtClean="0">
                <a:effectLst/>
                <a:latin typeface="Arial" panose="020B0604020202020204" pitchFamily="34" charset="0"/>
                <a:ea typeface="Aptos" panose="020B0004020202020204" pitchFamily="34" charset="0"/>
                <a:cs typeface="Times New Roman" panose="02020603050405020304" pitchFamily="18" charset="0"/>
              </a:rPr>
              <a:t>Tandon</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R., and </a:t>
            </a:r>
            <a:r>
              <a:rPr lang="en-GB" sz="2000" kern="100" dirty="0" err="1" smtClean="0">
                <a:effectLst/>
                <a:latin typeface="Arial" panose="020B0604020202020204" pitchFamily="34" charset="0"/>
                <a:ea typeface="Aptos" panose="020B0004020202020204" pitchFamily="34" charset="0"/>
                <a:cs typeface="Times New Roman" panose="02020603050405020304" pitchFamily="18" charset="0"/>
              </a:rPr>
              <a:t>Misra</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N. (2022). Emotional Intelligence as Intangible Class Content for Effective Communication in Managing University Classes: A </a:t>
            </a:r>
            <a:r>
              <a:rPr lang="en-GB" sz="2000" kern="100" dirty="0" err="1" smtClean="0">
                <a:effectLst/>
                <a:latin typeface="Arial" panose="020B0604020202020204" pitchFamily="34" charset="0"/>
                <a:ea typeface="Aptos" panose="020B0004020202020204" pitchFamily="34" charset="0"/>
                <a:cs typeface="Times New Roman" panose="02020603050405020304" pitchFamily="18" charset="0"/>
              </a:rPr>
              <a:t>Bibliometrics</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Analysis. </a:t>
            </a:r>
            <a:r>
              <a:rPr lang="en-GB" sz="2000" i="1" kern="100" dirty="0" smtClean="0">
                <a:effectLst/>
                <a:latin typeface="Arial" panose="020B0604020202020204" pitchFamily="34" charset="0"/>
                <a:ea typeface="Aptos" panose="020B0004020202020204" pitchFamily="34" charset="0"/>
                <a:cs typeface="Times New Roman" panose="02020603050405020304" pitchFamily="18" charset="0"/>
              </a:rPr>
              <a:t>J. Content Community </a:t>
            </a:r>
            <a:r>
              <a:rPr lang="en-GB" sz="2000" i="1" kern="100" dirty="0" err="1" smtClean="0">
                <a:effectLst/>
                <a:latin typeface="Arial" panose="020B0604020202020204" pitchFamily="34" charset="0"/>
                <a:ea typeface="Aptos" panose="020B0004020202020204" pitchFamily="34" charset="0"/>
                <a:cs typeface="Times New Roman" panose="02020603050405020304" pitchFamily="18" charset="0"/>
              </a:rPr>
              <a:t>Commun</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a:t>
            </a:r>
            <a:r>
              <a:rPr lang="en-GB" sz="2000" i="1" kern="100" dirty="0" smtClean="0">
                <a:effectLst/>
                <a:latin typeface="Arial" panose="020B0604020202020204" pitchFamily="34" charset="0"/>
                <a:ea typeface="Aptos" panose="020B0004020202020204" pitchFamily="34" charset="0"/>
                <a:cs typeface="Times New Roman" panose="02020603050405020304" pitchFamily="18" charset="0"/>
              </a:rPr>
              <a:t>16</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26-36.</a:t>
            </a:r>
            <a:endParaRPr lang="en-GB" sz="2000" kern="100" dirty="0" smtClean="0">
              <a:effectLst/>
              <a:latin typeface="Aptos" panose="020B0004020202020204" pitchFamily="34" charset="0"/>
              <a:ea typeface="Aptos" panose="020B0004020202020204" pitchFamily="34" charset="0"/>
              <a:cs typeface="Times New Roman" panose="02020603050405020304" pitchFamily="18" charset="0"/>
            </a:endParaRPr>
          </a:p>
          <a:p>
            <a:pPr marL="457200" marR="0" indent="-457200" algn="just">
              <a:spcAft>
                <a:spcPts val="800"/>
              </a:spcAft>
              <a:buNone/>
            </a:pPr>
            <a:r>
              <a:rPr lang="en-GB" sz="2000" kern="100" dirty="0" err="1" smtClean="0">
                <a:effectLst/>
                <a:latin typeface="Arial" panose="020B0604020202020204" pitchFamily="34" charset="0"/>
                <a:ea typeface="Aptos" panose="020B0004020202020204" pitchFamily="34" charset="0"/>
                <a:cs typeface="Times New Roman" panose="02020603050405020304" pitchFamily="18" charset="0"/>
              </a:rPr>
              <a:t>Machová</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R., </a:t>
            </a:r>
            <a:r>
              <a:rPr lang="en-GB" sz="2000" kern="100" dirty="0" err="1" smtClean="0">
                <a:effectLst/>
                <a:latin typeface="Arial" panose="020B0604020202020204" pitchFamily="34" charset="0"/>
                <a:ea typeface="Aptos" panose="020B0004020202020204" pitchFamily="34" charset="0"/>
                <a:cs typeface="Times New Roman" panose="02020603050405020304" pitchFamily="18" charset="0"/>
              </a:rPr>
              <a:t>Zsigmond</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T., </a:t>
            </a:r>
            <a:r>
              <a:rPr lang="en-GB" sz="2000" kern="100" dirty="0" err="1" smtClean="0">
                <a:effectLst/>
                <a:latin typeface="Arial" panose="020B0604020202020204" pitchFamily="34" charset="0"/>
                <a:ea typeface="Aptos" panose="020B0004020202020204" pitchFamily="34" charset="0"/>
                <a:cs typeface="Times New Roman" panose="02020603050405020304" pitchFamily="18" charset="0"/>
              </a:rPr>
              <a:t>Lazányi</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K., and </a:t>
            </a:r>
            <a:r>
              <a:rPr lang="en-GB" sz="2000" kern="100" dirty="0" err="1" smtClean="0">
                <a:effectLst/>
                <a:latin typeface="Arial" panose="020B0604020202020204" pitchFamily="34" charset="0"/>
                <a:ea typeface="Aptos" panose="020B0004020202020204" pitchFamily="34" charset="0"/>
                <a:cs typeface="Times New Roman" panose="02020603050405020304" pitchFamily="18" charset="0"/>
              </a:rPr>
              <a:t>Krepszová</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V. (2020). Generations and emotional intelligence a pilot study. </a:t>
            </a:r>
            <a:r>
              <a:rPr lang="en-GB" sz="2000" i="1" kern="100" dirty="0" err="1" smtClean="0">
                <a:effectLst/>
                <a:latin typeface="Arial" panose="020B0604020202020204" pitchFamily="34" charset="0"/>
                <a:ea typeface="Aptos" panose="020B0004020202020204" pitchFamily="34" charset="0"/>
                <a:cs typeface="Times New Roman" panose="02020603050405020304" pitchFamily="18" charset="0"/>
              </a:rPr>
              <a:t>Acta</a:t>
            </a:r>
            <a:r>
              <a:rPr lang="en-GB" sz="2000" i="1" kern="100" dirty="0" smtClean="0">
                <a:effectLst/>
                <a:latin typeface="Arial" panose="020B0604020202020204" pitchFamily="34" charset="0"/>
                <a:ea typeface="Aptos" panose="020B0004020202020204" pitchFamily="34" charset="0"/>
                <a:cs typeface="Times New Roman" panose="02020603050405020304" pitchFamily="18" charset="0"/>
              </a:rPr>
              <a:t> </a:t>
            </a:r>
            <a:r>
              <a:rPr lang="en-GB" sz="2000" i="1" kern="100" dirty="0" err="1" smtClean="0">
                <a:effectLst/>
                <a:latin typeface="Arial" panose="020B0604020202020204" pitchFamily="34" charset="0"/>
                <a:ea typeface="Aptos" panose="020B0004020202020204" pitchFamily="34" charset="0"/>
                <a:cs typeface="Times New Roman" panose="02020603050405020304" pitchFamily="18" charset="0"/>
              </a:rPr>
              <a:t>Polytechnica</a:t>
            </a:r>
            <a:r>
              <a:rPr lang="en-GB" sz="2000" i="1" kern="100" dirty="0" smtClean="0">
                <a:effectLst/>
                <a:latin typeface="Arial" panose="020B0604020202020204" pitchFamily="34" charset="0"/>
                <a:ea typeface="Aptos" panose="020B0004020202020204" pitchFamily="34" charset="0"/>
                <a:cs typeface="Times New Roman" panose="02020603050405020304" pitchFamily="18" charset="0"/>
              </a:rPr>
              <a:t> </a:t>
            </a:r>
            <a:r>
              <a:rPr lang="en-GB" sz="2000" i="1" kern="100" dirty="0" err="1" smtClean="0">
                <a:effectLst/>
                <a:latin typeface="Arial" panose="020B0604020202020204" pitchFamily="34" charset="0"/>
                <a:ea typeface="Aptos" panose="020B0004020202020204" pitchFamily="34" charset="0"/>
                <a:cs typeface="Times New Roman" panose="02020603050405020304" pitchFamily="18" charset="0"/>
              </a:rPr>
              <a:t>Hungarica</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 </a:t>
            </a:r>
            <a:r>
              <a:rPr lang="en-GB" sz="2000" i="1" kern="100" dirty="0" smtClean="0">
                <a:effectLst/>
                <a:latin typeface="Arial" panose="020B0604020202020204" pitchFamily="34" charset="0"/>
                <a:ea typeface="Aptos" panose="020B0004020202020204" pitchFamily="34" charset="0"/>
                <a:cs typeface="Times New Roman" panose="02020603050405020304" pitchFamily="18" charset="0"/>
              </a:rPr>
              <a:t>17</a:t>
            </a:r>
            <a:r>
              <a:rPr lang="en-GB" sz="2000" kern="100" dirty="0" smtClean="0">
                <a:effectLst/>
                <a:latin typeface="Arial" panose="020B0604020202020204" pitchFamily="34" charset="0"/>
                <a:ea typeface="Aptos" panose="020B0004020202020204" pitchFamily="34" charset="0"/>
                <a:cs typeface="Times New Roman" panose="02020603050405020304" pitchFamily="18" charset="0"/>
              </a:rPr>
              <a:t>(5), 229-247.</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51" name="Picture 50">
            <a:extLst>
              <a:ext uri="{FF2B5EF4-FFF2-40B4-BE49-F238E27FC236}">
                <a16:creationId xmlns:a16="http://schemas.microsoft.com/office/drawing/2014/main" xmlns="" id="{1241510D-0EF4-6035-676D-256625786404}"/>
              </a:ext>
            </a:extLst>
          </p:cNvPr>
          <p:cNvPicPr>
            <a:picLocks noChangeAspect="1"/>
          </p:cNvPicPr>
          <p:nvPr/>
        </p:nvPicPr>
        <p:blipFill>
          <a:blip r:embed="rId7"/>
          <a:srcRect l="18234" r="13765"/>
          <a:stretch>
            <a:fillRect/>
          </a:stretch>
        </p:blipFill>
        <p:spPr>
          <a:xfrm>
            <a:off x="43482431" y="19619296"/>
            <a:ext cx="7723969" cy="7566330"/>
          </a:xfrm>
          <a:prstGeom prst="rect">
            <a:avLst/>
          </a:prstGeom>
        </p:spPr>
      </p:pic>
    </p:spTree>
    <p:extLst>
      <p:ext uri="{BB962C8B-B14F-4D97-AF65-F5344CB8AC3E}">
        <p14:creationId xmlns:p14="http://schemas.microsoft.com/office/powerpoint/2010/main" val="16884594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103</TotalTime>
  <Words>2743</Words>
  <Application>Microsoft Office PowerPoint</Application>
  <PresentationFormat>Custom</PresentationFormat>
  <Paragraphs>94</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Aptos Display</vt:lpstr>
      <vt:lpstr>Arial</vt:lpstr>
      <vt:lpstr>Symbol</vt:lpstr>
      <vt:lpstr>Times New Roman</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abc dc</dc:creator>
  <cp:lastModifiedBy>lenovo</cp:lastModifiedBy>
  <cp:revision>8</cp:revision>
  <dcterms:created xsi:type="dcterms:W3CDTF">2025-10-23T11:18:15Z</dcterms:created>
  <dcterms:modified xsi:type="dcterms:W3CDTF">2025-10-31T19:41:20Z</dcterms:modified>
</cp:coreProperties>
</file>