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1" r:id="rId4"/>
    <p:sldId id="258" r:id="rId5"/>
    <p:sldId id="259" r:id="rId6"/>
    <p:sldId id="260" r:id="rId7"/>
    <p:sldId id="262" r:id="rId8"/>
    <p:sldId id="263" r:id="rId9"/>
    <p:sldId id="264" r:id="rId10"/>
    <p:sldId id="266" r:id="rId11"/>
    <p:sldId id="267" r:id="rId12"/>
    <p:sldId id="265"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615" autoAdjust="0"/>
    <p:restoredTop sz="86441" autoAdjust="0"/>
  </p:normalViewPr>
  <p:slideViewPr>
    <p:cSldViewPr>
      <p:cViewPr varScale="1">
        <p:scale>
          <a:sx n="64" d="100"/>
          <a:sy n="64" d="100"/>
        </p:scale>
        <p:origin x="-306" y="-96"/>
      </p:cViewPr>
      <p:guideLst>
        <p:guide orient="horz" pos="2160"/>
        <p:guide pos="2880"/>
      </p:guideLst>
    </p:cSldViewPr>
  </p:slideViewPr>
  <p:outlineViewPr>
    <p:cViewPr>
      <p:scale>
        <a:sx n="33" d="100"/>
        <a:sy n="33" d="100"/>
      </p:scale>
      <p:origin x="48" y="10650"/>
    </p:cViewPr>
  </p:outlin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10/14/2011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10/14/2011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10/14/2011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10/14/2011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10/14/2011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10/14/2011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10/14/2011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10/14/2011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10/14/2011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10/14/2011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10/14/2011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10/14/2011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Sustainable Development as the “central organising principle” of government in Wales</a:t>
            </a:r>
            <a:endParaRPr lang="en-GB" dirty="0"/>
          </a:p>
        </p:txBody>
      </p:sp>
      <p:sp>
        <p:nvSpPr>
          <p:cNvPr id="3" name="Subtitle 2"/>
          <p:cNvSpPr>
            <a:spLocks noGrp="1"/>
          </p:cNvSpPr>
          <p:nvPr>
            <p:ph type="subTitle" idx="1"/>
          </p:nvPr>
        </p:nvSpPr>
        <p:spPr/>
        <p:txBody>
          <a:bodyPr>
            <a:normAutofit/>
          </a:bodyPr>
          <a:lstStyle/>
          <a:p>
            <a:endParaRPr lang="en-GB" dirty="0" smtClean="0"/>
          </a:p>
          <a:p>
            <a:r>
              <a:rPr lang="en-GB" dirty="0" smtClean="0"/>
              <a:t>Professional Associations at Swansea Business School 13.10.11</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5" name="Rectangle 1"/>
          <p:cNvSpPr>
            <a:spLocks noChangeArrowheads="1"/>
          </p:cNvSpPr>
          <p:nvPr/>
        </p:nvSpPr>
        <p:spPr bwMode="auto">
          <a:xfrm>
            <a:off x="0" y="0"/>
            <a:ext cx="300082" cy="615553"/>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600" b="0" i="0" u="none" strike="noStrike" cap="none" normalizeH="0" baseline="0" dirty="0" smtClean="0">
                <a:ln>
                  <a:noFill/>
                </a:ln>
                <a:solidFill>
                  <a:srgbClr val="000000"/>
                </a:solidFill>
                <a:effectLst/>
                <a:latin typeface="Helvetica"/>
                <a:ea typeface="Helvetica"/>
                <a:cs typeface="Times New Roman" pitchFamily="18" charset="0"/>
              </a:rPr>
              <a:t>  </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pitchFamily="34" charset="0"/>
            </a:endParaRPr>
          </a:p>
        </p:txBody>
      </p:sp>
      <p:sp>
        <p:nvSpPr>
          <p:cNvPr id="3" name="Title 2"/>
          <p:cNvSpPr>
            <a:spLocks noGrp="1"/>
          </p:cNvSpPr>
          <p:nvPr>
            <p:ph type="title"/>
          </p:nvPr>
        </p:nvSpPr>
        <p:spPr>
          <a:xfrm>
            <a:off x="457200" y="274638"/>
            <a:ext cx="8229600" cy="487362"/>
          </a:xfrm>
        </p:spPr>
        <p:txBody>
          <a:bodyPr>
            <a:normAutofit fontScale="90000"/>
          </a:bodyPr>
          <a:lstStyle/>
          <a:p>
            <a:r>
              <a:rPr lang="en-GB" dirty="0" err="1" smtClean="0"/>
              <a:t>Brundtland</a:t>
            </a:r>
            <a:r>
              <a:rPr lang="en-GB" dirty="0" smtClean="0"/>
              <a:t> definition</a:t>
            </a:r>
            <a:endParaRPr lang="en-GB" dirty="0"/>
          </a:p>
        </p:txBody>
      </p:sp>
      <p:sp>
        <p:nvSpPr>
          <p:cNvPr id="4" name="Content Placeholder 3"/>
          <p:cNvSpPr>
            <a:spLocks noGrp="1"/>
          </p:cNvSpPr>
          <p:nvPr>
            <p:ph idx="1"/>
          </p:nvPr>
        </p:nvSpPr>
        <p:spPr>
          <a:xfrm>
            <a:off x="304800" y="1066800"/>
            <a:ext cx="8382000" cy="5334000"/>
          </a:xfrm>
        </p:spPr>
        <p:txBody>
          <a:bodyPr>
            <a:normAutofit fontScale="77500" lnSpcReduction="20000"/>
          </a:bodyPr>
          <a:lstStyle/>
          <a:p>
            <a:r>
              <a:rPr lang="en-US" dirty="0" smtClean="0"/>
              <a:t>1. Welsh Government use the </a:t>
            </a:r>
            <a:r>
              <a:rPr lang="en-US" dirty="0" err="1" smtClean="0"/>
              <a:t>Brundtland</a:t>
            </a:r>
            <a:r>
              <a:rPr lang="en-US" dirty="0" smtClean="0"/>
              <a:t> definition of 'Sustainable Development' from 'Our Common Futures' 1987 World Commission on the Environment and Development</a:t>
            </a:r>
            <a:endParaRPr lang="en-GB" dirty="0" smtClean="0"/>
          </a:p>
          <a:p>
            <a:pPr>
              <a:buNone/>
            </a:pPr>
            <a:r>
              <a:rPr lang="en-US" dirty="0" smtClean="0"/>
              <a:t>  </a:t>
            </a:r>
            <a:endParaRPr lang="en-GB" dirty="0" smtClean="0"/>
          </a:p>
          <a:p>
            <a:r>
              <a:rPr lang="en-US" b="1" dirty="0" smtClean="0"/>
              <a:t>"..development that meets the needs of the present without compromising the ability of future generations to meet their own needs</a:t>
            </a:r>
            <a:endParaRPr lang="en-GB" b="1" dirty="0" smtClean="0"/>
          </a:p>
          <a:p>
            <a:endParaRPr lang="en-GB" dirty="0" smtClean="0"/>
          </a:p>
          <a:p>
            <a:r>
              <a:rPr lang="en-US" dirty="0" smtClean="0"/>
              <a:t>- the concept of needs, in particular the essential needs of the world's poor, to which overriding priority should be given; and</a:t>
            </a:r>
            <a:endParaRPr lang="en-GB" dirty="0" smtClean="0"/>
          </a:p>
          <a:p>
            <a:endParaRPr lang="en-GB" dirty="0" smtClean="0"/>
          </a:p>
          <a:p>
            <a:r>
              <a:rPr lang="en-US" dirty="0" smtClean="0"/>
              <a:t>- the idea of limitations imposed by the state of technology and social organization on the environment's ability to meet present and future needs."</a:t>
            </a:r>
            <a:endParaRPr lang="en-GB" dirty="0" smtClean="0"/>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74638"/>
            <a:ext cx="8229600" cy="1096962"/>
          </a:xfrm>
        </p:spPr>
        <p:txBody>
          <a:bodyPr>
            <a:normAutofit fontScale="90000"/>
          </a:bodyPr>
          <a:lstStyle/>
          <a:p>
            <a:r>
              <a:rPr lang="en-GB" dirty="0" smtClean="0"/>
              <a:t>“One Future, Different Paths” SDC 2005</a:t>
            </a:r>
            <a:endParaRPr lang="en-GB" dirty="0"/>
          </a:p>
        </p:txBody>
      </p:sp>
      <p:sp>
        <p:nvSpPr>
          <p:cNvPr id="3" name="Content Placeholder 2"/>
          <p:cNvSpPr>
            <a:spLocks noGrp="1"/>
          </p:cNvSpPr>
          <p:nvPr>
            <p:ph sz="half" idx="1"/>
          </p:nvPr>
        </p:nvSpPr>
        <p:spPr/>
        <p:txBody>
          <a:bodyPr>
            <a:normAutofit fontScale="55000" lnSpcReduction="20000"/>
          </a:bodyPr>
          <a:lstStyle/>
          <a:p>
            <a:r>
              <a:rPr lang="en-GB" b="1" dirty="0" smtClean="0"/>
              <a:t>Achieving a Sustainable Economy:</a:t>
            </a:r>
          </a:p>
          <a:p>
            <a:pPr>
              <a:buNone/>
            </a:pPr>
            <a:r>
              <a:rPr lang="en-GB" dirty="0" smtClean="0"/>
              <a:t>	Building a strong, stable and sustainable economy which provides prosperity and opportunities for all, and in which environmental and social costs fall on those who impose them (Polluter Pays), and efficient resource use is incentivised.</a:t>
            </a:r>
          </a:p>
          <a:p>
            <a:endParaRPr lang="en-GB" dirty="0" smtClean="0"/>
          </a:p>
          <a:p>
            <a:endParaRPr lang="en-GB" dirty="0" smtClean="0"/>
          </a:p>
          <a:p>
            <a:r>
              <a:rPr lang="en-GB" b="1" dirty="0" smtClean="0"/>
              <a:t>Promoting Good Governance</a:t>
            </a:r>
            <a:r>
              <a:rPr lang="en-GB" dirty="0" smtClean="0"/>
              <a:t>; Actively promoting effective, participative systems of governance in all levels of society – engaging people’s creativity, energy, and diversity.</a:t>
            </a:r>
          </a:p>
          <a:p>
            <a:endParaRPr lang="en-GB" dirty="0" smtClean="0"/>
          </a:p>
          <a:p>
            <a:endParaRPr lang="en-GB" dirty="0" smtClean="0"/>
          </a:p>
          <a:p>
            <a:r>
              <a:rPr lang="en-GB" b="1" dirty="0" smtClean="0"/>
              <a:t>Using Sound Science Responsibly:</a:t>
            </a:r>
          </a:p>
          <a:p>
            <a:pPr>
              <a:buNone/>
            </a:pPr>
            <a:r>
              <a:rPr lang="en-GB" dirty="0" smtClean="0"/>
              <a:t>	Ensuring policy is developed and implemented on the basis of strong scientific evidence, whilst taking into account scientific uncertainty  (through the Precautionary Principle) as well as public attitudes and values.</a:t>
            </a:r>
            <a:endParaRPr lang="en-GB" dirty="0"/>
          </a:p>
        </p:txBody>
      </p:sp>
      <p:sp>
        <p:nvSpPr>
          <p:cNvPr id="5" name="Content Placeholder 4"/>
          <p:cNvSpPr>
            <a:spLocks noGrp="1"/>
          </p:cNvSpPr>
          <p:nvPr>
            <p:ph sz="half" idx="2"/>
          </p:nvPr>
        </p:nvSpPr>
        <p:spPr/>
        <p:txBody>
          <a:bodyPr>
            <a:normAutofit fontScale="55000" lnSpcReduction="20000"/>
          </a:bodyPr>
          <a:lstStyle/>
          <a:p>
            <a:endParaRPr lang="en-GB" b="1" dirty="0" smtClean="0"/>
          </a:p>
          <a:p>
            <a:endParaRPr lang="en-GB" b="1" dirty="0" smtClean="0"/>
          </a:p>
          <a:p>
            <a:endParaRPr lang="en-GB" b="1" dirty="0" smtClean="0"/>
          </a:p>
          <a:p>
            <a:r>
              <a:rPr lang="en-GB" b="1" dirty="0" smtClean="0"/>
              <a:t>Living Within Environmental Limits: </a:t>
            </a:r>
            <a:r>
              <a:rPr lang="en-GB" dirty="0" smtClean="0"/>
              <a:t>Respecting the limits of the planet’s environment, resources and biodiversity – to improve our environment and ensure that the natural resources needed for life are unimpaired and remain so for future generations.</a:t>
            </a:r>
          </a:p>
          <a:p>
            <a:endParaRPr lang="en-GB" dirty="0" smtClean="0"/>
          </a:p>
          <a:p>
            <a:endParaRPr lang="en-GB" b="1" dirty="0" smtClean="0"/>
          </a:p>
          <a:p>
            <a:r>
              <a:rPr lang="en-GB" b="1" dirty="0" smtClean="0"/>
              <a:t>Ensuring a </a:t>
            </a:r>
            <a:r>
              <a:rPr lang="en-GB" b="1" dirty="0" err="1" smtClean="0"/>
              <a:t>Strong,Healthy</a:t>
            </a:r>
            <a:r>
              <a:rPr lang="en-GB" b="1" dirty="0" smtClean="0"/>
              <a:t> and Just Society: </a:t>
            </a:r>
            <a:r>
              <a:rPr lang="en-GB" dirty="0" smtClean="0"/>
              <a:t>Meeting the diverse needs of all people in existing and future communities, promoting personal well-being, social cohesion and inclusion, and creating equal opportunity for all</a:t>
            </a:r>
          </a:p>
          <a:p>
            <a:endParaRPr lang="en-GB" dirty="0" smtClean="0"/>
          </a:p>
          <a:p>
            <a:endParaRPr lang="en-GB" dirty="0"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‘One Wales, One Planet 2009</a:t>
            </a:r>
            <a:endParaRPr lang="en-GB" dirty="0"/>
          </a:p>
        </p:txBody>
      </p:sp>
      <p:sp>
        <p:nvSpPr>
          <p:cNvPr id="3" name="Content Placeholder 2"/>
          <p:cNvSpPr>
            <a:spLocks noGrp="1"/>
          </p:cNvSpPr>
          <p:nvPr>
            <p:ph idx="1"/>
          </p:nvPr>
        </p:nvSpPr>
        <p:spPr/>
        <p:txBody>
          <a:bodyPr>
            <a:normAutofit fontScale="92500" lnSpcReduction="20000"/>
          </a:bodyPr>
          <a:lstStyle/>
          <a:p>
            <a:pPr>
              <a:buNone/>
            </a:pPr>
            <a:r>
              <a:rPr lang="en-US" dirty="0" smtClean="0"/>
              <a:t>  'One Wales, One Planet' is the Government's current sustainable development scheme (2009) </a:t>
            </a:r>
          </a:p>
          <a:p>
            <a:pPr>
              <a:buNone/>
            </a:pPr>
            <a:endParaRPr lang="en-US" dirty="0" smtClean="0"/>
          </a:p>
          <a:p>
            <a:r>
              <a:rPr lang="en-US" dirty="0" smtClean="0"/>
              <a:t>It has 5 high level indicators: </a:t>
            </a:r>
          </a:p>
          <a:p>
            <a:pPr>
              <a:buNone/>
            </a:pPr>
            <a:endParaRPr lang="en-US" dirty="0" smtClean="0"/>
          </a:p>
          <a:p>
            <a:r>
              <a:rPr lang="en-US" dirty="0" smtClean="0"/>
              <a:t>Economic output: GVA and GVA per head</a:t>
            </a:r>
          </a:p>
          <a:p>
            <a:r>
              <a:rPr lang="en-US" dirty="0" smtClean="0"/>
              <a:t>Social: % population in low income households, </a:t>
            </a:r>
          </a:p>
          <a:p>
            <a:r>
              <a:rPr lang="en-US" dirty="0" smtClean="0"/>
              <a:t>Environmental: biodiversity conservation</a:t>
            </a:r>
          </a:p>
          <a:p>
            <a:r>
              <a:rPr lang="en-US" dirty="0" smtClean="0"/>
              <a:t>Ecological footprint:(what Wales consumes) and</a:t>
            </a:r>
          </a:p>
          <a:p>
            <a:r>
              <a:rPr lang="en-US" dirty="0" smtClean="0"/>
              <a:t>Well being: physical and mental health</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Sustainability in Wales, the future:</a:t>
            </a:r>
            <a:endParaRPr lang="en-GB" dirty="0"/>
          </a:p>
        </p:txBody>
      </p:sp>
      <p:sp>
        <p:nvSpPr>
          <p:cNvPr id="3" name="Content Placeholder 2"/>
          <p:cNvSpPr>
            <a:spLocks noGrp="1"/>
          </p:cNvSpPr>
          <p:nvPr>
            <p:ph idx="1"/>
          </p:nvPr>
        </p:nvSpPr>
        <p:spPr/>
        <p:txBody>
          <a:bodyPr>
            <a:normAutofit fontScale="92500"/>
          </a:bodyPr>
          <a:lstStyle/>
          <a:p>
            <a:r>
              <a:rPr lang="en-US" dirty="0" smtClean="0"/>
              <a:t> In its manifesto for the last election, the Government party outlined its vision for</a:t>
            </a:r>
            <a:endParaRPr lang="en-GB" dirty="0" smtClean="0"/>
          </a:p>
          <a:p>
            <a:pPr>
              <a:buNone/>
            </a:pPr>
            <a:endParaRPr lang="en-GB" dirty="0" smtClean="0"/>
          </a:p>
          <a:p>
            <a:pPr>
              <a:buNone/>
            </a:pPr>
            <a:r>
              <a:rPr lang="en-US" dirty="0" smtClean="0"/>
              <a:t>" a sustainable Wales to become a ‘one planet’ nation by putting sustainable development at the heart of government; creating a resilient and sustainable economy that lives within its environmental limits and only using our fair share of the earth’s resources to sustain our lifestyles."  </a:t>
            </a:r>
            <a:endParaRPr lang="en-GB" dirty="0" smtClean="0"/>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Making sustainability a legal requirement</a:t>
            </a:r>
            <a:endParaRPr lang="en-GB" dirty="0"/>
          </a:p>
        </p:txBody>
      </p:sp>
      <p:sp>
        <p:nvSpPr>
          <p:cNvPr id="3" name="Content Placeholder 2"/>
          <p:cNvSpPr>
            <a:spLocks noGrp="1"/>
          </p:cNvSpPr>
          <p:nvPr>
            <p:ph idx="1"/>
          </p:nvPr>
        </p:nvSpPr>
        <p:spPr>
          <a:xfrm>
            <a:off x="457200" y="2057400"/>
            <a:ext cx="8229600" cy="4525963"/>
          </a:xfrm>
        </p:spPr>
        <p:txBody>
          <a:bodyPr>
            <a:normAutofit fontScale="77500" lnSpcReduction="20000"/>
          </a:bodyPr>
          <a:lstStyle/>
          <a:p>
            <a:r>
              <a:rPr lang="en-US" dirty="0" smtClean="0"/>
              <a:t>A specific legislative commitment was announced by the First Minister in June.</a:t>
            </a:r>
            <a:endParaRPr lang="en-GB" dirty="0" smtClean="0"/>
          </a:p>
          <a:p>
            <a:pPr>
              <a:buNone/>
            </a:pPr>
            <a:r>
              <a:rPr lang="en-US" dirty="0" smtClean="0"/>
              <a:t> </a:t>
            </a:r>
            <a:endParaRPr lang="en-GB" dirty="0" smtClean="0"/>
          </a:p>
          <a:p>
            <a:r>
              <a:rPr lang="en-US" b="1" dirty="0" smtClean="0"/>
              <a:t>Legislate to embed sustainable development as the central </a:t>
            </a:r>
            <a:r>
              <a:rPr lang="en-US" b="1" dirty="0" err="1" smtClean="0"/>
              <a:t>organising</a:t>
            </a:r>
            <a:r>
              <a:rPr lang="en-US" b="1" dirty="0" smtClean="0"/>
              <a:t> principle in all our actions across government and all public bodies.</a:t>
            </a:r>
          </a:p>
          <a:p>
            <a:pPr>
              <a:buNone/>
            </a:pPr>
            <a:endParaRPr lang="en-GB" dirty="0" smtClean="0"/>
          </a:p>
          <a:p>
            <a:pPr>
              <a:buNone/>
            </a:pPr>
            <a:r>
              <a:rPr lang="en-US" dirty="0" smtClean="0"/>
              <a:t>	and to monitor that externally</a:t>
            </a:r>
            <a:r>
              <a:rPr lang="en-US" b="1" dirty="0" smtClean="0"/>
              <a:t>:</a:t>
            </a:r>
          </a:p>
          <a:p>
            <a:pPr>
              <a:buNone/>
            </a:pPr>
            <a:endParaRPr lang="en-GB" dirty="0" smtClean="0"/>
          </a:p>
          <a:p>
            <a:pPr lvl="0"/>
            <a:r>
              <a:rPr lang="en-US" b="1" dirty="0" smtClean="0"/>
              <a:t>Legislate to put in place a new independent sustainable development body for Wales</a:t>
            </a:r>
            <a:endParaRPr lang="en-GB" dirty="0" smtClean="0"/>
          </a:p>
          <a:p>
            <a:pPr>
              <a:buNone/>
            </a:pPr>
            <a:r>
              <a:rPr lang="en-US" dirty="0" smtClean="0"/>
              <a:t> </a:t>
            </a:r>
            <a:endParaRPr lang="en-GB" dirty="0" smtClean="0"/>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…and </a:t>
            </a:r>
            <a:r>
              <a:rPr lang="en-GB" smtClean="0"/>
              <a:t>it’s already in law…</a:t>
            </a:r>
            <a:endParaRPr lang="en-GB" dirty="0"/>
          </a:p>
        </p:txBody>
      </p:sp>
      <p:sp>
        <p:nvSpPr>
          <p:cNvPr id="3" name="Content Placeholder 2"/>
          <p:cNvSpPr>
            <a:spLocks noGrp="1"/>
          </p:cNvSpPr>
          <p:nvPr>
            <p:ph idx="1"/>
          </p:nvPr>
        </p:nvSpPr>
        <p:spPr>
          <a:xfrm>
            <a:off x="533400" y="1600200"/>
            <a:ext cx="8229600" cy="4525963"/>
          </a:xfrm>
        </p:spPr>
        <p:txBody>
          <a:bodyPr/>
          <a:lstStyle/>
          <a:p>
            <a:r>
              <a:rPr lang="en-GB" dirty="0" smtClean="0"/>
              <a:t>Local Government Act 2000: </a:t>
            </a:r>
          </a:p>
          <a:p>
            <a:endParaRPr lang="en-GB" dirty="0" smtClean="0"/>
          </a:p>
          <a:p>
            <a:r>
              <a:rPr lang="en-GB" dirty="0" smtClean="0"/>
              <a:t>councils have been charged with </a:t>
            </a:r>
            <a:r>
              <a:rPr lang="en-GB" i="1" dirty="0" smtClean="0"/>
              <a:t>“promoting the social, economic and environmental well-being of their area and producing community strategies which contribute to the achievement of sustainable development’’</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Changing the language?</a:t>
            </a:r>
            <a:endParaRPr lang="en-GB" dirty="0"/>
          </a:p>
        </p:txBody>
      </p:sp>
      <p:sp>
        <p:nvSpPr>
          <p:cNvPr id="3" name="Content Placeholder 2"/>
          <p:cNvSpPr>
            <a:spLocks noGrp="1"/>
          </p:cNvSpPr>
          <p:nvPr>
            <p:ph idx="1"/>
          </p:nvPr>
        </p:nvSpPr>
        <p:spPr>
          <a:xfrm>
            <a:off x="457200" y="1295400"/>
            <a:ext cx="8229600" cy="4830763"/>
          </a:xfrm>
        </p:spPr>
        <p:txBody>
          <a:bodyPr>
            <a:normAutofit fontScale="77500" lnSpcReduction="20000"/>
          </a:bodyPr>
          <a:lstStyle/>
          <a:p>
            <a:r>
              <a:rPr lang="en-GB" dirty="0" smtClean="0"/>
              <a:t>CSR and sustainability can almost be used interchangeably.</a:t>
            </a:r>
          </a:p>
          <a:p>
            <a:pPr>
              <a:buNone/>
            </a:pPr>
            <a:r>
              <a:rPr lang="en-GB" dirty="0" smtClean="0"/>
              <a:t> </a:t>
            </a:r>
          </a:p>
          <a:p>
            <a:r>
              <a:rPr lang="en-GB" dirty="0" smtClean="0"/>
              <a:t>‘Sustainability means being able to maintain indefinitely the viability of our economies, the societies in which they exist and the physical environment on which we all depend. CSR concerns the behaviour and activities of businesses in terms of their contribution to achieving economic, social and environmental sustainability. (ABC of CSR 2010, ACCA/BRASS)</a:t>
            </a:r>
          </a:p>
          <a:p>
            <a:pPr>
              <a:buNone/>
            </a:pPr>
            <a:r>
              <a:rPr lang="en-GB" b="1" dirty="0" smtClean="0"/>
              <a:t> </a:t>
            </a:r>
            <a:endParaRPr lang="en-GB" dirty="0" smtClean="0"/>
          </a:p>
          <a:p>
            <a:r>
              <a:rPr lang="en-GB" b="1" dirty="0" smtClean="0"/>
              <a:t>The EU defines CSR as a “concept whereby businesses integrate social and environmental concerns in the3ir daily operations and in their interaction with their stakeholders on a voluntary basis”.</a:t>
            </a:r>
            <a:endParaRPr lang="en-GB" dirty="0" smtClean="0"/>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ABC of CSR says:</a:t>
            </a:r>
            <a:endParaRPr lang="en-GB" dirty="0"/>
          </a:p>
        </p:txBody>
      </p:sp>
      <p:sp>
        <p:nvSpPr>
          <p:cNvPr id="3" name="Content Placeholder 2"/>
          <p:cNvSpPr>
            <a:spLocks noGrp="1"/>
          </p:cNvSpPr>
          <p:nvPr>
            <p:ph idx="1"/>
          </p:nvPr>
        </p:nvSpPr>
        <p:spPr>
          <a:xfrm>
            <a:off x="457200" y="1295400"/>
            <a:ext cx="8229600" cy="4525963"/>
          </a:xfrm>
        </p:spPr>
        <p:txBody>
          <a:bodyPr>
            <a:normAutofit fontScale="70000" lnSpcReduction="20000"/>
          </a:bodyPr>
          <a:lstStyle/>
          <a:p>
            <a:pPr>
              <a:buNone/>
            </a:pPr>
            <a:r>
              <a:rPr lang="en-GB" sz="4000" b="1" dirty="0" smtClean="0"/>
              <a:t>“It is especially important that companies in Wales recognise the importance of CSR because</a:t>
            </a:r>
          </a:p>
          <a:p>
            <a:pPr>
              <a:buNone/>
            </a:pPr>
            <a:endParaRPr lang="en-GB" dirty="0" smtClean="0"/>
          </a:p>
          <a:p>
            <a:pPr lvl="0"/>
            <a:r>
              <a:rPr lang="en-GB" dirty="0" smtClean="0"/>
              <a:t> Wales is one of only three countries in the world with a constitutional commitment to support and promote sustainable development throughout its society</a:t>
            </a:r>
          </a:p>
          <a:p>
            <a:endParaRPr lang="en-GB" dirty="0" smtClean="0"/>
          </a:p>
          <a:p>
            <a:pPr lvl="0"/>
            <a:r>
              <a:rPr lang="en-GB" dirty="0" smtClean="0"/>
              <a:t>The Welsh Government’s strategy is committed to both economic development and social justice</a:t>
            </a:r>
          </a:p>
          <a:p>
            <a:pPr>
              <a:buNone/>
            </a:pPr>
            <a:r>
              <a:rPr lang="en-GB" dirty="0" smtClean="0"/>
              <a:t> </a:t>
            </a:r>
          </a:p>
          <a:p>
            <a:pPr lvl="0"/>
            <a:r>
              <a:rPr lang="en-GB" dirty="0" smtClean="0"/>
              <a:t>The Welsh Government is committed to creating a unique environment where business, charities and the government can work together to create real social investment, with genuine mutual benefit</a:t>
            </a:r>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CSR Case Studies</a:t>
            </a:r>
            <a:endParaRPr lang="en-GB" dirty="0"/>
          </a:p>
        </p:txBody>
      </p:sp>
      <p:sp>
        <p:nvSpPr>
          <p:cNvPr id="3" name="Content Placeholder 2"/>
          <p:cNvSpPr>
            <a:spLocks noGrp="1"/>
          </p:cNvSpPr>
          <p:nvPr>
            <p:ph idx="1"/>
          </p:nvPr>
        </p:nvSpPr>
        <p:spPr>
          <a:xfrm>
            <a:off x="457200" y="1828800"/>
            <a:ext cx="8229600" cy="3687763"/>
          </a:xfrm>
        </p:spPr>
        <p:txBody>
          <a:bodyPr>
            <a:normAutofit/>
          </a:bodyPr>
          <a:lstStyle/>
          <a:p>
            <a:r>
              <a:rPr lang="en-GB" dirty="0" smtClean="0"/>
              <a:t>Broomfield and Alexander Ltd</a:t>
            </a:r>
          </a:p>
          <a:p>
            <a:r>
              <a:rPr lang="en-GB" dirty="0" err="1" smtClean="0"/>
              <a:t>Orangebox</a:t>
            </a:r>
            <a:r>
              <a:rPr lang="en-GB" dirty="0" smtClean="0"/>
              <a:t> Ltd</a:t>
            </a:r>
          </a:p>
          <a:p>
            <a:r>
              <a:rPr lang="en-GB" dirty="0" smtClean="0"/>
              <a:t>Radnor Hills Mineral Water Company</a:t>
            </a:r>
          </a:p>
          <a:p>
            <a:r>
              <a:rPr lang="en-GB" dirty="0" smtClean="0"/>
              <a:t>TYF Adventure</a:t>
            </a:r>
          </a:p>
          <a:p>
            <a:r>
              <a:rPr lang="en-GB" dirty="0" smtClean="0"/>
              <a:t>UES</a:t>
            </a:r>
          </a:p>
          <a:p>
            <a:r>
              <a:rPr lang="en-GB" dirty="0" smtClean="0"/>
              <a:t>Greenwood Forest Park</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…delivering for a sustainable Wales</a:t>
            </a:r>
            <a:endParaRPr lang="en-GB" dirty="0"/>
          </a:p>
        </p:txBody>
      </p:sp>
      <p:sp>
        <p:nvSpPr>
          <p:cNvPr id="3" name="Content Placeholder 2"/>
          <p:cNvSpPr>
            <a:spLocks noGrp="1"/>
          </p:cNvSpPr>
          <p:nvPr>
            <p:ph idx="1"/>
          </p:nvPr>
        </p:nvSpPr>
        <p:spPr>
          <a:xfrm>
            <a:off x="533400" y="1828800"/>
            <a:ext cx="8229600" cy="4525963"/>
          </a:xfrm>
        </p:spPr>
        <p:txBody>
          <a:bodyPr>
            <a:normAutofit fontScale="62500" lnSpcReduction="20000"/>
          </a:bodyPr>
          <a:lstStyle/>
          <a:p>
            <a:r>
              <a:rPr lang="en-US" dirty="0" smtClean="0"/>
              <a:t>Core strategic vision of  new Trinity Saint David University</a:t>
            </a:r>
          </a:p>
          <a:p>
            <a:pPr>
              <a:buNone/>
            </a:pPr>
            <a:endParaRPr lang="en-US" dirty="0" smtClean="0"/>
          </a:p>
          <a:p>
            <a:pPr>
              <a:buNone/>
            </a:pPr>
            <a:r>
              <a:rPr lang="en-US" sz="5100" dirty="0" smtClean="0"/>
              <a:t>INSPIRE  - Institute for Sustainable Practice, Innovation and Resource Effectiveness</a:t>
            </a:r>
          </a:p>
          <a:p>
            <a:pPr>
              <a:buNone/>
            </a:pPr>
            <a:endParaRPr lang="en-US" dirty="0" smtClean="0"/>
          </a:p>
          <a:p>
            <a:pPr>
              <a:buNone/>
            </a:pPr>
            <a:r>
              <a:rPr lang="en-US" dirty="0" smtClean="0"/>
              <a:t>Aims to:</a:t>
            </a:r>
            <a:endParaRPr lang="en-GB" dirty="0" smtClean="0"/>
          </a:p>
          <a:p>
            <a:r>
              <a:rPr lang="en-US" dirty="0" smtClean="0"/>
              <a:t>         - support the development of the area as a low carbon region, </a:t>
            </a:r>
            <a:endParaRPr lang="en-GB" dirty="0" smtClean="0"/>
          </a:p>
          <a:p>
            <a:r>
              <a:rPr lang="en-US" dirty="0" smtClean="0"/>
              <a:t>         - develop specific sustainability practice in a rural setting</a:t>
            </a:r>
            <a:endParaRPr lang="en-GB" dirty="0" smtClean="0"/>
          </a:p>
          <a:p>
            <a:r>
              <a:rPr lang="en-US" dirty="0" smtClean="0"/>
              <a:t>         - develop cross-society exemplars of sustainability in practice</a:t>
            </a:r>
            <a:endParaRPr lang="en-GB" dirty="0" smtClean="0"/>
          </a:p>
          <a:p>
            <a:r>
              <a:rPr lang="en-US" dirty="0" smtClean="0"/>
              <a:t>         - influence the practice of the current and new institution </a:t>
            </a:r>
            <a:endParaRPr lang="en-GB" dirty="0" smtClean="0"/>
          </a:p>
          <a:p>
            <a:r>
              <a:rPr lang="en-US" dirty="0" smtClean="0"/>
              <a:t>         - support development of the ESDGC agenda in Wales</a:t>
            </a:r>
            <a:endParaRPr lang="en-GB" dirty="0" smtClean="0"/>
          </a:p>
          <a:p>
            <a:r>
              <a:rPr lang="en-US" dirty="0" smtClean="0"/>
              <a:t>         - develop partnerships with other </a:t>
            </a:r>
            <a:r>
              <a:rPr lang="en-US" dirty="0" err="1" smtClean="0"/>
              <a:t>organisations</a:t>
            </a:r>
            <a:r>
              <a:rPr lang="en-US" dirty="0" smtClean="0"/>
              <a:t>/institutions with a similar agenda </a:t>
            </a:r>
            <a:endParaRPr lang="en-GB" dirty="0" smtClean="0"/>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And remember…..</a:t>
            </a:r>
            <a:endParaRPr lang="en-GB" dirty="0"/>
          </a:p>
        </p:txBody>
      </p:sp>
      <p:sp>
        <p:nvSpPr>
          <p:cNvPr id="3" name="Content Placeholder 2"/>
          <p:cNvSpPr>
            <a:spLocks noGrp="1"/>
          </p:cNvSpPr>
          <p:nvPr>
            <p:ph idx="1"/>
          </p:nvPr>
        </p:nvSpPr>
        <p:spPr/>
        <p:txBody>
          <a:bodyPr>
            <a:normAutofit lnSpcReduction="10000"/>
          </a:bodyPr>
          <a:lstStyle/>
          <a:p>
            <a:r>
              <a:rPr lang="en-GB" sz="4800" b="1" dirty="0" smtClean="0"/>
              <a:t>“It is not the strongest of the species that survives, nor the most intelligent, but the one most responsive to change” </a:t>
            </a:r>
          </a:p>
          <a:p>
            <a:pPr>
              <a:buNone/>
            </a:pPr>
            <a:endParaRPr lang="en-GB" sz="4800" b="1" dirty="0" smtClean="0"/>
          </a:p>
          <a:p>
            <a:pPr>
              <a:buNone/>
            </a:pPr>
            <a:r>
              <a:rPr lang="en-GB" sz="4800" b="1" dirty="0" smtClean="0"/>
              <a:t>	Charles Darwin</a:t>
            </a:r>
            <a:endParaRPr lang="en-GB" sz="4800" dirty="0" smtClean="0"/>
          </a:p>
          <a:p>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186</TotalTime>
  <Words>543</Words>
  <Application>Microsoft Office PowerPoint</Application>
  <PresentationFormat>On-screen Show (4:3)</PresentationFormat>
  <Paragraphs>93</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Sustainable Development as the “central organising principle” of government in Wales</vt:lpstr>
      <vt:lpstr>Brundtland definition</vt:lpstr>
      <vt:lpstr>“One Future, Different Paths” SDC 2005</vt:lpstr>
      <vt:lpstr>‘One Wales, One Planet 2009</vt:lpstr>
      <vt:lpstr>Sustainability in Wales, the future:</vt:lpstr>
      <vt:lpstr>Making sustainability a legal requirement</vt:lpstr>
      <vt:lpstr>…and it’s already in law…</vt:lpstr>
      <vt:lpstr>Changing the language?</vt:lpstr>
      <vt:lpstr>The ABC of CSR says:</vt:lpstr>
      <vt:lpstr>CSR Case Studies</vt:lpstr>
      <vt:lpstr>…delivering for a sustainable Wales</vt:lpstr>
      <vt:lpstr>And remember…..</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Development as the “central organising principle” of government in Wales</dc:title>
  <dc:creator/>
  <cp:lastModifiedBy>Steve Griffiths</cp:lastModifiedBy>
  <cp:revision>21</cp:revision>
  <dcterms:created xsi:type="dcterms:W3CDTF">2006-08-16T00:00:00Z</dcterms:created>
  <dcterms:modified xsi:type="dcterms:W3CDTF">2011-10-14T12:19:08Z</dcterms:modified>
</cp:coreProperties>
</file>