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77" r:id="rId4"/>
    <p:sldId id="260" r:id="rId5"/>
    <p:sldId id="258" r:id="rId6"/>
    <p:sldId id="259" r:id="rId7"/>
    <p:sldId id="261" r:id="rId8"/>
    <p:sldId id="262" r:id="rId9"/>
    <p:sldId id="264" r:id="rId10"/>
    <p:sldId id="265" r:id="rId11"/>
    <p:sldId id="267" r:id="rId12"/>
    <p:sldId id="266" r:id="rId13"/>
    <p:sldId id="268" r:id="rId14"/>
    <p:sldId id="269" r:id="rId15"/>
    <p:sldId id="270" r:id="rId16"/>
    <p:sldId id="276" r:id="rId17"/>
    <p:sldId id="271" r:id="rId18"/>
    <p:sldId id="275" r:id="rId19"/>
    <p:sldId id="272" r:id="rId20"/>
    <p:sldId id="273" r:id="rId21"/>
    <p:sldId id="274" r:id="rId22"/>
    <p:sldId id="278" r:id="rId23"/>
    <p:sldId id="279" r:id="rId24"/>
    <p:sldId id="280"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A33173-4219-4C58-B32E-3CC710A345AD}" v="19361" dt="2019-02-19T10:58:47.1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8" d="100"/>
          <a:sy n="68" d="100"/>
        </p:scale>
        <p:origin x="61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userId="97d23fb8b509f458" providerId="LiveId" clId="{50A33173-4219-4C58-B32E-3CC710A345AD}"/>
    <pc:docChg chg="undo custSel addSld delSld modSld sldOrd">
      <pc:chgData name="" userId="97d23fb8b509f458" providerId="LiveId" clId="{50A33173-4219-4C58-B32E-3CC710A345AD}" dt="2019-02-19T10:58:47.124" v="19357" actId="478"/>
      <pc:docMkLst>
        <pc:docMk/>
      </pc:docMkLst>
      <pc:sldChg chg="delSp">
        <pc:chgData name="" userId="97d23fb8b509f458" providerId="LiveId" clId="{50A33173-4219-4C58-B32E-3CC710A345AD}" dt="2019-02-19T10:58:47.124" v="19357" actId="478"/>
        <pc:sldMkLst>
          <pc:docMk/>
          <pc:sldMk cId="3628667492" sldId="256"/>
        </pc:sldMkLst>
        <pc:spChg chg="del">
          <ac:chgData name="" userId="97d23fb8b509f458" providerId="LiveId" clId="{50A33173-4219-4C58-B32E-3CC710A345AD}" dt="2019-02-19T10:58:47.124" v="19357" actId="478"/>
          <ac:spMkLst>
            <pc:docMk/>
            <pc:sldMk cId="3628667492" sldId="256"/>
            <ac:spMk id="3" creationId="{D88391AC-E758-4D58-B015-B7CD0E8DD129}"/>
          </ac:spMkLst>
        </pc:spChg>
      </pc:sldChg>
      <pc:sldChg chg="addSp delSp modSp">
        <pc:chgData name="" userId="97d23fb8b509f458" providerId="LiveId" clId="{50A33173-4219-4C58-B32E-3CC710A345AD}" dt="2019-02-19T06:21:24.189" v="18184"/>
        <pc:sldMkLst>
          <pc:docMk/>
          <pc:sldMk cId="1897316353" sldId="257"/>
        </pc:sldMkLst>
        <pc:spChg chg="add del mod">
          <ac:chgData name="" userId="97d23fb8b509f458" providerId="LiveId" clId="{50A33173-4219-4C58-B32E-3CC710A345AD}" dt="2019-02-19T06:21:24.189" v="18184"/>
          <ac:spMkLst>
            <pc:docMk/>
            <pc:sldMk cId="1897316353" sldId="257"/>
            <ac:spMk id="3" creationId="{A9FFC66B-8E17-461C-8DC4-CF69EDD2CC91}"/>
          </ac:spMkLst>
        </pc:spChg>
      </pc:sldChg>
      <pc:sldChg chg="modSp">
        <pc:chgData name="" userId="97d23fb8b509f458" providerId="LiveId" clId="{50A33173-4219-4C58-B32E-3CC710A345AD}" dt="2019-02-19T07:14:50.050" v="18559" actId="1076"/>
        <pc:sldMkLst>
          <pc:docMk/>
          <pc:sldMk cId="946569916" sldId="258"/>
        </pc:sldMkLst>
        <pc:spChg chg="mod">
          <ac:chgData name="" userId="97d23fb8b509f458" providerId="LiveId" clId="{50A33173-4219-4C58-B32E-3CC710A345AD}" dt="2019-02-19T06:45:59.303" v="18459" actId="313"/>
          <ac:spMkLst>
            <pc:docMk/>
            <pc:sldMk cId="946569916" sldId="258"/>
            <ac:spMk id="4" creationId="{2D509D9F-439F-4B36-AD3D-5BD74FDDF1A0}"/>
          </ac:spMkLst>
        </pc:spChg>
        <pc:spChg chg="mod">
          <ac:chgData name="" userId="97d23fb8b509f458" providerId="LiveId" clId="{50A33173-4219-4C58-B32E-3CC710A345AD}" dt="2019-02-19T07:14:50.050" v="18559" actId="1076"/>
          <ac:spMkLst>
            <pc:docMk/>
            <pc:sldMk cId="946569916" sldId="258"/>
            <ac:spMk id="5" creationId="{40832122-09B1-4FE5-98DE-0BAC578BCF7C}"/>
          </ac:spMkLst>
        </pc:spChg>
      </pc:sldChg>
      <pc:sldChg chg="modSp">
        <pc:chgData name="" userId="97d23fb8b509f458" providerId="LiveId" clId="{50A33173-4219-4C58-B32E-3CC710A345AD}" dt="2019-02-19T07:17:34.269" v="18592" actId="20577"/>
        <pc:sldMkLst>
          <pc:docMk/>
          <pc:sldMk cId="1025516391" sldId="259"/>
        </pc:sldMkLst>
        <pc:spChg chg="mod">
          <ac:chgData name="" userId="97d23fb8b509f458" providerId="LiveId" clId="{50A33173-4219-4C58-B32E-3CC710A345AD}" dt="2019-02-19T07:17:34.269" v="18592" actId="20577"/>
          <ac:spMkLst>
            <pc:docMk/>
            <pc:sldMk cId="1025516391" sldId="259"/>
            <ac:spMk id="3" creationId="{9CF5E07A-04F2-4C1D-B6DF-1AC8629F84A8}"/>
          </ac:spMkLst>
        </pc:spChg>
      </pc:sldChg>
      <pc:sldChg chg="modSp">
        <pc:chgData name="" userId="97d23fb8b509f458" providerId="LiveId" clId="{50A33173-4219-4C58-B32E-3CC710A345AD}" dt="2019-02-19T07:11:01.104" v="18496" actId="20577"/>
        <pc:sldMkLst>
          <pc:docMk/>
          <pc:sldMk cId="4003314015" sldId="260"/>
        </pc:sldMkLst>
        <pc:spChg chg="mod">
          <ac:chgData name="" userId="97d23fb8b509f458" providerId="LiveId" clId="{50A33173-4219-4C58-B32E-3CC710A345AD}" dt="2019-02-19T06:22:14.006" v="18185" actId="1076"/>
          <ac:spMkLst>
            <pc:docMk/>
            <pc:sldMk cId="4003314015" sldId="260"/>
            <ac:spMk id="2" creationId="{06379423-4B98-4B79-A78A-1149C75ED388}"/>
          </ac:spMkLst>
        </pc:spChg>
        <pc:spChg chg="mod">
          <ac:chgData name="" userId="97d23fb8b509f458" providerId="LiveId" clId="{50A33173-4219-4C58-B32E-3CC710A345AD}" dt="2019-02-19T07:11:01.104" v="18496" actId="20577"/>
          <ac:spMkLst>
            <pc:docMk/>
            <pc:sldMk cId="4003314015" sldId="260"/>
            <ac:spMk id="3" creationId="{7414FAA7-4E55-4C42-9C01-BA984952CF21}"/>
          </ac:spMkLst>
        </pc:spChg>
      </pc:sldChg>
      <pc:sldChg chg="modSp">
        <pc:chgData name="" userId="97d23fb8b509f458" providerId="LiveId" clId="{50A33173-4219-4C58-B32E-3CC710A345AD}" dt="2019-02-19T07:21:16.407" v="18659" actId="20577"/>
        <pc:sldMkLst>
          <pc:docMk/>
          <pc:sldMk cId="113463431" sldId="261"/>
        </pc:sldMkLst>
        <pc:spChg chg="mod">
          <ac:chgData name="" userId="97d23fb8b509f458" providerId="LiveId" clId="{50A33173-4219-4C58-B32E-3CC710A345AD}" dt="2019-02-19T07:21:16.407" v="18659" actId="20577"/>
          <ac:spMkLst>
            <pc:docMk/>
            <pc:sldMk cId="113463431" sldId="261"/>
            <ac:spMk id="3" creationId="{93E431FB-4B4D-4424-9B26-C7F8E486C967}"/>
          </ac:spMkLst>
        </pc:spChg>
      </pc:sldChg>
      <pc:sldChg chg="modSp">
        <pc:chgData name="" userId="97d23fb8b509f458" providerId="LiveId" clId="{50A33173-4219-4C58-B32E-3CC710A345AD}" dt="2019-02-19T07:26:43.870" v="18708" actId="1076"/>
        <pc:sldMkLst>
          <pc:docMk/>
          <pc:sldMk cId="563537992" sldId="262"/>
        </pc:sldMkLst>
        <pc:spChg chg="mod">
          <ac:chgData name="" userId="97d23fb8b509f458" providerId="LiveId" clId="{50A33173-4219-4C58-B32E-3CC710A345AD}" dt="2019-02-19T07:26:43.870" v="18708" actId="1076"/>
          <ac:spMkLst>
            <pc:docMk/>
            <pc:sldMk cId="563537992" sldId="262"/>
            <ac:spMk id="2" creationId="{181CBE4F-6A55-466B-9870-15C1F282DDB4}"/>
          </ac:spMkLst>
        </pc:spChg>
        <pc:spChg chg="mod">
          <ac:chgData name="" userId="97d23fb8b509f458" providerId="LiveId" clId="{50A33173-4219-4C58-B32E-3CC710A345AD}" dt="2019-02-19T07:26:39.448" v="18707" actId="20577"/>
          <ac:spMkLst>
            <pc:docMk/>
            <pc:sldMk cId="563537992" sldId="262"/>
            <ac:spMk id="3" creationId="{1D238CBF-6B80-4938-98C6-83C77661C3F3}"/>
          </ac:spMkLst>
        </pc:spChg>
      </pc:sldChg>
      <pc:sldChg chg="modSp add del">
        <pc:chgData name="" userId="97d23fb8b509f458" providerId="LiveId" clId="{50A33173-4219-4C58-B32E-3CC710A345AD}" dt="2019-02-19T07:27:03.097" v="18710" actId="2696"/>
        <pc:sldMkLst>
          <pc:docMk/>
          <pc:sldMk cId="1150183884" sldId="263"/>
        </pc:sldMkLst>
        <pc:spChg chg="mod">
          <ac:chgData name="" userId="97d23fb8b509f458" providerId="LiveId" clId="{50A33173-4219-4C58-B32E-3CC710A345AD}" dt="2019-02-19T07:26:52.874" v="18709" actId="1076"/>
          <ac:spMkLst>
            <pc:docMk/>
            <pc:sldMk cId="1150183884" sldId="263"/>
            <ac:spMk id="2" creationId="{252B4D44-D856-41D3-91DD-FC719B878136}"/>
          </ac:spMkLst>
        </pc:spChg>
        <pc:spChg chg="mod">
          <ac:chgData name="" userId="97d23fb8b509f458" providerId="LiveId" clId="{50A33173-4219-4C58-B32E-3CC710A345AD}" dt="2019-02-19T07:00:33.519" v="18472" actId="20577"/>
          <ac:spMkLst>
            <pc:docMk/>
            <pc:sldMk cId="1150183884" sldId="263"/>
            <ac:spMk id="3" creationId="{759F7F8D-2769-414B-9E06-F8F67CCB8AFB}"/>
          </ac:spMkLst>
        </pc:spChg>
      </pc:sldChg>
      <pc:sldChg chg="modSp add ord">
        <pc:chgData name="" userId="97d23fb8b509f458" providerId="LiveId" clId="{50A33173-4219-4C58-B32E-3CC710A345AD}" dt="2019-02-19T07:27:34.327" v="18781" actId="313"/>
        <pc:sldMkLst>
          <pc:docMk/>
          <pc:sldMk cId="2457415189" sldId="264"/>
        </pc:sldMkLst>
        <pc:spChg chg="mod">
          <ac:chgData name="" userId="97d23fb8b509f458" providerId="LiveId" clId="{50A33173-4219-4C58-B32E-3CC710A345AD}" dt="2019-02-19T07:27:34.327" v="18781" actId="313"/>
          <ac:spMkLst>
            <pc:docMk/>
            <pc:sldMk cId="2457415189" sldId="264"/>
            <ac:spMk id="2" creationId="{164B2CDB-75D3-4C8A-BF0F-4F12E1810843}"/>
          </ac:spMkLst>
        </pc:spChg>
        <pc:spChg chg="mod">
          <ac:chgData name="" userId="97d23fb8b509f458" providerId="LiveId" clId="{50A33173-4219-4C58-B32E-3CC710A345AD}" dt="2019-02-19T07:00:46.910" v="18473"/>
          <ac:spMkLst>
            <pc:docMk/>
            <pc:sldMk cId="2457415189" sldId="264"/>
            <ac:spMk id="3" creationId="{534852B9-9A6A-4E2E-AD68-9F1AE62B92ED}"/>
          </ac:spMkLst>
        </pc:spChg>
      </pc:sldChg>
      <pc:sldChg chg="modSp add">
        <pc:chgData name="" userId="97d23fb8b509f458" providerId="LiveId" clId="{50A33173-4219-4C58-B32E-3CC710A345AD}" dt="2019-02-19T07:31:57.867" v="18806" actId="20577"/>
        <pc:sldMkLst>
          <pc:docMk/>
          <pc:sldMk cId="3957708907" sldId="265"/>
        </pc:sldMkLst>
        <pc:spChg chg="mod">
          <ac:chgData name="" userId="97d23fb8b509f458" providerId="LiveId" clId="{50A33173-4219-4C58-B32E-3CC710A345AD}" dt="2019-02-19T07:28:23.034" v="18784" actId="1076"/>
          <ac:spMkLst>
            <pc:docMk/>
            <pc:sldMk cId="3957708907" sldId="265"/>
            <ac:spMk id="2" creationId="{61B09AB7-EE5E-4F0C-A7C6-FA1B71EECF5F}"/>
          </ac:spMkLst>
        </pc:spChg>
        <pc:spChg chg="mod">
          <ac:chgData name="" userId="97d23fb8b509f458" providerId="LiveId" clId="{50A33173-4219-4C58-B32E-3CC710A345AD}" dt="2019-02-19T07:31:57.867" v="18806" actId="20577"/>
          <ac:spMkLst>
            <pc:docMk/>
            <pc:sldMk cId="3957708907" sldId="265"/>
            <ac:spMk id="3" creationId="{D61758C5-1010-4DD5-AE3D-9A17408AC252}"/>
          </ac:spMkLst>
        </pc:spChg>
      </pc:sldChg>
      <pc:sldChg chg="modSp add">
        <pc:chgData name="" userId="97d23fb8b509f458" providerId="LiveId" clId="{50A33173-4219-4C58-B32E-3CC710A345AD}" dt="2019-02-19T07:40:00.616" v="18876" actId="20577"/>
        <pc:sldMkLst>
          <pc:docMk/>
          <pc:sldMk cId="2606035002" sldId="266"/>
        </pc:sldMkLst>
        <pc:spChg chg="mod">
          <ac:chgData name="" userId="97d23fb8b509f458" providerId="LiveId" clId="{50A33173-4219-4C58-B32E-3CC710A345AD}" dt="2019-02-19T04:44:48.690" v="10799" actId="20577"/>
          <ac:spMkLst>
            <pc:docMk/>
            <pc:sldMk cId="2606035002" sldId="266"/>
            <ac:spMk id="2" creationId="{12BE4498-9BCF-4A8A-8CBE-850FF57F64B4}"/>
          </ac:spMkLst>
        </pc:spChg>
        <pc:spChg chg="mod">
          <ac:chgData name="" userId="97d23fb8b509f458" providerId="LiveId" clId="{50A33173-4219-4C58-B32E-3CC710A345AD}" dt="2019-02-19T07:40:00.616" v="18876" actId="20577"/>
          <ac:spMkLst>
            <pc:docMk/>
            <pc:sldMk cId="2606035002" sldId="266"/>
            <ac:spMk id="3" creationId="{4BD6585F-35E4-4A08-9B8B-C4F5251F14D2}"/>
          </ac:spMkLst>
        </pc:spChg>
      </pc:sldChg>
      <pc:sldChg chg="modSp add ord">
        <pc:chgData name="" userId="97d23fb8b509f458" providerId="LiveId" clId="{50A33173-4219-4C58-B32E-3CC710A345AD}" dt="2019-02-19T07:39:29.741" v="18851" actId="403"/>
        <pc:sldMkLst>
          <pc:docMk/>
          <pc:sldMk cId="1482644297" sldId="267"/>
        </pc:sldMkLst>
        <pc:spChg chg="mod">
          <ac:chgData name="" userId="97d23fb8b509f458" providerId="LiveId" clId="{50A33173-4219-4C58-B32E-3CC710A345AD}" dt="2019-02-19T06:34:00.089" v="18437" actId="1076"/>
          <ac:spMkLst>
            <pc:docMk/>
            <pc:sldMk cId="1482644297" sldId="267"/>
            <ac:spMk id="2" creationId="{47777834-8977-4F29-89A6-CF3F39B5E406}"/>
          </ac:spMkLst>
        </pc:spChg>
        <pc:spChg chg="mod">
          <ac:chgData name="" userId="97d23fb8b509f458" providerId="LiveId" clId="{50A33173-4219-4C58-B32E-3CC710A345AD}" dt="2019-02-19T07:39:29.741" v="18851" actId="403"/>
          <ac:spMkLst>
            <pc:docMk/>
            <pc:sldMk cId="1482644297" sldId="267"/>
            <ac:spMk id="3" creationId="{D53DF839-CAE9-4F09-A617-E01B1CA2BFA9}"/>
          </ac:spMkLst>
        </pc:spChg>
      </pc:sldChg>
      <pc:sldChg chg="addSp modSp add">
        <pc:chgData name="" userId="97d23fb8b509f458" providerId="LiveId" clId="{50A33173-4219-4C58-B32E-3CC710A345AD}" dt="2019-02-19T07:44:23.967" v="18906" actId="1076"/>
        <pc:sldMkLst>
          <pc:docMk/>
          <pc:sldMk cId="2715071994" sldId="268"/>
        </pc:sldMkLst>
        <pc:spChg chg="mod">
          <ac:chgData name="" userId="97d23fb8b509f458" providerId="LiveId" clId="{50A33173-4219-4C58-B32E-3CC710A345AD}" dt="2019-02-19T07:40:06.254" v="18877" actId="1076"/>
          <ac:spMkLst>
            <pc:docMk/>
            <pc:sldMk cId="2715071994" sldId="268"/>
            <ac:spMk id="2" creationId="{266830F9-F729-4E0D-993E-F10F673B6C08}"/>
          </ac:spMkLst>
        </pc:spChg>
        <pc:spChg chg="mod">
          <ac:chgData name="" userId="97d23fb8b509f458" providerId="LiveId" clId="{50A33173-4219-4C58-B32E-3CC710A345AD}" dt="2019-02-19T06:35:18.518" v="18441" actId="20577"/>
          <ac:spMkLst>
            <pc:docMk/>
            <pc:sldMk cId="2715071994" sldId="268"/>
            <ac:spMk id="3" creationId="{3F1C2E0D-DFCC-4980-82A5-DDA52980B393}"/>
          </ac:spMkLst>
        </pc:spChg>
        <pc:spChg chg="add mod">
          <ac:chgData name="" userId="97d23fb8b509f458" providerId="LiveId" clId="{50A33173-4219-4C58-B32E-3CC710A345AD}" dt="2019-02-19T07:44:23.967" v="18906" actId="1076"/>
          <ac:spMkLst>
            <pc:docMk/>
            <pc:sldMk cId="2715071994" sldId="268"/>
            <ac:spMk id="4" creationId="{5304CB4A-F65C-46A5-B2D3-2427AE619D9F}"/>
          </ac:spMkLst>
        </pc:spChg>
      </pc:sldChg>
      <pc:sldChg chg="modSp add">
        <pc:chgData name="" userId="97d23fb8b509f458" providerId="LiveId" clId="{50A33173-4219-4C58-B32E-3CC710A345AD}" dt="2019-02-19T07:46:31.135" v="18968" actId="27636"/>
        <pc:sldMkLst>
          <pc:docMk/>
          <pc:sldMk cId="293136622" sldId="269"/>
        </pc:sldMkLst>
        <pc:spChg chg="mod">
          <ac:chgData name="" userId="97d23fb8b509f458" providerId="LiveId" clId="{50A33173-4219-4C58-B32E-3CC710A345AD}" dt="2019-02-18T23:55:46.937" v="9471" actId="313"/>
          <ac:spMkLst>
            <pc:docMk/>
            <pc:sldMk cId="293136622" sldId="269"/>
            <ac:spMk id="2" creationId="{BCC8325A-E1D5-4112-974B-A57F11177DEB}"/>
          </ac:spMkLst>
        </pc:spChg>
        <pc:spChg chg="mod">
          <ac:chgData name="" userId="97d23fb8b509f458" providerId="LiveId" clId="{50A33173-4219-4C58-B32E-3CC710A345AD}" dt="2019-02-19T07:46:31.135" v="18968" actId="27636"/>
          <ac:spMkLst>
            <pc:docMk/>
            <pc:sldMk cId="293136622" sldId="269"/>
            <ac:spMk id="3" creationId="{55D4A9E4-E676-4577-B853-653D866E2E4C}"/>
          </ac:spMkLst>
        </pc:spChg>
      </pc:sldChg>
      <pc:sldChg chg="addSp modSp add">
        <pc:chgData name="" userId="97d23fb8b509f458" providerId="LiveId" clId="{50A33173-4219-4C58-B32E-3CC710A345AD}" dt="2019-02-19T05:29:28.888" v="12933" actId="20577"/>
        <pc:sldMkLst>
          <pc:docMk/>
          <pc:sldMk cId="270855507" sldId="270"/>
        </pc:sldMkLst>
        <pc:spChg chg="mod">
          <ac:chgData name="" userId="97d23fb8b509f458" providerId="LiveId" clId="{50A33173-4219-4C58-B32E-3CC710A345AD}" dt="2019-02-19T05:19:19.093" v="11844" actId="20577"/>
          <ac:spMkLst>
            <pc:docMk/>
            <pc:sldMk cId="270855507" sldId="270"/>
            <ac:spMk id="2" creationId="{473D0372-618B-4238-B04C-98C5B27603AF}"/>
          </ac:spMkLst>
        </pc:spChg>
        <pc:spChg chg="mod">
          <ac:chgData name="" userId="97d23fb8b509f458" providerId="LiveId" clId="{50A33173-4219-4C58-B32E-3CC710A345AD}" dt="2019-02-19T05:29:28.888" v="12933" actId="20577"/>
          <ac:spMkLst>
            <pc:docMk/>
            <pc:sldMk cId="270855507" sldId="270"/>
            <ac:spMk id="3" creationId="{C4718B0B-F3B9-4FF4-B89C-7DB105A17FB6}"/>
          </ac:spMkLst>
        </pc:spChg>
        <pc:spChg chg="add mod">
          <ac:chgData name="" userId="97d23fb8b509f458" providerId="LiveId" clId="{50A33173-4219-4C58-B32E-3CC710A345AD}" dt="2019-02-19T05:20:58.184" v="11855" actId="14100"/>
          <ac:spMkLst>
            <pc:docMk/>
            <pc:sldMk cId="270855507" sldId="270"/>
            <ac:spMk id="4" creationId="{71C15CAC-88CC-4266-8331-EEC6D7F9B0DA}"/>
          </ac:spMkLst>
        </pc:spChg>
        <pc:spChg chg="add mod">
          <ac:chgData name="" userId="97d23fb8b509f458" providerId="LiveId" clId="{50A33173-4219-4C58-B32E-3CC710A345AD}" dt="2019-02-19T05:21:17.661" v="11860" actId="207"/>
          <ac:spMkLst>
            <pc:docMk/>
            <pc:sldMk cId="270855507" sldId="270"/>
            <ac:spMk id="5" creationId="{2B0CCA26-BFC1-4F73-84A0-F78C4F4DFD03}"/>
          </ac:spMkLst>
        </pc:spChg>
        <pc:spChg chg="add mod">
          <ac:chgData name="" userId="97d23fb8b509f458" providerId="LiveId" clId="{50A33173-4219-4C58-B32E-3CC710A345AD}" dt="2019-02-19T05:21:31.726" v="11862" actId="207"/>
          <ac:spMkLst>
            <pc:docMk/>
            <pc:sldMk cId="270855507" sldId="270"/>
            <ac:spMk id="6" creationId="{DB1118D2-5B62-4597-998A-06318EEFB89A}"/>
          </ac:spMkLst>
        </pc:spChg>
        <pc:spChg chg="add mod">
          <ac:chgData name="" userId="97d23fb8b509f458" providerId="LiveId" clId="{50A33173-4219-4C58-B32E-3CC710A345AD}" dt="2019-02-19T05:21:22.459" v="11861" actId="207"/>
          <ac:spMkLst>
            <pc:docMk/>
            <pc:sldMk cId="270855507" sldId="270"/>
            <ac:spMk id="7" creationId="{181A1C21-2A38-437C-8EB5-450C6E81281C}"/>
          </ac:spMkLst>
        </pc:spChg>
      </pc:sldChg>
      <pc:sldChg chg="modSp add">
        <pc:chgData name="" userId="97d23fb8b509f458" providerId="LiveId" clId="{50A33173-4219-4C58-B32E-3CC710A345AD}" dt="2019-02-19T08:00:08.024" v="19320" actId="1076"/>
        <pc:sldMkLst>
          <pc:docMk/>
          <pc:sldMk cId="1304663428" sldId="271"/>
        </pc:sldMkLst>
        <pc:spChg chg="mod">
          <ac:chgData name="" userId="97d23fb8b509f458" providerId="LiveId" clId="{50A33173-4219-4C58-B32E-3CC710A345AD}" dt="2019-02-18T22:00:52.038" v="6079" actId="20577"/>
          <ac:spMkLst>
            <pc:docMk/>
            <pc:sldMk cId="1304663428" sldId="271"/>
            <ac:spMk id="2" creationId="{0CCB6173-44BF-4BB6-9149-2EE3974500FB}"/>
          </ac:spMkLst>
        </pc:spChg>
        <pc:spChg chg="mod">
          <ac:chgData name="" userId="97d23fb8b509f458" providerId="LiveId" clId="{50A33173-4219-4C58-B32E-3CC710A345AD}" dt="2019-02-19T08:00:08.024" v="19320" actId="1076"/>
          <ac:spMkLst>
            <pc:docMk/>
            <pc:sldMk cId="1304663428" sldId="271"/>
            <ac:spMk id="3" creationId="{2AD7E92D-F084-460D-AF4E-930025BBB704}"/>
          </ac:spMkLst>
        </pc:spChg>
      </pc:sldChg>
      <pc:sldChg chg="modSp add">
        <pc:chgData name="" userId="97d23fb8b509f458" providerId="LiveId" clId="{50A33173-4219-4C58-B32E-3CC710A345AD}" dt="2019-02-19T07:51:44.727" v="19142" actId="20577"/>
        <pc:sldMkLst>
          <pc:docMk/>
          <pc:sldMk cId="3866961776" sldId="272"/>
        </pc:sldMkLst>
        <pc:spChg chg="mod">
          <ac:chgData name="" userId="97d23fb8b509f458" providerId="LiveId" clId="{50A33173-4219-4C58-B32E-3CC710A345AD}" dt="2019-02-18T23:04:02.281" v="6958" actId="20577"/>
          <ac:spMkLst>
            <pc:docMk/>
            <pc:sldMk cId="3866961776" sldId="272"/>
            <ac:spMk id="2" creationId="{A3E104DB-8258-4265-BDDF-728A4D64ADCB}"/>
          </ac:spMkLst>
        </pc:spChg>
        <pc:spChg chg="mod">
          <ac:chgData name="" userId="97d23fb8b509f458" providerId="LiveId" clId="{50A33173-4219-4C58-B32E-3CC710A345AD}" dt="2019-02-19T07:51:44.727" v="19142" actId="20577"/>
          <ac:spMkLst>
            <pc:docMk/>
            <pc:sldMk cId="3866961776" sldId="272"/>
            <ac:spMk id="3" creationId="{85E1F35C-A6DD-4120-B861-4761AC9C0071}"/>
          </ac:spMkLst>
        </pc:spChg>
      </pc:sldChg>
      <pc:sldChg chg="modSp add">
        <pc:chgData name="" userId="97d23fb8b509f458" providerId="LiveId" clId="{50A33173-4219-4C58-B32E-3CC710A345AD}" dt="2019-02-19T07:52:11.843" v="19205" actId="27636"/>
        <pc:sldMkLst>
          <pc:docMk/>
          <pc:sldMk cId="787453943" sldId="273"/>
        </pc:sldMkLst>
        <pc:spChg chg="mod">
          <ac:chgData name="" userId="97d23fb8b509f458" providerId="LiveId" clId="{50A33173-4219-4C58-B32E-3CC710A345AD}" dt="2019-02-18T23:07:45.526" v="7663" actId="313"/>
          <ac:spMkLst>
            <pc:docMk/>
            <pc:sldMk cId="787453943" sldId="273"/>
            <ac:spMk id="2" creationId="{4103F232-B45E-4581-B551-1024640BF191}"/>
          </ac:spMkLst>
        </pc:spChg>
        <pc:spChg chg="mod">
          <ac:chgData name="" userId="97d23fb8b509f458" providerId="LiveId" clId="{50A33173-4219-4C58-B32E-3CC710A345AD}" dt="2019-02-19T07:52:11.843" v="19205" actId="27636"/>
          <ac:spMkLst>
            <pc:docMk/>
            <pc:sldMk cId="787453943" sldId="273"/>
            <ac:spMk id="3" creationId="{13FFBB55-BDF9-4BDB-9B9F-2F8711C42AB6}"/>
          </ac:spMkLst>
        </pc:spChg>
      </pc:sldChg>
      <pc:sldChg chg="modSp add">
        <pc:chgData name="" userId="97d23fb8b509f458" providerId="LiveId" clId="{50A33173-4219-4C58-B32E-3CC710A345AD}" dt="2019-02-19T07:52:51.087" v="19239" actId="20577"/>
        <pc:sldMkLst>
          <pc:docMk/>
          <pc:sldMk cId="4002794354" sldId="274"/>
        </pc:sldMkLst>
        <pc:spChg chg="mod">
          <ac:chgData name="" userId="97d23fb8b509f458" providerId="LiveId" clId="{50A33173-4219-4C58-B32E-3CC710A345AD}" dt="2019-02-18T23:23:35.782" v="8764" actId="313"/>
          <ac:spMkLst>
            <pc:docMk/>
            <pc:sldMk cId="4002794354" sldId="274"/>
            <ac:spMk id="2" creationId="{0C4B3A94-DE3D-4BA8-8C3E-34C4508E7E62}"/>
          </ac:spMkLst>
        </pc:spChg>
        <pc:spChg chg="mod">
          <ac:chgData name="" userId="97d23fb8b509f458" providerId="LiveId" clId="{50A33173-4219-4C58-B32E-3CC710A345AD}" dt="2019-02-19T07:52:51.087" v="19239" actId="20577"/>
          <ac:spMkLst>
            <pc:docMk/>
            <pc:sldMk cId="4002794354" sldId="274"/>
            <ac:spMk id="3" creationId="{5E164A29-3B03-4F26-A1E7-0BF7DE5D77E9}"/>
          </ac:spMkLst>
        </pc:spChg>
      </pc:sldChg>
      <pc:sldChg chg="modSp add">
        <pc:chgData name="" userId="97d23fb8b509f458" providerId="LiveId" clId="{50A33173-4219-4C58-B32E-3CC710A345AD}" dt="2019-02-19T10:55:03.910" v="19326" actId="20577"/>
        <pc:sldMkLst>
          <pc:docMk/>
          <pc:sldMk cId="2298062141" sldId="275"/>
        </pc:sldMkLst>
        <pc:spChg chg="mod">
          <ac:chgData name="" userId="97d23fb8b509f458" providerId="LiveId" clId="{50A33173-4219-4C58-B32E-3CC710A345AD}" dt="2019-02-19T00:11:04.728" v="10733" actId="20577"/>
          <ac:spMkLst>
            <pc:docMk/>
            <pc:sldMk cId="2298062141" sldId="275"/>
            <ac:spMk id="2" creationId="{D464BB94-33B4-4FCE-B0D6-E95234D32F59}"/>
          </ac:spMkLst>
        </pc:spChg>
        <pc:spChg chg="mod">
          <ac:chgData name="" userId="97d23fb8b509f458" providerId="LiveId" clId="{50A33173-4219-4C58-B32E-3CC710A345AD}" dt="2019-02-19T10:55:03.910" v="19326" actId="20577"/>
          <ac:spMkLst>
            <pc:docMk/>
            <pc:sldMk cId="2298062141" sldId="275"/>
            <ac:spMk id="3" creationId="{180D2F53-5414-4B2C-9099-EE68DA65B865}"/>
          </ac:spMkLst>
        </pc:spChg>
      </pc:sldChg>
      <pc:sldChg chg="modSp add ord">
        <pc:chgData name="" userId="97d23fb8b509f458" providerId="LiveId" clId="{50A33173-4219-4C58-B32E-3CC710A345AD}" dt="2019-02-19T07:47:17.374" v="19028" actId="1076"/>
        <pc:sldMkLst>
          <pc:docMk/>
          <pc:sldMk cId="1337302036" sldId="276"/>
        </pc:sldMkLst>
        <pc:spChg chg="mod">
          <ac:chgData name="" userId="97d23fb8b509f458" providerId="LiveId" clId="{50A33173-4219-4C58-B32E-3CC710A345AD}" dt="2019-02-19T07:47:17.374" v="19028" actId="1076"/>
          <ac:spMkLst>
            <pc:docMk/>
            <pc:sldMk cId="1337302036" sldId="276"/>
            <ac:spMk id="2" creationId="{BA16DFF6-4031-4C72-BAB1-6E9649E02F3D}"/>
          </ac:spMkLst>
        </pc:spChg>
        <pc:spChg chg="mod">
          <ac:chgData name="" userId="97d23fb8b509f458" providerId="LiveId" clId="{50A33173-4219-4C58-B32E-3CC710A345AD}" dt="2019-02-19T07:47:11.110" v="19027" actId="20577"/>
          <ac:spMkLst>
            <pc:docMk/>
            <pc:sldMk cId="1337302036" sldId="276"/>
            <ac:spMk id="3" creationId="{711AB8D2-E13A-4D1B-B394-A8470427BA8D}"/>
          </ac:spMkLst>
        </pc:spChg>
      </pc:sldChg>
      <pc:sldChg chg="modSp add">
        <pc:chgData name="" userId="97d23fb8b509f458" providerId="LiveId" clId="{50A33173-4219-4C58-B32E-3CC710A345AD}" dt="2019-02-19T05:46:43.439" v="14912" actId="1076"/>
        <pc:sldMkLst>
          <pc:docMk/>
          <pc:sldMk cId="3108006424" sldId="277"/>
        </pc:sldMkLst>
        <pc:spChg chg="mod">
          <ac:chgData name="" userId="97d23fb8b509f458" providerId="LiveId" clId="{50A33173-4219-4C58-B32E-3CC710A345AD}" dt="2019-02-19T05:46:43.439" v="14912" actId="1076"/>
          <ac:spMkLst>
            <pc:docMk/>
            <pc:sldMk cId="3108006424" sldId="277"/>
            <ac:spMk id="2" creationId="{D600AE4B-C086-44D5-86B5-EC439FF50257}"/>
          </ac:spMkLst>
        </pc:spChg>
        <pc:spChg chg="mod">
          <ac:chgData name="" userId="97d23fb8b509f458" providerId="LiveId" clId="{50A33173-4219-4C58-B32E-3CC710A345AD}" dt="2019-02-19T05:46:35.374" v="14910" actId="20577"/>
          <ac:spMkLst>
            <pc:docMk/>
            <pc:sldMk cId="3108006424" sldId="277"/>
            <ac:spMk id="3" creationId="{B58874F9-40AA-42BE-A2EA-BC2DEF2CE378}"/>
          </ac:spMkLst>
        </pc:spChg>
      </pc:sldChg>
      <pc:sldChg chg="addSp modSp add">
        <pc:chgData name="" userId="97d23fb8b509f458" providerId="LiveId" clId="{50A33173-4219-4C58-B32E-3CC710A345AD}" dt="2019-02-19T07:54:17.406" v="19265" actId="1076"/>
        <pc:sldMkLst>
          <pc:docMk/>
          <pc:sldMk cId="281074023" sldId="278"/>
        </pc:sldMkLst>
        <pc:spChg chg="mod">
          <ac:chgData name="" userId="97d23fb8b509f458" providerId="LiveId" clId="{50A33173-4219-4C58-B32E-3CC710A345AD}" dt="2019-02-19T05:54:06.665" v="15476" actId="20577"/>
          <ac:spMkLst>
            <pc:docMk/>
            <pc:sldMk cId="281074023" sldId="278"/>
            <ac:spMk id="2" creationId="{6CB5A86D-E8ED-44A5-885B-E2EBBDE752DA}"/>
          </ac:spMkLst>
        </pc:spChg>
        <pc:spChg chg="mod">
          <ac:chgData name="" userId="97d23fb8b509f458" providerId="LiveId" clId="{50A33173-4219-4C58-B32E-3CC710A345AD}" dt="2019-02-19T06:39:58.919" v="18446" actId="20577"/>
          <ac:spMkLst>
            <pc:docMk/>
            <pc:sldMk cId="281074023" sldId="278"/>
            <ac:spMk id="3" creationId="{2AAB6050-8824-47C5-97C1-917205F486E7}"/>
          </ac:spMkLst>
        </pc:spChg>
        <pc:spChg chg="add mod">
          <ac:chgData name="" userId="97d23fb8b509f458" providerId="LiveId" clId="{50A33173-4219-4C58-B32E-3CC710A345AD}" dt="2019-02-19T07:54:17.406" v="19265" actId="1076"/>
          <ac:spMkLst>
            <pc:docMk/>
            <pc:sldMk cId="281074023" sldId="278"/>
            <ac:spMk id="4" creationId="{0C2FE2E3-DEB7-4FE6-8C87-29D421D8B916}"/>
          </ac:spMkLst>
        </pc:spChg>
      </pc:sldChg>
      <pc:sldChg chg="modSp add">
        <pc:chgData name="" userId="97d23fb8b509f458" providerId="LiveId" clId="{50A33173-4219-4C58-B32E-3CC710A345AD}" dt="2019-02-19T07:54:30.057" v="19269" actId="20577"/>
        <pc:sldMkLst>
          <pc:docMk/>
          <pc:sldMk cId="247471815" sldId="279"/>
        </pc:sldMkLst>
        <pc:spChg chg="mod">
          <ac:chgData name="" userId="97d23fb8b509f458" providerId="LiveId" clId="{50A33173-4219-4C58-B32E-3CC710A345AD}" dt="2019-02-19T06:09:06.781" v="17419" actId="5793"/>
          <ac:spMkLst>
            <pc:docMk/>
            <pc:sldMk cId="247471815" sldId="279"/>
            <ac:spMk id="2" creationId="{E37CE597-D4B9-4E88-8AB6-C72F32878420}"/>
          </ac:spMkLst>
        </pc:spChg>
        <pc:spChg chg="mod">
          <ac:chgData name="" userId="97d23fb8b509f458" providerId="LiveId" clId="{50A33173-4219-4C58-B32E-3CC710A345AD}" dt="2019-02-19T07:54:30.057" v="19269" actId="20577"/>
          <ac:spMkLst>
            <pc:docMk/>
            <pc:sldMk cId="247471815" sldId="279"/>
            <ac:spMk id="3" creationId="{46D31376-A61A-4A60-891D-2B2C53B3CB29}"/>
          </ac:spMkLst>
        </pc:spChg>
      </pc:sldChg>
      <pc:sldChg chg="modSp add">
        <pc:chgData name="" userId="97d23fb8b509f458" providerId="LiveId" clId="{50A33173-4219-4C58-B32E-3CC710A345AD}" dt="2019-02-19T10:56:14.655" v="19356" actId="20577"/>
        <pc:sldMkLst>
          <pc:docMk/>
          <pc:sldMk cId="2657329238" sldId="280"/>
        </pc:sldMkLst>
        <pc:spChg chg="mod">
          <ac:chgData name="" userId="97d23fb8b509f458" providerId="LiveId" clId="{50A33173-4219-4C58-B32E-3CC710A345AD}" dt="2019-02-19T10:55:13.180" v="19344" actId="20577"/>
          <ac:spMkLst>
            <pc:docMk/>
            <pc:sldMk cId="2657329238" sldId="280"/>
            <ac:spMk id="2" creationId="{7495613D-3F8D-4897-8218-8A61A213CC4F}"/>
          </ac:spMkLst>
        </pc:spChg>
        <pc:spChg chg="mod">
          <ac:chgData name="" userId="97d23fb8b509f458" providerId="LiveId" clId="{50A33173-4219-4C58-B32E-3CC710A345AD}" dt="2019-02-19T10:56:14.655" v="19356" actId="20577"/>
          <ac:spMkLst>
            <pc:docMk/>
            <pc:sldMk cId="2657329238" sldId="280"/>
            <ac:spMk id="3" creationId="{AE8B90F4-7AF3-4C04-B972-9CDB512ED41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t>2/19/2019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2/19/2019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2/19/2019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2/19/2019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2/19/2019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2/19/2019</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2/19/2019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2/19/2019</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CC41F-41ED-49AE-A57C-DB0643A04C6A}"/>
              </a:ext>
            </a:extLst>
          </p:cNvPr>
          <p:cNvSpPr>
            <a:spLocks noGrp="1"/>
          </p:cNvSpPr>
          <p:nvPr>
            <p:ph type="ctrTitle"/>
          </p:nvPr>
        </p:nvSpPr>
        <p:spPr/>
        <p:txBody>
          <a:bodyPr/>
          <a:lstStyle/>
          <a:p>
            <a:r>
              <a:rPr lang="en-GB" sz="4400" dirty="0"/>
              <a:t>Introducing Peer Assessment, Self Assessment and Feedback Strategies into our classrooms.</a:t>
            </a:r>
          </a:p>
        </p:txBody>
      </p:sp>
    </p:spTree>
    <p:extLst>
      <p:ext uri="{BB962C8B-B14F-4D97-AF65-F5344CB8AC3E}">
        <p14:creationId xmlns:p14="http://schemas.microsoft.com/office/powerpoint/2010/main" val="3628667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5EBC5-E978-4A9C-AA15-823BD20DD10E}"/>
              </a:ext>
            </a:extLst>
          </p:cNvPr>
          <p:cNvSpPr>
            <a:spLocks noGrp="1"/>
          </p:cNvSpPr>
          <p:nvPr>
            <p:ph type="title"/>
          </p:nvPr>
        </p:nvSpPr>
        <p:spPr>
          <a:xfrm>
            <a:off x="988418" y="2853179"/>
            <a:ext cx="8596668" cy="1320800"/>
          </a:xfrm>
        </p:spPr>
        <p:txBody>
          <a:bodyPr/>
          <a:lstStyle/>
          <a:p>
            <a:r>
              <a:rPr lang="en-GB" dirty="0"/>
              <a:t>Introduction to Assessment for Learning</a:t>
            </a:r>
          </a:p>
        </p:txBody>
      </p:sp>
    </p:spTree>
    <p:extLst>
      <p:ext uri="{BB962C8B-B14F-4D97-AF65-F5344CB8AC3E}">
        <p14:creationId xmlns:p14="http://schemas.microsoft.com/office/powerpoint/2010/main" val="18973163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0AE4B-C086-44D5-86B5-EC439FF50257}"/>
              </a:ext>
            </a:extLst>
          </p:cNvPr>
          <p:cNvSpPr>
            <a:spLocks noGrp="1"/>
          </p:cNvSpPr>
          <p:nvPr>
            <p:ph type="title"/>
          </p:nvPr>
        </p:nvSpPr>
        <p:spPr>
          <a:xfrm>
            <a:off x="997845" y="1500189"/>
            <a:ext cx="8596668" cy="1320800"/>
          </a:xfrm>
        </p:spPr>
        <p:txBody>
          <a:bodyPr/>
          <a:lstStyle/>
          <a:p>
            <a:r>
              <a:rPr lang="en-GB" dirty="0"/>
              <a:t>Our School Philosophy. </a:t>
            </a:r>
          </a:p>
        </p:txBody>
      </p:sp>
      <p:sp>
        <p:nvSpPr>
          <p:cNvPr id="3" name="Content Placeholder 2">
            <a:extLst>
              <a:ext uri="{FF2B5EF4-FFF2-40B4-BE49-F238E27FC236}">
                <a16:creationId xmlns:a16="http://schemas.microsoft.com/office/drawing/2014/main" id="{B58874F9-40AA-42BE-A2EA-BC2DEF2CE378}"/>
              </a:ext>
            </a:extLst>
          </p:cNvPr>
          <p:cNvSpPr>
            <a:spLocks noGrp="1"/>
          </p:cNvSpPr>
          <p:nvPr>
            <p:ph idx="1"/>
          </p:nvPr>
        </p:nvSpPr>
        <p:spPr/>
        <p:txBody>
          <a:bodyPr/>
          <a:lstStyle/>
          <a:p>
            <a:pPr>
              <a:buFontTx/>
              <a:buChar char="-"/>
            </a:pPr>
            <a:r>
              <a:rPr lang="en-GB" dirty="0"/>
              <a:t>Our schools aims to create a respectful and pleasant environment, that allows our learners to thrive and accomplish in every area that they feel passionate about.</a:t>
            </a:r>
          </a:p>
          <a:p>
            <a:pPr>
              <a:buFontTx/>
              <a:buChar char="-"/>
            </a:pPr>
            <a:r>
              <a:rPr lang="en-GB" dirty="0"/>
              <a:t>Giving our learners an environment that they feel comfortable and calm in will give them the best opportunity to grow and become, not only happy and successful students, but also learners who are able to face all challenges with confidence and knowledge to succeed.</a:t>
            </a:r>
          </a:p>
          <a:p>
            <a:pPr>
              <a:buFontTx/>
              <a:buChar char="-"/>
            </a:pPr>
            <a:r>
              <a:rPr lang="en-GB" dirty="0"/>
              <a:t>We aim to show our students the value of respect, responsibility and creativity in our classrooms and within the opportunities they have in the world. </a:t>
            </a:r>
          </a:p>
          <a:p>
            <a:pPr>
              <a:buFontTx/>
              <a:buChar char="-"/>
            </a:pPr>
            <a:endParaRPr lang="en-GB" dirty="0"/>
          </a:p>
        </p:txBody>
      </p:sp>
    </p:spTree>
    <p:extLst>
      <p:ext uri="{BB962C8B-B14F-4D97-AF65-F5344CB8AC3E}">
        <p14:creationId xmlns:p14="http://schemas.microsoft.com/office/powerpoint/2010/main" val="31080064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79423-4B98-4B79-A78A-1149C75ED388}"/>
              </a:ext>
            </a:extLst>
          </p:cNvPr>
          <p:cNvSpPr>
            <a:spLocks noGrp="1"/>
          </p:cNvSpPr>
          <p:nvPr>
            <p:ph type="title"/>
          </p:nvPr>
        </p:nvSpPr>
        <p:spPr>
          <a:xfrm>
            <a:off x="677334" y="1500189"/>
            <a:ext cx="8596668" cy="1320800"/>
          </a:xfrm>
        </p:spPr>
        <p:txBody>
          <a:bodyPr/>
          <a:lstStyle/>
          <a:p>
            <a:r>
              <a:rPr lang="en-GB" dirty="0"/>
              <a:t>Different types of Assessment</a:t>
            </a:r>
          </a:p>
        </p:txBody>
      </p:sp>
      <p:sp>
        <p:nvSpPr>
          <p:cNvPr id="3" name="Content Placeholder 2">
            <a:extLst>
              <a:ext uri="{FF2B5EF4-FFF2-40B4-BE49-F238E27FC236}">
                <a16:creationId xmlns:a16="http://schemas.microsoft.com/office/drawing/2014/main" id="{7414FAA7-4E55-4C42-9C01-BA984952CF21}"/>
              </a:ext>
            </a:extLst>
          </p:cNvPr>
          <p:cNvSpPr>
            <a:spLocks noGrp="1"/>
          </p:cNvSpPr>
          <p:nvPr>
            <p:ph idx="1"/>
          </p:nvPr>
        </p:nvSpPr>
        <p:spPr/>
        <p:txBody>
          <a:bodyPr>
            <a:normAutofit/>
          </a:bodyPr>
          <a:lstStyle/>
          <a:p>
            <a:r>
              <a:rPr lang="en-GB" dirty="0"/>
              <a:t>There are 3 main concepts for assessment in education, which include- </a:t>
            </a:r>
          </a:p>
          <a:p>
            <a:r>
              <a:rPr lang="en-GB" dirty="0"/>
              <a:t>Assessment </a:t>
            </a:r>
            <a:r>
              <a:rPr lang="en-GB" b="1" u="sng" dirty="0"/>
              <a:t>FOR</a:t>
            </a:r>
            <a:r>
              <a:rPr lang="en-GB" dirty="0"/>
              <a:t> learning, formative assessment, which will be discussed in detail today, which see’s a student and teacher work together to review and improve the students work throughout their experience in education.</a:t>
            </a:r>
          </a:p>
          <a:p>
            <a:r>
              <a:rPr lang="en-GB" dirty="0"/>
              <a:t>Assessment </a:t>
            </a:r>
            <a:r>
              <a:rPr lang="en-GB" b="1" u="sng" dirty="0"/>
              <a:t>AS</a:t>
            </a:r>
            <a:r>
              <a:rPr lang="en-GB" dirty="0"/>
              <a:t> learning is where learners are able to take control of their own assessment. They are able to use their own strategies and encompasses self evaluation.</a:t>
            </a:r>
          </a:p>
          <a:p>
            <a:r>
              <a:rPr lang="en-GB" dirty="0"/>
              <a:t>Assessment </a:t>
            </a:r>
            <a:r>
              <a:rPr lang="en-GB" b="1" u="sng" dirty="0"/>
              <a:t>OF</a:t>
            </a:r>
            <a:r>
              <a:rPr lang="en-GB" dirty="0"/>
              <a:t> learning, or summative assessment involves education professionals checking on students work to understand their progress using evidence and criteria. </a:t>
            </a:r>
          </a:p>
          <a:p>
            <a:pPr marL="0" indent="0">
              <a:buNone/>
            </a:pPr>
            <a:r>
              <a:rPr lang="en-GB" dirty="0"/>
              <a:t> 													(Briggs, 2008) </a:t>
            </a:r>
          </a:p>
        </p:txBody>
      </p:sp>
    </p:spTree>
    <p:extLst>
      <p:ext uri="{BB962C8B-B14F-4D97-AF65-F5344CB8AC3E}">
        <p14:creationId xmlns:p14="http://schemas.microsoft.com/office/powerpoint/2010/main" val="40033140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986F0-87D8-4AB5-B62E-EFCC26EF22E8}"/>
              </a:ext>
            </a:extLst>
          </p:cNvPr>
          <p:cNvSpPr>
            <a:spLocks noGrp="1"/>
          </p:cNvSpPr>
          <p:nvPr>
            <p:ph type="title"/>
          </p:nvPr>
        </p:nvSpPr>
        <p:spPr/>
        <p:txBody>
          <a:bodyPr/>
          <a:lstStyle/>
          <a:p>
            <a:r>
              <a:rPr lang="en-GB" dirty="0"/>
              <a:t>What is Assessment for Learning?</a:t>
            </a:r>
            <a:br>
              <a:rPr lang="en-GB" dirty="0"/>
            </a:br>
            <a:endParaRPr lang="en-GB" dirty="0"/>
          </a:p>
        </p:txBody>
      </p:sp>
      <p:sp>
        <p:nvSpPr>
          <p:cNvPr id="4" name="TextBox 3">
            <a:extLst>
              <a:ext uri="{FF2B5EF4-FFF2-40B4-BE49-F238E27FC236}">
                <a16:creationId xmlns:a16="http://schemas.microsoft.com/office/drawing/2014/main" id="{2D509D9F-439F-4B36-AD3D-5BD74FDDF1A0}"/>
              </a:ext>
            </a:extLst>
          </p:cNvPr>
          <p:cNvSpPr txBox="1"/>
          <p:nvPr/>
        </p:nvSpPr>
        <p:spPr>
          <a:xfrm>
            <a:off x="980388" y="1583703"/>
            <a:ext cx="9144000" cy="3139321"/>
          </a:xfrm>
          <a:prstGeom prst="rect">
            <a:avLst/>
          </a:prstGeom>
          <a:noFill/>
        </p:spPr>
        <p:txBody>
          <a:bodyPr wrap="square" rtlCol="0">
            <a:spAutoFit/>
          </a:bodyPr>
          <a:lstStyle/>
          <a:p>
            <a:r>
              <a:rPr lang="en-GB" dirty="0"/>
              <a:t>Assessment for Learning serves as a purpose to promote child independent learning.</a:t>
            </a:r>
          </a:p>
          <a:p>
            <a:endParaRPr lang="en-GB" dirty="0"/>
          </a:p>
          <a:p>
            <a:r>
              <a:rPr lang="en-GB" dirty="0"/>
              <a:t>The </a:t>
            </a:r>
            <a:r>
              <a:rPr lang="en-GB" b="1" u="sng" dirty="0"/>
              <a:t>AIMS</a:t>
            </a:r>
            <a:r>
              <a:rPr lang="en-GB" dirty="0"/>
              <a:t> of Assessment for Learning for teachers is to strengthen and personalize their teachings to their students needs and to their class a whole.</a:t>
            </a:r>
          </a:p>
          <a:p>
            <a:endParaRPr lang="en-GB" dirty="0"/>
          </a:p>
          <a:p>
            <a:r>
              <a:rPr lang="en-GB" dirty="0"/>
              <a:t>The </a:t>
            </a:r>
            <a:r>
              <a:rPr lang="en-GB" b="1" u="sng" dirty="0"/>
              <a:t>AIM</a:t>
            </a:r>
            <a:r>
              <a:rPr lang="en-GB" dirty="0"/>
              <a:t>S for students is to become self sufficient learners and help them require the skills to understand and manage the progression of their own learning. </a:t>
            </a:r>
          </a:p>
          <a:p>
            <a:endParaRPr lang="en-GB" dirty="0"/>
          </a:p>
          <a:p>
            <a:r>
              <a:rPr lang="en-GB" dirty="0"/>
              <a:t>There are a variety of different strategies that allow learners and teachers to work together to evaluate and understand their feedback as they progress. Assessment for Learning has direct links to improving students examination results and test scores.  </a:t>
            </a:r>
          </a:p>
        </p:txBody>
      </p:sp>
      <p:sp>
        <p:nvSpPr>
          <p:cNvPr id="5" name="Rectangle 4">
            <a:extLst>
              <a:ext uri="{FF2B5EF4-FFF2-40B4-BE49-F238E27FC236}">
                <a16:creationId xmlns:a16="http://schemas.microsoft.com/office/drawing/2014/main" id="{40832122-09B1-4FE5-98DE-0BAC578BCF7C}"/>
              </a:ext>
            </a:extLst>
          </p:cNvPr>
          <p:cNvSpPr/>
          <p:nvPr/>
        </p:nvSpPr>
        <p:spPr>
          <a:xfrm>
            <a:off x="6226002" y="4904965"/>
            <a:ext cx="6096000" cy="369332"/>
          </a:xfrm>
          <a:prstGeom prst="rect">
            <a:avLst/>
          </a:prstGeom>
        </p:spPr>
        <p:txBody>
          <a:bodyPr>
            <a:spAutoFit/>
          </a:bodyPr>
          <a:lstStyle/>
          <a:p>
            <a:r>
              <a:rPr lang="en-GB" dirty="0"/>
              <a:t>(Cambridge Assessment, no date)</a:t>
            </a:r>
          </a:p>
        </p:txBody>
      </p:sp>
    </p:spTree>
    <p:extLst>
      <p:ext uri="{BB962C8B-B14F-4D97-AF65-F5344CB8AC3E}">
        <p14:creationId xmlns:p14="http://schemas.microsoft.com/office/powerpoint/2010/main" val="9465699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782C8-20D2-4358-9742-88F03B8C3D9D}"/>
              </a:ext>
            </a:extLst>
          </p:cNvPr>
          <p:cNvSpPr>
            <a:spLocks noGrp="1"/>
          </p:cNvSpPr>
          <p:nvPr>
            <p:ph type="title"/>
          </p:nvPr>
        </p:nvSpPr>
        <p:spPr/>
        <p:txBody>
          <a:bodyPr/>
          <a:lstStyle/>
          <a:p>
            <a:r>
              <a:rPr lang="en-GB" dirty="0"/>
              <a:t>Formative and Summative Assessment.</a:t>
            </a:r>
          </a:p>
        </p:txBody>
      </p:sp>
      <p:sp>
        <p:nvSpPr>
          <p:cNvPr id="3" name="Content Placeholder 2">
            <a:extLst>
              <a:ext uri="{FF2B5EF4-FFF2-40B4-BE49-F238E27FC236}">
                <a16:creationId xmlns:a16="http://schemas.microsoft.com/office/drawing/2014/main" id="{9CF5E07A-04F2-4C1D-B6DF-1AC8629F84A8}"/>
              </a:ext>
            </a:extLst>
          </p:cNvPr>
          <p:cNvSpPr>
            <a:spLocks noGrp="1"/>
          </p:cNvSpPr>
          <p:nvPr>
            <p:ph idx="1"/>
          </p:nvPr>
        </p:nvSpPr>
        <p:spPr/>
        <p:txBody>
          <a:bodyPr/>
          <a:lstStyle/>
          <a:p>
            <a:r>
              <a:rPr lang="en-GB" dirty="0"/>
              <a:t>Formative Assessment which is mainly considered Assessment FOR Learning, has significance in the day to day education of students. Their work improves through continuously following strategies that allow constant questioning and improvement. Formative Assessment can be used as a personal learning pathway with different strategies to support the individual needs of a learner.</a:t>
            </a:r>
          </a:p>
          <a:p>
            <a:endParaRPr lang="en-GB" dirty="0"/>
          </a:p>
          <a:p>
            <a:r>
              <a:rPr lang="en-GB" dirty="0"/>
              <a:t>Summative Assessment, or as mentioned, Assessment AS Learning is how students performance and examinations are evaluated against a national standard to grade. These evaluations are completed at the end of a certain time period, for example the end of a school year. </a:t>
            </a:r>
          </a:p>
          <a:p>
            <a:pPr marL="0" indent="0">
              <a:buNone/>
            </a:pPr>
            <a:r>
              <a:rPr lang="en-GB" dirty="0"/>
              <a:t>														(Black, 2005)</a:t>
            </a:r>
          </a:p>
        </p:txBody>
      </p:sp>
    </p:spTree>
    <p:extLst>
      <p:ext uri="{BB962C8B-B14F-4D97-AF65-F5344CB8AC3E}">
        <p14:creationId xmlns:p14="http://schemas.microsoft.com/office/powerpoint/2010/main" val="10255163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C13C6-B9B0-4124-A041-2186BA9E714B}"/>
              </a:ext>
            </a:extLst>
          </p:cNvPr>
          <p:cNvSpPr>
            <a:spLocks noGrp="1"/>
          </p:cNvSpPr>
          <p:nvPr>
            <p:ph type="title"/>
          </p:nvPr>
        </p:nvSpPr>
        <p:spPr/>
        <p:txBody>
          <a:bodyPr/>
          <a:lstStyle/>
          <a:p>
            <a:r>
              <a:rPr lang="en-GB" dirty="0"/>
              <a:t>Why we will introduce this to our Key Stage 3 learners?</a:t>
            </a:r>
          </a:p>
        </p:txBody>
      </p:sp>
      <p:sp>
        <p:nvSpPr>
          <p:cNvPr id="3" name="Content Placeholder 2">
            <a:extLst>
              <a:ext uri="{FF2B5EF4-FFF2-40B4-BE49-F238E27FC236}">
                <a16:creationId xmlns:a16="http://schemas.microsoft.com/office/drawing/2014/main" id="{93E431FB-4B4D-4424-9B26-C7F8E486C967}"/>
              </a:ext>
            </a:extLst>
          </p:cNvPr>
          <p:cNvSpPr>
            <a:spLocks noGrp="1"/>
          </p:cNvSpPr>
          <p:nvPr>
            <p:ph idx="1"/>
          </p:nvPr>
        </p:nvSpPr>
        <p:spPr>
          <a:xfrm>
            <a:off x="677334" y="1821224"/>
            <a:ext cx="8596668" cy="3957407"/>
          </a:xfrm>
        </p:spPr>
        <p:txBody>
          <a:bodyPr>
            <a:normAutofit fontScale="92500" lnSpcReduction="10000"/>
          </a:bodyPr>
          <a:lstStyle/>
          <a:p>
            <a:pPr marL="0" indent="0">
              <a:buNone/>
            </a:pPr>
            <a:r>
              <a:rPr lang="en-GB" dirty="0"/>
              <a:t>Using the strategies that I will discuss will influence personalised learning. This will benefit our learners in a multiple ways, but also divert from focussing too much on the formal assessment aspects of the curriculum. </a:t>
            </a:r>
          </a:p>
          <a:p>
            <a:pPr marL="0" indent="0">
              <a:buNone/>
            </a:pPr>
            <a:r>
              <a:rPr lang="en-GB" dirty="0"/>
              <a:t>The Assessment for Learning Strategies allow the teachers to gain and improve their one on one relationships with the learners, as well as promote the relationships they have with each other, adding value to a number of skills they learn in the classroom. </a:t>
            </a:r>
          </a:p>
          <a:p>
            <a:pPr marL="0" indent="0">
              <a:buNone/>
            </a:pPr>
            <a:r>
              <a:rPr lang="en-GB" dirty="0"/>
              <a:t>Our aim as a school is to prepare our learners to step out into the world and be able to take every challenge head on, with the skills to overcome any obstacle and the confidence and independence skills to assess and evaluate any situation. </a:t>
            </a:r>
          </a:p>
          <a:p>
            <a:pPr marL="0" indent="0">
              <a:buNone/>
            </a:pPr>
            <a:r>
              <a:rPr lang="en-GB" dirty="0"/>
              <a:t>Promoting these Assessment for Learning skills promotes that independence, letting students take the lead in their educational assessment. </a:t>
            </a:r>
          </a:p>
          <a:p>
            <a:pPr marL="0" indent="0">
              <a:buNone/>
            </a:pPr>
            <a:r>
              <a:rPr lang="en-GB" b="1" dirty="0"/>
              <a:t>			</a:t>
            </a:r>
          </a:p>
          <a:p>
            <a:pPr marL="0" indent="0">
              <a:buNone/>
            </a:pPr>
            <a:r>
              <a:rPr lang="en-GB" dirty="0"/>
              <a:t>											(Black and </a:t>
            </a:r>
            <a:r>
              <a:rPr lang="en-GB" dirty="0" err="1"/>
              <a:t>Wiliam</a:t>
            </a:r>
            <a:r>
              <a:rPr lang="en-GB" dirty="0"/>
              <a:t>, 1998)</a:t>
            </a:r>
          </a:p>
          <a:p>
            <a:pPr marL="0" indent="0">
              <a:buNone/>
            </a:pPr>
            <a:endParaRPr lang="en-GB" dirty="0"/>
          </a:p>
        </p:txBody>
      </p:sp>
    </p:spTree>
    <p:extLst>
      <p:ext uri="{BB962C8B-B14F-4D97-AF65-F5344CB8AC3E}">
        <p14:creationId xmlns:p14="http://schemas.microsoft.com/office/powerpoint/2010/main" val="1134634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CBE4F-6A55-466B-9870-15C1F282DDB4}"/>
              </a:ext>
            </a:extLst>
          </p:cNvPr>
          <p:cNvSpPr>
            <a:spLocks noGrp="1"/>
          </p:cNvSpPr>
          <p:nvPr>
            <p:ph type="title"/>
          </p:nvPr>
        </p:nvSpPr>
        <p:spPr>
          <a:xfrm>
            <a:off x="1242942" y="948965"/>
            <a:ext cx="8596668" cy="1320800"/>
          </a:xfrm>
        </p:spPr>
        <p:txBody>
          <a:bodyPr/>
          <a:lstStyle/>
          <a:p>
            <a:r>
              <a:rPr lang="en-GB" dirty="0"/>
              <a:t>Objectives</a:t>
            </a:r>
          </a:p>
        </p:txBody>
      </p:sp>
      <p:sp>
        <p:nvSpPr>
          <p:cNvPr id="3" name="Content Placeholder 2">
            <a:extLst>
              <a:ext uri="{FF2B5EF4-FFF2-40B4-BE49-F238E27FC236}">
                <a16:creationId xmlns:a16="http://schemas.microsoft.com/office/drawing/2014/main" id="{1D238CBF-6B80-4938-98C6-83C77661C3F3}"/>
              </a:ext>
            </a:extLst>
          </p:cNvPr>
          <p:cNvSpPr>
            <a:spLocks noGrp="1"/>
          </p:cNvSpPr>
          <p:nvPr>
            <p:ph idx="1"/>
          </p:nvPr>
        </p:nvSpPr>
        <p:spPr>
          <a:xfrm>
            <a:off x="876692" y="1357460"/>
            <a:ext cx="8814063" cy="4890939"/>
          </a:xfrm>
        </p:spPr>
        <p:txBody>
          <a:bodyPr>
            <a:normAutofit/>
          </a:bodyPr>
          <a:lstStyle/>
          <a:p>
            <a:pPr marL="0" indent="0">
              <a:buNone/>
            </a:pPr>
            <a:endParaRPr lang="en-GB" sz="2400" dirty="0"/>
          </a:p>
          <a:p>
            <a:r>
              <a:rPr lang="en-GB" dirty="0"/>
              <a:t>Assessment for Learning Strategies, if used correctly can benefit teachers and learners by improving classroom practise, and also help the agenda of personalized learning. Learners can feel empowered to be active in their learning and evaluation. Classroom evolvement in peer and self assessment can develop their confidence and communication skills.</a:t>
            </a:r>
          </a:p>
          <a:p>
            <a:r>
              <a:rPr lang="en-GB" dirty="0"/>
              <a:t>Many believe that the constant testing and assessment requirements have disadvantages teachers, not giving them the opportunity to teach effectively or meet their learners needs. Assessment for Learning Strategies prepares students for a life of learning, where they are able to keep up in a forever growing digital world.</a:t>
            </a:r>
          </a:p>
          <a:p>
            <a:pPr marL="0" indent="0">
              <a:buNone/>
            </a:pPr>
            <a:r>
              <a:rPr lang="en-GB" dirty="0"/>
              <a:t>															(Jones, 2005)</a:t>
            </a:r>
          </a:p>
        </p:txBody>
      </p:sp>
    </p:spTree>
    <p:extLst>
      <p:ext uri="{BB962C8B-B14F-4D97-AF65-F5344CB8AC3E}">
        <p14:creationId xmlns:p14="http://schemas.microsoft.com/office/powerpoint/2010/main" val="5635379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4B2CDB-75D3-4C8A-BF0F-4F12E1810843}"/>
              </a:ext>
            </a:extLst>
          </p:cNvPr>
          <p:cNvSpPr>
            <a:spLocks noGrp="1"/>
          </p:cNvSpPr>
          <p:nvPr>
            <p:ph type="title"/>
          </p:nvPr>
        </p:nvSpPr>
        <p:spPr>
          <a:xfrm>
            <a:off x="790456" y="1008668"/>
            <a:ext cx="8596668" cy="1477914"/>
          </a:xfrm>
        </p:spPr>
        <p:txBody>
          <a:bodyPr>
            <a:normAutofit fontScale="90000"/>
          </a:bodyPr>
          <a:lstStyle/>
          <a:p>
            <a:r>
              <a:rPr lang="en-GB" dirty="0"/>
              <a:t>Why we want to focus on Formative Assessment?</a:t>
            </a:r>
            <a:br>
              <a:rPr lang="en-GB" dirty="0"/>
            </a:br>
            <a:endParaRPr lang="en-GB" dirty="0"/>
          </a:p>
        </p:txBody>
      </p:sp>
      <p:sp>
        <p:nvSpPr>
          <p:cNvPr id="3" name="Content Placeholder 2">
            <a:extLst>
              <a:ext uri="{FF2B5EF4-FFF2-40B4-BE49-F238E27FC236}">
                <a16:creationId xmlns:a16="http://schemas.microsoft.com/office/drawing/2014/main" id="{534852B9-9A6A-4E2E-AD68-9F1AE62B92ED}"/>
              </a:ext>
            </a:extLst>
          </p:cNvPr>
          <p:cNvSpPr>
            <a:spLocks noGrp="1"/>
          </p:cNvSpPr>
          <p:nvPr>
            <p:ph idx="1"/>
          </p:nvPr>
        </p:nvSpPr>
        <p:spPr/>
        <p:txBody>
          <a:bodyPr/>
          <a:lstStyle/>
          <a:p>
            <a:r>
              <a:rPr lang="en-GB" dirty="0"/>
              <a:t>Brining Formative Assessment as a priority into our school will hopefully increase our student results, but also help them learn skills they might be missing from today’s curriculum.</a:t>
            </a:r>
          </a:p>
          <a:p>
            <a:endParaRPr lang="en-GB" dirty="0"/>
          </a:p>
        </p:txBody>
      </p:sp>
    </p:spTree>
    <p:extLst>
      <p:ext uri="{BB962C8B-B14F-4D97-AF65-F5344CB8AC3E}">
        <p14:creationId xmlns:p14="http://schemas.microsoft.com/office/powerpoint/2010/main" val="24574151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09AB7-EE5E-4F0C-A7C6-FA1B71EECF5F}"/>
              </a:ext>
            </a:extLst>
          </p:cNvPr>
          <p:cNvSpPr>
            <a:spLocks noGrp="1"/>
          </p:cNvSpPr>
          <p:nvPr>
            <p:ph type="title"/>
          </p:nvPr>
        </p:nvSpPr>
        <p:spPr>
          <a:xfrm>
            <a:off x="677334" y="816638"/>
            <a:ext cx="8596668" cy="1320800"/>
          </a:xfrm>
        </p:spPr>
        <p:txBody>
          <a:bodyPr/>
          <a:lstStyle/>
          <a:p>
            <a:r>
              <a:rPr lang="en-GB" dirty="0"/>
              <a:t>Peer Assessment </a:t>
            </a:r>
          </a:p>
        </p:txBody>
      </p:sp>
      <p:sp>
        <p:nvSpPr>
          <p:cNvPr id="3" name="Content Placeholder 2">
            <a:extLst>
              <a:ext uri="{FF2B5EF4-FFF2-40B4-BE49-F238E27FC236}">
                <a16:creationId xmlns:a16="http://schemas.microsoft.com/office/drawing/2014/main" id="{D61758C5-1010-4DD5-AE3D-9A17408AC252}"/>
              </a:ext>
            </a:extLst>
          </p:cNvPr>
          <p:cNvSpPr>
            <a:spLocks noGrp="1"/>
          </p:cNvSpPr>
          <p:nvPr>
            <p:ph idx="1"/>
          </p:nvPr>
        </p:nvSpPr>
        <p:spPr>
          <a:xfrm>
            <a:off x="677334" y="1821224"/>
            <a:ext cx="8596668" cy="4852953"/>
          </a:xfrm>
        </p:spPr>
        <p:txBody>
          <a:bodyPr>
            <a:normAutofit/>
          </a:bodyPr>
          <a:lstStyle/>
          <a:p>
            <a:r>
              <a:rPr lang="en-GB" dirty="0"/>
              <a:t>Peer assessment consists of a student, their teacher and classmates coming together to assess and evaluate each others work to offer helpful, different and productive feedback. In order to have effective feedback in the classroom, its our job to ensure we have a collaborative environment that feels safe.</a:t>
            </a:r>
          </a:p>
          <a:p>
            <a:r>
              <a:rPr lang="en-GB" dirty="0"/>
              <a:t>The learners must feel comfortable assessing each others work, recognising the effort of each others work and recognising their commitment and persistence.</a:t>
            </a:r>
          </a:p>
          <a:p>
            <a:r>
              <a:rPr lang="en-GB" dirty="0"/>
              <a:t>Our teachers are prepared to work everyday to create a respectful culture where all work is appreciated and assessed fairly, and we must provide fair practise examples and support. We must coach the learners on delivering feedback appropriately and accepting the opinions of others.</a:t>
            </a:r>
          </a:p>
          <a:p>
            <a:r>
              <a:rPr lang="en-GB" dirty="0"/>
              <a:t>We need to encourage the work should be CONSTRUCTIVE, not critical.</a:t>
            </a:r>
          </a:p>
          <a:p>
            <a:pPr marL="0" indent="0">
              <a:buNone/>
            </a:pPr>
            <a:r>
              <a:rPr lang="en-GB" dirty="0"/>
              <a:t>										(</a:t>
            </a:r>
            <a:r>
              <a:rPr lang="it-IT" dirty="0"/>
              <a:t>Nicol and Macfarlane‐Dick, 2006)</a:t>
            </a:r>
            <a:r>
              <a:rPr lang="en-GB" dirty="0"/>
              <a:t> </a:t>
            </a:r>
          </a:p>
        </p:txBody>
      </p:sp>
    </p:spTree>
    <p:extLst>
      <p:ext uri="{BB962C8B-B14F-4D97-AF65-F5344CB8AC3E}">
        <p14:creationId xmlns:p14="http://schemas.microsoft.com/office/powerpoint/2010/main" val="39577089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77834-8977-4F29-89A6-CF3F39B5E406}"/>
              </a:ext>
            </a:extLst>
          </p:cNvPr>
          <p:cNvSpPr>
            <a:spLocks noGrp="1"/>
          </p:cNvSpPr>
          <p:nvPr>
            <p:ph type="title"/>
          </p:nvPr>
        </p:nvSpPr>
        <p:spPr>
          <a:xfrm>
            <a:off x="677334" y="1366011"/>
            <a:ext cx="8596668" cy="1320800"/>
          </a:xfrm>
        </p:spPr>
        <p:txBody>
          <a:bodyPr/>
          <a:lstStyle/>
          <a:p>
            <a:r>
              <a:rPr lang="en-GB" dirty="0"/>
              <a:t>Benefits of Peer and Self Assessment</a:t>
            </a:r>
          </a:p>
        </p:txBody>
      </p:sp>
      <p:sp>
        <p:nvSpPr>
          <p:cNvPr id="3" name="Content Placeholder 2">
            <a:extLst>
              <a:ext uri="{FF2B5EF4-FFF2-40B4-BE49-F238E27FC236}">
                <a16:creationId xmlns:a16="http://schemas.microsoft.com/office/drawing/2014/main" id="{D53DF839-CAE9-4F09-A617-E01B1CA2BFA9}"/>
              </a:ext>
            </a:extLst>
          </p:cNvPr>
          <p:cNvSpPr>
            <a:spLocks noGrp="1"/>
          </p:cNvSpPr>
          <p:nvPr>
            <p:ph idx="1"/>
          </p:nvPr>
        </p:nvSpPr>
        <p:spPr>
          <a:xfrm>
            <a:off x="677334" y="2026411"/>
            <a:ext cx="8596668" cy="4702756"/>
          </a:xfrm>
        </p:spPr>
        <p:txBody>
          <a:bodyPr/>
          <a:lstStyle/>
          <a:p>
            <a:r>
              <a:rPr lang="en-GB" sz="2000" dirty="0"/>
              <a:t>- increasing student responsibility</a:t>
            </a:r>
          </a:p>
          <a:p>
            <a:r>
              <a:rPr lang="en-GB" sz="2000" dirty="0"/>
              <a:t>- having the opportunity to help others</a:t>
            </a:r>
          </a:p>
          <a:p>
            <a:r>
              <a:rPr lang="en-GB" sz="2000" dirty="0"/>
              <a:t>- working closely with other learners</a:t>
            </a:r>
          </a:p>
          <a:p>
            <a:r>
              <a:rPr lang="en-GB" sz="2000" dirty="0"/>
              <a:t>- improving communication skills</a:t>
            </a:r>
          </a:p>
          <a:p>
            <a:r>
              <a:rPr lang="en-GB" sz="2000" dirty="0"/>
              <a:t>- investigating and reading others work will help improve their own</a:t>
            </a:r>
          </a:p>
          <a:p>
            <a:r>
              <a:rPr lang="en-GB" sz="2000" dirty="0"/>
              <a:t>- changes the culture of a classroom</a:t>
            </a:r>
          </a:p>
          <a:p>
            <a:r>
              <a:rPr lang="en-GB" sz="2000" dirty="0"/>
              <a:t>- influences social skills and thinking critically and analytically</a:t>
            </a:r>
          </a:p>
          <a:p>
            <a:pPr marL="3657600" lvl="8" indent="0">
              <a:buNone/>
            </a:pPr>
            <a:r>
              <a:rPr lang="en-GB" sz="1400" dirty="0"/>
              <a:t>	</a:t>
            </a:r>
            <a:r>
              <a:rPr lang="en-GB" sz="1800" dirty="0"/>
              <a:t>		(Hall &amp; Burke, 2007)</a:t>
            </a:r>
          </a:p>
          <a:p>
            <a:endParaRPr lang="en-GB" dirty="0"/>
          </a:p>
        </p:txBody>
      </p:sp>
    </p:spTree>
    <p:extLst>
      <p:ext uri="{BB962C8B-B14F-4D97-AF65-F5344CB8AC3E}">
        <p14:creationId xmlns:p14="http://schemas.microsoft.com/office/powerpoint/2010/main" val="14826442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E4498-9BCF-4A8A-8CBE-850FF57F64B4}"/>
              </a:ext>
            </a:extLst>
          </p:cNvPr>
          <p:cNvSpPr>
            <a:spLocks noGrp="1"/>
          </p:cNvSpPr>
          <p:nvPr>
            <p:ph type="title"/>
          </p:nvPr>
        </p:nvSpPr>
        <p:spPr/>
        <p:txBody>
          <a:bodyPr/>
          <a:lstStyle/>
          <a:p>
            <a:r>
              <a:rPr lang="en-GB" dirty="0"/>
              <a:t>Why is Peer Assessment effective?</a:t>
            </a:r>
          </a:p>
        </p:txBody>
      </p:sp>
      <p:sp>
        <p:nvSpPr>
          <p:cNvPr id="3" name="Content Placeholder 2">
            <a:extLst>
              <a:ext uri="{FF2B5EF4-FFF2-40B4-BE49-F238E27FC236}">
                <a16:creationId xmlns:a16="http://schemas.microsoft.com/office/drawing/2014/main" id="{4BD6585F-35E4-4A08-9B8B-C4F5251F14D2}"/>
              </a:ext>
            </a:extLst>
          </p:cNvPr>
          <p:cNvSpPr>
            <a:spLocks noGrp="1"/>
          </p:cNvSpPr>
          <p:nvPr>
            <p:ph idx="1"/>
          </p:nvPr>
        </p:nvSpPr>
        <p:spPr/>
        <p:txBody>
          <a:bodyPr/>
          <a:lstStyle/>
          <a:p>
            <a:pPr marL="0" indent="0">
              <a:buNone/>
            </a:pPr>
            <a:r>
              <a:rPr lang="en-GB" dirty="0"/>
              <a:t>A lot of learners find taking feedback off a teacher helpful, but it is often viewed as a one way street. Some learners find constructive criticism difficult to process, and often become defensive and dismissive. Allowing their peers to assess and evaluate their work in a respectful and helpful environment will give learners the opportunity to improve their understandings by helpful their fellow students.</a:t>
            </a:r>
          </a:p>
          <a:p>
            <a:pPr marL="0" indent="0">
              <a:buNone/>
            </a:pPr>
            <a:r>
              <a:rPr lang="en-GB" dirty="0"/>
              <a:t>												(Black, 2005)</a:t>
            </a:r>
          </a:p>
        </p:txBody>
      </p:sp>
    </p:spTree>
    <p:extLst>
      <p:ext uri="{BB962C8B-B14F-4D97-AF65-F5344CB8AC3E}">
        <p14:creationId xmlns:p14="http://schemas.microsoft.com/office/powerpoint/2010/main" val="26060350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830F9-F729-4E0D-993E-F10F673B6C08}"/>
              </a:ext>
            </a:extLst>
          </p:cNvPr>
          <p:cNvSpPr>
            <a:spLocks noGrp="1"/>
          </p:cNvSpPr>
          <p:nvPr>
            <p:ph type="title"/>
          </p:nvPr>
        </p:nvSpPr>
        <p:spPr>
          <a:xfrm>
            <a:off x="856443" y="1307184"/>
            <a:ext cx="8596668" cy="1320800"/>
          </a:xfrm>
        </p:spPr>
        <p:txBody>
          <a:bodyPr/>
          <a:lstStyle/>
          <a:p>
            <a:r>
              <a:rPr lang="en-GB" dirty="0"/>
              <a:t>How it should be done?</a:t>
            </a:r>
          </a:p>
        </p:txBody>
      </p:sp>
      <p:sp>
        <p:nvSpPr>
          <p:cNvPr id="3" name="Content Placeholder 2">
            <a:extLst>
              <a:ext uri="{FF2B5EF4-FFF2-40B4-BE49-F238E27FC236}">
                <a16:creationId xmlns:a16="http://schemas.microsoft.com/office/drawing/2014/main" id="{3F1C2E0D-DFCC-4980-82A5-DDA52980B393}"/>
              </a:ext>
            </a:extLst>
          </p:cNvPr>
          <p:cNvSpPr>
            <a:spLocks noGrp="1"/>
          </p:cNvSpPr>
          <p:nvPr>
            <p:ph idx="1"/>
          </p:nvPr>
        </p:nvSpPr>
        <p:spPr/>
        <p:txBody>
          <a:bodyPr/>
          <a:lstStyle/>
          <a:p>
            <a:r>
              <a:rPr lang="en-GB" dirty="0"/>
              <a:t>Firstly, there must be a clear outline to show the learners how their assessments should be done. They will be assessing against a pre determined criteria, that will be available on multiple platforms, like online and laminated in their classroom. </a:t>
            </a:r>
          </a:p>
          <a:p>
            <a:r>
              <a:rPr lang="en-GB" dirty="0"/>
              <a:t>The teacher must be available to provide practise and support, before they begin evaluations, during evaluations and after the evaluations.</a:t>
            </a:r>
          </a:p>
          <a:p>
            <a:r>
              <a:rPr lang="en-GB" dirty="0"/>
              <a:t>There should be continuous discussions of the criteria to make sure that the learners are all on the same page. Monthly checklists will be undertaken, as well as feedback lessons. </a:t>
            </a:r>
          </a:p>
        </p:txBody>
      </p:sp>
      <p:sp>
        <p:nvSpPr>
          <p:cNvPr id="4" name="Rectangle 3">
            <a:extLst>
              <a:ext uri="{FF2B5EF4-FFF2-40B4-BE49-F238E27FC236}">
                <a16:creationId xmlns:a16="http://schemas.microsoft.com/office/drawing/2014/main" id="{5304CB4A-F65C-46A5-B2D3-2427AE619D9F}"/>
              </a:ext>
            </a:extLst>
          </p:cNvPr>
          <p:cNvSpPr/>
          <p:nvPr/>
        </p:nvSpPr>
        <p:spPr>
          <a:xfrm>
            <a:off x="6096000" y="5181484"/>
            <a:ext cx="2658741" cy="369332"/>
          </a:xfrm>
          <a:prstGeom prst="rect">
            <a:avLst/>
          </a:prstGeom>
        </p:spPr>
        <p:txBody>
          <a:bodyPr wrap="none">
            <a:spAutoFit/>
          </a:bodyPr>
          <a:lstStyle/>
          <a:p>
            <a:r>
              <a:rPr lang="en-GB" dirty="0"/>
              <a:t>(Michigan Virtual, 2018)</a:t>
            </a:r>
          </a:p>
        </p:txBody>
      </p:sp>
    </p:spTree>
    <p:extLst>
      <p:ext uri="{BB962C8B-B14F-4D97-AF65-F5344CB8AC3E}">
        <p14:creationId xmlns:p14="http://schemas.microsoft.com/office/powerpoint/2010/main" val="27150719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8325A-E1D5-4112-974B-A57F11177DEB}"/>
              </a:ext>
            </a:extLst>
          </p:cNvPr>
          <p:cNvSpPr>
            <a:spLocks noGrp="1"/>
          </p:cNvSpPr>
          <p:nvPr>
            <p:ph type="title"/>
          </p:nvPr>
        </p:nvSpPr>
        <p:spPr/>
        <p:txBody>
          <a:bodyPr/>
          <a:lstStyle/>
          <a:p>
            <a:r>
              <a:rPr lang="en-GB" dirty="0"/>
              <a:t>Different strategies.</a:t>
            </a:r>
          </a:p>
        </p:txBody>
      </p:sp>
      <p:sp>
        <p:nvSpPr>
          <p:cNvPr id="3" name="Content Placeholder 2">
            <a:extLst>
              <a:ext uri="{FF2B5EF4-FFF2-40B4-BE49-F238E27FC236}">
                <a16:creationId xmlns:a16="http://schemas.microsoft.com/office/drawing/2014/main" id="{55D4A9E4-E676-4577-B853-653D866E2E4C}"/>
              </a:ext>
            </a:extLst>
          </p:cNvPr>
          <p:cNvSpPr>
            <a:spLocks noGrp="1"/>
          </p:cNvSpPr>
          <p:nvPr>
            <p:ph idx="1"/>
          </p:nvPr>
        </p:nvSpPr>
        <p:spPr>
          <a:xfrm>
            <a:off x="677334" y="1488613"/>
            <a:ext cx="8596668" cy="3880773"/>
          </a:xfrm>
        </p:spPr>
        <p:txBody>
          <a:bodyPr>
            <a:normAutofit/>
          </a:bodyPr>
          <a:lstStyle/>
          <a:p>
            <a:pPr marL="0" indent="0">
              <a:buNone/>
            </a:pPr>
            <a:r>
              <a:rPr lang="en-GB" dirty="0"/>
              <a:t>Two stars, one wish.</a:t>
            </a:r>
          </a:p>
          <a:p>
            <a:pPr marL="0" indent="0">
              <a:buNone/>
            </a:pPr>
            <a:r>
              <a:rPr lang="en-GB" dirty="0"/>
              <a:t>After completing a piece of work, the learners will hand their work to a teacher and they will give the work back out to the students. The students then have the opportunity to read the piece of work. After reading, the students are encouraged to write down two positive aspects about the work, then one wish they had for the work. </a:t>
            </a:r>
          </a:p>
          <a:p>
            <a:pPr marL="0" indent="0">
              <a:buNone/>
            </a:pPr>
            <a:r>
              <a:rPr lang="en-GB" dirty="0"/>
              <a:t>For example with the template shown, a student could explain that they liked the structure of a story and enjoyed the description of an aspect of the story, using the stars. They then have the chance to give constructive criticism under the wish, in a positive and helpful way.</a:t>
            </a:r>
          </a:p>
          <a:p>
            <a:pPr marL="0" indent="0">
              <a:buNone/>
            </a:pPr>
            <a:r>
              <a:rPr lang="en-GB" dirty="0"/>
              <a:t>								(Education Services Australia, no date)</a:t>
            </a:r>
          </a:p>
        </p:txBody>
      </p:sp>
    </p:spTree>
    <p:extLst>
      <p:ext uri="{BB962C8B-B14F-4D97-AF65-F5344CB8AC3E}">
        <p14:creationId xmlns:p14="http://schemas.microsoft.com/office/powerpoint/2010/main" val="2931366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D0372-618B-4238-B04C-98C5B27603AF}"/>
              </a:ext>
            </a:extLst>
          </p:cNvPr>
          <p:cNvSpPr>
            <a:spLocks noGrp="1"/>
          </p:cNvSpPr>
          <p:nvPr>
            <p:ph type="title"/>
          </p:nvPr>
        </p:nvSpPr>
        <p:spPr/>
        <p:txBody>
          <a:bodyPr/>
          <a:lstStyle/>
          <a:p>
            <a:r>
              <a:rPr lang="en-GB" dirty="0"/>
              <a:t>Traffic light system.</a:t>
            </a:r>
          </a:p>
        </p:txBody>
      </p:sp>
      <p:sp>
        <p:nvSpPr>
          <p:cNvPr id="3" name="Content Placeholder 2">
            <a:extLst>
              <a:ext uri="{FF2B5EF4-FFF2-40B4-BE49-F238E27FC236}">
                <a16:creationId xmlns:a16="http://schemas.microsoft.com/office/drawing/2014/main" id="{C4718B0B-F3B9-4FF4-B89C-7DB105A17FB6}"/>
              </a:ext>
            </a:extLst>
          </p:cNvPr>
          <p:cNvSpPr>
            <a:spLocks noGrp="1"/>
          </p:cNvSpPr>
          <p:nvPr>
            <p:ph idx="1"/>
          </p:nvPr>
        </p:nvSpPr>
        <p:spPr>
          <a:xfrm>
            <a:off x="677334" y="2353315"/>
            <a:ext cx="8596668" cy="3880773"/>
          </a:xfrm>
        </p:spPr>
        <p:txBody>
          <a:bodyPr/>
          <a:lstStyle/>
          <a:p>
            <a:r>
              <a:rPr lang="en-GB" dirty="0"/>
              <a:t>The traffic light system will be used with the learners.</a:t>
            </a:r>
          </a:p>
          <a:p>
            <a:pPr marL="0" indent="0">
              <a:buNone/>
            </a:pPr>
            <a:endParaRPr lang="en-GB" dirty="0"/>
          </a:p>
          <a:p>
            <a:pPr marL="0" indent="0">
              <a:buNone/>
            </a:pPr>
            <a:r>
              <a:rPr lang="en-GB" dirty="0"/>
              <a:t>This technique can be used for a variety of different assessments. </a:t>
            </a:r>
          </a:p>
          <a:p>
            <a:pPr marL="0" indent="0">
              <a:buNone/>
            </a:pPr>
            <a:r>
              <a:rPr lang="en-GB" dirty="0"/>
              <a:t>When using this system as a self assessment strategy, the learner can place a green sticker over areas they feel confident in. With areas they feel could improve, they can place an orange sticker to highlight this. For areas they believe they need to seek advice and support from, they can place a red sticker show this. Being able to acknowledge where their strengths lie and where they can improve is a positive critical analysis skill.</a:t>
            </a:r>
          </a:p>
        </p:txBody>
      </p:sp>
      <p:sp>
        <p:nvSpPr>
          <p:cNvPr id="4" name="Oval 3">
            <a:extLst>
              <a:ext uri="{FF2B5EF4-FFF2-40B4-BE49-F238E27FC236}">
                <a16:creationId xmlns:a16="http://schemas.microsoft.com/office/drawing/2014/main" id="{71C15CAC-88CC-4266-8331-EEC6D7F9B0DA}"/>
              </a:ext>
            </a:extLst>
          </p:cNvPr>
          <p:cNvSpPr/>
          <p:nvPr/>
        </p:nvSpPr>
        <p:spPr>
          <a:xfrm rot="20982238">
            <a:off x="7780095" y="549369"/>
            <a:ext cx="1772436" cy="2957004"/>
          </a:xfrm>
          <a:prstGeom prst="ellipse">
            <a:avLst/>
          </a:prstGeom>
          <a:ln w="38100"/>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5" name="Oval 4">
            <a:extLst>
              <a:ext uri="{FF2B5EF4-FFF2-40B4-BE49-F238E27FC236}">
                <a16:creationId xmlns:a16="http://schemas.microsoft.com/office/drawing/2014/main" id="{2B0CCA26-BFC1-4F73-84A0-F78C4F4DFD03}"/>
              </a:ext>
            </a:extLst>
          </p:cNvPr>
          <p:cNvSpPr/>
          <p:nvPr/>
        </p:nvSpPr>
        <p:spPr>
          <a:xfrm>
            <a:off x="8229601" y="985624"/>
            <a:ext cx="603315" cy="568751"/>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DB1118D2-5B62-4597-998A-06318EEFB89A}"/>
              </a:ext>
            </a:extLst>
          </p:cNvPr>
          <p:cNvSpPr/>
          <p:nvPr/>
        </p:nvSpPr>
        <p:spPr>
          <a:xfrm>
            <a:off x="8531258" y="2637784"/>
            <a:ext cx="603315" cy="568751"/>
          </a:xfrm>
          <a:prstGeom prst="ellips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181A1C21-2A38-437C-8EB5-450C6E81281C}"/>
              </a:ext>
            </a:extLst>
          </p:cNvPr>
          <p:cNvSpPr/>
          <p:nvPr/>
        </p:nvSpPr>
        <p:spPr>
          <a:xfrm>
            <a:off x="8364655" y="1784564"/>
            <a:ext cx="603315" cy="568751"/>
          </a:xfrm>
          <a:prstGeom prst="ellipse">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08555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6DFF6-4031-4C72-BAB1-6E9649E02F3D}"/>
              </a:ext>
            </a:extLst>
          </p:cNvPr>
          <p:cNvSpPr>
            <a:spLocks noGrp="1"/>
          </p:cNvSpPr>
          <p:nvPr>
            <p:ph type="title"/>
          </p:nvPr>
        </p:nvSpPr>
        <p:spPr>
          <a:xfrm>
            <a:off x="771602" y="1090367"/>
            <a:ext cx="8596668" cy="1320800"/>
          </a:xfrm>
        </p:spPr>
        <p:txBody>
          <a:bodyPr/>
          <a:lstStyle/>
          <a:p>
            <a:r>
              <a:rPr lang="en-GB" dirty="0"/>
              <a:t>The Traffic Light System.</a:t>
            </a:r>
          </a:p>
        </p:txBody>
      </p:sp>
      <p:sp>
        <p:nvSpPr>
          <p:cNvPr id="3" name="Content Placeholder 2">
            <a:extLst>
              <a:ext uri="{FF2B5EF4-FFF2-40B4-BE49-F238E27FC236}">
                <a16:creationId xmlns:a16="http://schemas.microsoft.com/office/drawing/2014/main" id="{711AB8D2-E13A-4D1B-B394-A8470427BA8D}"/>
              </a:ext>
            </a:extLst>
          </p:cNvPr>
          <p:cNvSpPr>
            <a:spLocks noGrp="1"/>
          </p:cNvSpPr>
          <p:nvPr>
            <p:ph idx="1"/>
          </p:nvPr>
        </p:nvSpPr>
        <p:spPr/>
        <p:txBody>
          <a:bodyPr/>
          <a:lstStyle/>
          <a:p>
            <a:r>
              <a:rPr lang="en-GB" dirty="0"/>
              <a:t>The traffic light system can also be used for </a:t>
            </a:r>
            <a:r>
              <a:rPr lang="en-GB" u="sng" dirty="0"/>
              <a:t>peer assessment </a:t>
            </a:r>
            <a:r>
              <a:rPr lang="en-GB" dirty="0"/>
              <a:t>learning. Teaching staff at the school will have a clear rubric that our learners will follow when assessing each others work. When the markers feel that the students work has effective qualities, they can leave a green sticker. Where they feel that their could be improvement, they are able to leave a red sticker. The learner then has a clear understanding of where they could potentially improve by looking back at. </a:t>
            </a:r>
          </a:p>
          <a:p>
            <a:pPr marL="0" indent="0">
              <a:buNone/>
            </a:pPr>
            <a:r>
              <a:rPr lang="en-GB" dirty="0"/>
              <a:t>								(Education Services Australia, no date)</a:t>
            </a:r>
          </a:p>
        </p:txBody>
      </p:sp>
    </p:spTree>
    <p:extLst>
      <p:ext uri="{BB962C8B-B14F-4D97-AF65-F5344CB8AC3E}">
        <p14:creationId xmlns:p14="http://schemas.microsoft.com/office/powerpoint/2010/main" val="13373020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B6173-44BF-4BB6-9149-2EE3974500FB}"/>
              </a:ext>
            </a:extLst>
          </p:cNvPr>
          <p:cNvSpPr>
            <a:spLocks noGrp="1"/>
          </p:cNvSpPr>
          <p:nvPr>
            <p:ph type="title"/>
          </p:nvPr>
        </p:nvSpPr>
        <p:spPr/>
        <p:txBody>
          <a:bodyPr/>
          <a:lstStyle/>
          <a:p>
            <a:r>
              <a:rPr lang="en-GB" dirty="0"/>
              <a:t>Self Assessment</a:t>
            </a:r>
          </a:p>
        </p:txBody>
      </p:sp>
      <p:sp>
        <p:nvSpPr>
          <p:cNvPr id="3" name="Content Placeholder 2">
            <a:extLst>
              <a:ext uri="{FF2B5EF4-FFF2-40B4-BE49-F238E27FC236}">
                <a16:creationId xmlns:a16="http://schemas.microsoft.com/office/drawing/2014/main" id="{2AD7E92D-F084-460D-AF4E-930025BBB704}"/>
              </a:ext>
            </a:extLst>
          </p:cNvPr>
          <p:cNvSpPr>
            <a:spLocks noGrp="1"/>
          </p:cNvSpPr>
          <p:nvPr>
            <p:ph idx="1"/>
          </p:nvPr>
        </p:nvSpPr>
        <p:spPr>
          <a:xfrm>
            <a:off x="601919" y="1104786"/>
            <a:ext cx="8596668" cy="5050917"/>
          </a:xfrm>
        </p:spPr>
        <p:txBody>
          <a:bodyPr>
            <a:normAutofit/>
          </a:bodyPr>
          <a:lstStyle/>
          <a:p>
            <a:r>
              <a:rPr lang="en-GB" dirty="0"/>
              <a:t>‘Students need to learn for themselves how they move up to the next level … they need to internalise the process. Learning cannot be done for them by the teachers.’ (Mary James, 1998)</a:t>
            </a:r>
          </a:p>
          <a:p>
            <a:r>
              <a:rPr lang="en-GB" dirty="0"/>
              <a:t>When our learners will be assessing their own work, they are able to set their own aims, becoming responsibility or their own education. </a:t>
            </a:r>
          </a:p>
          <a:p>
            <a:r>
              <a:rPr lang="en-GB" dirty="0"/>
              <a:t>In 1995 Parkin and Richards discussed how formative assessment had been introduced to a science department of a school, where the students were to use self-assessment. After the target criteria was introduced, students were given space to explain if their work had met the criteria and they were able to write comments. The teacher then acknowledged the work and gave a small response that varied from-  Full understanding achieved to Partial understanding achieved, as well as the response that the work had only been Visited by the student. They described how it took a year for the self-assessment strategy to become effective, taking time for students to understand the self-assessment techniques were not a formal test and to also become an appropriate level of critical of their own work.  </a:t>
            </a:r>
          </a:p>
          <a:p>
            <a:pPr lvl="8"/>
            <a:r>
              <a:rPr lang="en-GB" dirty="0"/>
              <a:t>(Cambridge Assessment, no date) (Parkin &amp; Richards, 1995)</a:t>
            </a:r>
          </a:p>
        </p:txBody>
      </p:sp>
    </p:spTree>
    <p:extLst>
      <p:ext uri="{BB962C8B-B14F-4D97-AF65-F5344CB8AC3E}">
        <p14:creationId xmlns:p14="http://schemas.microsoft.com/office/powerpoint/2010/main" val="13046634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4BB94-33B4-4FCE-B0D6-E95234D32F59}"/>
              </a:ext>
            </a:extLst>
          </p:cNvPr>
          <p:cNvSpPr>
            <a:spLocks noGrp="1"/>
          </p:cNvSpPr>
          <p:nvPr>
            <p:ph type="title"/>
          </p:nvPr>
        </p:nvSpPr>
        <p:spPr/>
        <p:txBody>
          <a:bodyPr/>
          <a:lstStyle/>
          <a:p>
            <a:r>
              <a:rPr lang="en-GB" dirty="0"/>
              <a:t>Self Assessment Strategy </a:t>
            </a:r>
          </a:p>
        </p:txBody>
      </p:sp>
      <p:sp>
        <p:nvSpPr>
          <p:cNvPr id="3" name="Content Placeholder 2">
            <a:extLst>
              <a:ext uri="{FF2B5EF4-FFF2-40B4-BE49-F238E27FC236}">
                <a16:creationId xmlns:a16="http://schemas.microsoft.com/office/drawing/2014/main" id="{180D2F53-5414-4B2C-9099-EE68DA65B865}"/>
              </a:ext>
            </a:extLst>
          </p:cNvPr>
          <p:cNvSpPr>
            <a:spLocks noGrp="1"/>
          </p:cNvSpPr>
          <p:nvPr>
            <p:ph idx="1"/>
          </p:nvPr>
        </p:nvSpPr>
        <p:spPr/>
        <p:txBody>
          <a:bodyPr>
            <a:normAutofit lnSpcReduction="10000"/>
          </a:bodyPr>
          <a:lstStyle/>
          <a:p>
            <a:r>
              <a:rPr lang="en-GB" dirty="0"/>
              <a:t>Studies show that students find it easier to assess their own work alongside their peers. Allowing them to take on the role of a teacher allows them to understand and improve their language, to fit into the helpful role of a teacher.</a:t>
            </a:r>
          </a:p>
          <a:p>
            <a:r>
              <a:rPr lang="en-GB" dirty="0"/>
              <a:t>Considering the exams and tests of our school pupils are summative assessment, teachers are able to use formative assessment strategies to help our students prepare for these tests.</a:t>
            </a:r>
          </a:p>
          <a:p>
            <a:r>
              <a:rPr lang="en-GB" dirty="0"/>
              <a:t>The traffic light system prepares children for tests where they can display how confidently they feel about certain subjects or key word. When they make themselves aware of their own confidence levels on different subject, they can seek support and guidance to improve their understanding of a subject, or merely research for themselves.</a:t>
            </a:r>
          </a:p>
          <a:p>
            <a:pPr marL="0" indent="0">
              <a:buNone/>
            </a:pPr>
            <a:r>
              <a:rPr lang="en-GB" dirty="0"/>
              <a:t>														(Gardner, 2008)</a:t>
            </a:r>
          </a:p>
        </p:txBody>
      </p:sp>
    </p:spTree>
    <p:extLst>
      <p:ext uri="{BB962C8B-B14F-4D97-AF65-F5344CB8AC3E}">
        <p14:creationId xmlns:p14="http://schemas.microsoft.com/office/powerpoint/2010/main" val="22980621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104DB-8258-4265-BDDF-728A4D64ADCB}"/>
              </a:ext>
            </a:extLst>
          </p:cNvPr>
          <p:cNvSpPr>
            <a:spLocks noGrp="1"/>
          </p:cNvSpPr>
          <p:nvPr>
            <p:ph type="title"/>
          </p:nvPr>
        </p:nvSpPr>
        <p:spPr/>
        <p:txBody>
          <a:bodyPr/>
          <a:lstStyle/>
          <a:p>
            <a:r>
              <a:rPr lang="en-GB" dirty="0"/>
              <a:t>Feedback</a:t>
            </a:r>
          </a:p>
        </p:txBody>
      </p:sp>
      <p:sp>
        <p:nvSpPr>
          <p:cNvPr id="3" name="Content Placeholder 2">
            <a:extLst>
              <a:ext uri="{FF2B5EF4-FFF2-40B4-BE49-F238E27FC236}">
                <a16:creationId xmlns:a16="http://schemas.microsoft.com/office/drawing/2014/main" id="{85E1F35C-A6DD-4120-B861-4761AC9C0071}"/>
              </a:ext>
            </a:extLst>
          </p:cNvPr>
          <p:cNvSpPr>
            <a:spLocks noGrp="1"/>
          </p:cNvSpPr>
          <p:nvPr>
            <p:ph idx="1"/>
          </p:nvPr>
        </p:nvSpPr>
        <p:spPr/>
        <p:txBody>
          <a:bodyPr/>
          <a:lstStyle/>
          <a:p>
            <a:r>
              <a:rPr lang="en-GB" dirty="0"/>
              <a:t>Feedback as an Assessment for Learning strategy is an essential for formative assessment practise, and can help the educational development of learners if practised professionally. It allows learners to understand the pathway to learning with actions to take.</a:t>
            </a:r>
          </a:p>
          <a:p>
            <a:r>
              <a:rPr lang="en-GB" dirty="0"/>
              <a:t>Depending on who is providing feedback, it can vary. You need to consider who is responsible for the feedback, as well as who is in control of the feedback.</a:t>
            </a:r>
          </a:p>
          <a:p>
            <a:r>
              <a:rPr lang="en-GB" dirty="0"/>
              <a:t>Feedback is neither negative or positive, but rather subject to perception. If feedback is helpful but critical, it can be seen as positive, if the learner is open to constructive criticism.</a:t>
            </a:r>
          </a:p>
          <a:p>
            <a:pPr marL="0" indent="0">
              <a:buNone/>
            </a:pPr>
            <a:r>
              <a:rPr lang="en-GB" dirty="0"/>
              <a:t>														(Petty, 2004) </a:t>
            </a:r>
          </a:p>
        </p:txBody>
      </p:sp>
    </p:spTree>
    <p:extLst>
      <p:ext uri="{BB962C8B-B14F-4D97-AF65-F5344CB8AC3E}">
        <p14:creationId xmlns:p14="http://schemas.microsoft.com/office/powerpoint/2010/main" val="38669617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3F232-B45E-4581-B551-1024640BF191}"/>
              </a:ext>
            </a:extLst>
          </p:cNvPr>
          <p:cNvSpPr>
            <a:spLocks noGrp="1"/>
          </p:cNvSpPr>
          <p:nvPr>
            <p:ph type="title"/>
          </p:nvPr>
        </p:nvSpPr>
        <p:spPr/>
        <p:txBody>
          <a:bodyPr/>
          <a:lstStyle/>
          <a:p>
            <a:r>
              <a:rPr lang="en-GB" dirty="0"/>
              <a:t>Appropriate Feedback</a:t>
            </a:r>
          </a:p>
        </p:txBody>
      </p:sp>
      <p:sp>
        <p:nvSpPr>
          <p:cNvPr id="3" name="Content Placeholder 2">
            <a:extLst>
              <a:ext uri="{FF2B5EF4-FFF2-40B4-BE49-F238E27FC236}">
                <a16:creationId xmlns:a16="http://schemas.microsoft.com/office/drawing/2014/main" id="{13FFBB55-BDF9-4BDB-9B9F-2F8711C42AB6}"/>
              </a:ext>
            </a:extLst>
          </p:cNvPr>
          <p:cNvSpPr>
            <a:spLocks noGrp="1"/>
          </p:cNvSpPr>
          <p:nvPr>
            <p:ph idx="1"/>
          </p:nvPr>
        </p:nvSpPr>
        <p:spPr>
          <a:xfrm>
            <a:off x="677334" y="1536569"/>
            <a:ext cx="8596668" cy="4504793"/>
          </a:xfrm>
        </p:spPr>
        <p:txBody>
          <a:bodyPr>
            <a:normAutofit/>
          </a:bodyPr>
          <a:lstStyle/>
          <a:p>
            <a:r>
              <a:rPr lang="en-GB" dirty="0"/>
              <a:t>As an educator, we must be sure that our feedback is evidence based to acknowledge the strengths of the work, but also highlight what need improvement. </a:t>
            </a:r>
          </a:p>
          <a:p>
            <a:r>
              <a:rPr lang="en-GB" dirty="0"/>
              <a:t>‘Good job,’ or ‘No,’ is not sufficient enough feedback. </a:t>
            </a:r>
          </a:p>
          <a:p>
            <a:r>
              <a:rPr lang="en-GB" dirty="0"/>
              <a:t>Feedback should be immediate, as it keeps learners interest, but also does not give them the opportunity to keep making the same mistake.</a:t>
            </a:r>
          </a:p>
          <a:p>
            <a:r>
              <a:rPr lang="en-GB" dirty="0"/>
              <a:t>Involving students in their feedback allows them to analyse their work with a professional, to recognise where they need to improve, letting them achieve academically.</a:t>
            </a:r>
          </a:p>
          <a:p>
            <a:r>
              <a:rPr lang="en-GB" dirty="0"/>
              <a:t>Teachers must allow time and opportunity to get to know the pupils to know how the provide appropriate feedback, learning the best ways to deliver critical feedback. </a:t>
            </a:r>
          </a:p>
          <a:p>
            <a:pPr marL="0" indent="0">
              <a:buNone/>
            </a:pPr>
            <a:r>
              <a:rPr lang="en-GB" dirty="0"/>
              <a:t>										(Cambridge Assessment, no date)</a:t>
            </a:r>
          </a:p>
        </p:txBody>
      </p:sp>
    </p:spTree>
    <p:extLst>
      <p:ext uri="{BB962C8B-B14F-4D97-AF65-F5344CB8AC3E}">
        <p14:creationId xmlns:p14="http://schemas.microsoft.com/office/powerpoint/2010/main" val="7874539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B3A94-DE3D-4BA8-8C3E-34C4508E7E62}"/>
              </a:ext>
            </a:extLst>
          </p:cNvPr>
          <p:cNvSpPr>
            <a:spLocks noGrp="1"/>
          </p:cNvSpPr>
          <p:nvPr>
            <p:ph type="title"/>
          </p:nvPr>
        </p:nvSpPr>
        <p:spPr/>
        <p:txBody>
          <a:bodyPr/>
          <a:lstStyle/>
          <a:p>
            <a:r>
              <a:rPr lang="en-GB" dirty="0"/>
              <a:t>Why we give Feedback</a:t>
            </a:r>
          </a:p>
        </p:txBody>
      </p:sp>
      <p:sp>
        <p:nvSpPr>
          <p:cNvPr id="3" name="Content Placeholder 2">
            <a:extLst>
              <a:ext uri="{FF2B5EF4-FFF2-40B4-BE49-F238E27FC236}">
                <a16:creationId xmlns:a16="http://schemas.microsoft.com/office/drawing/2014/main" id="{5E164A29-3B03-4F26-A1E7-0BF7DE5D77E9}"/>
              </a:ext>
            </a:extLst>
          </p:cNvPr>
          <p:cNvSpPr>
            <a:spLocks noGrp="1"/>
          </p:cNvSpPr>
          <p:nvPr>
            <p:ph idx="1"/>
          </p:nvPr>
        </p:nvSpPr>
        <p:spPr>
          <a:xfrm>
            <a:off x="677334" y="1583703"/>
            <a:ext cx="8596668" cy="4457659"/>
          </a:xfrm>
        </p:spPr>
        <p:txBody>
          <a:bodyPr/>
          <a:lstStyle/>
          <a:p>
            <a:r>
              <a:rPr lang="en-GB" dirty="0"/>
              <a:t>Having individual feedback provides learner a direct way to improve their studies and work. It give students the content and skills to progress their work to achieve better marks and grades, for example literacy skills. </a:t>
            </a:r>
          </a:p>
          <a:p>
            <a:r>
              <a:rPr lang="en-GB" dirty="0"/>
              <a:t>When we as teachers will be evaluating the feedback, throughout the year at school, we allow learners to keep improving the standard of their work, before it has to be externally assessed and marked. Thus giving students a better chance at achieving the best possible grade they can attain.</a:t>
            </a:r>
          </a:p>
          <a:p>
            <a:pPr marL="0" indent="0">
              <a:buNone/>
            </a:pPr>
            <a:r>
              <a:rPr lang="en-GB" dirty="0"/>
              <a:t>												(Petty, 2014)</a:t>
            </a:r>
          </a:p>
          <a:p>
            <a:endParaRPr lang="en-GB" dirty="0"/>
          </a:p>
        </p:txBody>
      </p:sp>
    </p:spTree>
    <p:extLst>
      <p:ext uri="{BB962C8B-B14F-4D97-AF65-F5344CB8AC3E}">
        <p14:creationId xmlns:p14="http://schemas.microsoft.com/office/powerpoint/2010/main" val="40027943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5A86D-E8ED-44A5-885B-E2EBBDE752DA}"/>
              </a:ext>
            </a:extLst>
          </p:cNvPr>
          <p:cNvSpPr>
            <a:spLocks noGrp="1"/>
          </p:cNvSpPr>
          <p:nvPr>
            <p:ph type="title"/>
          </p:nvPr>
        </p:nvSpPr>
        <p:spPr/>
        <p:txBody>
          <a:bodyPr/>
          <a:lstStyle/>
          <a:p>
            <a:r>
              <a:rPr lang="en-GB" dirty="0"/>
              <a:t>Inside the Black Box</a:t>
            </a:r>
          </a:p>
        </p:txBody>
      </p:sp>
      <p:sp>
        <p:nvSpPr>
          <p:cNvPr id="3" name="Content Placeholder 2">
            <a:extLst>
              <a:ext uri="{FF2B5EF4-FFF2-40B4-BE49-F238E27FC236}">
                <a16:creationId xmlns:a16="http://schemas.microsoft.com/office/drawing/2014/main" id="{2AAB6050-8824-47C5-97C1-917205F486E7}"/>
              </a:ext>
            </a:extLst>
          </p:cNvPr>
          <p:cNvSpPr>
            <a:spLocks noGrp="1"/>
          </p:cNvSpPr>
          <p:nvPr>
            <p:ph idx="1"/>
          </p:nvPr>
        </p:nvSpPr>
        <p:spPr>
          <a:xfrm>
            <a:off x="545358" y="1270000"/>
            <a:ext cx="8596668" cy="3880773"/>
          </a:xfrm>
        </p:spPr>
        <p:txBody>
          <a:bodyPr/>
          <a:lstStyle/>
          <a:p>
            <a:r>
              <a:rPr lang="en-GB" dirty="0"/>
              <a:t>For those of you who aren’t familiar with the work of Paul Black and Dylan </a:t>
            </a:r>
            <a:r>
              <a:rPr lang="en-GB" dirty="0" err="1"/>
              <a:t>Wiliam</a:t>
            </a:r>
            <a:r>
              <a:rPr lang="en-GB" dirty="0"/>
              <a:t>, they published ‘Inside the Black Box,’ in 1998, where they explored Assessment for Learning in schools. Their work has benefited teachers and educational professionals by enhancing the way classroom assessment is undertaken, helping the approach teachers have to understand the way their learners are thinking. They are able to give opportunities for their learners to progress using the formative assessment strategies. </a:t>
            </a:r>
          </a:p>
          <a:p>
            <a:r>
              <a:rPr lang="en-GB" dirty="0"/>
              <a:t>Inside the Black Box highlights the responsibility of teachers to not just give our students the answer, but to understand how they can achieve it. As teachers we have to help learners meet their best quality of work, but we need to know our students to achieve this! </a:t>
            </a:r>
          </a:p>
          <a:p>
            <a:endParaRPr lang="en-GB" dirty="0"/>
          </a:p>
        </p:txBody>
      </p:sp>
      <p:sp>
        <p:nvSpPr>
          <p:cNvPr id="4" name="Rectangle 3">
            <a:extLst>
              <a:ext uri="{FF2B5EF4-FFF2-40B4-BE49-F238E27FC236}">
                <a16:creationId xmlns:a16="http://schemas.microsoft.com/office/drawing/2014/main" id="{0C2FE2E3-DEB7-4FE6-8C87-29D421D8B916}"/>
              </a:ext>
            </a:extLst>
          </p:cNvPr>
          <p:cNvSpPr/>
          <p:nvPr/>
        </p:nvSpPr>
        <p:spPr>
          <a:xfrm>
            <a:off x="5998590" y="4670685"/>
            <a:ext cx="6096000" cy="369332"/>
          </a:xfrm>
          <a:prstGeom prst="rect">
            <a:avLst/>
          </a:prstGeom>
        </p:spPr>
        <p:txBody>
          <a:bodyPr>
            <a:spAutoFit/>
          </a:bodyPr>
          <a:lstStyle/>
          <a:p>
            <a:r>
              <a:rPr lang="en-GB" dirty="0"/>
              <a:t>(Black and </a:t>
            </a:r>
            <a:r>
              <a:rPr lang="en-GB" dirty="0" err="1"/>
              <a:t>Wiliam</a:t>
            </a:r>
            <a:r>
              <a:rPr lang="en-GB" dirty="0"/>
              <a:t>, 1998)</a:t>
            </a:r>
          </a:p>
        </p:txBody>
      </p:sp>
    </p:spTree>
    <p:extLst>
      <p:ext uri="{BB962C8B-B14F-4D97-AF65-F5344CB8AC3E}">
        <p14:creationId xmlns:p14="http://schemas.microsoft.com/office/powerpoint/2010/main" val="2810740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CE597-D4B9-4E88-8AB6-C72F32878420}"/>
              </a:ext>
            </a:extLst>
          </p:cNvPr>
          <p:cNvSpPr>
            <a:spLocks noGrp="1"/>
          </p:cNvSpPr>
          <p:nvPr>
            <p:ph type="title"/>
          </p:nvPr>
        </p:nvSpPr>
        <p:spPr/>
        <p:txBody>
          <a:bodyPr/>
          <a:lstStyle/>
          <a:p>
            <a:r>
              <a:rPr lang="en-GB" dirty="0"/>
              <a:t>To conclude…</a:t>
            </a:r>
          </a:p>
        </p:txBody>
      </p:sp>
      <p:sp>
        <p:nvSpPr>
          <p:cNvPr id="3" name="Content Placeholder 2">
            <a:extLst>
              <a:ext uri="{FF2B5EF4-FFF2-40B4-BE49-F238E27FC236}">
                <a16:creationId xmlns:a16="http://schemas.microsoft.com/office/drawing/2014/main" id="{46D31376-A61A-4A60-891D-2B2C53B3CB29}"/>
              </a:ext>
            </a:extLst>
          </p:cNvPr>
          <p:cNvSpPr>
            <a:spLocks noGrp="1"/>
          </p:cNvSpPr>
          <p:nvPr>
            <p:ph idx="1"/>
          </p:nvPr>
        </p:nvSpPr>
        <p:spPr/>
        <p:txBody>
          <a:bodyPr>
            <a:normAutofit/>
          </a:bodyPr>
          <a:lstStyle/>
          <a:p>
            <a:r>
              <a:rPr lang="en-GB" dirty="0"/>
              <a:t>If you have not read ‘Inside the Black Box,’ I strongly suggest you do. If you have any doubts on the effectiveness of Formative Assessment, at the end of this plea, I beg you to read Pamphlet, as I personally believe that it highlights not only our responsibility as teachers but also as teachers, inspires us to promote the useful assessment skills that will benefit out learners in and out of school.</a:t>
            </a:r>
          </a:p>
          <a:p>
            <a:endParaRPr lang="en-GB" dirty="0"/>
          </a:p>
          <a:p>
            <a:r>
              <a:rPr lang="en-GB" dirty="0"/>
              <a:t>Thank you very much for your time today.</a:t>
            </a:r>
          </a:p>
        </p:txBody>
      </p:sp>
    </p:spTree>
    <p:extLst>
      <p:ext uri="{BB962C8B-B14F-4D97-AF65-F5344CB8AC3E}">
        <p14:creationId xmlns:p14="http://schemas.microsoft.com/office/powerpoint/2010/main" val="2474718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5613D-3F8D-4897-8218-8A61A213CC4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E8B90F4-7AF3-4C04-B972-9CDB512ED418}"/>
              </a:ext>
            </a:extLst>
          </p:cNvPr>
          <p:cNvSpPr>
            <a:spLocks noGrp="1"/>
          </p:cNvSpPr>
          <p:nvPr>
            <p:ph idx="1"/>
          </p:nvPr>
        </p:nvSpPr>
        <p:spPr>
          <a:xfrm>
            <a:off x="677334" y="1319752"/>
            <a:ext cx="8596668" cy="5015059"/>
          </a:xfrm>
        </p:spPr>
        <p:txBody>
          <a:bodyPr>
            <a:normAutofit fontScale="55000" lnSpcReduction="20000"/>
          </a:bodyPr>
          <a:lstStyle/>
          <a:p>
            <a:r>
              <a:rPr lang="en-GB" dirty="0"/>
              <a:t>References</a:t>
            </a:r>
          </a:p>
          <a:p>
            <a:r>
              <a:rPr lang="en-GB" dirty="0"/>
              <a:t>Black, P. (2005). </a:t>
            </a:r>
            <a:r>
              <a:rPr lang="en-GB" i="1" dirty="0"/>
              <a:t>Testing: friend or foe?</a:t>
            </a:r>
            <a:r>
              <a:rPr lang="en-GB" dirty="0"/>
              <a:t>. 2nd ed. London: </a:t>
            </a:r>
            <a:r>
              <a:rPr lang="en-GB" dirty="0" err="1"/>
              <a:t>RoutledgeFalmer</a:t>
            </a:r>
            <a:r>
              <a:rPr lang="en-GB" dirty="0"/>
              <a:t>.</a:t>
            </a:r>
          </a:p>
          <a:p>
            <a:r>
              <a:rPr lang="en-GB" dirty="0"/>
              <a:t>Black, P. and </a:t>
            </a:r>
            <a:r>
              <a:rPr lang="en-GB" dirty="0" err="1"/>
              <a:t>Wiliam</a:t>
            </a:r>
            <a:r>
              <a:rPr lang="en-GB" dirty="0"/>
              <a:t>, D. (1998). </a:t>
            </a:r>
            <a:r>
              <a:rPr lang="en-GB" i="1" dirty="0"/>
              <a:t>Inside the Black Box</a:t>
            </a:r>
            <a:r>
              <a:rPr lang="en-GB" dirty="0"/>
              <a:t>. Raising Standards through Classroom Assessment. [online] London: King’s College London School of Education. Available at: https://weaeducation.typepad.co.uk/files/blackbox-1.pdf [Accessed 19 Feb. 2019].</a:t>
            </a:r>
          </a:p>
          <a:p>
            <a:r>
              <a:rPr lang="en-GB" dirty="0"/>
              <a:t>Briggs, M. (2008). </a:t>
            </a:r>
            <a:r>
              <a:rPr lang="en-GB" i="1" dirty="0"/>
              <a:t>Assessment for learning and teaching in primary schools.</a:t>
            </a:r>
            <a:r>
              <a:rPr lang="en-GB" dirty="0"/>
              <a:t>. 2nd ed. Exeter: Learning Matters.</a:t>
            </a:r>
          </a:p>
          <a:p>
            <a:r>
              <a:rPr lang="en-GB" dirty="0"/>
              <a:t>Cambridge Assessment (n.d.). </a:t>
            </a:r>
            <a:r>
              <a:rPr lang="en-GB" i="1" dirty="0"/>
              <a:t>Getting started with Assessment for Learning</a:t>
            </a:r>
            <a:r>
              <a:rPr lang="en-GB" dirty="0"/>
              <a:t>. [online] Cambridge-community.org.uk. Available at: https://cambridge-community.org.uk/professional-development/gswafl/index.html [Accessed 19 Feb. 2019].</a:t>
            </a:r>
          </a:p>
          <a:p>
            <a:r>
              <a:rPr lang="en-GB" dirty="0"/>
              <a:t>Education Services Australia (n.d.). </a:t>
            </a:r>
            <a:r>
              <a:rPr lang="en-GB" i="1" dirty="0"/>
              <a:t>Strategies to enhance peer feedback | Assessment for Learning</a:t>
            </a:r>
            <a:r>
              <a:rPr lang="en-GB" dirty="0"/>
              <a:t>. [online] Assessmentforlearning.edu.au. Available at: https://www.assessmentforlearning.edu.au/professional_learning/peer_feedback/peer_strategies_enhance.html [Accessed 19 Feb. 2019].</a:t>
            </a:r>
          </a:p>
          <a:p>
            <a:r>
              <a:rPr lang="en-GB" dirty="0"/>
              <a:t>Gardner, J. (2008). </a:t>
            </a:r>
            <a:r>
              <a:rPr lang="en-GB" i="1" dirty="0"/>
              <a:t>Assessment and learning</a:t>
            </a:r>
            <a:r>
              <a:rPr lang="en-GB" dirty="0"/>
              <a:t>. London: SAGE Publications Ltd.</a:t>
            </a:r>
          </a:p>
          <a:p>
            <a:r>
              <a:rPr lang="en-GB" dirty="0"/>
              <a:t>Hall, K. and Burke, W. (2007). </a:t>
            </a:r>
            <a:r>
              <a:rPr lang="en-GB" i="1" dirty="0"/>
              <a:t>Making Formative Assessment Work</a:t>
            </a:r>
            <a:r>
              <a:rPr lang="en-GB" dirty="0"/>
              <a:t>. Maidenhead: McGraw-Hill International (UK) Ltd.</a:t>
            </a:r>
          </a:p>
          <a:p>
            <a:r>
              <a:rPr lang="en-GB" dirty="0"/>
              <a:t>Jones, D. (2005). </a:t>
            </a:r>
            <a:r>
              <a:rPr lang="en-GB" i="1" dirty="0"/>
              <a:t>Assessment for Learning</a:t>
            </a:r>
            <a:r>
              <a:rPr lang="en-GB" dirty="0"/>
              <a:t>. [online] London: Learning and Skills Development Agency. Available at: https://dera.ioe.ac.uk/7800/1/AssessmentforLearning.pdf [Accessed 19 Feb. 2019].</a:t>
            </a:r>
          </a:p>
          <a:p>
            <a:r>
              <a:rPr lang="en-GB" dirty="0"/>
              <a:t>Michigan Virtual (2018). </a:t>
            </a:r>
            <a:r>
              <a:rPr lang="en-GB" i="1" dirty="0"/>
              <a:t>Module 3: Peer Assessment</a:t>
            </a:r>
            <a:r>
              <a:rPr lang="en-GB" dirty="0"/>
              <a:t>. [online] YouTube. Available at: https://www.youtube.com/watch?v=2hRu5i-gfXo&amp;t=75s [Accessed 19 Feb. 2019].</a:t>
            </a:r>
          </a:p>
          <a:p>
            <a:r>
              <a:rPr lang="en-GB" dirty="0"/>
              <a:t>Nicol, D. and Macfarlane‐Dick, D. (2006). Formative assessment and self‐regulated learning: a model and seven principles of good feedback practice. </a:t>
            </a:r>
            <a:r>
              <a:rPr lang="en-GB" i="1" dirty="0"/>
              <a:t>Studies in Higher Education</a:t>
            </a:r>
            <a:r>
              <a:rPr lang="en-GB" dirty="0"/>
              <a:t>, [online] 31(2), pp.199-218. Available at: http://Formative assessment and </a:t>
            </a:r>
            <a:r>
              <a:rPr lang="en-GB" dirty="0" err="1"/>
              <a:t>selfregulated</a:t>
            </a:r>
            <a:r>
              <a:rPr lang="en-GB" dirty="0"/>
              <a:t> learning: a model and seven principles of good feedback practice</a:t>
            </a:r>
          </a:p>
          <a:p>
            <a:r>
              <a:rPr lang="en-GB" dirty="0"/>
              <a:t> Parkin, C., and Richards, N. (1995). ‘Introducing formative assessment at KS3, and attempt using           pupil self-assessment.’ in R. Fairbrother, P. J. Black, &amp; P. Gill (Eds.), </a:t>
            </a:r>
            <a:r>
              <a:rPr lang="en-GB" i="1" dirty="0"/>
              <a:t>Teachers assessing pupils. Lessons from science classrooms </a:t>
            </a:r>
            <a:r>
              <a:rPr lang="en-GB" dirty="0"/>
              <a:t>(pp. 13–28)</a:t>
            </a:r>
          </a:p>
          <a:p>
            <a:r>
              <a:rPr lang="en-GB" dirty="0"/>
              <a:t>Petty, G. (2004). </a:t>
            </a:r>
            <a:r>
              <a:rPr lang="en-GB" i="1" dirty="0"/>
              <a:t>Teaching Today</a:t>
            </a:r>
            <a:r>
              <a:rPr lang="en-GB" dirty="0"/>
              <a:t>. 3rd ed. Cheltenham: Nelson Thornes.</a:t>
            </a:r>
          </a:p>
          <a:p>
            <a:r>
              <a:rPr lang="en-GB" dirty="0"/>
              <a:t>Petty, G. (2014). </a:t>
            </a:r>
            <a:r>
              <a:rPr lang="en-GB" i="1" dirty="0"/>
              <a:t>Teaching today</a:t>
            </a:r>
            <a:r>
              <a:rPr lang="en-GB" dirty="0"/>
              <a:t>. 5th ed. Oxford: Oxford University </a:t>
            </a:r>
            <a:r>
              <a:rPr lang="en-GB"/>
              <a:t>Press.</a:t>
            </a:r>
            <a:r>
              <a:rPr lang="en-GB" dirty="0"/>
              <a:t> </a:t>
            </a:r>
          </a:p>
          <a:p>
            <a:endParaRPr lang="en-GB" dirty="0"/>
          </a:p>
        </p:txBody>
      </p:sp>
    </p:spTree>
    <p:extLst>
      <p:ext uri="{BB962C8B-B14F-4D97-AF65-F5344CB8AC3E}">
        <p14:creationId xmlns:p14="http://schemas.microsoft.com/office/powerpoint/2010/main" val="265732923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614</TotalTime>
  <Words>2419</Words>
  <Application>Microsoft Office PowerPoint</Application>
  <PresentationFormat>Widescreen</PresentationFormat>
  <Paragraphs>125</Paragraphs>
  <Slides>24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Trebuchet MS</vt:lpstr>
      <vt:lpstr>Wingdings 3</vt:lpstr>
      <vt:lpstr>Facet</vt:lpstr>
      <vt:lpstr>Introducing Peer Assessment, Self Assessment and Feedback Strategies into our classrooms.</vt:lpstr>
      <vt:lpstr>Introduction to Assessment for Learning</vt:lpstr>
      <vt:lpstr>Our School Philosophy. </vt:lpstr>
      <vt:lpstr>Different types of Assessment</vt:lpstr>
      <vt:lpstr>What is Assessment for Learning? </vt:lpstr>
      <vt:lpstr>Formative and Summative Assessment.</vt:lpstr>
      <vt:lpstr>Why we will introduce this to our Key Stage 3 learners?</vt:lpstr>
      <vt:lpstr>Objectives</vt:lpstr>
      <vt:lpstr>Why we want to focus on Formative Assessment? </vt:lpstr>
      <vt:lpstr>Peer Assessment </vt:lpstr>
      <vt:lpstr>Benefits of Peer and Self Assessment</vt:lpstr>
      <vt:lpstr>Why is Peer Assessment effective?</vt:lpstr>
      <vt:lpstr>How it should be done?</vt:lpstr>
      <vt:lpstr>Different strategies.</vt:lpstr>
      <vt:lpstr>Traffic light system.</vt:lpstr>
      <vt:lpstr>The Traffic Light System.</vt:lpstr>
      <vt:lpstr>Self Assessment</vt:lpstr>
      <vt:lpstr>Self Assessment Strategy </vt:lpstr>
      <vt:lpstr>Feedback</vt:lpstr>
      <vt:lpstr>Appropriate Feedback</vt:lpstr>
      <vt:lpstr>Why we give Feedback</vt:lpstr>
      <vt:lpstr>Inside the Black Box</vt:lpstr>
      <vt:lpstr>To conclude…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Introducing Peer Assessment, Self Assessment and Feedback Strategies into our classrooms.</dc:title>
  <dc:creator>Joel Bowen</dc:creator>
  <cp:lastModifiedBy>Joel Bowen</cp:lastModifiedBy>
  <cp:revision>12</cp:revision>
  <dcterms:created xsi:type="dcterms:W3CDTF">2019-02-18T14:35:16Z</dcterms:created>
  <dcterms:modified xsi:type="dcterms:W3CDTF">2019-02-19T10:58:48Z</dcterms:modified>
</cp:coreProperties>
</file>