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33" d="100"/>
          <a:sy n="33" d="100"/>
        </p:scale>
        <p:origin x="1906" y="-16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2/19/2018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2/19/2018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2/19/2018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2/19/2018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2/19/2018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2/19/2018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2/19/2018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2/19/2018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2/19/2018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2/19/2018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2/19/2018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2/19/2018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13" Type="http://schemas.openxmlformats.org/officeDocument/2006/relationships/image" Target="../media/image12.tmp"/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12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tmp"/><Relationship Id="rId4" Type="http://schemas.openxmlformats.org/officeDocument/2006/relationships/image" Target="../media/image3.png"/><Relationship Id="rId9" Type="http://schemas.openxmlformats.org/officeDocument/2006/relationships/image" Target="../media/image8.tm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Sacrificial Polymeric Gear Replacement to Improve </a:t>
            </a: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M</a:t>
            </a:r>
            <a:r>
              <a:rPr lang="en-GB" altLang="en-US" sz="4800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aintainability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 Thomas P138928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Richard Morgan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 smtClean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 smtClean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 smtClean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Engineering, Manufacturing &amp; Logistics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MSc Lean &amp; Agile Manufacturing 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1" y="6257121"/>
            <a:ext cx="6415086" cy="127226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 smtClean="0"/>
              <a:t>Introduction</a:t>
            </a:r>
          </a:p>
          <a:p>
            <a:pPr>
              <a:spcBef>
                <a:spcPct val="50000"/>
              </a:spcBef>
            </a:pPr>
            <a:r>
              <a:rPr lang="en-US" altLang="en-US" sz="2800" dirty="0" smtClean="0"/>
              <a:t>Conveyor systems have a significant importance in Bridgend Engine Plant (BEP) to facilitate in the movement of components around its manufacturing </a:t>
            </a:r>
            <a:r>
              <a:rPr lang="en-US" altLang="en-US" sz="2800" dirty="0" smtClean="0"/>
              <a:t>processes. One </a:t>
            </a:r>
            <a:r>
              <a:rPr lang="en-US" altLang="en-US" sz="2800" dirty="0" smtClean="0"/>
              <a:t>type of conveyor being a </a:t>
            </a:r>
            <a:r>
              <a:rPr lang="en-GB" altLang="en-US" sz="2800" dirty="0"/>
              <a:t> </a:t>
            </a:r>
            <a:r>
              <a:rPr lang="en-GB" altLang="en-US" sz="2800" dirty="0" smtClean="0"/>
              <a:t>ThyssenKrupp Krause </a:t>
            </a:r>
            <a:r>
              <a:rPr lang="en-GB" altLang="en-US" sz="2800" dirty="0"/>
              <a:t>horizontal </a:t>
            </a:r>
            <a:r>
              <a:rPr lang="en-GB" altLang="en-US" sz="2800" dirty="0" smtClean="0"/>
              <a:t>conveyor system. The system comprises of a magnitude of sintered steel alloy bevel gears to provide the horizontal power transmission</a:t>
            </a:r>
            <a:r>
              <a:rPr lang="en-GB" altLang="en-US" sz="2800" dirty="0" smtClean="0"/>
              <a:t>.</a:t>
            </a:r>
          </a:p>
          <a:p>
            <a:pPr>
              <a:spcBef>
                <a:spcPct val="50000"/>
              </a:spcBef>
            </a:pPr>
            <a:endParaRPr lang="en-GB" altLang="en-US" sz="2800" dirty="0" smtClean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 smtClean="0"/>
          </a:p>
          <a:p>
            <a:pPr>
              <a:spcBef>
                <a:spcPct val="50000"/>
              </a:spcBef>
            </a:pPr>
            <a:r>
              <a:rPr lang="en-GB" altLang="en-US" sz="2800" dirty="0" smtClean="0"/>
              <a:t>Average MTTR over 3 months to repair failed conveyor drive systems equates to 180 minutes.</a:t>
            </a:r>
          </a:p>
          <a:p>
            <a:pPr>
              <a:spcBef>
                <a:spcPct val="50000"/>
              </a:spcBef>
            </a:pPr>
            <a:r>
              <a:rPr lang="en-GB" altLang="en-US" sz="2800" dirty="0" smtClean="0"/>
              <a:t>Cycle time = 28 s</a:t>
            </a:r>
          </a:p>
          <a:p>
            <a:pPr>
              <a:spcBef>
                <a:spcPct val="50000"/>
              </a:spcBef>
            </a:pPr>
            <a:r>
              <a:rPr lang="en-GB" altLang="en-US" sz="2800" dirty="0" smtClean="0"/>
              <a:t>= 385 engines lost on average </a:t>
            </a:r>
          </a:p>
          <a:p>
            <a:pPr>
              <a:spcBef>
                <a:spcPct val="50000"/>
              </a:spcBef>
            </a:pPr>
            <a:endParaRPr lang="en-US" altLang="en-US" sz="2800" dirty="0" smtClean="0"/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-21220" y="20854618"/>
            <a:ext cx="6415087" cy="6813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 smtClean="0"/>
              <a:t>Product Design Specification (PDS) </a:t>
            </a:r>
          </a:p>
          <a:p>
            <a:pPr>
              <a:spcBef>
                <a:spcPct val="20000"/>
              </a:spcBef>
            </a:pPr>
            <a:r>
              <a:rPr lang="en-AU" altLang="en-US" sz="2800" dirty="0" smtClean="0"/>
              <a:t>Key aspects of the design process involved creating a PDS to ensure all positive features of the existing design are present in the re-engineered design. Additions to the current specification include design for maintainability functions: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 smtClean="0"/>
              <a:t>Standardisation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 smtClean="0"/>
              <a:t>Interchangeability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 smtClean="0"/>
              <a:t>Fault Isolation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 smtClean="0"/>
              <a:t>Manufacturability</a:t>
            </a:r>
            <a:endParaRPr lang="en-AU" altLang="en-US" sz="2800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704210" y="25553056"/>
            <a:ext cx="6415087" cy="3720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 smtClean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GB" altLang="en-US" sz="1800" dirty="0" err="1" smtClean="0">
                <a:ea typeface="Arial" charset="0"/>
                <a:cs typeface="Arial" charset="0"/>
              </a:rPr>
              <a:t>Mehat</a:t>
            </a:r>
            <a:r>
              <a:rPr lang="en-GB" altLang="en-US" sz="1800" dirty="0" smtClean="0">
                <a:ea typeface="Arial" charset="0"/>
                <a:cs typeface="Arial" charset="0"/>
              </a:rPr>
              <a:t> </a:t>
            </a:r>
            <a:r>
              <a:rPr lang="en-GB" altLang="en-US" sz="1800" dirty="0">
                <a:ea typeface="Arial" charset="0"/>
                <a:cs typeface="Arial" charset="0"/>
              </a:rPr>
              <a:t>N, e. a. (2013). </a:t>
            </a:r>
            <a:r>
              <a:rPr lang="en-GB" altLang="en-US" sz="1800" dirty="0" err="1">
                <a:ea typeface="Arial" charset="0"/>
                <a:cs typeface="Arial" charset="0"/>
              </a:rPr>
              <a:t>Modeling</a:t>
            </a:r>
            <a:r>
              <a:rPr lang="en-GB" altLang="en-US" sz="1800" dirty="0">
                <a:ea typeface="Arial" charset="0"/>
                <a:cs typeface="Arial" charset="0"/>
              </a:rPr>
              <a:t> and Analysis of Injection Moulding Process Parameters for Plastic Gear Industry Application. ISRN Industrial Engineering, 10-15</a:t>
            </a:r>
            <a:r>
              <a:rPr lang="en-GB" altLang="en-US" sz="1800" dirty="0" smtClean="0">
                <a:ea typeface="Arial" charset="0"/>
                <a:cs typeface="Arial" charset="0"/>
              </a:rPr>
              <a:t>.</a:t>
            </a:r>
          </a:p>
          <a:p>
            <a:pPr marL="0" indent="0">
              <a:spcBef>
                <a:spcPct val="50000"/>
              </a:spcBef>
            </a:pPr>
            <a:r>
              <a:rPr lang="en-US" sz="1800" dirty="0"/>
              <a:t>B, D. (2017). </a:t>
            </a:r>
            <a:r>
              <a:rPr lang="en-US" sz="1800" i="1" dirty="0"/>
              <a:t>Plastic Gears Are the Future.</a:t>
            </a:r>
            <a:r>
              <a:rPr lang="en-US" sz="1800" dirty="0"/>
              <a:t> Toronto : CKD.</a:t>
            </a:r>
            <a:endParaRPr lang="en-GB" sz="1800" dirty="0"/>
          </a:p>
          <a:p>
            <a:pPr marL="0" indent="0">
              <a:spcBef>
                <a:spcPct val="50000"/>
              </a:spcBef>
            </a:pPr>
            <a:endParaRPr lang="en-GB" altLang="en-US" sz="1800" dirty="0">
              <a:ea typeface="Arial" charset="0"/>
              <a:cs typeface="Arial" charset="0"/>
            </a:endParaRPr>
          </a:p>
          <a:p>
            <a:pPr marL="0" indent="0">
              <a:spcBef>
                <a:spcPct val="50000"/>
              </a:spcBef>
            </a:pPr>
            <a:endParaRPr lang="en-GB" altLang="en-US" sz="1800" dirty="0">
              <a:ea typeface="Arial" charset="0"/>
              <a:cs typeface="Arial" charset="0"/>
            </a:endParaRPr>
          </a:p>
          <a:p>
            <a:pPr marL="0" indent="0">
              <a:spcBef>
                <a:spcPct val="50000"/>
              </a:spcBef>
            </a:pPr>
            <a:endParaRPr lang="en-AU" altLang="en-US" sz="1800" dirty="0" smtClean="0">
              <a:ea typeface="Arial" charset="0"/>
              <a:cs typeface="Arial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 smtClean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 smtClean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48597" y="2532558"/>
            <a:ext cx="223729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 dirty="0" smtClean="0">
                <a:solidFill>
                  <a:schemeClr val="bg1"/>
                </a:solidFill>
              </a:rPr>
              <a:t>Your Pic</a:t>
            </a:r>
            <a:endParaRPr lang="en-US" sz="8000" b="1" dirty="0">
              <a:solidFill>
                <a:schemeClr val="bg1"/>
              </a:solidFill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5" descr="http://vignette2.wikia.nocookie.net/logopedia/images/7/73/Ford1962.png/revision/latest?cb=201204110254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92" y="29201563"/>
            <a:ext cx="1967734" cy="983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2288600" y="29201563"/>
            <a:ext cx="891539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Engineering, Manufacturing &amp; Logistics</a:t>
            </a:r>
          </a:p>
          <a:p>
            <a:pPr algn="r"/>
            <a:endParaRPr lang="en-GB" sz="3200" dirty="0"/>
          </a:p>
        </p:txBody>
      </p:sp>
      <p:pic>
        <p:nvPicPr>
          <p:cNvPr id="1053" name="Picture 29" descr="Image result for ford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36" y="2024649"/>
            <a:ext cx="2768563" cy="276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84455" y="6128815"/>
            <a:ext cx="6028758" cy="3316297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51" t="17656" r="37388" b="24890"/>
          <a:stretch/>
        </p:blipFill>
        <p:spPr>
          <a:xfrm rot="5400000">
            <a:off x="495565" y="16892045"/>
            <a:ext cx="2849383" cy="3143320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22" t="23607" r="35414" b="22229"/>
          <a:stretch/>
        </p:blipFill>
        <p:spPr>
          <a:xfrm rot="5400000">
            <a:off x="3756902" y="16890930"/>
            <a:ext cx="2849384" cy="3073353"/>
          </a:xfrm>
          <a:prstGeom prst="rect">
            <a:avLst/>
          </a:prstGeom>
        </p:spPr>
      </p:pic>
      <p:sp>
        <p:nvSpPr>
          <p:cNvPr id="41" name="Text Box 8"/>
          <p:cNvSpPr txBox="1">
            <a:spLocks noChangeArrowheads="1"/>
          </p:cNvSpPr>
          <p:nvPr/>
        </p:nvSpPr>
        <p:spPr bwMode="auto">
          <a:xfrm>
            <a:off x="7484455" y="9913256"/>
            <a:ext cx="6415087" cy="9743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 smtClean="0"/>
              <a:t>Material Selection – Polyamide 12 (Nylon 12)</a:t>
            </a:r>
          </a:p>
          <a:p>
            <a:pPr>
              <a:spcBef>
                <a:spcPct val="40000"/>
              </a:spcBef>
            </a:pPr>
            <a:r>
              <a:rPr lang="en-AU" altLang="en-US" sz="2800" dirty="0" smtClean="0"/>
              <a:t>A key driving function of the PDS is for the re-engineered design to incorporate an element of fault isolation</a:t>
            </a:r>
            <a:r>
              <a:rPr lang="en-AU" altLang="en-US" sz="2800" dirty="0"/>
              <a:t>. This creates the need for a sacrificial gear in the system to avoid wearing of two mating gears and allow for more efficient interchangeability</a:t>
            </a:r>
            <a:r>
              <a:rPr lang="en-AU" altLang="en-US" sz="2800" dirty="0" smtClean="0"/>
              <a:t>.</a:t>
            </a:r>
          </a:p>
          <a:p>
            <a:pPr>
              <a:spcBef>
                <a:spcPct val="40000"/>
              </a:spcBef>
            </a:pPr>
            <a:r>
              <a:rPr lang="en-AU" altLang="en-US" sz="2800" dirty="0" smtClean="0"/>
              <a:t>The material selected is nylon </a:t>
            </a:r>
            <a:r>
              <a:rPr lang="en-AU" altLang="en-US" sz="2800" dirty="0" smtClean="0"/>
              <a:t>12 </a:t>
            </a:r>
            <a:r>
              <a:rPr lang="en-AU" altLang="en-US" sz="2800" dirty="0" err="1" smtClean="0"/>
              <a:t>Dengel</a:t>
            </a:r>
            <a:r>
              <a:rPr lang="en-AU" altLang="en-US" sz="2800" dirty="0" smtClean="0"/>
              <a:t> (2017) highlights its positive characteristics:</a:t>
            </a:r>
            <a:endParaRPr lang="en-AU" altLang="en-US" sz="2800" dirty="0" smtClean="0"/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 smtClean="0"/>
              <a:t>Low moisture absorption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 smtClean="0"/>
              <a:t>High impact strength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 smtClean="0"/>
              <a:t>Low coefficient of friction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 smtClean="0"/>
              <a:t>High chemical resistance </a:t>
            </a:r>
            <a:endParaRPr lang="en-AU" altLang="en-US" sz="2800" dirty="0"/>
          </a:p>
          <a:p>
            <a:pPr>
              <a:spcBef>
                <a:spcPct val="40000"/>
              </a:spcBef>
            </a:pPr>
            <a:r>
              <a:rPr lang="en-AU" altLang="en-US" sz="2800" dirty="0" smtClean="0"/>
              <a:t> </a:t>
            </a:r>
          </a:p>
        </p:txBody>
      </p:sp>
      <p:sp>
        <p:nvSpPr>
          <p:cNvPr id="44" name="Text Box 8"/>
          <p:cNvSpPr txBox="1">
            <a:spLocks noChangeArrowheads="1"/>
          </p:cNvSpPr>
          <p:nvPr/>
        </p:nvSpPr>
        <p:spPr bwMode="auto">
          <a:xfrm>
            <a:off x="6903953" y="23306371"/>
            <a:ext cx="7534213" cy="6185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 smtClean="0"/>
              <a:t>Manufacturing Process – Injection Moulding</a:t>
            </a:r>
          </a:p>
          <a:p>
            <a:pPr>
              <a:spcBef>
                <a:spcPct val="20000"/>
              </a:spcBef>
            </a:pPr>
            <a:r>
              <a:rPr lang="en-AU" altLang="en-US" sz="2800" dirty="0" smtClean="0"/>
              <a:t>When considering which process leant itself to the manufacturing objective, injection moulding was easily recognisable as the favourite.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 smtClean="0"/>
              <a:t>Detailed features/Complex geometries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 smtClean="0"/>
              <a:t>High efficiency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 smtClean="0"/>
              <a:t>Manufacturing flexibility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 smtClean="0"/>
              <a:t>Automation to reduce in-process waste </a:t>
            </a:r>
          </a:p>
          <a:p>
            <a:pPr>
              <a:spcBef>
                <a:spcPct val="20000"/>
              </a:spcBef>
            </a:pPr>
            <a:endParaRPr lang="en-AU" altLang="en-US" sz="3600" b="1" dirty="0" smtClean="0"/>
          </a:p>
        </p:txBody>
      </p:sp>
      <p:pic>
        <p:nvPicPr>
          <p:cNvPr id="46" name="Picture 45"/>
          <p:cNvPicPr/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15" r="20739" b="16063"/>
          <a:stretch/>
        </p:blipFill>
        <p:spPr>
          <a:xfrm>
            <a:off x="6903953" y="19805820"/>
            <a:ext cx="4344258" cy="3377510"/>
          </a:xfrm>
          <a:prstGeom prst="ellipse">
            <a:avLst/>
          </a:prstGeom>
        </p:spPr>
      </p:pic>
      <p:pic>
        <p:nvPicPr>
          <p:cNvPr id="47" name="Picture 46"/>
          <p:cNvPicPr/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42" t="3863" r="22517" b="13459"/>
          <a:stretch/>
        </p:blipFill>
        <p:spPr>
          <a:xfrm>
            <a:off x="10958137" y="18570672"/>
            <a:ext cx="3870032" cy="3811223"/>
          </a:xfrm>
          <a:prstGeom prst="ellipse">
            <a:avLst/>
          </a:prstGeom>
        </p:spPr>
      </p:pic>
      <p:pic>
        <p:nvPicPr>
          <p:cNvPr id="1058" name="Picture 34" descr="869736.fig.00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99415" y="5132850"/>
            <a:ext cx="5715000" cy="5829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7"/>
          <p:cNvPicPr/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4" t="15127" r="23953" b="11365"/>
          <a:stretch/>
        </p:blipFill>
        <p:spPr bwMode="auto">
          <a:xfrm>
            <a:off x="14721893" y="19977744"/>
            <a:ext cx="5890287" cy="485586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292" y="12295762"/>
            <a:ext cx="7466623" cy="1461248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16335640" y="10548023"/>
            <a:ext cx="4454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</a:t>
            </a:r>
            <a:r>
              <a:rPr lang="en-GB" sz="2400" dirty="0" err="1"/>
              <a:t>Mehat</a:t>
            </a:r>
            <a:r>
              <a:rPr lang="en-GB" sz="2400" dirty="0"/>
              <a:t> N, 2013)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4828169" y="11207262"/>
            <a:ext cx="5784011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Injection Moulding Characteristics</a:t>
            </a:r>
          </a:p>
          <a:p>
            <a:r>
              <a:rPr lang="en-GB" sz="2800" dirty="0" smtClean="0"/>
              <a:t>Multiple </a:t>
            </a:r>
            <a:r>
              <a:rPr lang="en-GB" sz="2800" dirty="0"/>
              <a:t>pin gating </a:t>
            </a:r>
            <a:r>
              <a:rPr lang="en-GB" sz="2800" dirty="0" smtClean="0"/>
              <a:t>has been chosen due to this method </a:t>
            </a:r>
            <a:r>
              <a:rPr lang="en-GB" sz="2800" dirty="0"/>
              <a:t>strongly </a:t>
            </a:r>
            <a:r>
              <a:rPr lang="en-GB" sz="2800" dirty="0" smtClean="0"/>
              <a:t>influencing </a:t>
            </a:r>
            <a:r>
              <a:rPr lang="en-GB" sz="2800" dirty="0"/>
              <a:t>the uniformity of the transient progression of the polymer flow front in the cavity.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14906103" y="16189499"/>
            <a:ext cx="5784011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Conclusion</a:t>
            </a:r>
          </a:p>
          <a:p>
            <a:r>
              <a:rPr lang="en-GB" sz="2800" dirty="0" smtClean="0"/>
              <a:t>Following the successful implementation of the sacrificial gears, </a:t>
            </a:r>
            <a:r>
              <a:rPr lang="en-GB" sz="2800" dirty="0" err="1" smtClean="0"/>
              <a:t>mttr</a:t>
            </a:r>
            <a:r>
              <a:rPr lang="en-GB" sz="2800" dirty="0" smtClean="0"/>
              <a:t> for reactive maintenance tasks involving failed gear drives has dropped to 60 minute stoppages. </a:t>
            </a:r>
          </a:p>
          <a:p>
            <a:endParaRPr lang="en-GB" sz="2800" dirty="0"/>
          </a:p>
          <a:p>
            <a:r>
              <a:rPr lang="en-GB" sz="2800" dirty="0" smtClean="0"/>
              <a:t>= 128 engines lost on average.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649</TotalTime>
  <Words>402</Words>
  <Application>Microsoft Office PowerPoint</Application>
  <PresentationFormat>Custom</PresentationFormat>
  <Paragraphs>48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MS PGothic</vt:lpstr>
      <vt:lpstr>MS PGothic</vt:lpstr>
      <vt:lpstr>Arial</vt:lpstr>
      <vt:lpstr>Calibri</vt:lpstr>
      <vt:lpstr>Calibri Light</vt:lpstr>
      <vt:lpstr>Georgia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Ben Thomas</cp:lastModifiedBy>
  <cp:revision>43</cp:revision>
  <dcterms:created xsi:type="dcterms:W3CDTF">2016-02-25T08:27:32Z</dcterms:created>
  <dcterms:modified xsi:type="dcterms:W3CDTF">2018-02-19T21:20:20Z</dcterms:modified>
</cp:coreProperties>
</file>