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73" r:id="rId13"/>
    <p:sldId id="267" r:id="rId14"/>
    <p:sldId id="270" r:id="rId15"/>
    <p:sldId id="268" r:id="rId16"/>
    <p:sldId id="269" r:id="rId17"/>
    <p:sldId id="271" r:id="rId18"/>
    <p:sldId id="272" r:id="rId19"/>
    <p:sldId id="274" r:id="rId20"/>
    <p:sldId id="275" r:id="rId21"/>
    <p:sldId id="276"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116" d="100"/>
          <a:sy n="116" d="100"/>
        </p:scale>
        <p:origin x="2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57E803-804A-42B6-9F94-1C51D4910379}" type="datetimeFigureOut">
              <a:rPr lang="en-GB" smtClean="0"/>
              <a:t>22/10/2018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5C5BD0-ADBD-4C21-BFAF-913410403510}" type="slidenum">
              <a:rPr lang="en-GB" smtClean="0"/>
              <a:t>‹#›</a:t>
            </a:fld>
            <a:endParaRPr lang="en-GB"/>
          </a:p>
        </p:txBody>
      </p:sp>
    </p:spTree>
    <p:extLst>
      <p:ext uri="{BB962C8B-B14F-4D97-AF65-F5344CB8AC3E}">
        <p14:creationId xmlns:p14="http://schemas.microsoft.com/office/powerpoint/2010/main" val="1355089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is a short exercise for it is likely you will be pushed for time!</a:t>
            </a:r>
            <a:endParaRPr lang="en-GB" dirty="0"/>
          </a:p>
        </p:txBody>
      </p:sp>
      <p:sp>
        <p:nvSpPr>
          <p:cNvPr id="4" name="Slide Number Placeholder 3"/>
          <p:cNvSpPr>
            <a:spLocks noGrp="1"/>
          </p:cNvSpPr>
          <p:nvPr>
            <p:ph type="sldNum" sz="quarter" idx="10"/>
          </p:nvPr>
        </p:nvSpPr>
        <p:spPr/>
        <p:txBody>
          <a:bodyPr/>
          <a:lstStyle/>
          <a:p>
            <a:fld id="{EE5E125F-DFAF-4070-A93F-E04F6FE257A7}" type="slidenum">
              <a:rPr lang="en-GB" smtClean="0"/>
              <a:pPr/>
              <a:t>19</a:t>
            </a:fld>
            <a:endParaRPr lang="en-GB"/>
          </a:p>
        </p:txBody>
      </p:sp>
    </p:spTree>
    <p:extLst>
      <p:ext uri="{BB962C8B-B14F-4D97-AF65-F5344CB8AC3E}">
        <p14:creationId xmlns:p14="http://schemas.microsoft.com/office/powerpoint/2010/main" val="1154704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635DC2E-87F2-4120-BE28-729CF31C8B88}"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808838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35DC2E-87F2-4120-BE28-729CF31C8B88}"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2474037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35DC2E-87F2-4120-BE28-729CF31C8B88}"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1991836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635DC2E-87F2-4120-BE28-729CF31C8B88}"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362217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635DC2E-87F2-4120-BE28-729CF31C8B88}" type="datetimeFigureOut">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2174324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635DC2E-87F2-4120-BE28-729CF31C8B88}" type="datetimeFigureOut">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2832643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35DC2E-87F2-4120-BE28-729CF31C8B88}" type="datetimeFigureOut">
              <a:rPr lang="en-GB" smtClean="0"/>
              <a:t>22/10/2018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1627756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35DC2E-87F2-4120-BE28-729CF31C8B88}"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2559961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35DC2E-87F2-4120-BE28-729CF31C8B88}" type="datetimeFigureOut">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112205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35DC2E-87F2-4120-BE28-729CF31C8B88}"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2641136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35DC2E-87F2-4120-BE28-729CF31C8B88}" type="datetimeFigureOut">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2F63A2-F047-4A17-A284-75A881EBC432}" type="slidenum">
              <a:rPr lang="en-GB" smtClean="0"/>
              <a:t>‹#›</a:t>
            </a:fld>
            <a:endParaRPr lang="en-GB"/>
          </a:p>
        </p:txBody>
      </p:sp>
    </p:spTree>
    <p:extLst>
      <p:ext uri="{BB962C8B-B14F-4D97-AF65-F5344CB8AC3E}">
        <p14:creationId xmlns:p14="http://schemas.microsoft.com/office/powerpoint/2010/main" val="3523309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35DC2E-87F2-4120-BE28-729CF31C8B88}" type="datetimeFigureOut">
              <a:rPr lang="en-GB" smtClean="0"/>
              <a:t>22/10/2018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2F63A2-F047-4A17-A284-75A881EBC432}" type="slidenum">
              <a:rPr lang="en-GB" smtClean="0"/>
              <a:t>‹#›</a:t>
            </a:fld>
            <a:endParaRPr lang="en-GB"/>
          </a:p>
        </p:txBody>
      </p:sp>
    </p:spTree>
    <p:extLst>
      <p:ext uri="{BB962C8B-B14F-4D97-AF65-F5344CB8AC3E}">
        <p14:creationId xmlns:p14="http://schemas.microsoft.com/office/powerpoint/2010/main" val="3361929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Writing Assignments</a:t>
            </a:r>
            <a:endParaRPr lang="en-GB" dirty="0"/>
          </a:p>
        </p:txBody>
      </p:sp>
      <p:sp>
        <p:nvSpPr>
          <p:cNvPr id="3" name="Subtitle 2"/>
          <p:cNvSpPr>
            <a:spLocks noGrp="1"/>
          </p:cNvSpPr>
          <p:nvPr>
            <p:ph type="subTitle" idx="1"/>
          </p:nvPr>
        </p:nvSpPr>
        <p:spPr/>
        <p:txBody>
          <a:bodyPr/>
          <a:lstStyle/>
          <a:p>
            <a:r>
              <a:rPr lang="en-GB" dirty="0" smtClean="0"/>
              <a:t>Jane Thomas</a:t>
            </a:r>
            <a:endParaRPr lang="en-GB" dirty="0"/>
          </a:p>
        </p:txBody>
      </p:sp>
    </p:spTree>
    <p:extLst>
      <p:ext uri="{BB962C8B-B14F-4D97-AF65-F5344CB8AC3E}">
        <p14:creationId xmlns:p14="http://schemas.microsoft.com/office/powerpoint/2010/main" val="7646328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Procedure</a:t>
            </a:r>
            <a:endParaRPr lang="en-GB" dirty="0"/>
          </a:p>
        </p:txBody>
      </p:sp>
      <p:sp>
        <p:nvSpPr>
          <p:cNvPr id="3" name="Content Placeholder 2"/>
          <p:cNvSpPr>
            <a:spLocks noGrp="1"/>
          </p:cNvSpPr>
          <p:nvPr>
            <p:ph idx="1"/>
          </p:nvPr>
        </p:nvSpPr>
        <p:spPr/>
        <p:txBody>
          <a:bodyPr/>
          <a:lstStyle/>
          <a:p>
            <a:r>
              <a:rPr lang="en-GB" dirty="0" smtClean="0"/>
              <a:t>Clarify the task,</a:t>
            </a:r>
          </a:p>
          <a:p>
            <a:r>
              <a:rPr lang="en-GB" dirty="0" smtClean="0"/>
              <a:t>Collect and Record Information,</a:t>
            </a:r>
          </a:p>
          <a:p>
            <a:r>
              <a:rPr lang="en-GB" dirty="0" smtClean="0"/>
              <a:t>Organise and Plan,</a:t>
            </a:r>
          </a:p>
          <a:p>
            <a:r>
              <a:rPr lang="en-GB" dirty="0" smtClean="0"/>
              <a:t>Write first draft,</a:t>
            </a:r>
          </a:p>
          <a:p>
            <a:r>
              <a:rPr lang="en-GB" dirty="0" smtClean="0"/>
              <a:t>Work on first draft,</a:t>
            </a:r>
          </a:p>
          <a:p>
            <a:r>
              <a:rPr lang="en-GB" dirty="0" smtClean="0"/>
              <a:t>Final draft. </a:t>
            </a:r>
          </a:p>
          <a:p>
            <a:endParaRPr lang="en-GB" dirty="0"/>
          </a:p>
        </p:txBody>
      </p:sp>
    </p:spTree>
    <p:extLst>
      <p:ext uri="{BB962C8B-B14F-4D97-AF65-F5344CB8AC3E}">
        <p14:creationId xmlns:p14="http://schemas.microsoft.com/office/powerpoint/2010/main" val="8474534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Clarify </a:t>
            </a:r>
            <a:r>
              <a:rPr lang="en-GB" dirty="0" smtClean="0"/>
              <a:t>the task</a:t>
            </a:r>
            <a:endParaRPr lang="en-GB" dirty="0"/>
          </a:p>
        </p:txBody>
      </p:sp>
      <p:sp>
        <p:nvSpPr>
          <p:cNvPr id="3" name="Content Placeholder 2"/>
          <p:cNvSpPr>
            <a:spLocks noGrp="1"/>
          </p:cNvSpPr>
          <p:nvPr>
            <p:ph idx="1"/>
          </p:nvPr>
        </p:nvSpPr>
        <p:spPr/>
        <p:txBody>
          <a:bodyPr/>
          <a:lstStyle/>
          <a:p>
            <a:pPr algn="just"/>
            <a:r>
              <a:rPr lang="en-GB" dirty="0" smtClean="0"/>
              <a:t>Examine the assignment brief look under ‘Task Description’ this should tell you what you have to do and how many words you have to submit. </a:t>
            </a:r>
          </a:p>
          <a:p>
            <a:pPr algn="just"/>
            <a:endParaRPr lang="en-GB" dirty="0" smtClean="0"/>
          </a:p>
          <a:p>
            <a:pPr algn="just"/>
            <a:r>
              <a:rPr lang="en-GB" dirty="0" smtClean="0"/>
              <a:t>Write one line to sum up the key issues on the subject,</a:t>
            </a:r>
          </a:p>
          <a:p>
            <a:pPr algn="just"/>
            <a:endParaRPr lang="en-GB" dirty="0" smtClean="0"/>
          </a:p>
          <a:p>
            <a:pPr algn="just"/>
            <a:r>
              <a:rPr lang="en-GB" dirty="0" smtClean="0"/>
              <a:t>Write down what else you need to know in order to develop an argument.</a:t>
            </a:r>
            <a:endParaRPr lang="en-GB" dirty="0"/>
          </a:p>
        </p:txBody>
      </p:sp>
    </p:spTree>
    <p:extLst>
      <p:ext uri="{BB962C8B-B14F-4D97-AF65-F5344CB8AC3E}">
        <p14:creationId xmlns:p14="http://schemas.microsoft.com/office/powerpoint/2010/main" val="13744640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Collect </a:t>
            </a:r>
            <a:r>
              <a:rPr lang="en-GB" dirty="0" smtClean="0"/>
              <a:t>and Record </a:t>
            </a:r>
            <a:r>
              <a:rPr lang="en-GB" dirty="0" smtClean="0"/>
              <a:t>Information</a:t>
            </a:r>
            <a:endParaRPr lang="en-GB" dirty="0"/>
          </a:p>
        </p:txBody>
      </p:sp>
      <p:sp>
        <p:nvSpPr>
          <p:cNvPr id="3" name="Content Placeholder 2"/>
          <p:cNvSpPr>
            <a:spLocks noGrp="1"/>
          </p:cNvSpPr>
          <p:nvPr>
            <p:ph idx="1"/>
          </p:nvPr>
        </p:nvSpPr>
        <p:spPr/>
        <p:txBody>
          <a:bodyPr/>
          <a:lstStyle/>
          <a:p>
            <a:r>
              <a:rPr lang="en-GB" dirty="0" smtClean="0"/>
              <a:t>Identify CREDIBLE sources that you can gain information on the subject of your assignment from :</a:t>
            </a:r>
          </a:p>
          <a:p>
            <a:r>
              <a:rPr lang="en-GB" dirty="0" smtClean="0"/>
              <a:t>Look at the reading list in the course handbook,</a:t>
            </a:r>
          </a:p>
          <a:p>
            <a:pPr marL="0" indent="0">
              <a:buNone/>
            </a:pPr>
            <a:r>
              <a:rPr lang="en-GB" dirty="0" smtClean="0"/>
              <a:t>Use :</a:t>
            </a:r>
          </a:p>
          <a:p>
            <a:r>
              <a:rPr lang="en-GB" dirty="0" smtClean="0"/>
              <a:t>Books, journals, official reports and records, reputable newspapers (The Guardian, Times, Telegraph etc.), TV documentaries. </a:t>
            </a:r>
          </a:p>
          <a:p>
            <a:pPr marL="0" indent="0">
              <a:buNone/>
            </a:pPr>
            <a:r>
              <a:rPr lang="en-GB" dirty="0" smtClean="0"/>
              <a:t>Do NOT use :</a:t>
            </a:r>
          </a:p>
          <a:p>
            <a:r>
              <a:rPr lang="en-GB" dirty="0" smtClean="0"/>
              <a:t>Redtop newspapers (The Sun, Mail, Express, Mirror etc.), blogs, Wikipedia, </a:t>
            </a:r>
            <a:r>
              <a:rPr lang="en-GB" dirty="0" err="1" smtClean="0"/>
              <a:t>facebook</a:t>
            </a:r>
            <a:r>
              <a:rPr lang="en-GB" dirty="0" smtClean="0"/>
              <a:t> or other social media, TV chat shows.</a:t>
            </a:r>
          </a:p>
          <a:p>
            <a:endParaRPr lang="en-GB" dirty="0"/>
          </a:p>
        </p:txBody>
      </p:sp>
    </p:spTree>
    <p:extLst>
      <p:ext uri="{BB962C8B-B14F-4D97-AF65-F5344CB8AC3E}">
        <p14:creationId xmlns:p14="http://schemas.microsoft.com/office/powerpoint/2010/main" val="18231115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Organise </a:t>
            </a:r>
            <a:r>
              <a:rPr lang="en-GB" dirty="0" smtClean="0"/>
              <a:t>and Plan</a:t>
            </a:r>
            <a:endParaRPr lang="en-GB" dirty="0"/>
          </a:p>
        </p:txBody>
      </p:sp>
      <p:sp>
        <p:nvSpPr>
          <p:cNvPr id="3" name="Content Placeholder 2"/>
          <p:cNvSpPr>
            <a:spLocks noGrp="1"/>
          </p:cNvSpPr>
          <p:nvPr>
            <p:ph idx="1"/>
          </p:nvPr>
        </p:nvSpPr>
        <p:spPr>
          <a:noFill/>
        </p:spPr>
        <p:txBody>
          <a:bodyPr/>
          <a:lstStyle/>
          <a:p>
            <a:endParaRPr lang="en-GB" dirty="0" smtClean="0"/>
          </a:p>
          <a:p>
            <a:r>
              <a:rPr lang="en-GB" dirty="0" smtClean="0"/>
              <a:t>Make a rough outline (there </a:t>
            </a:r>
            <a:r>
              <a:rPr lang="en-GB" u="sng" dirty="0" smtClean="0"/>
              <a:t>may</a:t>
            </a:r>
            <a:r>
              <a:rPr lang="en-GB" dirty="0" smtClean="0"/>
              <a:t> be a guide on the assignment brief),</a:t>
            </a:r>
          </a:p>
          <a:p>
            <a:endParaRPr lang="en-GB" dirty="0" smtClean="0"/>
          </a:p>
          <a:p>
            <a:r>
              <a:rPr lang="en-GB" dirty="0" smtClean="0"/>
              <a:t>Keep checking what you are doing to avoid repetition, to clarify your thinking and organise your material.</a:t>
            </a:r>
          </a:p>
          <a:p>
            <a:pPr marL="0" indent="0">
              <a:buNone/>
            </a:pPr>
            <a:endParaRPr lang="en-GB" dirty="0" smtClean="0"/>
          </a:p>
          <a:p>
            <a:r>
              <a:rPr lang="en-GB" dirty="0" smtClean="0"/>
              <a:t>Develop a ‘Mind Map’  </a:t>
            </a:r>
            <a:endParaRPr lang="en-GB" dirty="0"/>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27112" y="4304328"/>
            <a:ext cx="2147116" cy="1691402"/>
          </a:xfrm>
          <a:prstGeom prst="rect">
            <a:avLst/>
          </a:prstGeom>
        </p:spPr>
      </p:pic>
    </p:spTree>
    <p:extLst>
      <p:ext uri="{BB962C8B-B14F-4D97-AF65-F5344CB8AC3E}">
        <p14:creationId xmlns:p14="http://schemas.microsoft.com/office/powerpoint/2010/main" val="2200857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Engage, Reflect and Evaluate</a:t>
            </a:r>
            <a:endParaRPr lang="en-GB" dirty="0"/>
          </a:p>
        </p:txBody>
      </p:sp>
      <p:sp>
        <p:nvSpPr>
          <p:cNvPr id="3" name="Content Placeholder 2"/>
          <p:cNvSpPr>
            <a:spLocks noGrp="1"/>
          </p:cNvSpPr>
          <p:nvPr>
            <p:ph idx="1"/>
          </p:nvPr>
        </p:nvSpPr>
        <p:spPr/>
        <p:txBody>
          <a:bodyPr/>
          <a:lstStyle/>
          <a:p>
            <a:endParaRPr lang="en-GB" dirty="0" smtClean="0"/>
          </a:p>
          <a:p>
            <a:r>
              <a:rPr lang="en-GB" dirty="0" smtClean="0"/>
              <a:t>Reflect on what you have discovered,</a:t>
            </a:r>
          </a:p>
          <a:p>
            <a:r>
              <a:rPr lang="en-GB" dirty="0" smtClean="0"/>
              <a:t>Has your initial viewpoint changed?</a:t>
            </a:r>
          </a:p>
          <a:p>
            <a:r>
              <a:rPr lang="en-GB" dirty="0" smtClean="0"/>
              <a:t>Is the argument clear,</a:t>
            </a:r>
          </a:p>
          <a:p>
            <a:r>
              <a:rPr lang="en-GB" dirty="0" smtClean="0"/>
              <a:t>Have you enough evidence?</a:t>
            </a:r>
          </a:p>
          <a:p>
            <a:r>
              <a:rPr lang="en-GB" dirty="0" smtClean="0"/>
              <a:t>Have you included opposing arguments and evidence? (You need to)</a:t>
            </a:r>
          </a:p>
          <a:p>
            <a:r>
              <a:rPr lang="en-GB" dirty="0" smtClean="0"/>
              <a:t>Have you answered the question?</a:t>
            </a:r>
            <a:endParaRPr lang="en-GB" dirty="0"/>
          </a:p>
        </p:txBody>
      </p:sp>
    </p:spTree>
    <p:extLst>
      <p:ext uri="{BB962C8B-B14F-4D97-AF65-F5344CB8AC3E}">
        <p14:creationId xmlns:p14="http://schemas.microsoft.com/office/powerpoint/2010/main" val="14582389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8649"/>
            <a:ext cx="10515600" cy="1325563"/>
          </a:xfrm>
        </p:spPr>
        <p:txBody>
          <a:bodyPr/>
          <a:lstStyle/>
          <a:p>
            <a:r>
              <a:rPr lang="en-GB" dirty="0" smtClean="0"/>
              <a:t>4. Write </a:t>
            </a:r>
            <a:r>
              <a:rPr lang="en-GB" dirty="0"/>
              <a:t>F</a:t>
            </a:r>
            <a:r>
              <a:rPr lang="en-GB" dirty="0" smtClean="0"/>
              <a:t>irst </a:t>
            </a:r>
            <a:r>
              <a:rPr lang="en-GB" dirty="0"/>
              <a:t>D</a:t>
            </a:r>
            <a:r>
              <a:rPr lang="en-GB" dirty="0" smtClean="0"/>
              <a:t>raft</a:t>
            </a:r>
            <a:endParaRPr lang="en-GB" dirty="0"/>
          </a:p>
        </p:txBody>
      </p:sp>
      <p:sp>
        <p:nvSpPr>
          <p:cNvPr id="3" name="Content Placeholder 2"/>
          <p:cNvSpPr>
            <a:spLocks noGrp="1"/>
          </p:cNvSpPr>
          <p:nvPr>
            <p:ph idx="1"/>
          </p:nvPr>
        </p:nvSpPr>
        <p:spPr/>
        <p:txBody>
          <a:bodyPr/>
          <a:lstStyle/>
          <a:p>
            <a:r>
              <a:rPr lang="en-GB" dirty="0" smtClean="0"/>
              <a:t>Work out how many words you should write on each section,</a:t>
            </a:r>
          </a:p>
          <a:p>
            <a:r>
              <a:rPr lang="en-GB" dirty="0" smtClean="0"/>
              <a:t>Write the easiest points first, </a:t>
            </a:r>
          </a:p>
          <a:p>
            <a:r>
              <a:rPr lang="en-GB" dirty="0" smtClean="0"/>
              <a:t>Don’t worry about going over this draft as you go, don’t worry if it is untidy or disorganised, just get the words down,</a:t>
            </a:r>
          </a:p>
          <a:p>
            <a:r>
              <a:rPr lang="en-GB" dirty="0" smtClean="0"/>
              <a:t>Write in plain language and in short sentences,</a:t>
            </a:r>
          </a:p>
          <a:p>
            <a:r>
              <a:rPr lang="en-GB" dirty="0" smtClean="0"/>
              <a:t>Once you have completed write an outline plan…….. </a:t>
            </a:r>
            <a:endParaRPr lang="en-GB" dirty="0"/>
          </a:p>
        </p:txBody>
      </p:sp>
    </p:spTree>
    <p:extLst>
      <p:ext uri="{BB962C8B-B14F-4D97-AF65-F5344CB8AC3E}">
        <p14:creationId xmlns:p14="http://schemas.microsoft.com/office/powerpoint/2010/main" val="32689181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 Plan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1. Title (Use the given title or think of an appropriate one, don’t use titles such as ‘assignment for Academic skills/Jane’, it’s not really very academic or professional. </a:t>
            </a:r>
          </a:p>
          <a:p>
            <a:pPr marL="0" indent="0">
              <a:buNone/>
            </a:pPr>
            <a:r>
              <a:rPr lang="en-GB" dirty="0" smtClean="0"/>
              <a:t>2. Introduction,</a:t>
            </a:r>
          </a:p>
          <a:p>
            <a:pPr marL="0" indent="0">
              <a:buNone/>
            </a:pPr>
            <a:r>
              <a:rPr lang="en-GB" dirty="0" smtClean="0"/>
              <a:t>3. Main argument,</a:t>
            </a:r>
          </a:p>
          <a:p>
            <a:pPr marL="0" indent="0">
              <a:buNone/>
            </a:pPr>
            <a:r>
              <a:rPr lang="en-GB" dirty="0" smtClean="0"/>
              <a:t>4. Alternative argument (evaluate what do others say about the topic?)</a:t>
            </a:r>
          </a:p>
          <a:p>
            <a:pPr marL="0" indent="0">
              <a:buNone/>
            </a:pPr>
            <a:r>
              <a:rPr lang="en-GB" dirty="0" smtClean="0"/>
              <a:t>5. Alternative argument 2 (evaluate what other arguments may exist (if any)).</a:t>
            </a:r>
          </a:p>
          <a:p>
            <a:pPr marL="0" indent="0">
              <a:buNone/>
            </a:pPr>
            <a:r>
              <a:rPr lang="en-GB" dirty="0" smtClean="0"/>
              <a:t>6. Underlying Issues, </a:t>
            </a:r>
          </a:p>
          <a:p>
            <a:pPr marL="0" indent="0">
              <a:buNone/>
            </a:pPr>
            <a:r>
              <a:rPr lang="en-GB" dirty="0" smtClean="0"/>
              <a:t>7. Conclusions / Recommendations  </a:t>
            </a:r>
            <a:endParaRPr lang="en-GB" dirty="0"/>
          </a:p>
        </p:txBody>
      </p:sp>
    </p:spTree>
    <p:extLst>
      <p:ext uri="{BB962C8B-B14F-4D97-AF65-F5344CB8AC3E}">
        <p14:creationId xmlns:p14="http://schemas.microsoft.com/office/powerpoint/2010/main" val="17540385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Work </a:t>
            </a:r>
            <a:r>
              <a:rPr lang="en-GB" dirty="0" smtClean="0"/>
              <a:t>on your first draft</a:t>
            </a:r>
            <a:endParaRPr lang="en-GB" dirty="0"/>
          </a:p>
        </p:txBody>
      </p:sp>
      <p:sp>
        <p:nvSpPr>
          <p:cNvPr id="3" name="Content Placeholder 2"/>
          <p:cNvSpPr>
            <a:spLocks noGrp="1"/>
          </p:cNvSpPr>
          <p:nvPr>
            <p:ph idx="1"/>
          </p:nvPr>
        </p:nvSpPr>
        <p:spPr/>
        <p:txBody>
          <a:bodyPr/>
          <a:lstStyle/>
          <a:p>
            <a:r>
              <a:rPr lang="en-GB" dirty="0" smtClean="0"/>
              <a:t>Organise your work so it falls into one of the outline plan sections,</a:t>
            </a:r>
          </a:p>
          <a:p>
            <a:r>
              <a:rPr lang="en-GB" dirty="0" smtClean="0"/>
              <a:t>Make sure the arguments are clear,</a:t>
            </a:r>
          </a:p>
          <a:p>
            <a:r>
              <a:rPr lang="en-GB" dirty="0" smtClean="0"/>
              <a:t>Ensure you have included theories and/or evidence to support your arguments,</a:t>
            </a:r>
          </a:p>
          <a:p>
            <a:r>
              <a:rPr lang="en-GB" dirty="0" smtClean="0"/>
              <a:t>Check you have made best use of your word count and have not ‘wasted’ words e.g. This assignment will…..it will……then it will….before….and……be succinct get to the point and get on with it.</a:t>
            </a:r>
          </a:p>
          <a:p>
            <a:r>
              <a:rPr lang="en-GB" dirty="0" smtClean="0"/>
              <a:t>Check citations are referenced and bibliography is complete and to Harvard conventions. </a:t>
            </a:r>
            <a:endParaRPr lang="en-GB" dirty="0"/>
          </a:p>
        </p:txBody>
      </p:sp>
    </p:spTree>
    <p:extLst>
      <p:ext uri="{BB962C8B-B14F-4D97-AF65-F5344CB8AC3E}">
        <p14:creationId xmlns:p14="http://schemas.microsoft.com/office/powerpoint/2010/main" val="38590262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 Final </a:t>
            </a:r>
            <a:r>
              <a:rPr lang="en-GB" dirty="0" smtClean="0"/>
              <a:t>Draft</a:t>
            </a:r>
            <a:endParaRPr lang="en-GB" dirty="0"/>
          </a:p>
        </p:txBody>
      </p:sp>
      <p:sp>
        <p:nvSpPr>
          <p:cNvPr id="3" name="Content Placeholder 2"/>
          <p:cNvSpPr>
            <a:spLocks noGrp="1"/>
          </p:cNvSpPr>
          <p:nvPr>
            <p:ph idx="1"/>
          </p:nvPr>
        </p:nvSpPr>
        <p:spPr/>
        <p:txBody>
          <a:bodyPr/>
          <a:lstStyle/>
          <a:p>
            <a:endParaRPr lang="en-GB" dirty="0" smtClean="0"/>
          </a:p>
          <a:p>
            <a:r>
              <a:rPr lang="en-GB" dirty="0" smtClean="0"/>
              <a:t>Fine tune your work,</a:t>
            </a:r>
          </a:p>
          <a:p>
            <a:endParaRPr lang="en-GB" dirty="0" smtClean="0"/>
          </a:p>
          <a:p>
            <a:r>
              <a:rPr lang="en-GB" dirty="0" smtClean="0"/>
              <a:t>Proof read (read aloud to check it makes sense),</a:t>
            </a:r>
          </a:p>
          <a:p>
            <a:endParaRPr lang="en-GB" dirty="0" smtClean="0"/>
          </a:p>
          <a:p>
            <a:r>
              <a:rPr lang="en-GB" dirty="0" smtClean="0"/>
              <a:t>Keep re drafting until you are happy with your work.</a:t>
            </a:r>
            <a:endParaRPr lang="en-GB" dirty="0"/>
          </a:p>
        </p:txBody>
      </p:sp>
    </p:spTree>
    <p:extLst>
      <p:ext uri="{BB962C8B-B14F-4D97-AF65-F5344CB8AC3E}">
        <p14:creationId xmlns:p14="http://schemas.microsoft.com/office/powerpoint/2010/main" val="12253576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7971"/>
            <a:ext cx="10515600" cy="987879"/>
          </a:xfrm>
        </p:spPr>
        <p:txBody>
          <a:bodyPr/>
          <a:lstStyle/>
          <a:p>
            <a:r>
              <a:rPr lang="en-US" dirty="0" smtClean="0"/>
              <a:t>Academic Writing</a:t>
            </a:r>
            <a:endParaRPr lang="en-US" dirty="0"/>
          </a:p>
        </p:txBody>
      </p:sp>
      <p:sp>
        <p:nvSpPr>
          <p:cNvPr id="4" name="Content Placeholder 3"/>
          <p:cNvSpPr>
            <a:spLocks noGrp="1"/>
          </p:cNvSpPr>
          <p:nvPr>
            <p:ph idx="1"/>
          </p:nvPr>
        </p:nvSpPr>
        <p:spPr>
          <a:xfrm>
            <a:off x="838200" y="873579"/>
            <a:ext cx="10515600" cy="5303384"/>
          </a:xfrm>
        </p:spPr>
        <p:txBody>
          <a:bodyPr>
            <a:noAutofit/>
          </a:bodyPr>
          <a:lstStyle/>
          <a:p>
            <a:pPr marL="0" indent="0">
              <a:lnSpc>
                <a:spcPct val="110000"/>
              </a:lnSpc>
              <a:spcBef>
                <a:spcPts val="600"/>
              </a:spcBef>
              <a:spcAft>
                <a:spcPts val="600"/>
              </a:spcAft>
              <a:buNone/>
            </a:pPr>
            <a:endParaRPr lang="en-GB" dirty="0" smtClean="0"/>
          </a:p>
          <a:p>
            <a:pPr marL="0" indent="0">
              <a:lnSpc>
                <a:spcPct val="110000"/>
              </a:lnSpc>
              <a:spcBef>
                <a:spcPts val="600"/>
              </a:spcBef>
              <a:spcAft>
                <a:spcPts val="600"/>
              </a:spcAft>
              <a:buNone/>
            </a:pPr>
            <a:endParaRPr lang="en-GB" dirty="0"/>
          </a:p>
          <a:p>
            <a:pPr marL="0" indent="0">
              <a:lnSpc>
                <a:spcPct val="110000"/>
              </a:lnSpc>
              <a:spcBef>
                <a:spcPts val="600"/>
              </a:spcBef>
              <a:spcAft>
                <a:spcPts val="600"/>
              </a:spcAft>
              <a:buNone/>
            </a:pPr>
            <a:r>
              <a:rPr lang="en-GB" dirty="0" smtClean="0"/>
              <a:t>In </a:t>
            </a:r>
            <a:r>
              <a:rPr lang="en-GB" dirty="0"/>
              <a:t>academic writing it </a:t>
            </a:r>
            <a:r>
              <a:rPr lang="en-GB" dirty="0" smtClean="0"/>
              <a:t>is important </a:t>
            </a:r>
            <a:r>
              <a:rPr lang="en-GB" dirty="0"/>
              <a:t>to</a:t>
            </a:r>
            <a:r>
              <a:rPr lang="en-GB" dirty="0" smtClean="0"/>
              <a:t>:</a:t>
            </a:r>
            <a:endParaRPr lang="en-GB" dirty="0"/>
          </a:p>
          <a:p>
            <a:pPr marL="702900">
              <a:lnSpc>
                <a:spcPct val="120000"/>
              </a:lnSpc>
              <a:spcBef>
                <a:spcPts val="600"/>
              </a:spcBef>
              <a:buClr>
                <a:schemeClr val="accent2"/>
              </a:buClr>
              <a:buFont typeface="Wingdings" charset="2"/>
              <a:buChar char="§"/>
            </a:pPr>
            <a:r>
              <a:rPr lang="en-GB" dirty="0"/>
              <a:t>Use formal </a:t>
            </a:r>
            <a:r>
              <a:rPr lang="en-GB" dirty="0" smtClean="0"/>
              <a:t>English,</a:t>
            </a:r>
          </a:p>
          <a:p>
            <a:pPr marL="702900">
              <a:lnSpc>
                <a:spcPct val="120000"/>
              </a:lnSpc>
              <a:spcBef>
                <a:spcPts val="600"/>
              </a:spcBef>
              <a:buClr>
                <a:schemeClr val="accent2"/>
              </a:buClr>
              <a:buFont typeface="Wingdings" charset="2"/>
              <a:buChar char="§"/>
            </a:pPr>
            <a:r>
              <a:rPr lang="en-GB" dirty="0" smtClean="0"/>
              <a:t>Use references,</a:t>
            </a:r>
          </a:p>
          <a:p>
            <a:pPr marL="702900">
              <a:lnSpc>
                <a:spcPct val="120000"/>
              </a:lnSpc>
              <a:spcBef>
                <a:spcPts val="600"/>
              </a:spcBef>
              <a:buClr>
                <a:schemeClr val="accent2"/>
              </a:buClr>
              <a:buFont typeface="Wingdings" charset="2"/>
              <a:buChar char="§"/>
            </a:pPr>
            <a:r>
              <a:rPr lang="en-GB" dirty="0" smtClean="0"/>
              <a:t>Have </a:t>
            </a:r>
            <a:r>
              <a:rPr lang="en-GB" b="1" u="sng" dirty="0"/>
              <a:t>evidence</a:t>
            </a:r>
            <a:r>
              <a:rPr lang="en-GB" dirty="0"/>
              <a:t> to support your </a:t>
            </a:r>
            <a:r>
              <a:rPr lang="en-GB" dirty="0" smtClean="0"/>
              <a:t>claims, </a:t>
            </a:r>
          </a:p>
          <a:p>
            <a:pPr marL="702900">
              <a:lnSpc>
                <a:spcPct val="120000"/>
              </a:lnSpc>
              <a:spcBef>
                <a:spcPts val="600"/>
              </a:spcBef>
              <a:buClr>
                <a:schemeClr val="accent2"/>
              </a:buClr>
              <a:buFont typeface="Wingdings" charset="2"/>
              <a:buChar char="§"/>
            </a:pPr>
            <a:r>
              <a:rPr lang="en-GB" dirty="0" smtClean="0"/>
              <a:t>Write </a:t>
            </a:r>
            <a:r>
              <a:rPr lang="en-GB" dirty="0"/>
              <a:t>in the third </a:t>
            </a:r>
            <a:r>
              <a:rPr lang="en-GB" dirty="0" smtClean="0"/>
              <a:t>person. </a:t>
            </a:r>
          </a:p>
          <a:p>
            <a:pPr marL="0" indent="0">
              <a:buNone/>
            </a:pPr>
            <a:endParaRPr lang="en-US" dirty="0"/>
          </a:p>
        </p:txBody>
      </p:sp>
    </p:spTree>
    <p:extLst>
      <p:ext uri="{BB962C8B-B14F-4D97-AF65-F5344CB8AC3E}">
        <p14:creationId xmlns:p14="http://schemas.microsoft.com/office/powerpoint/2010/main" val="18024333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7971"/>
            <a:ext cx="10515600" cy="987879"/>
          </a:xfrm>
        </p:spPr>
        <p:txBody>
          <a:bodyPr/>
          <a:lstStyle/>
          <a:p>
            <a:r>
              <a:rPr lang="en-US" dirty="0" smtClean="0"/>
              <a:t>Academic Writing</a:t>
            </a:r>
            <a:endParaRPr lang="en-US" dirty="0"/>
          </a:p>
        </p:txBody>
      </p:sp>
      <p:sp>
        <p:nvSpPr>
          <p:cNvPr id="4" name="Content Placeholder 3"/>
          <p:cNvSpPr>
            <a:spLocks noGrp="1"/>
          </p:cNvSpPr>
          <p:nvPr>
            <p:ph idx="1"/>
          </p:nvPr>
        </p:nvSpPr>
        <p:spPr>
          <a:xfrm>
            <a:off x="838200" y="873579"/>
            <a:ext cx="10515600" cy="5303384"/>
          </a:xfrm>
        </p:spPr>
        <p:txBody>
          <a:bodyPr>
            <a:noAutofit/>
          </a:bodyPr>
          <a:lstStyle/>
          <a:p>
            <a:pPr marL="0" indent="0">
              <a:lnSpc>
                <a:spcPct val="110000"/>
              </a:lnSpc>
              <a:spcBef>
                <a:spcPts val="600"/>
              </a:spcBef>
              <a:spcAft>
                <a:spcPts val="600"/>
              </a:spcAft>
              <a:buNone/>
            </a:pPr>
            <a:endParaRPr lang="en-GB" dirty="0" smtClean="0"/>
          </a:p>
          <a:p>
            <a:pPr marL="0" indent="0">
              <a:lnSpc>
                <a:spcPct val="110000"/>
              </a:lnSpc>
              <a:spcBef>
                <a:spcPts val="600"/>
              </a:spcBef>
              <a:spcAft>
                <a:spcPts val="600"/>
              </a:spcAft>
              <a:buNone/>
            </a:pPr>
            <a:endParaRPr lang="en-GB" dirty="0"/>
          </a:p>
          <a:p>
            <a:pPr marL="0" indent="0">
              <a:lnSpc>
                <a:spcPct val="110000"/>
              </a:lnSpc>
              <a:spcBef>
                <a:spcPts val="600"/>
              </a:spcBef>
              <a:spcAft>
                <a:spcPts val="600"/>
              </a:spcAft>
              <a:buNone/>
            </a:pPr>
            <a:r>
              <a:rPr lang="en-GB" dirty="0" smtClean="0"/>
              <a:t>Avoid </a:t>
            </a:r>
            <a:r>
              <a:rPr lang="en-GB" dirty="0"/>
              <a:t>using informal words and phrases: </a:t>
            </a:r>
            <a:endParaRPr lang="en-GB" dirty="0" smtClean="0"/>
          </a:p>
          <a:p>
            <a:pPr marL="720000" indent="-360000">
              <a:lnSpc>
                <a:spcPct val="120000"/>
              </a:lnSpc>
              <a:spcBef>
                <a:spcPts val="600"/>
              </a:spcBef>
              <a:buClr>
                <a:schemeClr val="accent2"/>
              </a:buClr>
              <a:buFont typeface="Wingdings" charset="2"/>
              <a:buChar char="§"/>
            </a:pPr>
            <a:r>
              <a:rPr lang="en-GB" dirty="0" smtClean="0"/>
              <a:t>‘The </a:t>
            </a:r>
            <a:r>
              <a:rPr lang="en-GB" dirty="0"/>
              <a:t>writer is </a:t>
            </a:r>
            <a:r>
              <a:rPr lang="en-GB" i="1" dirty="0"/>
              <a:t>out of order</a:t>
            </a:r>
            <a:r>
              <a:rPr lang="en-GB" dirty="0"/>
              <a:t> when he says …</a:t>
            </a:r>
            <a:r>
              <a:rPr lang="ja-JP" altLang="en-GB" dirty="0"/>
              <a:t>’</a:t>
            </a:r>
            <a:endParaRPr lang="en-GB" dirty="0"/>
          </a:p>
          <a:p>
            <a:pPr marL="720000" indent="-360000">
              <a:lnSpc>
                <a:spcPct val="120000"/>
              </a:lnSpc>
              <a:spcBef>
                <a:spcPts val="600"/>
              </a:spcBef>
              <a:buClr>
                <a:schemeClr val="accent2"/>
              </a:buClr>
              <a:buFont typeface="Wingdings" charset="2"/>
              <a:buChar char="§"/>
            </a:pPr>
            <a:r>
              <a:rPr lang="en-GB" dirty="0" smtClean="0"/>
              <a:t>‘The </a:t>
            </a:r>
            <a:r>
              <a:rPr lang="en-GB" dirty="0"/>
              <a:t>new plans are </a:t>
            </a:r>
            <a:r>
              <a:rPr lang="en-GB" i="1" dirty="0"/>
              <a:t>just the stuff</a:t>
            </a:r>
            <a:r>
              <a:rPr lang="ja-JP" altLang="en-GB" i="1" dirty="0" smtClean="0"/>
              <a:t>’</a:t>
            </a:r>
            <a:endParaRPr lang="en-GB" altLang="ja-JP" i="1" dirty="0" smtClean="0"/>
          </a:p>
          <a:p>
            <a:pPr marL="720000" indent="-360000">
              <a:lnSpc>
                <a:spcPct val="120000"/>
              </a:lnSpc>
              <a:spcBef>
                <a:spcPts val="600"/>
              </a:spcBef>
              <a:buClr>
                <a:schemeClr val="accent2"/>
              </a:buClr>
              <a:buFont typeface="Wingdings" charset="2"/>
              <a:buChar char="§"/>
            </a:pPr>
            <a:r>
              <a:rPr lang="en-GB" i="1" dirty="0" smtClean="0"/>
              <a:t>‘ </a:t>
            </a:r>
            <a:r>
              <a:rPr lang="en-GB" dirty="0" smtClean="0"/>
              <a:t>This is </a:t>
            </a:r>
            <a:r>
              <a:rPr lang="en-GB" i="1" dirty="0" smtClean="0"/>
              <a:t>down to’……</a:t>
            </a:r>
            <a:endParaRPr lang="en-GB" dirty="0"/>
          </a:p>
          <a:p>
            <a:pPr marL="720000" indent="-360000">
              <a:lnSpc>
                <a:spcPct val="120000"/>
              </a:lnSpc>
              <a:spcBef>
                <a:spcPts val="600"/>
              </a:spcBef>
              <a:buClr>
                <a:schemeClr val="accent2"/>
              </a:buClr>
              <a:buFont typeface="Wingdings" charset="2"/>
              <a:buChar char="§"/>
            </a:pPr>
            <a:r>
              <a:rPr lang="en-GB" altLang="ja-JP" dirty="0" smtClean="0"/>
              <a:t>‘</a:t>
            </a:r>
            <a:r>
              <a:rPr lang="en-GB" dirty="0" smtClean="0"/>
              <a:t>These </a:t>
            </a:r>
            <a:r>
              <a:rPr lang="en-GB" dirty="0"/>
              <a:t>findings need to be </a:t>
            </a:r>
            <a:r>
              <a:rPr lang="en-GB" i="1" dirty="0"/>
              <a:t>taken with a pinch of salt</a:t>
            </a:r>
            <a:r>
              <a:rPr lang="ja-JP" altLang="en-GB" dirty="0"/>
              <a:t>’</a:t>
            </a:r>
            <a:endParaRPr lang="en-GB" dirty="0"/>
          </a:p>
          <a:p>
            <a:pPr marL="720000" indent="-360000">
              <a:lnSpc>
                <a:spcPct val="120000"/>
              </a:lnSpc>
              <a:spcBef>
                <a:spcPts val="600"/>
              </a:spcBef>
              <a:buClr>
                <a:schemeClr val="accent2"/>
              </a:buClr>
              <a:buFont typeface="Wingdings" charset="2"/>
              <a:buChar char="§"/>
            </a:pPr>
            <a:r>
              <a:rPr lang="en-GB" dirty="0" smtClean="0"/>
              <a:t>‘The </a:t>
            </a:r>
            <a:r>
              <a:rPr lang="en-GB" dirty="0"/>
              <a:t>argument is </a:t>
            </a:r>
            <a:r>
              <a:rPr lang="en-GB" i="1" dirty="0"/>
              <a:t>a bit over the top</a:t>
            </a:r>
            <a:r>
              <a:rPr lang="ja-JP" altLang="en-GB" dirty="0"/>
              <a:t>’</a:t>
            </a:r>
            <a:r>
              <a:rPr lang="en-GB" dirty="0"/>
              <a:t>.</a:t>
            </a:r>
          </a:p>
          <a:p>
            <a:pPr marL="180000" indent="-360000"/>
            <a:endParaRPr lang="en-US" dirty="0"/>
          </a:p>
        </p:txBody>
      </p:sp>
    </p:spTree>
    <p:extLst>
      <p:ext uri="{BB962C8B-B14F-4D97-AF65-F5344CB8AC3E}">
        <p14:creationId xmlns:p14="http://schemas.microsoft.com/office/powerpoint/2010/main" val="35600045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Academic Writing</a:t>
            </a:r>
            <a:endParaRPr lang="en-US" dirty="0"/>
          </a:p>
        </p:txBody>
      </p:sp>
      <p:sp>
        <p:nvSpPr>
          <p:cNvPr id="5" name="Content Placeholder 4"/>
          <p:cNvSpPr>
            <a:spLocks noGrp="1"/>
          </p:cNvSpPr>
          <p:nvPr>
            <p:ph idx="1"/>
          </p:nvPr>
        </p:nvSpPr>
        <p:spPr/>
        <p:txBody>
          <a:bodyPr>
            <a:normAutofit/>
          </a:bodyPr>
          <a:lstStyle/>
          <a:p>
            <a:pPr marL="0" indent="0">
              <a:lnSpc>
                <a:spcPct val="120000"/>
              </a:lnSpc>
              <a:spcBef>
                <a:spcPts val="600"/>
              </a:spcBef>
              <a:spcAft>
                <a:spcPts val="600"/>
              </a:spcAft>
              <a:buNone/>
            </a:pPr>
            <a:r>
              <a:rPr lang="en-GB" dirty="0" smtClean="0"/>
              <a:t>Avoid </a:t>
            </a:r>
            <a:r>
              <a:rPr lang="en-GB" dirty="0"/>
              <a:t>abbreviations and </a:t>
            </a:r>
            <a:r>
              <a:rPr lang="en-GB" dirty="0" smtClean="0"/>
              <a:t>contractions :</a:t>
            </a:r>
            <a:endParaRPr lang="en-GB" dirty="0"/>
          </a:p>
          <a:p>
            <a:pPr marL="360000" indent="0">
              <a:lnSpc>
                <a:spcPct val="120000"/>
              </a:lnSpc>
              <a:spcBef>
                <a:spcPts val="0"/>
              </a:spcBef>
            </a:pPr>
            <a:r>
              <a:rPr lang="ja-JP" altLang="en-GB" dirty="0"/>
              <a:t>‘</a:t>
            </a:r>
            <a:r>
              <a:rPr lang="en-GB" dirty="0"/>
              <a:t>dept.</a:t>
            </a:r>
            <a:r>
              <a:rPr lang="ja-JP" altLang="en-GB" dirty="0"/>
              <a:t>’</a:t>
            </a:r>
            <a:endParaRPr lang="en-GB" dirty="0"/>
          </a:p>
          <a:p>
            <a:pPr marL="360000" indent="0">
              <a:lnSpc>
                <a:spcPct val="120000"/>
              </a:lnSpc>
              <a:spcBef>
                <a:spcPts val="0"/>
              </a:spcBef>
            </a:pPr>
            <a:r>
              <a:rPr lang="ja-JP" altLang="en-GB" dirty="0"/>
              <a:t>‘</a:t>
            </a:r>
            <a:r>
              <a:rPr lang="en-GB" dirty="0"/>
              <a:t>e.g.</a:t>
            </a:r>
            <a:r>
              <a:rPr lang="ja-JP" altLang="en-GB" dirty="0"/>
              <a:t>’</a:t>
            </a:r>
            <a:endParaRPr lang="en-GB" dirty="0"/>
          </a:p>
          <a:p>
            <a:pPr marL="360000" indent="0">
              <a:lnSpc>
                <a:spcPct val="120000"/>
              </a:lnSpc>
              <a:spcBef>
                <a:spcPts val="0"/>
              </a:spcBef>
            </a:pPr>
            <a:r>
              <a:rPr lang="ja-JP" altLang="en-GB" dirty="0"/>
              <a:t>‘</a:t>
            </a:r>
            <a:r>
              <a:rPr lang="en-GB" dirty="0"/>
              <a:t>didn’t</a:t>
            </a:r>
            <a:r>
              <a:rPr lang="ja-JP" altLang="en-GB" dirty="0"/>
              <a:t>’</a:t>
            </a:r>
            <a:endParaRPr lang="en-GB" dirty="0"/>
          </a:p>
          <a:p>
            <a:pPr marL="360000" indent="0">
              <a:lnSpc>
                <a:spcPct val="120000"/>
              </a:lnSpc>
              <a:spcBef>
                <a:spcPts val="0"/>
              </a:spcBef>
            </a:pPr>
            <a:r>
              <a:rPr lang="ja-JP" altLang="en-GB" dirty="0" smtClean="0"/>
              <a:t>‘</a:t>
            </a:r>
            <a:r>
              <a:rPr lang="en-GB" altLang="ja-JP" dirty="0" smtClean="0"/>
              <a:t>t</a:t>
            </a:r>
            <a:r>
              <a:rPr lang="en-GB" dirty="0" smtClean="0"/>
              <a:t>hey’re</a:t>
            </a:r>
            <a:r>
              <a:rPr lang="ja-JP" altLang="en-GB" dirty="0"/>
              <a:t>’</a:t>
            </a:r>
            <a:endParaRPr lang="en-GB" dirty="0"/>
          </a:p>
          <a:p>
            <a:pPr marL="360000" indent="0">
              <a:lnSpc>
                <a:spcPct val="120000"/>
              </a:lnSpc>
              <a:spcBef>
                <a:spcPts val="0"/>
              </a:spcBef>
            </a:pPr>
            <a:r>
              <a:rPr lang="ja-JP" altLang="en-GB" dirty="0"/>
              <a:t>‘</a:t>
            </a:r>
            <a:r>
              <a:rPr lang="en-GB" dirty="0"/>
              <a:t>isn’t</a:t>
            </a:r>
            <a:r>
              <a:rPr lang="ja-JP" altLang="en-GB" dirty="0"/>
              <a:t>‘</a:t>
            </a:r>
            <a:endParaRPr lang="en-GB" altLang="ja-JP" dirty="0"/>
          </a:p>
          <a:p>
            <a:pPr marL="360000" indent="0">
              <a:lnSpc>
                <a:spcPct val="120000"/>
              </a:lnSpc>
              <a:spcBef>
                <a:spcPts val="0"/>
              </a:spcBef>
            </a:pPr>
            <a:r>
              <a:rPr lang="en-GB" dirty="0"/>
              <a:t>‘</a:t>
            </a:r>
            <a:r>
              <a:rPr lang="en-GB" dirty="0" err="1"/>
              <a:t>gonna</a:t>
            </a:r>
            <a:r>
              <a:rPr lang="en-GB" dirty="0"/>
              <a:t>’</a:t>
            </a:r>
          </a:p>
          <a:p>
            <a:pPr marL="360000" indent="0">
              <a:lnSpc>
                <a:spcPct val="120000"/>
              </a:lnSpc>
              <a:spcBef>
                <a:spcPts val="0"/>
              </a:spcBef>
              <a:buNone/>
            </a:pPr>
            <a:endParaRPr lang="en-GB" sz="1800" dirty="0"/>
          </a:p>
        </p:txBody>
      </p:sp>
    </p:spTree>
    <p:extLst>
      <p:ext uri="{BB962C8B-B14F-4D97-AF65-F5344CB8AC3E}">
        <p14:creationId xmlns:p14="http://schemas.microsoft.com/office/powerpoint/2010/main" val="20630635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 Objective</a:t>
            </a:r>
            <a:endParaRPr lang="en-US" dirty="0"/>
          </a:p>
        </p:txBody>
      </p:sp>
      <p:sp>
        <p:nvSpPr>
          <p:cNvPr id="3" name="Content Placeholder 2"/>
          <p:cNvSpPr>
            <a:spLocks noGrp="1"/>
          </p:cNvSpPr>
          <p:nvPr>
            <p:ph idx="1"/>
          </p:nvPr>
        </p:nvSpPr>
        <p:spPr/>
        <p:txBody>
          <a:bodyPr/>
          <a:lstStyle/>
          <a:p>
            <a:endParaRPr lang="en-GB" dirty="0" smtClean="0"/>
          </a:p>
          <a:p>
            <a:pPr marL="0" indent="0">
              <a:buNone/>
            </a:pPr>
            <a:r>
              <a:rPr lang="en-GB" dirty="0"/>
              <a:t>Avoid words such as</a:t>
            </a:r>
            <a:r>
              <a:rPr lang="en-GB" dirty="0" smtClean="0"/>
              <a:t>;</a:t>
            </a:r>
          </a:p>
          <a:p>
            <a:pPr marL="0" indent="0">
              <a:buNone/>
            </a:pPr>
            <a:endParaRPr lang="en-GB" dirty="0"/>
          </a:p>
          <a:p>
            <a:r>
              <a:rPr lang="en-GB" dirty="0" smtClean="0"/>
              <a:t> ‘</a:t>
            </a:r>
            <a:r>
              <a:rPr lang="en-GB" dirty="0"/>
              <a:t>nice</a:t>
            </a:r>
            <a:r>
              <a:rPr lang="ja-JP" altLang="en-GB" dirty="0"/>
              <a:t>’</a:t>
            </a:r>
            <a:r>
              <a:rPr lang="en-GB" dirty="0"/>
              <a:t>, </a:t>
            </a:r>
            <a:r>
              <a:rPr lang="ja-JP" altLang="en-GB" dirty="0"/>
              <a:t>‘</a:t>
            </a:r>
            <a:r>
              <a:rPr lang="en-GB" dirty="0"/>
              <a:t>wonderful</a:t>
            </a:r>
            <a:r>
              <a:rPr lang="ja-JP" altLang="en-GB" dirty="0"/>
              <a:t>’</a:t>
            </a:r>
            <a:r>
              <a:rPr lang="en-GB" dirty="0"/>
              <a:t>, </a:t>
            </a:r>
            <a:r>
              <a:rPr lang="ja-JP" altLang="en-GB" dirty="0"/>
              <a:t>‘</a:t>
            </a:r>
            <a:r>
              <a:rPr lang="en-GB" dirty="0"/>
              <a:t>worthwhile</a:t>
            </a:r>
            <a:r>
              <a:rPr lang="ja-JP" altLang="en-GB" dirty="0"/>
              <a:t>’</a:t>
            </a:r>
            <a:r>
              <a:rPr lang="en-GB" dirty="0"/>
              <a:t>, </a:t>
            </a:r>
            <a:r>
              <a:rPr lang="en-GB" dirty="0" smtClean="0"/>
              <a:t>‘usual</a:t>
            </a:r>
            <a:r>
              <a:rPr lang="ja-JP" altLang="en-GB" dirty="0"/>
              <a:t>’</a:t>
            </a:r>
            <a:r>
              <a:rPr lang="en-GB" dirty="0"/>
              <a:t>, or </a:t>
            </a:r>
            <a:r>
              <a:rPr lang="ja-JP" altLang="en-GB" dirty="0"/>
              <a:t>‘</a:t>
            </a:r>
            <a:r>
              <a:rPr lang="en-GB" dirty="0"/>
              <a:t>natural</a:t>
            </a:r>
            <a:r>
              <a:rPr lang="ja-JP" altLang="en-GB" dirty="0"/>
              <a:t>’</a:t>
            </a:r>
            <a:r>
              <a:rPr lang="en-GB" dirty="0"/>
              <a:t> </a:t>
            </a:r>
            <a:endParaRPr lang="en-GB" dirty="0" smtClean="0"/>
          </a:p>
          <a:p>
            <a:pPr marL="0" indent="0">
              <a:buNone/>
            </a:pPr>
            <a:r>
              <a:rPr lang="en-GB" dirty="0" smtClean="0"/>
              <a:t>You might think something is ‘nice, or ‘wonderful’ but these are subjective based words, the reader might not agree! </a:t>
            </a:r>
          </a:p>
          <a:p>
            <a:endParaRPr lang="en-GB" dirty="0"/>
          </a:p>
          <a:p>
            <a:endParaRPr lang="en-GB" dirty="0"/>
          </a:p>
          <a:p>
            <a:endParaRPr lang="en-US" dirty="0"/>
          </a:p>
        </p:txBody>
      </p:sp>
    </p:spTree>
    <p:extLst>
      <p:ext uri="{BB962C8B-B14F-4D97-AF65-F5344CB8AC3E}">
        <p14:creationId xmlns:p14="http://schemas.microsoft.com/office/powerpoint/2010/main" val="28431769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Academic Writing</a:t>
            </a:r>
            <a:endParaRPr lang="en-US" dirty="0"/>
          </a:p>
        </p:txBody>
      </p:sp>
      <p:sp>
        <p:nvSpPr>
          <p:cNvPr id="5" name="Content Placeholder 4"/>
          <p:cNvSpPr>
            <a:spLocks noGrp="1"/>
          </p:cNvSpPr>
          <p:nvPr>
            <p:ph idx="1"/>
          </p:nvPr>
        </p:nvSpPr>
        <p:spPr/>
        <p:txBody>
          <a:bodyPr>
            <a:normAutofit/>
          </a:bodyPr>
          <a:lstStyle/>
          <a:p>
            <a:pPr marL="0" indent="0">
              <a:lnSpc>
                <a:spcPct val="120000"/>
              </a:lnSpc>
              <a:spcBef>
                <a:spcPts val="600"/>
              </a:spcBef>
              <a:spcAft>
                <a:spcPts val="600"/>
              </a:spcAft>
              <a:buNone/>
            </a:pPr>
            <a:r>
              <a:rPr lang="en-GB" dirty="0" smtClean="0"/>
              <a:t>Be </a:t>
            </a:r>
            <a:r>
              <a:rPr lang="en-GB" dirty="0"/>
              <a:t>impersonal</a:t>
            </a:r>
          </a:p>
          <a:p>
            <a:pPr marL="0" indent="0">
              <a:lnSpc>
                <a:spcPct val="120000"/>
              </a:lnSpc>
              <a:spcBef>
                <a:spcPts val="600"/>
              </a:spcBef>
              <a:spcAft>
                <a:spcPts val="600"/>
              </a:spcAft>
            </a:pPr>
            <a:r>
              <a:rPr lang="en-GB" dirty="0" smtClean="0"/>
              <a:t> Avoid </a:t>
            </a:r>
            <a:r>
              <a:rPr lang="en-GB" dirty="0"/>
              <a:t>pronouns such as </a:t>
            </a:r>
            <a:r>
              <a:rPr lang="ja-JP" altLang="en-GB" dirty="0"/>
              <a:t>‘</a:t>
            </a:r>
            <a:r>
              <a:rPr lang="en-GB" dirty="0"/>
              <a:t>I</a:t>
            </a:r>
            <a:r>
              <a:rPr lang="ja-JP" altLang="en-GB" dirty="0"/>
              <a:t>’</a:t>
            </a:r>
            <a:r>
              <a:rPr lang="en-GB" dirty="0"/>
              <a:t>, </a:t>
            </a:r>
            <a:r>
              <a:rPr lang="ja-JP" altLang="en-GB" dirty="0"/>
              <a:t>‘</a:t>
            </a:r>
            <a:r>
              <a:rPr lang="en-GB" dirty="0"/>
              <a:t>We</a:t>
            </a:r>
            <a:r>
              <a:rPr lang="ja-JP" altLang="en-GB" dirty="0"/>
              <a:t>’</a:t>
            </a:r>
            <a:r>
              <a:rPr lang="en-GB" dirty="0"/>
              <a:t> and </a:t>
            </a:r>
            <a:r>
              <a:rPr lang="ja-JP" altLang="en-GB" dirty="0"/>
              <a:t>‘</a:t>
            </a:r>
            <a:r>
              <a:rPr lang="en-GB" dirty="0"/>
              <a:t>You</a:t>
            </a:r>
            <a:r>
              <a:rPr lang="ja-JP" altLang="en-GB" dirty="0"/>
              <a:t>’</a:t>
            </a:r>
            <a:r>
              <a:rPr lang="en-GB" altLang="ja-JP" dirty="0"/>
              <a:t>, the author,</a:t>
            </a:r>
            <a:endParaRPr lang="en-GB" dirty="0"/>
          </a:p>
          <a:p>
            <a:pPr marL="360000" indent="0">
              <a:lnSpc>
                <a:spcPct val="120000"/>
              </a:lnSpc>
              <a:spcBef>
                <a:spcPts val="600"/>
              </a:spcBef>
              <a:spcAft>
                <a:spcPts val="600"/>
              </a:spcAft>
            </a:pPr>
            <a:r>
              <a:rPr lang="ja-JP" altLang="en-GB" dirty="0"/>
              <a:t>‘</a:t>
            </a:r>
            <a:r>
              <a:rPr lang="en-GB" dirty="0"/>
              <a:t>It can be seen that …</a:t>
            </a:r>
            <a:r>
              <a:rPr lang="ja-JP" altLang="en-GB" dirty="0"/>
              <a:t>’</a:t>
            </a:r>
            <a:endParaRPr lang="en-GB" dirty="0"/>
          </a:p>
          <a:p>
            <a:pPr marL="360000" indent="0">
              <a:lnSpc>
                <a:spcPct val="120000"/>
              </a:lnSpc>
              <a:spcBef>
                <a:spcPts val="600"/>
              </a:spcBef>
              <a:spcAft>
                <a:spcPts val="600"/>
              </a:spcAft>
            </a:pPr>
            <a:r>
              <a:rPr lang="ja-JP" altLang="en-GB" dirty="0"/>
              <a:t>‘</a:t>
            </a:r>
            <a:r>
              <a:rPr lang="en-GB" dirty="0"/>
              <a:t>There are a number of …</a:t>
            </a:r>
            <a:r>
              <a:rPr lang="ja-JP" altLang="en-GB" dirty="0"/>
              <a:t>’</a:t>
            </a:r>
            <a:endParaRPr lang="en-GB" dirty="0"/>
          </a:p>
          <a:p>
            <a:pPr marL="360000" indent="0">
              <a:lnSpc>
                <a:spcPct val="120000"/>
              </a:lnSpc>
              <a:spcBef>
                <a:spcPts val="600"/>
              </a:spcBef>
              <a:spcAft>
                <a:spcPts val="600"/>
              </a:spcAft>
            </a:pPr>
            <a:r>
              <a:rPr lang="ja-JP" altLang="en-GB" dirty="0"/>
              <a:t>‘</a:t>
            </a:r>
            <a:r>
              <a:rPr lang="en-GB" dirty="0"/>
              <a:t>It has been found that …</a:t>
            </a:r>
            <a:r>
              <a:rPr lang="ja-JP" altLang="en-GB" dirty="0"/>
              <a:t>’</a:t>
            </a:r>
            <a:endParaRPr lang="en-GB" altLang="ja-JP" dirty="0"/>
          </a:p>
          <a:p>
            <a:pPr marL="0" indent="0">
              <a:lnSpc>
                <a:spcPct val="120000"/>
              </a:lnSpc>
              <a:spcBef>
                <a:spcPts val="600"/>
              </a:spcBef>
              <a:spcAft>
                <a:spcPts val="600"/>
              </a:spcAft>
            </a:pPr>
            <a:r>
              <a:rPr lang="en-GB" dirty="0" smtClean="0"/>
              <a:t> Even </a:t>
            </a:r>
            <a:r>
              <a:rPr lang="en-GB" dirty="0"/>
              <a:t>when providing a recommendation!!</a:t>
            </a:r>
          </a:p>
        </p:txBody>
      </p:sp>
    </p:spTree>
    <p:extLst>
      <p:ext uri="{BB962C8B-B14F-4D97-AF65-F5344CB8AC3E}">
        <p14:creationId xmlns:p14="http://schemas.microsoft.com/office/powerpoint/2010/main" val="859325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Be cautious – nothing is certain!</a:t>
            </a:r>
            <a:endParaRPr lang="en-US" dirty="0"/>
          </a:p>
        </p:txBody>
      </p:sp>
      <p:sp>
        <p:nvSpPr>
          <p:cNvPr id="6" name="Content Placeholder 5"/>
          <p:cNvSpPr>
            <a:spLocks noGrp="1"/>
          </p:cNvSpPr>
          <p:nvPr>
            <p:ph idx="1"/>
          </p:nvPr>
        </p:nvSpPr>
        <p:spPr/>
        <p:txBody>
          <a:bodyPr/>
          <a:lstStyle/>
          <a:p>
            <a:pPr marL="360000" indent="0">
              <a:spcBef>
                <a:spcPts val="0"/>
              </a:spcBef>
            </a:pPr>
            <a:endParaRPr lang="en-GB" dirty="0" smtClean="0"/>
          </a:p>
          <a:p>
            <a:pPr marL="360000" indent="0">
              <a:spcBef>
                <a:spcPts val="0"/>
              </a:spcBef>
            </a:pPr>
            <a:r>
              <a:rPr lang="en-GB" sz="2000" dirty="0" smtClean="0"/>
              <a:t> </a:t>
            </a:r>
            <a:r>
              <a:rPr lang="en-GB" dirty="0" smtClean="0"/>
              <a:t>appears </a:t>
            </a:r>
            <a:r>
              <a:rPr lang="en-GB" dirty="0"/>
              <a:t>to …</a:t>
            </a:r>
          </a:p>
          <a:p>
            <a:pPr marL="360000" indent="0">
              <a:spcBef>
                <a:spcPts val="0"/>
              </a:spcBef>
            </a:pPr>
            <a:r>
              <a:rPr lang="en-GB" dirty="0" smtClean="0"/>
              <a:t> seems </a:t>
            </a:r>
            <a:r>
              <a:rPr lang="en-GB" dirty="0"/>
              <a:t>to …</a:t>
            </a:r>
          </a:p>
          <a:p>
            <a:pPr marL="360000" indent="0">
              <a:spcBef>
                <a:spcPts val="0"/>
              </a:spcBef>
            </a:pPr>
            <a:r>
              <a:rPr lang="en-GB" dirty="0" smtClean="0"/>
              <a:t> tends </a:t>
            </a:r>
            <a:r>
              <a:rPr lang="en-GB" dirty="0"/>
              <a:t>to …</a:t>
            </a:r>
          </a:p>
          <a:p>
            <a:pPr marL="360000" indent="0">
              <a:spcBef>
                <a:spcPts val="0"/>
              </a:spcBef>
            </a:pPr>
            <a:r>
              <a:rPr lang="en-GB" dirty="0" smtClean="0"/>
              <a:t> may </a:t>
            </a:r>
            <a:r>
              <a:rPr lang="en-GB" dirty="0"/>
              <a:t>…</a:t>
            </a:r>
          </a:p>
          <a:p>
            <a:pPr marL="360000" indent="0">
              <a:spcBef>
                <a:spcPts val="0"/>
              </a:spcBef>
            </a:pPr>
            <a:r>
              <a:rPr lang="en-GB" dirty="0" smtClean="0"/>
              <a:t> might </a:t>
            </a:r>
            <a:r>
              <a:rPr lang="en-GB" dirty="0"/>
              <a:t>…</a:t>
            </a:r>
          </a:p>
          <a:p>
            <a:pPr marL="360000" indent="0">
              <a:spcBef>
                <a:spcPts val="0"/>
              </a:spcBef>
            </a:pPr>
            <a:r>
              <a:rPr lang="en-GB" dirty="0" smtClean="0"/>
              <a:t> possibly </a:t>
            </a:r>
            <a:r>
              <a:rPr lang="en-GB" dirty="0"/>
              <a:t>…</a:t>
            </a:r>
          </a:p>
          <a:p>
            <a:pPr marL="360000" indent="0">
              <a:spcBef>
                <a:spcPts val="0"/>
              </a:spcBef>
            </a:pPr>
            <a:r>
              <a:rPr lang="en-GB" dirty="0" smtClean="0"/>
              <a:t> probably </a:t>
            </a:r>
            <a:r>
              <a:rPr lang="en-GB" dirty="0"/>
              <a:t>…</a:t>
            </a:r>
          </a:p>
          <a:p>
            <a:pPr marL="360000" indent="0">
              <a:spcBef>
                <a:spcPts val="0"/>
              </a:spcBef>
            </a:pPr>
            <a:r>
              <a:rPr lang="en-GB" dirty="0" smtClean="0"/>
              <a:t> apparently </a:t>
            </a:r>
            <a:r>
              <a:rPr lang="en-GB" dirty="0"/>
              <a:t>…</a:t>
            </a:r>
          </a:p>
          <a:p>
            <a:pPr marL="360000" indent="0">
              <a:spcBef>
                <a:spcPts val="0"/>
              </a:spcBef>
            </a:pPr>
            <a:r>
              <a:rPr lang="en-GB" dirty="0" smtClean="0"/>
              <a:t> generally …</a:t>
            </a:r>
            <a:endParaRPr lang="en-GB" dirty="0"/>
          </a:p>
        </p:txBody>
      </p:sp>
    </p:spTree>
    <p:extLst>
      <p:ext uri="{BB962C8B-B14F-4D97-AF65-F5344CB8AC3E}">
        <p14:creationId xmlns:p14="http://schemas.microsoft.com/office/powerpoint/2010/main" val="20523334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 Not Address The Reader</a:t>
            </a:r>
            <a:endParaRPr lang="en-US" dirty="0"/>
          </a:p>
        </p:txBody>
      </p:sp>
      <p:sp>
        <p:nvSpPr>
          <p:cNvPr id="3" name="Content Placeholder 2"/>
          <p:cNvSpPr>
            <a:spLocks noGrp="1"/>
          </p:cNvSpPr>
          <p:nvPr>
            <p:ph idx="1"/>
          </p:nvPr>
        </p:nvSpPr>
        <p:spPr/>
        <p:txBody>
          <a:bodyPr/>
          <a:lstStyle/>
          <a:p>
            <a:endParaRPr lang="en-GB" dirty="0" smtClean="0"/>
          </a:p>
          <a:p>
            <a:endParaRPr lang="en-GB" dirty="0"/>
          </a:p>
          <a:p>
            <a:endParaRPr lang="en-GB" dirty="0" smtClean="0"/>
          </a:p>
          <a:p>
            <a:pPr marL="0" indent="0">
              <a:buNone/>
            </a:pPr>
            <a:r>
              <a:rPr lang="en-GB" dirty="0"/>
              <a:t>Avoid asking questions or telling them what to think:</a:t>
            </a:r>
          </a:p>
          <a:p>
            <a:endParaRPr lang="en-GB" dirty="0"/>
          </a:p>
          <a:p>
            <a:r>
              <a:rPr lang="en-GB" dirty="0"/>
              <a:t>	‘We should all be more aware of this and try to incorporate it into our daily lives.</a:t>
            </a:r>
            <a:r>
              <a:rPr lang="ja-JP" altLang="en-GB" dirty="0"/>
              <a:t>’</a:t>
            </a:r>
            <a:endParaRPr lang="en-GB" dirty="0"/>
          </a:p>
          <a:p>
            <a:endParaRPr lang="en-US" sz="2000" dirty="0"/>
          </a:p>
        </p:txBody>
      </p:sp>
    </p:spTree>
    <p:extLst>
      <p:ext uri="{BB962C8B-B14F-4D97-AF65-F5344CB8AC3E}">
        <p14:creationId xmlns:p14="http://schemas.microsoft.com/office/powerpoint/2010/main" val="35047192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 Precise/Concise</a:t>
            </a:r>
            <a:endParaRPr lang="en-US" dirty="0"/>
          </a:p>
        </p:txBody>
      </p:sp>
      <p:sp>
        <p:nvSpPr>
          <p:cNvPr id="3" name="Content Placeholder 2"/>
          <p:cNvSpPr>
            <a:spLocks noGrp="1"/>
          </p:cNvSpPr>
          <p:nvPr>
            <p:ph idx="1"/>
          </p:nvPr>
        </p:nvSpPr>
        <p:spPr/>
        <p:txBody>
          <a:bodyPr>
            <a:normAutofit/>
          </a:bodyPr>
          <a:lstStyle/>
          <a:p>
            <a:endParaRPr lang="en-GB" dirty="0"/>
          </a:p>
          <a:p>
            <a:pPr marL="0" indent="0">
              <a:buNone/>
            </a:pPr>
            <a:r>
              <a:rPr lang="en-GB" dirty="0"/>
              <a:t>Edit out unnecessary words:</a:t>
            </a:r>
          </a:p>
          <a:p>
            <a:r>
              <a:rPr lang="en-GB" dirty="0" smtClean="0"/>
              <a:t>‘In 2008 a </a:t>
            </a:r>
            <a:r>
              <a:rPr lang="en-GB" dirty="0"/>
              <a:t>man called George Jones wrote a book called Welsh Pathways and he says …</a:t>
            </a:r>
            <a:r>
              <a:rPr lang="ja-JP" altLang="en-GB" dirty="0"/>
              <a:t>’</a:t>
            </a:r>
            <a:endParaRPr lang="en-GB" dirty="0"/>
          </a:p>
          <a:p>
            <a:r>
              <a:rPr lang="en-GB" dirty="0" smtClean="0"/>
              <a:t>‘Jones </a:t>
            </a:r>
            <a:r>
              <a:rPr lang="en-GB" dirty="0"/>
              <a:t>(2008) observes that</a:t>
            </a:r>
            <a:r>
              <a:rPr lang="en-GB" i="1" dirty="0"/>
              <a:t> …</a:t>
            </a:r>
            <a:r>
              <a:rPr lang="ja-JP" altLang="en-GB" dirty="0"/>
              <a:t>’</a:t>
            </a:r>
            <a:endParaRPr lang="en-GB" dirty="0"/>
          </a:p>
          <a:p>
            <a:endParaRPr lang="en-GB" dirty="0"/>
          </a:p>
          <a:p>
            <a:r>
              <a:rPr lang="en-GB" dirty="0" smtClean="0"/>
              <a:t>Write </a:t>
            </a:r>
            <a:r>
              <a:rPr lang="en-GB" dirty="0"/>
              <a:t>in full sentences and paragraphs.</a:t>
            </a:r>
          </a:p>
          <a:p>
            <a:endParaRPr lang="en-US" dirty="0"/>
          </a:p>
        </p:txBody>
      </p:sp>
    </p:spTree>
    <p:extLst>
      <p:ext uri="{BB962C8B-B14F-4D97-AF65-F5344CB8AC3E}">
        <p14:creationId xmlns:p14="http://schemas.microsoft.com/office/powerpoint/2010/main" val="4182262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393" y="1"/>
            <a:ext cx="11429999" cy="1459149"/>
          </a:xfrm>
        </p:spPr>
        <p:txBody>
          <a:bodyPr/>
          <a:lstStyle/>
          <a:p>
            <a:pPr algn="ctr"/>
            <a:r>
              <a:rPr lang="en-US" dirty="0" smtClean="0"/>
              <a:t>Academic Keywords</a:t>
            </a:r>
            <a:endParaRPr lang="en-GB" dirty="0"/>
          </a:p>
        </p:txBody>
      </p:sp>
      <p:sp>
        <p:nvSpPr>
          <p:cNvPr id="3" name="Content Placeholder 2"/>
          <p:cNvSpPr>
            <a:spLocks noGrp="1"/>
          </p:cNvSpPr>
          <p:nvPr>
            <p:ph idx="1"/>
          </p:nvPr>
        </p:nvSpPr>
        <p:spPr>
          <a:xfrm>
            <a:off x="1923496" y="1885949"/>
            <a:ext cx="8433787" cy="4661808"/>
          </a:xfrm>
        </p:spPr>
        <p:txBody>
          <a:bodyPr>
            <a:normAutofit fontScale="77500" lnSpcReduction="20000"/>
          </a:bodyPr>
          <a:lstStyle/>
          <a:p>
            <a:pPr marL="0" indent="-360000">
              <a:lnSpc>
                <a:spcPct val="120000"/>
              </a:lnSpc>
              <a:spcBef>
                <a:spcPts val="600"/>
              </a:spcBef>
              <a:spcAft>
                <a:spcPts val="600"/>
              </a:spcAft>
              <a:tabLst>
                <a:tab pos="1255713" algn="l"/>
              </a:tabLst>
            </a:pPr>
            <a:endParaRPr lang="en-GB" sz="2100" dirty="0"/>
          </a:p>
          <a:p>
            <a:pPr marL="0" indent="0">
              <a:lnSpc>
                <a:spcPct val="120000"/>
              </a:lnSpc>
              <a:spcBef>
                <a:spcPts val="600"/>
              </a:spcBef>
              <a:spcAft>
                <a:spcPts val="600"/>
              </a:spcAft>
              <a:tabLst>
                <a:tab pos="1255713" algn="l"/>
              </a:tabLst>
            </a:pPr>
            <a:r>
              <a:rPr lang="en-GB" sz="3600" dirty="0"/>
              <a:t>Try to define what you think each of the Academic Key Words means, that is, what are you being asked to ‘</a:t>
            </a:r>
            <a:r>
              <a:rPr lang="en-GB" sz="3600" u="sng" dirty="0"/>
              <a:t>Do</a:t>
            </a:r>
            <a:r>
              <a:rPr lang="en-GB" sz="3600" dirty="0"/>
              <a:t>’?</a:t>
            </a:r>
            <a:endParaRPr lang="en-GB" sz="3600" u="sng" dirty="0"/>
          </a:p>
          <a:p>
            <a:pPr marL="0" indent="-360000">
              <a:lnSpc>
                <a:spcPct val="120000"/>
              </a:lnSpc>
              <a:spcBef>
                <a:spcPts val="600"/>
              </a:spcBef>
              <a:spcAft>
                <a:spcPts val="600"/>
              </a:spcAft>
              <a:tabLst>
                <a:tab pos="1255713" algn="l"/>
              </a:tabLst>
            </a:pPr>
            <a:r>
              <a:rPr lang="en-GB" sz="3600" u="sng" dirty="0"/>
              <a:t>Analyse</a:t>
            </a:r>
            <a:r>
              <a:rPr lang="en-GB" sz="3600" dirty="0"/>
              <a:t>	</a:t>
            </a:r>
          </a:p>
          <a:p>
            <a:pPr marL="0" indent="-360000">
              <a:lnSpc>
                <a:spcPct val="120000"/>
              </a:lnSpc>
              <a:spcBef>
                <a:spcPts val="600"/>
              </a:spcBef>
              <a:spcAft>
                <a:spcPts val="600"/>
              </a:spcAft>
              <a:tabLst>
                <a:tab pos="1255713" algn="l"/>
              </a:tabLst>
            </a:pPr>
            <a:r>
              <a:rPr lang="en-GB" sz="3600" u="sng" dirty="0"/>
              <a:t>Compare</a:t>
            </a:r>
            <a:r>
              <a:rPr lang="en-GB" sz="3600" dirty="0"/>
              <a:t>	</a:t>
            </a:r>
          </a:p>
          <a:p>
            <a:pPr marL="0" indent="-360000">
              <a:lnSpc>
                <a:spcPct val="120000"/>
              </a:lnSpc>
              <a:spcBef>
                <a:spcPts val="600"/>
              </a:spcBef>
              <a:spcAft>
                <a:spcPts val="600"/>
              </a:spcAft>
              <a:tabLst>
                <a:tab pos="1255713" algn="l"/>
              </a:tabLst>
            </a:pPr>
            <a:r>
              <a:rPr lang="en-GB" sz="3600" u="sng" dirty="0"/>
              <a:t>Contrast</a:t>
            </a:r>
            <a:r>
              <a:rPr lang="en-GB" sz="3600" dirty="0"/>
              <a:t>	</a:t>
            </a:r>
          </a:p>
          <a:p>
            <a:pPr marL="0" indent="-360000">
              <a:lnSpc>
                <a:spcPct val="120000"/>
              </a:lnSpc>
              <a:spcBef>
                <a:spcPts val="600"/>
              </a:spcBef>
              <a:spcAft>
                <a:spcPts val="600"/>
              </a:spcAft>
              <a:tabLst>
                <a:tab pos="1255713" algn="l"/>
              </a:tabLst>
            </a:pPr>
            <a:r>
              <a:rPr lang="en-GB" sz="3600" u="sng" dirty="0"/>
              <a:t>Evaluate</a:t>
            </a:r>
            <a:r>
              <a:rPr lang="en-GB" sz="3600" dirty="0"/>
              <a:t>	</a:t>
            </a:r>
          </a:p>
          <a:p>
            <a:pPr marL="0" indent="-360000">
              <a:lnSpc>
                <a:spcPct val="120000"/>
              </a:lnSpc>
              <a:spcBef>
                <a:spcPts val="600"/>
              </a:spcBef>
              <a:spcAft>
                <a:spcPts val="600"/>
              </a:spcAft>
              <a:tabLst>
                <a:tab pos="1255713" algn="l"/>
              </a:tabLst>
            </a:pPr>
            <a:r>
              <a:rPr lang="en-GB" sz="3600" u="sng" dirty="0"/>
              <a:t>Critically Evaluate</a:t>
            </a:r>
            <a:r>
              <a:rPr lang="en-GB" sz="3600" dirty="0"/>
              <a:t>	</a:t>
            </a:r>
          </a:p>
          <a:p>
            <a:pPr marL="0" indent="0">
              <a:lnSpc>
                <a:spcPct val="120000"/>
              </a:lnSpc>
              <a:spcBef>
                <a:spcPts val="600"/>
              </a:spcBef>
              <a:spcAft>
                <a:spcPts val="600"/>
              </a:spcAft>
              <a:buNone/>
              <a:tabLst>
                <a:tab pos="1255713" algn="l"/>
              </a:tabLst>
            </a:pPr>
            <a:endParaRPr lang="en-GB" dirty="0" smtClean="0"/>
          </a:p>
          <a:p>
            <a:endParaRPr lang="en-GB" dirty="0"/>
          </a:p>
        </p:txBody>
      </p:sp>
    </p:spTree>
    <p:extLst>
      <p:ext uri="{BB962C8B-B14F-4D97-AF65-F5344CB8AC3E}">
        <p14:creationId xmlns:p14="http://schemas.microsoft.com/office/powerpoint/2010/main" val="38262693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9144000" cy="791936"/>
          </a:xfrm>
        </p:spPr>
        <p:txBody>
          <a:bodyPr>
            <a:normAutofit/>
          </a:bodyPr>
          <a:lstStyle/>
          <a:p>
            <a:pPr algn="ctr"/>
            <a:r>
              <a:rPr lang="en-US" dirty="0" smtClean="0"/>
              <a:t>Academic Keywords</a:t>
            </a:r>
            <a:endParaRPr lang="en-US" dirty="0"/>
          </a:p>
        </p:txBody>
      </p:sp>
      <p:sp>
        <p:nvSpPr>
          <p:cNvPr id="3" name="Content Placeholder 2"/>
          <p:cNvSpPr>
            <a:spLocks noGrp="1"/>
          </p:cNvSpPr>
          <p:nvPr>
            <p:ph idx="1"/>
          </p:nvPr>
        </p:nvSpPr>
        <p:spPr>
          <a:xfrm>
            <a:off x="1524001" y="791937"/>
            <a:ext cx="9144000" cy="5666014"/>
          </a:xfrm>
        </p:spPr>
        <p:txBody>
          <a:bodyPr>
            <a:noAutofit/>
          </a:bodyPr>
          <a:lstStyle/>
          <a:p>
            <a:pPr marL="0" indent="0">
              <a:lnSpc>
                <a:spcPct val="120000"/>
              </a:lnSpc>
              <a:spcBef>
                <a:spcPts val="600"/>
              </a:spcBef>
              <a:spcAft>
                <a:spcPts val="600"/>
              </a:spcAft>
              <a:buNone/>
              <a:tabLst>
                <a:tab pos="1255713" algn="l"/>
              </a:tabLst>
            </a:pPr>
            <a:r>
              <a:rPr lang="en-GB" u="sng" dirty="0"/>
              <a:t>Analyse</a:t>
            </a:r>
            <a:r>
              <a:rPr lang="en-GB" dirty="0"/>
              <a:t>	Examine in very close detail; identify important points and chief features,</a:t>
            </a:r>
          </a:p>
          <a:p>
            <a:pPr marL="0" indent="0">
              <a:lnSpc>
                <a:spcPct val="120000"/>
              </a:lnSpc>
              <a:spcBef>
                <a:spcPts val="600"/>
              </a:spcBef>
              <a:spcAft>
                <a:spcPts val="600"/>
              </a:spcAft>
              <a:buNone/>
              <a:tabLst>
                <a:tab pos="1255713" algn="l"/>
              </a:tabLst>
            </a:pPr>
            <a:r>
              <a:rPr lang="en-GB" u="sng" dirty="0"/>
              <a:t>Compare</a:t>
            </a:r>
            <a:r>
              <a:rPr lang="en-GB" dirty="0"/>
              <a:t>	Show how two things are similar; what is the relevance or consequences of the similarities.</a:t>
            </a:r>
          </a:p>
          <a:p>
            <a:pPr marL="0" indent="0">
              <a:lnSpc>
                <a:spcPct val="120000"/>
              </a:lnSpc>
              <a:spcBef>
                <a:spcPts val="600"/>
              </a:spcBef>
              <a:spcAft>
                <a:spcPts val="600"/>
              </a:spcAft>
              <a:buNone/>
              <a:tabLst>
                <a:tab pos="1255713" algn="l"/>
              </a:tabLst>
            </a:pPr>
            <a:r>
              <a:rPr lang="en-GB" u="sng" dirty="0"/>
              <a:t>Contrast</a:t>
            </a:r>
            <a:r>
              <a:rPr lang="en-GB" dirty="0"/>
              <a:t>	Set two or more items or arguments in opposition so as to draw out differences. </a:t>
            </a:r>
          </a:p>
          <a:p>
            <a:pPr marL="0" indent="0">
              <a:lnSpc>
                <a:spcPct val="120000"/>
              </a:lnSpc>
              <a:spcBef>
                <a:spcPts val="600"/>
              </a:spcBef>
              <a:spcAft>
                <a:spcPts val="600"/>
              </a:spcAft>
              <a:buNone/>
              <a:tabLst>
                <a:tab pos="1255713" algn="l"/>
              </a:tabLst>
            </a:pPr>
            <a:r>
              <a:rPr lang="en-GB" dirty="0" smtClean="0"/>
              <a:t>Indicate </a:t>
            </a:r>
            <a:r>
              <a:rPr lang="en-GB" dirty="0"/>
              <a:t>whether the differences are significant.</a:t>
            </a:r>
          </a:p>
          <a:p>
            <a:pPr marL="0" indent="0">
              <a:lnSpc>
                <a:spcPct val="120000"/>
              </a:lnSpc>
              <a:spcBef>
                <a:spcPts val="600"/>
              </a:spcBef>
              <a:spcAft>
                <a:spcPts val="600"/>
              </a:spcAft>
              <a:buNone/>
              <a:tabLst>
                <a:tab pos="1255713" algn="l"/>
              </a:tabLst>
            </a:pPr>
            <a:r>
              <a:rPr lang="en-GB" dirty="0" smtClean="0"/>
              <a:t>If </a:t>
            </a:r>
            <a:r>
              <a:rPr lang="en-GB" dirty="0"/>
              <a:t>appropriate, give reasons why one item or argument may be preferable</a:t>
            </a:r>
            <a:r>
              <a:rPr lang="en-GB" dirty="0" smtClean="0"/>
              <a:t>.</a:t>
            </a:r>
            <a:endParaRPr lang="en-GB" dirty="0"/>
          </a:p>
        </p:txBody>
      </p:sp>
    </p:spTree>
    <p:extLst>
      <p:ext uri="{BB962C8B-B14F-4D97-AF65-F5344CB8AC3E}">
        <p14:creationId xmlns:p14="http://schemas.microsoft.com/office/powerpoint/2010/main" val="18067201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9144000" cy="791936"/>
          </a:xfrm>
        </p:spPr>
        <p:txBody>
          <a:bodyPr>
            <a:normAutofit/>
          </a:bodyPr>
          <a:lstStyle/>
          <a:p>
            <a:pPr algn="ctr"/>
            <a:r>
              <a:rPr lang="en-US" dirty="0" smtClean="0"/>
              <a:t>Academic Keywords</a:t>
            </a:r>
            <a:endParaRPr lang="en-US" dirty="0"/>
          </a:p>
        </p:txBody>
      </p:sp>
      <p:sp>
        <p:nvSpPr>
          <p:cNvPr id="3" name="Content Placeholder 2"/>
          <p:cNvSpPr>
            <a:spLocks noGrp="1"/>
          </p:cNvSpPr>
          <p:nvPr>
            <p:ph idx="1"/>
          </p:nvPr>
        </p:nvSpPr>
        <p:spPr>
          <a:xfrm>
            <a:off x="1524001" y="791937"/>
            <a:ext cx="9144000" cy="5666014"/>
          </a:xfrm>
        </p:spPr>
        <p:txBody>
          <a:bodyPr>
            <a:noAutofit/>
          </a:bodyPr>
          <a:lstStyle/>
          <a:p>
            <a:pPr marL="0" indent="0">
              <a:lnSpc>
                <a:spcPct val="120000"/>
              </a:lnSpc>
              <a:spcBef>
                <a:spcPts val="600"/>
              </a:spcBef>
              <a:spcAft>
                <a:spcPts val="600"/>
              </a:spcAft>
              <a:buNone/>
              <a:tabLst>
                <a:tab pos="1255713" algn="l"/>
              </a:tabLst>
            </a:pPr>
            <a:endParaRPr lang="en-GB" u="sng" dirty="0" smtClean="0"/>
          </a:p>
          <a:p>
            <a:pPr marL="0" indent="0">
              <a:lnSpc>
                <a:spcPct val="120000"/>
              </a:lnSpc>
              <a:spcBef>
                <a:spcPts val="600"/>
              </a:spcBef>
              <a:spcAft>
                <a:spcPts val="600"/>
              </a:spcAft>
              <a:buNone/>
              <a:tabLst>
                <a:tab pos="1255713" algn="l"/>
              </a:tabLst>
            </a:pPr>
            <a:r>
              <a:rPr lang="en-GB" u="sng" dirty="0" smtClean="0"/>
              <a:t>Evaluate</a:t>
            </a:r>
            <a:r>
              <a:rPr lang="en-GB" dirty="0"/>
              <a:t>	Assess the worth, importance or usefulness of something, using </a:t>
            </a:r>
            <a:r>
              <a:rPr lang="en-GB" dirty="0" smtClean="0"/>
              <a:t>evidence.</a:t>
            </a:r>
          </a:p>
          <a:p>
            <a:pPr marL="0" indent="0">
              <a:lnSpc>
                <a:spcPct val="120000"/>
              </a:lnSpc>
              <a:spcBef>
                <a:spcPts val="600"/>
              </a:spcBef>
              <a:spcAft>
                <a:spcPts val="600"/>
              </a:spcAft>
              <a:buNone/>
              <a:tabLst>
                <a:tab pos="1255713" algn="l"/>
              </a:tabLst>
            </a:pPr>
            <a:r>
              <a:rPr lang="en-GB" dirty="0" smtClean="0"/>
              <a:t>There </a:t>
            </a:r>
            <a:r>
              <a:rPr lang="en-GB" dirty="0"/>
              <a:t>will probably be cases to be made both </a:t>
            </a:r>
            <a:r>
              <a:rPr lang="en-GB" i="1" dirty="0"/>
              <a:t>for</a:t>
            </a:r>
            <a:r>
              <a:rPr lang="en-GB" dirty="0"/>
              <a:t> and </a:t>
            </a:r>
            <a:r>
              <a:rPr lang="en-GB" i="1" dirty="0"/>
              <a:t>against</a:t>
            </a:r>
            <a:r>
              <a:rPr lang="en-GB" dirty="0"/>
              <a:t>.</a:t>
            </a:r>
          </a:p>
          <a:p>
            <a:pPr marL="0" indent="0">
              <a:lnSpc>
                <a:spcPct val="120000"/>
              </a:lnSpc>
              <a:spcBef>
                <a:spcPts val="600"/>
              </a:spcBef>
              <a:spcAft>
                <a:spcPts val="600"/>
              </a:spcAft>
              <a:buNone/>
              <a:tabLst>
                <a:tab pos="1255713" algn="l"/>
              </a:tabLst>
            </a:pPr>
            <a:r>
              <a:rPr lang="en-GB" u="sng" dirty="0"/>
              <a:t>Critically Evaluate :</a:t>
            </a:r>
            <a:r>
              <a:rPr lang="en-GB" dirty="0"/>
              <a:t>   </a:t>
            </a:r>
            <a:r>
              <a:rPr lang="en-GB" dirty="0" smtClean="0"/>
              <a:t>Weigh </a:t>
            </a:r>
            <a:r>
              <a:rPr lang="en-GB" dirty="0"/>
              <a:t>arguments for and against something, assessing the strength of the evidence on both sides. </a:t>
            </a:r>
          </a:p>
        </p:txBody>
      </p:sp>
    </p:spTree>
    <p:extLst>
      <p:ext uri="{BB962C8B-B14F-4D97-AF65-F5344CB8AC3E}">
        <p14:creationId xmlns:p14="http://schemas.microsoft.com/office/powerpoint/2010/main" val="344939019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Reading</a:t>
            </a:r>
            <a:endParaRPr lang="en-GB" dirty="0"/>
          </a:p>
        </p:txBody>
      </p:sp>
      <p:sp>
        <p:nvSpPr>
          <p:cNvPr id="3" name="Content Placeholder 2"/>
          <p:cNvSpPr>
            <a:spLocks noGrp="1"/>
          </p:cNvSpPr>
          <p:nvPr>
            <p:ph idx="1"/>
          </p:nvPr>
        </p:nvSpPr>
        <p:spPr/>
        <p:txBody>
          <a:bodyPr>
            <a:normAutofit/>
          </a:bodyPr>
          <a:lstStyle/>
          <a:p>
            <a:r>
              <a:rPr lang="en-GB" sz="3200" dirty="0" smtClean="0"/>
              <a:t>The Ultimate Study Skills Handbook (2010) Sarah Moore. </a:t>
            </a:r>
            <a:r>
              <a:rPr lang="en-GB" sz="3200" b="1" dirty="0" smtClean="0"/>
              <a:t>378.170281ULT</a:t>
            </a:r>
          </a:p>
          <a:p>
            <a:r>
              <a:rPr lang="en-GB" sz="3200" dirty="0" smtClean="0"/>
              <a:t>Essential Study Skills  - The </a:t>
            </a:r>
            <a:r>
              <a:rPr lang="en-GB" sz="3200" dirty="0"/>
              <a:t>C</a:t>
            </a:r>
            <a:r>
              <a:rPr lang="en-GB" sz="3200" dirty="0" smtClean="0"/>
              <a:t>omplete Guide to Success at University Burns. Tom and Sinfield. Sandra (2013) </a:t>
            </a:r>
            <a:r>
              <a:rPr lang="en-GB" sz="3200" b="1" dirty="0" smtClean="0"/>
              <a:t>378.170281 ESS</a:t>
            </a:r>
          </a:p>
          <a:p>
            <a:r>
              <a:rPr lang="en-GB" sz="3200" dirty="0" smtClean="0"/>
              <a:t>Study Skills for Foundation Degree’s (2013) Bedford, D and Wilson, E. </a:t>
            </a:r>
            <a:r>
              <a:rPr lang="en-GB" sz="3200" b="1" dirty="0" smtClean="0"/>
              <a:t>378.170281 BED (Y </a:t>
            </a:r>
            <a:r>
              <a:rPr lang="en-GB" sz="3200" b="1" dirty="0" err="1" smtClean="0"/>
              <a:t>Fform</a:t>
            </a:r>
            <a:r>
              <a:rPr lang="en-GB" sz="3200" b="1" dirty="0" smtClean="0"/>
              <a:t>) and Online</a:t>
            </a:r>
            <a:endParaRPr lang="en-GB" sz="3200" b="1" dirty="0"/>
          </a:p>
        </p:txBody>
      </p:sp>
    </p:spTree>
    <p:extLst>
      <p:ext uri="{BB962C8B-B14F-4D97-AF65-F5344CB8AC3E}">
        <p14:creationId xmlns:p14="http://schemas.microsoft.com/office/powerpoint/2010/main" val="354055460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TotalTime>
  <Words>985</Words>
  <Application>Microsoft Office PowerPoint</Application>
  <PresentationFormat>Widescreen</PresentationFormat>
  <Paragraphs>153</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ＭＳ Ｐゴシック</vt:lpstr>
      <vt:lpstr>Arial</vt:lpstr>
      <vt:lpstr>Calibri</vt:lpstr>
      <vt:lpstr>Calibri Light</vt:lpstr>
      <vt:lpstr>Wingdings</vt:lpstr>
      <vt:lpstr>Office Theme</vt:lpstr>
      <vt:lpstr>Writing Assignments</vt:lpstr>
      <vt:lpstr>Procedure</vt:lpstr>
      <vt:lpstr>1. Clarify the task</vt:lpstr>
      <vt:lpstr>2. Collect and Record Information</vt:lpstr>
      <vt:lpstr>3. Organise and Plan</vt:lpstr>
      <vt:lpstr>Engage, Reflect and Evaluate</vt:lpstr>
      <vt:lpstr>4. Write First Draft</vt:lpstr>
      <vt:lpstr>Outline Plan</vt:lpstr>
      <vt:lpstr>5. Work on your first draft</vt:lpstr>
      <vt:lpstr>6. Final Draft</vt:lpstr>
      <vt:lpstr>Academic Writing</vt:lpstr>
      <vt:lpstr>Academic Writing</vt:lpstr>
      <vt:lpstr>Academic Writing</vt:lpstr>
      <vt:lpstr>Be Objective</vt:lpstr>
      <vt:lpstr>Academic Writing</vt:lpstr>
      <vt:lpstr>Be cautious – nothing is certain!</vt:lpstr>
      <vt:lpstr>Do Not Address The Reader</vt:lpstr>
      <vt:lpstr>Be Precise/Concise</vt:lpstr>
      <vt:lpstr>Academic Keywords</vt:lpstr>
      <vt:lpstr>Academic Keywords</vt:lpstr>
      <vt:lpstr>Academic Keywords</vt:lpstr>
      <vt:lpstr>Additional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Assignments</dc:title>
  <dc:creator>Wynne Jones (Business &amp; Management)</dc:creator>
  <cp:lastModifiedBy>Jane Thomas</cp:lastModifiedBy>
  <cp:revision>8</cp:revision>
  <dcterms:created xsi:type="dcterms:W3CDTF">2016-08-02T11:47:25Z</dcterms:created>
  <dcterms:modified xsi:type="dcterms:W3CDTF">2018-10-22T11:02:08Z</dcterms:modified>
</cp:coreProperties>
</file>