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6" r:id="rId6"/>
    <p:sldId id="267" r:id="rId7"/>
    <p:sldId id="261" r:id="rId8"/>
    <p:sldId id="262" r:id="rId9"/>
    <p:sldId id="263" r:id="rId10"/>
    <p:sldId id="264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Touseef" userId="6432c6ad6be7d14b" providerId="LiveId" clId="{07177E2A-B38F-463A-A4FC-301EB94B3D2B}"/>
    <pc:docChg chg="custSel modSld">
      <pc:chgData name="Muhammad Touseef" userId="6432c6ad6be7d14b" providerId="LiveId" clId="{07177E2A-B38F-463A-A4FC-301EB94B3D2B}" dt="2025-10-16T16:58:51.800" v="15" actId="20577"/>
      <pc:docMkLst>
        <pc:docMk/>
      </pc:docMkLst>
      <pc:sldChg chg="modSp mod">
        <pc:chgData name="Muhammad Touseef" userId="6432c6ad6be7d14b" providerId="LiveId" clId="{07177E2A-B38F-463A-A4FC-301EB94B3D2B}" dt="2025-10-16T16:58:51.800" v="15" actId="20577"/>
        <pc:sldMkLst>
          <pc:docMk/>
          <pc:sldMk cId="0" sldId="257"/>
        </pc:sldMkLst>
        <pc:spChg chg="mod">
          <ac:chgData name="Muhammad Touseef" userId="6432c6ad6be7d14b" providerId="LiveId" clId="{07177E2A-B38F-463A-A4FC-301EB94B3D2B}" dt="2025-10-16T16:58:51.800" v="15" actId="20577"/>
          <ac:spMkLst>
            <pc:docMk/>
            <pc:sldMk cId="0" sldId="257"/>
            <ac:spMk id="2" creationId="{B373E197-544B-666F-3A7F-6BE288D837D1}"/>
          </ac:spMkLst>
        </pc:spChg>
      </pc:sldChg>
      <pc:sldChg chg="modSp mod">
        <pc:chgData name="Muhammad Touseef" userId="6432c6ad6be7d14b" providerId="LiveId" clId="{07177E2A-B38F-463A-A4FC-301EB94B3D2B}" dt="2025-10-16T16:55:13.885" v="11" actId="20577"/>
        <pc:sldMkLst>
          <pc:docMk/>
          <pc:sldMk cId="0" sldId="267"/>
        </pc:sldMkLst>
        <pc:spChg chg="mod">
          <ac:chgData name="Muhammad Touseef" userId="6432c6ad6be7d14b" providerId="LiveId" clId="{07177E2A-B38F-463A-A4FC-301EB94B3D2B}" dt="2025-10-16T16:55:13.885" v="11" actId="20577"/>
          <ac:spMkLst>
            <pc:docMk/>
            <pc:sldMk cId="0" sldId="267"/>
            <ac:spMk id="2" creationId="{F028530C-63FB-1935-C1D9-C6CBBDD5B7C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Brickwork-HD-R1a.jpg">
            <a:extLst>
              <a:ext uri="{FF2B5EF4-FFF2-40B4-BE49-F238E27FC236}">
                <a16:creationId xmlns:a16="http://schemas.microsoft.com/office/drawing/2014/main" id="{A0F69B68-F7CB-EAAF-9A18-9138EE28FE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Freeform 11">
            <a:extLst>
              <a:ext uri="{FF2B5EF4-FFF2-40B4-BE49-F238E27FC236}">
                <a16:creationId xmlns:a16="http://schemas.microsoft.com/office/drawing/2014/main" id="{DAF3C4CE-2F77-E37A-5B37-964EDA19A60D}"/>
              </a:ext>
            </a:extLst>
          </p:cNvPr>
          <p:cNvSpPr/>
          <p:nvPr/>
        </p:nvSpPr>
        <p:spPr>
          <a:xfrm>
            <a:off x="-15873" y="0"/>
            <a:ext cx="11683810" cy="6588123"/>
          </a:xfrm>
          <a:custGeom>
            <a:avLst/>
            <a:gdLst>
              <a:gd name="f0" fmla="val w"/>
              <a:gd name="f1" fmla="val h"/>
              <a:gd name="f2" fmla="val 0"/>
              <a:gd name="f3" fmla="val 11683810"/>
              <a:gd name="f4" fmla="val 6588125"/>
              <a:gd name="f5" fmla="val 11318691"/>
              <a:gd name="f6" fmla="val 5976938"/>
              <a:gd name="f7" fmla="val 15875"/>
              <a:gd name="f8" fmla="val 10583"/>
              <a:gd name="f9" fmla="val 4386792"/>
              <a:gd name="f10" fmla="val 5292"/>
              <a:gd name="f11" fmla="val 2185458"/>
              <a:gd name="f12" fmla="*/ f0 1 11683810"/>
              <a:gd name="f13" fmla="*/ f1 1 6588125"/>
              <a:gd name="f14" fmla="+- f4 0 f2"/>
              <a:gd name="f15" fmla="+- f3 0 f2"/>
              <a:gd name="f16" fmla="*/ f15 1 11683810"/>
              <a:gd name="f17" fmla="*/ f14 1 6588125"/>
              <a:gd name="f18" fmla="*/ f2 1 f16"/>
              <a:gd name="f19" fmla="*/ f3 1 f16"/>
              <a:gd name="f20" fmla="*/ f2 1 f17"/>
              <a:gd name="f21" fmla="*/ f4 1 f17"/>
              <a:gd name="f22" fmla="*/ f18 f12 1"/>
              <a:gd name="f23" fmla="*/ f19 f12 1"/>
              <a:gd name="f24" fmla="*/ f21 f13 1"/>
              <a:gd name="f25" fmla="*/ f20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2" t="f25" r="f23" b="f24"/>
            <a:pathLst>
              <a:path w="11683810" h="6588125">
                <a:moveTo>
                  <a:pt x="f2" y="f2"/>
                </a:moveTo>
                <a:lnTo>
                  <a:pt x="f5" y="f2"/>
                </a:lnTo>
                <a:lnTo>
                  <a:pt x="f3" y="f6"/>
                </a:lnTo>
                <a:lnTo>
                  <a:pt x="f7" y="f4"/>
                </a:lnTo>
                <a:cubicBezTo>
                  <a:pt x="f8" y="f9"/>
                  <a:pt x="f10" y="f11"/>
                  <a:pt x="f2" y="f2"/>
                </a:cubicBezTo>
                <a:close/>
              </a:path>
            </a:pathLst>
          </a:custGeom>
          <a:blipFill>
            <a:blip r:embed="rId3">
              <a:alphaModFix/>
            </a:blip>
            <a:stretch>
              <a:fillRect/>
            </a:stretch>
          </a:blipFill>
          <a:ln cap="flat">
            <a:noFill/>
            <a:prstDash val="solid"/>
          </a:ln>
          <a:effectLst>
            <a:outerShdw dist="152396" dir="4379963" algn="tl">
              <a:srgbClr val="000000">
                <a:alpha val="43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Freeform 13">
            <a:extLst>
              <a:ext uri="{FF2B5EF4-FFF2-40B4-BE49-F238E27FC236}">
                <a16:creationId xmlns:a16="http://schemas.microsoft.com/office/drawing/2014/main" id="{94793A23-96DF-2951-7010-4531248B03B9}"/>
              </a:ext>
            </a:extLst>
          </p:cNvPr>
          <p:cNvSpPr/>
          <p:nvPr/>
        </p:nvSpPr>
        <p:spPr>
          <a:xfrm>
            <a:off x="0" y="4282254"/>
            <a:ext cx="11329260" cy="2028843"/>
          </a:xfrm>
          <a:custGeom>
            <a:avLst/>
            <a:gdLst>
              <a:gd name="f0" fmla="val w"/>
              <a:gd name="f1" fmla="val h"/>
              <a:gd name="f2" fmla="val 0"/>
              <a:gd name="f3" fmla="val 11329257"/>
              <a:gd name="f4" fmla="val 2028845"/>
              <a:gd name="f5" fmla="val 588520"/>
              <a:gd name="f6" fmla="val 11244075"/>
              <a:gd name="f7" fmla="val 1424838"/>
              <a:gd name="f8" fmla="*/ f0 1 11329257"/>
              <a:gd name="f9" fmla="*/ f1 1 2028845"/>
              <a:gd name="f10" fmla="+- f4 0 f2"/>
              <a:gd name="f11" fmla="+- f3 0 f2"/>
              <a:gd name="f12" fmla="*/ f11 1 11329257"/>
              <a:gd name="f13" fmla="*/ f10 1 2028845"/>
              <a:gd name="f14" fmla="*/ f2 1 f12"/>
              <a:gd name="f15" fmla="*/ f3 1 f12"/>
              <a:gd name="f16" fmla="*/ f2 1 f13"/>
              <a:gd name="f17" fmla="*/ f4 1 f13"/>
              <a:gd name="f18" fmla="*/ f14 f8 1"/>
              <a:gd name="f19" fmla="*/ f15 f8 1"/>
              <a:gd name="f20" fmla="*/ f17 f9 1"/>
              <a:gd name="f21" fmla="*/ f16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11329257" h="2028845">
                <a:moveTo>
                  <a:pt x="f2" y="f5"/>
                </a:moveTo>
                <a:lnTo>
                  <a:pt x="f6" y="f2"/>
                </a:lnTo>
                <a:lnTo>
                  <a:pt x="f3" y="f7"/>
                </a:lnTo>
                <a:lnTo>
                  <a:pt x="f2" y="f4"/>
                </a:lnTo>
                <a:lnTo>
                  <a:pt x="f2" y="f5"/>
                </a:lnTo>
                <a:close/>
              </a:path>
            </a:pathLst>
          </a:custGeom>
          <a:gradFill>
            <a:gsLst>
              <a:gs pos="0">
                <a:srgbClr val="B80E0F"/>
              </a:gs>
              <a:gs pos="100000">
                <a:srgbClr val="5C0708"/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Freeform 25">
            <a:extLst>
              <a:ext uri="{FF2B5EF4-FFF2-40B4-BE49-F238E27FC236}">
                <a16:creationId xmlns:a16="http://schemas.microsoft.com/office/drawing/2014/main" id="{64EDD5AD-0193-7601-A3BE-3874C250D8E8}"/>
              </a:ext>
            </a:extLst>
          </p:cNvPr>
          <p:cNvSpPr/>
          <p:nvPr/>
        </p:nvSpPr>
        <p:spPr>
          <a:xfrm>
            <a:off x="0" y="0"/>
            <a:ext cx="8719581" cy="456879"/>
          </a:xfrm>
          <a:custGeom>
            <a:avLst/>
            <a:gdLst>
              <a:gd name="f0" fmla="val w"/>
              <a:gd name="f1" fmla="val h"/>
              <a:gd name="f2" fmla="val 0"/>
              <a:gd name="f3" fmla="val 8719579"/>
              <a:gd name="f4" fmla="val 456877"/>
              <a:gd name="f5" fmla="*/ f0 1 8719579"/>
              <a:gd name="f6" fmla="*/ f1 1 456877"/>
              <a:gd name="f7" fmla="+- f4 0 f2"/>
              <a:gd name="f8" fmla="+- f3 0 f2"/>
              <a:gd name="f9" fmla="*/ f8 1 8719579"/>
              <a:gd name="f10" fmla="*/ f7 1 456877"/>
              <a:gd name="f11" fmla="*/ f2 1 f9"/>
              <a:gd name="f12" fmla="*/ f3 1 f9"/>
              <a:gd name="f13" fmla="*/ f2 1 f10"/>
              <a:gd name="f14" fmla="*/ f4 1 f10"/>
              <a:gd name="f15" fmla="*/ f11 f5 1"/>
              <a:gd name="f16" fmla="*/ f12 f5 1"/>
              <a:gd name="f17" fmla="*/ f14 f6 1"/>
              <a:gd name="f18" fmla="*/ f13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5" t="f18" r="f16" b="f17"/>
            <a:pathLst>
              <a:path w="8719579" h="456877">
                <a:moveTo>
                  <a:pt x="f2" y="f2"/>
                </a:moveTo>
                <a:lnTo>
                  <a:pt x="f3" y="f2"/>
                </a:lnTo>
                <a:lnTo>
                  <a:pt x="f2" y="f4"/>
                </a:lnTo>
                <a:lnTo>
                  <a:pt x="f2" y="f2"/>
                </a:lnTo>
                <a:close/>
              </a:path>
            </a:pathLst>
          </a:custGeom>
          <a:gradFill>
            <a:gsLst>
              <a:gs pos="0">
                <a:srgbClr val="B80E0F"/>
              </a:gs>
              <a:gs pos="100000">
                <a:srgbClr val="5C0708"/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Freeform 14">
            <a:extLst>
              <a:ext uri="{FF2B5EF4-FFF2-40B4-BE49-F238E27FC236}">
                <a16:creationId xmlns:a16="http://schemas.microsoft.com/office/drawing/2014/main" id="{217623BB-1D9E-0325-FE1D-CC39F6252AD2}"/>
              </a:ext>
            </a:extLst>
          </p:cNvPr>
          <p:cNvSpPr/>
          <p:nvPr/>
        </p:nvSpPr>
        <p:spPr>
          <a:xfrm rot="21420016">
            <a:off x="-161794" y="293320"/>
            <a:ext cx="11367116" cy="5751804"/>
          </a:xfrm>
          <a:custGeom>
            <a:avLst/>
            <a:gdLst>
              <a:gd name="f0" fmla="val w"/>
              <a:gd name="f1" fmla="val h"/>
              <a:gd name="f2" fmla="val 0"/>
              <a:gd name="f3" fmla="val 11367116"/>
              <a:gd name="f4" fmla="val 5751804"/>
              <a:gd name="f5" fmla="val 11346705"/>
              <a:gd name="f6" fmla="val 11353509"/>
              <a:gd name="f7" fmla="val 1915114"/>
              <a:gd name="f8" fmla="val 11360312"/>
              <a:gd name="f9" fmla="val 3830229"/>
              <a:gd name="f10" fmla="val 5745343"/>
              <a:gd name="f11" fmla="*/ f0 1 11367116"/>
              <a:gd name="f12" fmla="*/ f1 1 5751804"/>
              <a:gd name="f13" fmla="+- f4 0 f2"/>
              <a:gd name="f14" fmla="+- f3 0 f2"/>
              <a:gd name="f15" fmla="*/ f14 1 11367116"/>
              <a:gd name="f16" fmla="*/ f13 1 5751804"/>
              <a:gd name="f17" fmla="*/ f2 1 f15"/>
              <a:gd name="f18" fmla="*/ f3 1 f15"/>
              <a:gd name="f19" fmla="*/ f2 1 f16"/>
              <a:gd name="f20" fmla="*/ f4 1 f16"/>
              <a:gd name="f21" fmla="*/ f17 f11 1"/>
              <a:gd name="f22" fmla="*/ f18 f11 1"/>
              <a:gd name="f23" fmla="*/ f20 f12 1"/>
              <a:gd name="f24" fmla="*/ f19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1" t="f24" r="f22" b="f23"/>
            <a:pathLst>
              <a:path w="11367116" h="5751804">
                <a:moveTo>
                  <a:pt x="f5" y="f2"/>
                </a:moveTo>
                <a:cubicBezTo>
                  <a:pt x="f6" y="f7"/>
                  <a:pt x="f8" y="f9"/>
                  <a:pt x="f3" y="f10"/>
                </a:cubicBezTo>
                <a:lnTo>
                  <a:pt x="f2" y="f4"/>
                </a:lnTo>
              </a:path>
            </a:pathLst>
          </a:custGeom>
          <a:noFill/>
          <a:ln w="82552" cap="flat">
            <a:solidFill>
              <a:srgbClr val="7F7F7F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E1C94F8-8F69-0381-E2B6-0B52FAE7DB0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 rot="21420016">
            <a:off x="891203" y="662684"/>
            <a:ext cx="9755184" cy="2766526"/>
          </a:xfrm>
        </p:spPr>
        <p:txBody>
          <a:bodyPr anchor="b"/>
          <a:lstStyle>
            <a:lvl1pPr algn="r">
              <a:defRPr sz="8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8D35D361-5509-AAF1-0FF6-104AB5CD2FE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 rot="21420016">
            <a:off x="983062" y="3505206"/>
            <a:ext cx="9755184" cy="550331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EC484D4-EECB-3342-3EE2-7DC60612B33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21420016">
            <a:off x="4948540" y="4578465"/>
            <a:ext cx="6143652" cy="1163107"/>
          </a:xfrm>
        </p:spPr>
        <p:txBody>
          <a:bodyPr anchorCtr="1"/>
          <a:lstStyle>
            <a:lvl1pPr algn="ctr">
              <a:defRPr sz="5400"/>
            </a:lvl1pPr>
          </a:lstStyle>
          <a:p>
            <a:pPr lvl="0"/>
            <a:fld id="{0E2E6039-F89E-4223-A13A-701FA651A3C0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C3BD78AE-6A0C-D900-764D-64AB547A13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21420016">
            <a:off x="-5550" y="4883023"/>
            <a:ext cx="4047234" cy="1195541"/>
          </a:xfrm>
        </p:spPr>
        <p:txBody>
          <a:bodyPr/>
          <a:lstStyle>
            <a:lvl1pPr algn="r">
              <a:defRPr sz="5400"/>
            </a:lvl1pPr>
          </a:lstStyle>
          <a:p>
            <a:pPr lvl="0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FD8B4A9-8510-3378-C0AE-1CC91465E6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 rot="21420016">
            <a:off x="9851754" y="3832643"/>
            <a:ext cx="907185" cy="498466"/>
          </a:xfrm>
        </p:spPr>
        <p:txBody>
          <a:bodyPr/>
          <a:lstStyle>
            <a:lvl1pPr>
              <a:defRPr sz="2400">
                <a:solidFill>
                  <a:srgbClr val="404040"/>
                </a:solidFill>
              </a:defRPr>
            </a:lvl1pPr>
          </a:lstStyle>
          <a:p>
            <a:pPr lvl="0"/>
            <a:fld id="{01D9E961-976F-4368-82BC-89782581B724}" type="slidenum">
              <a:t>‹#›</a:t>
            </a:fld>
            <a:endParaRPr lang="en-US"/>
          </a:p>
        </p:txBody>
      </p:sp>
      <p:sp>
        <p:nvSpPr>
          <p:cNvPr id="12" name="5-Point Star 24">
            <a:extLst>
              <a:ext uri="{FF2B5EF4-FFF2-40B4-BE49-F238E27FC236}">
                <a16:creationId xmlns:a16="http://schemas.microsoft.com/office/drawing/2014/main" id="{2EB7E216-F419-2C65-E4A4-3C7FC5A76915}"/>
              </a:ext>
            </a:extLst>
          </p:cNvPr>
          <p:cNvSpPr/>
          <p:nvPr/>
        </p:nvSpPr>
        <p:spPr>
          <a:xfrm rot="21420016">
            <a:off x="4221382" y="5111349"/>
            <a:ext cx="515383" cy="5153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105146"/>
              <a:gd name="f9" fmla="val 110557"/>
              <a:gd name="f10" fmla="val 26693"/>
              <a:gd name="f11" fmla="+- 0 0 -270"/>
              <a:gd name="f12" fmla="+- 0 0 -180"/>
              <a:gd name="f13" fmla="+- 0 0 -90"/>
              <a:gd name="f14" fmla="abs f3"/>
              <a:gd name="f15" fmla="abs f4"/>
              <a:gd name="f16" fmla="abs f5"/>
              <a:gd name="f17" fmla="+- 1080000 f1 0"/>
              <a:gd name="f18" fmla="+- 18360000 f1 0"/>
              <a:gd name="f19" fmla="+- 20520000 f1 0"/>
              <a:gd name="f20" fmla="+- 3240000 f1 0"/>
              <a:gd name="f21" fmla="*/ f11 f0 1"/>
              <a:gd name="f22" fmla="*/ f12 f0 1"/>
              <a:gd name="f23" fmla="*/ f13 f0 1"/>
              <a:gd name="f24" fmla="?: f14 f3 1"/>
              <a:gd name="f25" fmla="?: f15 f4 1"/>
              <a:gd name="f26" fmla="?: f16 f5 1"/>
              <a:gd name="f27" fmla="+- f17 0 f1"/>
              <a:gd name="f28" fmla="+- f18 0 f1"/>
              <a:gd name="f29" fmla="+- f19 0 f1"/>
              <a:gd name="f30" fmla="+- f20 0 f1"/>
              <a:gd name="f31" fmla="*/ f21 1 f2"/>
              <a:gd name="f32" fmla="*/ f22 1 f2"/>
              <a:gd name="f33" fmla="*/ f23 1 f2"/>
              <a:gd name="f34" fmla="*/ f24 1 21600"/>
              <a:gd name="f35" fmla="*/ f25 1 21600"/>
              <a:gd name="f36" fmla="*/ 21600 f24 1"/>
              <a:gd name="f37" fmla="*/ 21600 f25 1"/>
              <a:gd name="f38" fmla="+- f27 f1 0"/>
              <a:gd name="f39" fmla="+- f28 f1 0"/>
              <a:gd name="f40" fmla="+- f29 f1 0"/>
              <a:gd name="f41" fmla="+- f30 f1 0"/>
              <a:gd name="f42" fmla="+- f31 0 f1"/>
              <a:gd name="f43" fmla="+- f32 0 f1"/>
              <a:gd name="f44" fmla="+- f33 0 f1"/>
              <a:gd name="f45" fmla="min f35 f34"/>
              <a:gd name="f46" fmla="*/ f36 1 f26"/>
              <a:gd name="f47" fmla="*/ f37 1 f26"/>
              <a:gd name="f48" fmla="*/ f38 f7 1"/>
              <a:gd name="f49" fmla="*/ f39 f7 1"/>
              <a:gd name="f50" fmla="*/ f40 f7 1"/>
              <a:gd name="f51" fmla="*/ f41 f7 1"/>
              <a:gd name="f52" fmla="val f46"/>
              <a:gd name="f53" fmla="val f47"/>
              <a:gd name="f54" fmla="*/ f48 1 f0"/>
              <a:gd name="f55" fmla="*/ f49 1 f0"/>
              <a:gd name="f56" fmla="*/ f50 1 f0"/>
              <a:gd name="f57" fmla="*/ f51 1 f0"/>
              <a:gd name="f58" fmla="*/ f6 f45 1"/>
              <a:gd name="f59" fmla="+- f53 0 f6"/>
              <a:gd name="f60" fmla="+- f52 0 f6"/>
              <a:gd name="f61" fmla="+- 0 0 f54"/>
              <a:gd name="f62" fmla="+- 0 0 f55"/>
              <a:gd name="f63" fmla="+- 0 0 f56"/>
              <a:gd name="f64" fmla="+- 0 0 f57"/>
              <a:gd name="f65" fmla="*/ f59 1 2"/>
              <a:gd name="f66" fmla="*/ f60 1 2"/>
              <a:gd name="f67" fmla="+- 0 0 f61"/>
              <a:gd name="f68" fmla="+- 0 0 f62"/>
              <a:gd name="f69" fmla="+- 0 0 f63"/>
              <a:gd name="f70" fmla="+- 0 0 f64"/>
              <a:gd name="f71" fmla="+- f6 f65 0"/>
              <a:gd name="f72" fmla="+- f6 f66 0"/>
              <a:gd name="f73" fmla="*/ f66 f8 1"/>
              <a:gd name="f74" fmla="*/ f65 f9 1"/>
              <a:gd name="f75" fmla="*/ f67 f0 1"/>
              <a:gd name="f76" fmla="*/ f68 f0 1"/>
              <a:gd name="f77" fmla="*/ f69 f0 1"/>
              <a:gd name="f78" fmla="*/ f70 f0 1"/>
              <a:gd name="f79" fmla="*/ f73 1 100000"/>
              <a:gd name="f80" fmla="*/ f74 1 100000"/>
              <a:gd name="f81" fmla="*/ f71 f9 1"/>
              <a:gd name="f82" fmla="*/ f75 1 f7"/>
              <a:gd name="f83" fmla="*/ f76 1 f7"/>
              <a:gd name="f84" fmla="*/ f77 1 f7"/>
              <a:gd name="f85" fmla="*/ f78 1 f7"/>
              <a:gd name="f86" fmla="*/ f72 f45 1"/>
              <a:gd name="f87" fmla="*/ f81 1 100000"/>
              <a:gd name="f88" fmla="*/ f79 f10 1"/>
              <a:gd name="f89" fmla="*/ f80 f10 1"/>
              <a:gd name="f90" fmla="+- f82 0 f1"/>
              <a:gd name="f91" fmla="+- f83 0 f1"/>
              <a:gd name="f92" fmla="+- f84 0 f1"/>
              <a:gd name="f93" fmla="+- f85 0 f1"/>
              <a:gd name="f94" fmla="cos 1 f90"/>
              <a:gd name="f95" fmla="cos 1 f91"/>
              <a:gd name="f96" fmla="sin 1 f90"/>
              <a:gd name="f97" fmla="sin 1 f91"/>
              <a:gd name="f98" fmla="cos 1 f92"/>
              <a:gd name="f99" fmla="cos 1 f93"/>
              <a:gd name="f100" fmla="sin 1 f93"/>
              <a:gd name="f101" fmla="sin 1 f92"/>
              <a:gd name="f102" fmla="*/ f88 1 50000"/>
              <a:gd name="f103" fmla="*/ f89 1 50000"/>
              <a:gd name="f104" fmla="+- 0 0 f94"/>
              <a:gd name="f105" fmla="+- 0 0 f95"/>
              <a:gd name="f106" fmla="+- 0 0 f96"/>
              <a:gd name="f107" fmla="+- 0 0 f97"/>
              <a:gd name="f108" fmla="+- 0 0 f98"/>
              <a:gd name="f109" fmla="+- 0 0 f99"/>
              <a:gd name="f110" fmla="+- 0 0 f100"/>
              <a:gd name="f111" fmla="+- 0 0 f101"/>
              <a:gd name="f112" fmla="+- f87 f103 0"/>
              <a:gd name="f113" fmla="+- 0 0 f104"/>
              <a:gd name="f114" fmla="+- 0 0 f105"/>
              <a:gd name="f115" fmla="+- 0 0 f106"/>
              <a:gd name="f116" fmla="+- 0 0 f107"/>
              <a:gd name="f117" fmla="+- 0 0 f108"/>
              <a:gd name="f118" fmla="+- 0 0 f109"/>
              <a:gd name="f119" fmla="+- 0 0 f110"/>
              <a:gd name="f120" fmla="+- 0 0 f111"/>
              <a:gd name="f121" fmla="*/ f112 f45 1"/>
              <a:gd name="f122" fmla="val f113"/>
              <a:gd name="f123" fmla="val f114"/>
              <a:gd name="f124" fmla="val f115"/>
              <a:gd name="f125" fmla="val f116"/>
              <a:gd name="f126" fmla="val f117"/>
              <a:gd name="f127" fmla="val f118"/>
              <a:gd name="f128" fmla="val f119"/>
              <a:gd name="f129" fmla="val f120"/>
              <a:gd name="f130" fmla="*/ f122 f79 1"/>
              <a:gd name="f131" fmla="*/ f123 f79 1"/>
              <a:gd name="f132" fmla="*/ f124 f80 1"/>
              <a:gd name="f133" fmla="*/ f125 f80 1"/>
              <a:gd name="f134" fmla="*/ f126 f102 1"/>
              <a:gd name="f135" fmla="*/ f127 f102 1"/>
              <a:gd name="f136" fmla="*/ f128 f103 1"/>
              <a:gd name="f137" fmla="*/ f129 f103 1"/>
              <a:gd name="f138" fmla="+- f72 0 f130"/>
              <a:gd name="f139" fmla="+- f72 0 f131"/>
              <a:gd name="f140" fmla="+- f72 f131 0"/>
              <a:gd name="f141" fmla="+- f72 f130 0"/>
              <a:gd name="f142" fmla="+- f87 0 f132"/>
              <a:gd name="f143" fmla="+- f87 0 f133"/>
              <a:gd name="f144" fmla="+- f72 0 f134"/>
              <a:gd name="f145" fmla="+- f72 0 f135"/>
              <a:gd name="f146" fmla="+- f72 f135 0"/>
              <a:gd name="f147" fmla="+- f72 f134 0"/>
              <a:gd name="f148" fmla="+- f87 0 f136"/>
              <a:gd name="f149" fmla="+- f87 0 f137"/>
              <a:gd name="f150" fmla="*/ f144 f45 1"/>
              <a:gd name="f151" fmla="*/ f148 f45 1"/>
              <a:gd name="f152" fmla="*/ f147 f45 1"/>
              <a:gd name="f153" fmla="*/ f138 f45 1"/>
              <a:gd name="f154" fmla="*/ f142 f45 1"/>
              <a:gd name="f155" fmla="*/ f145 f45 1"/>
              <a:gd name="f156" fmla="*/ f146 f45 1"/>
              <a:gd name="f157" fmla="*/ f141 f45 1"/>
              <a:gd name="f158" fmla="*/ f149 f45 1"/>
              <a:gd name="f159" fmla="*/ f140 f45 1"/>
              <a:gd name="f160" fmla="*/ f143 f45 1"/>
              <a:gd name="f161" fmla="*/ f139 f4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153" y="f154"/>
              </a:cxn>
              <a:cxn ang="f43">
                <a:pos x="f161" y="f160"/>
              </a:cxn>
              <a:cxn ang="f43">
                <a:pos x="f159" y="f160"/>
              </a:cxn>
              <a:cxn ang="f44">
                <a:pos x="f157" y="f154"/>
              </a:cxn>
            </a:cxnLst>
            <a:rect l="f150" t="f151" r="f152" b="f121"/>
            <a:pathLst>
              <a:path>
                <a:moveTo>
                  <a:pt x="f153" y="f154"/>
                </a:moveTo>
                <a:lnTo>
                  <a:pt x="f155" y="f151"/>
                </a:lnTo>
                <a:lnTo>
                  <a:pt x="f86" y="f58"/>
                </a:lnTo>
                <a:lnTo>
                  <a:pt x="f156" y="f151"/>
                </a:lnTo>
                <a:lnTo>
                  <a:pt x="f157" y="f154"/>
                </a:lnTo>
                <a:lnTo>
                  <a:pt x="f152" y="f158"/>
                </a:lnTo>
                <a:lnTo>
                  <a:pt x="f159" y="f160"/>
                </a:lnTo>
                <a:lnTo>
                  <a:pt x="f86" y="f121"/>
                </a:lnTo>
                <a:lnTo>
                  <a:pt x="f161" y="f160"/>
                </a:lnTo>
                <a:lnTo>
                  <a:pt x="f150" y="f158"/>
                </a:lnTo>
                <a:close/>
              </a:path>
            </a:pathLst>
          </a:custGeom>
          <a:solidFill>
            <a:srgbClr val="000000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40252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64218-E964-7190-3726-30A4C02E495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CEE73-4439-E674-6AC2-39CFD87EA1F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5800" y="2063398"/>
            <a:ext cx="10394707" cy="331118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2CB71D-A93D-8ECD-DE25-FD62868231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0667F7-9E0C-4D30-8CAC-3BFBA264D0FA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A2E5A-0ED7-B511-932B-47801D2B9B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6064E-651F-47C4-3ED9-D4F5A07AD5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A10270-DAC7-451E-AD1A-94278D463EB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36893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9421F-45AF-CA0E-4C23-7A1976B8EB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4707" cy="3193487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2353A0-1B55-7021-0203-97E52407FD9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3742264"/>
            <a:ext cx="10394707" cy="1639610"/>
          </a:xfrm>
        </p:spPr>
        <p:txBody>
          <a:bodyPr anchor="t"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5C65E-C8C6-90C8-0991-B4AAF516FC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6F18C4-D3DF-4C46-91B5-F20401879160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1A9F9-6F29-55EB-F11B-856EBB52FE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813718-DF6D-942B-CC00-1FCDE038CE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8103E5-4656-45F3-937D-1B58D53ACF6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034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0C333-CDE9-5A10-5024-1F1D372827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6883" cy="115814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75EF4-BDA3-A99E-E289-0A4078B4F24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5800" y="2063398"/>
            <a:ext cx="5088718" cy="3311188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49726C-047F-B08B-6D96-595B534C861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993974" y="2063398"/>
            <a:ext cx="5086542" cy="3311188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69AC39-159D-10E0-3EBE-1C345FB2D4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C10B37-735A-4B52-BE01-4F303DC3B797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EAA7D2-082A-E8CB-C9A8-D6B9ECCC39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891F07-7E4C-0B21-284A-6047A097CE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2A7B29-C228-4D39-B8FE-2788CE7CF3A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999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E993F-F59E-FE97-FD23-D1C00D1D7AD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4707" cy="115814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EC5FD5-4FD8-91FF-AE21-7E1ACA1783D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8359" y="2063398"/>
            <a:ext cx="4856158" cy="679993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>
                <a:solidFill>
                  <a:srgbClr val="B80E0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1D84BA-3E10-2C47-7F83-9AD91AF7375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85800" y="2861733"/>
            <a:ext cx="5088709" cy="2512853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D22B9-D001-5336-40F1-C4A0C8DCF6E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18194" y="2063398"/>
            <a:ext cx="4864489" cy="679993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>
                <a:solidFill>
                  <a:srgbClr val="B80E0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7298DB-A915-AEFB-1FD9-ED1220CE05B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993965" y="2861733"/>
            <a:ext cx="5088709" cy="2512853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CEEB5C-6B61-26FD-79F4-4DB8888FAC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AF6EE8-2FF1-4721-95BA-31E9D8F352DC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85D604-E8EF-F395-CD8D-81E3D40BF7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54498A-B6CC-4FC1-2A1F-CDE93133FB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527D30-9F1C-4D20-8569-E171BDFEF26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495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D493-AEB0-8177-35D9-ABAD0868585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5639B7-3DD2-E2AC-73A4-2EBECB7A69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3E3B20-5638-493E-A436-9FBF5F09A7B0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A47177-7A74-BFE0-1E95-0C9E8F15AC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5F3746-642C-D639-5239-103FB633EB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EF3714-4CBA-4218-818C-82FB12361F8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855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FB5D37-98CC-E8EA-7A54-D7E10F08A0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1A471E-308B-48A0-B932-7A3A69881408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2A0B1C-EBD4-D025-9168-33F6D9952F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96B335-BAA5-6F7B-B48E-A5A91249C1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57893D-6DFF-4117-A02A-B5D4AE9697C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427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C982D-6059-C19C-4C23-40CEE9E537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3645" y="685800"/>
            <a:ext cx="4126860" cy="2023256"/>
          </a:xfrm>
        </p:spPr>
        <p:txBody>
          <a:bodyPr anchor="b" anchorCtr="1"/>
          <a:lstStyle>
            <a:lvl1pPr algn="ctr">
              <a:defRPr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CACC6-C651-EF1A-14FC-B327AB18A2E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46134" y="685800"/>
            <a:ext cx="6034372" cy="46887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BAD64F-0734-3ED8-2600-5BE0D1FEC91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93645" y="2709056"/>
            <a:ext cx="4126860" cy="2665530"/>
          </a:xfrm>
        </p:spPr>
        <p:txBody>
          <a:bodyPr anchor="t"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468496-91F2-052E-310F-D441977631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B5293F-E413-4CEE-B5BA-4AF26DB32ACB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DD2CE1-247B-A6EE-1622-7E6A0FB0B2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CD7CF0-0C6B-DBF0-74F7-CB671D1319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D146C2-4B15-48C5-9A3F-65698315C24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529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61E32-34A7-5DE6-0720-4FB52E61C9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6345305" cy="2023256"/>
          </a:xfrm>
        </p:spPr>
        <p:txBody>
          <a:bodyPr anchor="b" anchorCtr="1"/>
          <a:lstStyle>
            <a:lvl1pPr algn="ctr">
              <a:defRPr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57DF15-0860-CDBA-AAF9-C260922146B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482361" y="0"/>
            <a:ext cx="3598145" cy="5071536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="t"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37B691-7021-DD91-6770-09CBAF01207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85800" y="2709056"/>
            <a:ext cx="6345305" cy="2362480"/>
          </a:xfrm>
        </p:spPr>
        <p:txBody>
          <a:bodyPr anchor="t"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43D143-7A04-0335-D5E8-86C0FD8B0E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7AC4C6-81FE-4B3F-9FEA-BF17304C9FD2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7A911-FF50-EBAD-0777-485F5A59E5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5E61BA-E3A9-E456-2DD7-50C81FEB32A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C003173-7708-4CBE-913E-01E2218FB0F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152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333BE-5132-9177-1CEE-81F41B6A28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4106332"/>
            <a:ext cx="10394707" cy="58884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DBEA56-F9D5-B213-B727-2FC30D7A932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85800" y="685800"/>
            <a:ext cx="10392512" cy="3194904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="t"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5D39D9-66CE-42D9-0279-1D3FFE8FD81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781" y="4702923"/>
            <a:ext cx="10394725" cy="682471"/>
          </a:xfrm>
        </p:spPr>
        <p:txBody>
          <a:bodyPr anchor="t"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63C957-DAF0-6A27-1FE1-49612AF084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5F3C5C-4EB0-48D7-9676-8B0D1E286832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322777-9313-6156-2D9B-582468E904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37AD2E-2999-DF50-9A6D-4ABB3C314E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4C4C79-1839-4A9B-B303-043AAB121A4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78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BC21F-759A-687D-57FD-3B43529A903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6901" cy="3194904"/>
          </a:xfrm>
        </p:spPr>
        <p:txBody>
          <a:bodyPr anchorCtr="1"/>
          <a:lstStyle>
            <a:lvl1pPr algn="ctr"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3B3B7BA-3145-A0FB-972D-5F05E022331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781" y="4106332"/>
            <a:ext cx="10394725" cy="1273603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FCF45C1-2DD0-1B66-8507-F3099456C6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31E962-65AE-4CCA-B0BF-5BC7EA5561AA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76765689-2E16-E1E3-F56D-D20618084D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57B2BBAE-32B2-7756-3589-E0F6A5616E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226B95-FD4A-4AB6-82A0-117B0142316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3791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0FFCD-FC05-CED5-1E8F-FCC16BE4FE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21731" y="685800"/>
            <a:ext cx="9525021" cy="2916707"/>
          </a:xfrm>
        </p:spPr>
        <p:txBody>
          <a:bodyPr anchorCtr="1"/>
          <a:lstStyle>
            <a:lvl1pPr algn="ctr"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3F1A97F-12B5-8FF4-D45A-F6EA157168A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50264" y="3610032"/>
            <a:ext cx="8667954" cy="377766"/>
          </a:xfrm>
        </p:spPr>
        <p:txBody>
          <a:bodyPr anchor="t"/>
          <a:lstStyle>
            <a:lvl1pPr marL="0" indent="0" algn="r">
              <a:buNone/>
              <a:defRPr sz="14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C46332-BC11-515D-E995-E8D05DBC759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4106332"/>
            <a:ext cx="10396883" cy="1268254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099175-784F-21AF-2AC9-D6A9654A645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47AFAF-3E8B-4074-A63D-E924A2062085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2618DA-6E2D-AD9B-1548-C872B1772B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B7B66-AF17-410D-651A-B2BA27AD5D1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C8B6AA-B9DC-4D78-8162-C9DFDA574D4E}" type="slidenum">
              <a:t>‹#›</a:t>
            </a:fld>
            <a:endParaRPr lang="en-US"/>
          </a:p>
        </p:txBody>
      </p:sp>
      <p:sp>
        <p:nvSpPr>
          <p:cNvPr id="8" name="TextBox 12">
            <a:extLst>
              <a:ext uri="{FF2B5EF4-FFF2-40B4-BE49-F238E27FC236}">
                <a16:creationId xmlns:a16="http://schemas.microsoft.com/office/drawing/2014/main" id="{466EDBBD-8738-1D34-10D9-55AF6804A811}"/>
              </a:ext>
            </a:extLst>
          </p:cNvPr>
          <p:cNvSpPr txBox="1"/>
          <p:nvPr/>
        </p:nvSpPr>
        <p:spPr>
          <a:xfrm>
            <a:off x="685800" y="892628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Impact"/>
              </a:rPr>
              <a:t>“</a:t>
            </a:r>
          </a:p>
        </p:txBody>
      </p:sp>
      <p:sp>
        <p:nvSpPr>
          <p:cNvPr id="9" name="TextBox 13">
            <a:extLst>
              <a:ext uri="{FF2B5EF4-FFF2-40B4-BE49-F238E27FC236}">
                <a16:creationId xmlns:a16="http://schemas.microsoft.com/office/drawing/2014/main" id="{BBD56FA5-3C4C-7442-557E-D3D236358582}"/>
              </a:ext>
            </a:extLst>
          </p:cNvPr>
          <p:cNvSpPr txBox="1"/>
          <p:nvPr/>
        </p:nvSpPr>
        <p:spPr>
          <a:xfrm>
            <a:off x="10473080" y="292282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Impact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50078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0BE62-6C3B-BE62-EF3A-B416627B3D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1723854"/>
            <a:ext cx="10394707" cy="2511838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45C5B1A0-1094-53C6-6EA5-B4F7379A3FC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4247470"/>
            <a:ext cx="10394707" cy="1140640"/>
          </a:xfrm>
        </p:spPr>
        <p:txBody>
          <a:bodyPr anchor="t"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25B07EB1-8AAB-AA46-7814-30AD9E15D5D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9ED6ED-7ADC-4036-810F-430E99CE325E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6412B3FB-9729-57AB-394C-0985D7CC807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F79383A2-4EA2-9D53-5DA0-687076CDE1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C93FB8-0261-4388-948F-AF8A44690F8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482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1E5C8-9358-B3BD-8DE2-211E75AEA8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4707" cy="1151961"/>
          </a:xfrm>
        </p:spPr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73D3DD-FF2D-278D-00E1-2A2B55E9C8C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2063398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400">
                <a:solidFill>
                  <a:srgbClr val="B80E0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17D90B-FF3B-F3A0-1B46-80B092E388E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2639662"/>
            <a:ext cx="3310128" cy="2734924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2D7AB8-6EA2-8A54-2E4C-E9D42262D88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234622" y="2063398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400">
                <a:solidFill>
                  <a:srgbClr val="B80E0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12D6CE2F-3DA8-B55A-039F-94AF69ACFF2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234622" y="2639662"/>
            <a:ext cx="3310128" cy="2734924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F9C88380-677B-CDC7-D2F2-89DFADDB8C8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770379" y="2063398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400">
                <a:solidFill>
                  <a:srgbClr val="B80E0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691F01AE-B455-CC98-F3A3-340F61B05DC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770379" y="2639662"/>
            <a:ext cx="3310128" cy="2734924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458B0B62-5475-33AE-05A9-185345308D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5EBE7C-E147-4306-85E2-126FC91CBAE8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85E4CC65-E960-2522-81CE-D0EFA385BC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8CFA9828-95E1-1070-13FF-B025103DE4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3D88C7-F3FB-4FBF-B39D-76A434358C5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9312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98F1F-33F2-7593-E3A9-7F34C950A60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AA9CFC-8203-4F90-364C-F28AAE5A8CA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1844" y="3813020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200">
                <a:solidFill>
                  <a:srgbClr val="B80E0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CC00A350-D7DE-85D0-A699-49F7E610BF5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85781" y="2063398"/>
            <a:ext cx="3310128" cy="1536722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="t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180D4364-60C7-C823-EC8E-E6F0BA31270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1844" y="4389284"/>
            <a:ext cx="3310128" cy="985302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4D528B11-7197-55CA-AE07-A848887D2B5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237411" y="3813020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200">
                <a:solidFill>
                  <a:srgbClr val="B80E0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585F16D9-A48A-BA00-30ED-E2196636AE3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235994" y="2063398"/>
            <a:ext cx="3310128" cy="1535241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="t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43F1ACF-E6BF-5565-512D-1BBE2CD344D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235994" y="4389284"/>
            <a:ext cx="3310128" cy="985302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45C3047A-24A5-1AEE-E92E-0EA2B158117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768943" y="3813020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200">
                <a:solidFill>
                  <a:srgbClr val="B80E0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4AE995E4-0FCC-9038-8AAD-F75DBC1A631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768815" y="2063398"/>
            <a:ext cx="3310128" cy="1537197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="t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E38CD109-6986-1255-F99C-0414206C750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768815" y="4389284"/>
            <a:ext cx="3310128" cy="985302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0AF797B4-7906-0AA5-E980-19D5C4B1C51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590B11-7386-417F-BAEB-91A69FE89279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EB0E14B1-8231-55E5-43D1-941BFC438F6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E0106DB8-F07C-1199-11C7-63AC59D337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39B73F-B259-4BB2-9454-FD8BD2BC603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1823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8C372-10E3-CC02-5D67-EE9396DA6D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B24C15-A93B-DB4F-3E19-6B304C10E85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5800" y="2063398"/>
            <a:ext cx="10394707" cy="3311188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F335D-375D-F84E-08EC-EBE3225837D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AA5322-F53E-4097-B9FE-BF0EA52D56BA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6B8D4-F001-C5BF-477B-D450132DCD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C50C8-367D-3982-9973-6B327C7C55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2024CD-4108-4838-9741-D562912C6D6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1576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0B616A-CB7E-0309-0EC0-C2703F3F6C2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815858" y="685800"/>
            <a:ext cx="2264648" cy="468878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B0AEAF-0170-E418-8D3A-5EAE3DFFE45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5800" y="685800"/>
            <a:ext cx="7904430" cy="4688787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4DBE8-8817-6F19-1D9B-3A170CC4E9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0A418E-7A89-4444-829A-900CDFF2EE7E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50A3C-49FD-62EA-5750-BF05688F6C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89E815-0D20-0A12-56CB-C117BFCE66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7F4415-C073-49B5-8717-A447068B8DE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4996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6BAAE-9A89-12D9-7DEE-C0746CF7B50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218E5-8B0F-8675-A852-DB5B30C471F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C86CD-E560-1A9E-A1D1-EF729E3037B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22D345-FACD-4D02-BE63-509A9028E7C7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3C3DE-D370-56A2-E079-2B3D5DF62F2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A82B2-5339-F8F8-4F9C-05562C7401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565348-D654-4259-ABDF-3CE589AB38D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18220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jp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Brickwork-HD-R1a.jpg">
            <a:extLst>
              <a:ext uri="{FF2B5EF4-FFF2-40B4-BE49-F238E27FC236}">
                <a16:creationId xmlns:a16="http://schemas.microsoft.com/office/drawing/2014/main" id="{861D4978-69E4-AF46-98CA-AF79EC8E6432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3" name="Group 9">
            <a:extLst>
              <a:ext uri="{FF2B5EF4-FFF2-40B4-BE49-F238E27FC236}">
                <a16:creationId xmlns:a16="http://schemas.microsoft.com/office/drawing/2014/main" id="{AB0442B5-DD71-0B4B-E52C-D65DB40EF7F9}"/>
              </a:ext>
            </a:extLst>
          </p:cNvPr>
          <p:cNvGrpSpPr/>
          <p:nvPr/>
        </p:nvGrpSpPr>
        <p:grpSpPr>
          <a:xfrm>
            <a:off x="-25392" y="0"/>
            <a:ext cx="12005339" cy="6644085"/>
            <a:chOff x="-25392" y="0"/>
            <a:chExt cx="12005339" cy="6644085"/>
          </a:xfrm>
        </p:grpSpPr>
        <p:sp>
          <p:nvSpPr>
            <p:cNvPr id="4" name="Rectangle 10">
              <a:extLst>
                <a:ext uri="{FF2B5EF4-FFF2-40B4-BE49-F238E27FC236}">
                  <a16:creationId xmlns:a16="http://schemas.microsoft.com/office/drawing/2014/main" id="{C93F71F9-893B-B71E-1EBD-5E1AF3325B0F}"/>
                </a:ext>
              </a:extLst>
            </p:cNvPr>
            <p:cNvSpPr/>
            <p:nvPr/>
          </p:nvSpPr>
          <p:spPr>
            <a:xfrm>
              <a:off x="0" y="0"/>
              <a:ext cx="11979947" cy="6644085"/>
            </a:xfrm>
            <a:prstGeom prst="rect">
              <a:avLst/>
            </a:prstGeom>
            <a:blipFill>
              <a:blip r:embed="rId20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  <a:effectLst>
              <a:outerShdw dist="76196" dir="4380172" algn="tl">
                <a:srgbClr val="000000">
                  <a:alpha val="68000"/>
                </a:srgbClr>
              </a:outerShdw>
            </a:effectLst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Impact"/>
              </a:endParaRPr>
            </a:p>
          </p:txBody>
        </p:sp>
        <p:sp>
          <p:nvSpPr>
            <p:cNvPr id="5" name="Freeform 11">
              <a:extLst>
                <a:ext uri="{FF2B5EF4-FFF2-40B4-BE49-F238E27FC236}">
                  <a16:creationId xmlns:a16="http://schemas.microsoft.com/office/drawing/2014/main" id="{EA633556-F387-F2A1-5AA1-150885DD3CAB}"/>
                </a:ext>
              </a:extLst>
            </p:cNvPr>
            <p:cNvSpPr/>
            <p:nvPr/>
          </p:nvSpPr>
          <p:spPr>
            <a:xfrm>
              <a:off x="-25392" y="0"/>
              <a:ext cx="11773293" cy="641951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1773291"/>
                <a:gd name="f4" fmla="val 6419514"/>
                <a:gd name="f5" fmla="val 11750059"/>
                <a:gd name="f6" fmla="val 6411047"/>
                <a:gd name="f7" fmla="*/ f0 1 11773291"/>
                <a:gd name="f8" fmla="*/ f1 1 6419514"/>
                <a:gd name="f9" fmla="+- f4 0 f2"/>
                <a:gd name="f10" fmla="+- f3 0 f2"/>
                <a:gd name="f11" fmla="*/ f10 1 11773291"/>
                <a:gd name="f12" fmla="*/ f9 1 6419514"/>
                <a:gd name="f13" fmla="*/ f2 1 f11"/>
                <a:gd name="f14" fmla="*/ f3 1 f11"/>
                <a:gd name="f15" fmla="*/ f2 1 f12"/>
                <a:gd name="f16" fmla="*/ f4 1 f12"/>
                <a:gd name="f17" fmla="*/ f13 f7 1"/>
                <a:gd name="f18" fmla="*/ f14 f7 1"/>
                <a:gd name="f19" fmla="*/ f16 f8 1"/>
                <a:gd name="f20" fmla="*/ f15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11773291" h="6419514">
                  <a:moveTo>
                    <a:pt x="f5" y="f2"/>
                  </a:moveTo>
                  <a:lnTo>
                    <a:pt x="f3" y="f4"/>
                  </a:lnTo>
                  <a:lnTo>
                    <a:pt x="f2" y="f6"/>
                  </a:lnTo>
                </a:path>
              </a:pathLst>
            </a:custGeom>
            <a:noFill/>
            <a:ln w="82552" cap="flat">
              <a:solidFill>
                <a:srgbClr val="7F7F7F"/>
              </a:solidFill>
              <a:prstDash val="solid"/>
              <a:miter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Impact"/>
              </a:endParaRPr>
            </a:p>
          </p:txBody>
        </p:sp>
        <p:sp>
          <p:nvSpPr>
            <p:cNvPr id="6" name="Rectangle 12">
              <a:extLst>
                <a:ext uri="{FF2B5EF4-FFF2-40B4-BE49-F238E27FC236}">
                  <a16:creationId xmlns:a16="http://schemas.microsoft.com/office/drawing/2014/main" id="{8212D53F-3BE6-F1C5-D2A4-E7B6BB372B6D}"/>
                </a:ext>
              </a:extLst>
            </p:cNvPr>
            <p:cNvSpPr/>
            <p:nvPr/>
          </p:nvSpPr>
          <p:spPr>
            <a:xfrm>
              <a:off x="0" y="5600215"/>
              <a:ext cx="11706514" cy="780577"/>
            </a:xfrm>
            <a:prstGeom prst="rect">
              <a:avLst/>
            </a:prstGeom>
            <a:gradFill>
              <a:gsLst>
                <a:gs pos="0">
                  <a:srgbClr val="B80E0F"/>
                </a:gs>
                <a:gs pos="100000">
                  <a:srgbClr val="5C0708"/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Impact"/>
              </a:endParaRPr>
            </a:p>
          </p:txBody>
        </p:sp>
      </p:grpSp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C4665FDD-66C2-95A5-3593-53570C5C03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6883" cy="115196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F0301B19-B4ED-27DE-A8DB-F604E36660B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2063398"/>
            <a:ext cx="10396883" cy="33111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900EF1A-115A-4209-F5BB-4A25AA85554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98082" y="5757336"/>
            <a:ext cx="3784601" cy="4984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3200" b="0" i="0" u="none" strike="noStrike" kern="1200" cap="all" spc="0" baseline="0">
                <a:solidFill>
                  <a:srgbClr val="5C0708"/>
                </a:solidFill>
                <a:uFillTx/>
                <a:latin typeface="Impact"/>
              </a:defRPr>
            </a:lvl1pPr>
          </a:lstStyle>
          <a:p>
            <a:pPr lvl="0"/>
            <a:fld id="{788E8E64-26AD-47D6-AF69-E94C1D5D51DB}" type="datetime1">
              <a:rPr lang="en-US"/>
              <a:pPr lvl="0"/>
              <a:t>10/16/2025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438C4ECB-F057-761A-2DC0-EFA18572791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85800" y="5757336"/>
            <a:ext cx="5499722" cy="4984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3200" b="0" i="0" u="none" strike="noStrike" kern="1200" cap="all" spc="0" baseline="0">
                <a:solidFill>
                  <a:srgbClr val="5C0708"/>
                </a:solidFill>
                <a:uFillTx/>
                <a:latin typeface="Impact"/>
              </a:defRPr>
            </a:lvl1pPr>
          </a:lstStyle>
          <a:p>
            <a:pPr lvl="0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9FEE95B6-BE0B-EC81-6571-4E0E9A55C10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287121" y="5757336"/>
            <a:ext cx="907185" cy="4984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3200" b="0" i="0" u="none" strike="noStrike" kern="1200" cap="all" spc="0" baseline="0">
                <a:solidFill>
                  <a:srgbClr val="5C0708"/>
                </a:solidFill>
                <a:uFillTx/>
                <a:latin typeface="Impact"/>
              </a:defRPr>
            </a:lvl1pPr>
          </a:lstStyle>
          <a:p>
            <a:pPr lvl="0"/>
            <a:fld id="{13B237B4-D290-4162-8A6F-097F9C06BFFB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5400" b="0" i="0" u="none" strike="noStrike" kern="1200" cap="all" spc="0" baseline="0">
          <a:solidFill>
            <a:srgbClr val="B80E0F"/>
          </a:solidFill>
          <a:uFillTx/>
          <a:latin typeface="Impact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B80E0F"/>
        </a:buClr>
        <a:buSzPct val="160000"/>
        <a:buFont typeface="Arial" pitchFamily="34"/>
        <a:buChar char="•"/>
        <a:tabLst/>
        <a:defRPr lang="en-GB" sz="2000" b="0" i="0" u="none" strike="noStrike" kern="1200" cap="all" spc="0" baseline="0">
          <a:solidFill>
            <a:srgbClr val="000000"/>
          </a:solidFill>
          <a:uFillTx/>
          <a:latin typeface="Impact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80E0F"/>
        </a:buClr>
        <a:buSzPct val="160000"/>
        <a:buFont typeface="Arial" pitchFamily="34"/>
        <a:buChar char="•"/>
        <a:tabLst/>
        <a:defRPr lang="en-GB" sz="1800" b="0" i="0" u="none" strike="noStrike" kern="1200" cap="all" spc="0" baseline="0">
          <a:solidFill>
            <a:srgbClr val="000000"/>
          </a:solidFill>
          <a:uFillTx/>
          <a:latin typeface="Impact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80E0F"/>
        </a:buClr>
        <a:buSzPct val="160000"/>
        <a:buFont typeface="Arial" pitchFamily="34"/>
        <a:buChar char="•"/>
        <a:tabLst/>
        <a:defRPr lang="en-GB" sz="1600" b="0" i="0" u="none" strike="noStrike" kern="1200" cap="all" spc="0" baseline="0">
          <a:solidFill>
            <a:srgbClr val="000000"/>
          </a:solidFill>
          <a:uFillTx/>
          <a:latin typeface="Impact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80E0F"/>
        </a:buClr>
        <a:buSzPct val="160000"/>
        <a:buFont typeface="Arial" pitchFamily="34"/>
        <a:buChar char="•"/>
        <a:tabLst/>
        <a:defRPr lang="en-GB" sz="1400" b="0" i="0" u="none" strike="noStrike" kern="1200" cap="all" spc="0" baseline="0">
          <a:solidFill>
            <a:srgbClr val="000000"/>
          </a:solidFill>
          <a:uFillTx/>
          <a:latin typeface="Impact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80E0F"/>
        </a:buClr>
        <a:buSzPct val="160000"/>
        <a:buFont typeface="Arial" pitchFamily="34"/>
        <a:buChar char="•"/>
        <a:tabLst/>
        <a:defRPr lang="en-GB" sz="1400" b="0" i="0" u="none" strike="noStrike" kern="1200" cap="all" spc="0" baseline="0">
          <a:solidFill>
            <a:srgbClr val="000000"/>
          </a:solidFill>
          <a:uFillTx/>
          <a:latin typeface="Impac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officialboard.com/org-chart/sainsbury-s-argos" TargetMode="External"/><Relationship Id="rId2" Type="http://schemas.openxmlformats.org/officeDocument/2006/relationships/hyperlink" Target="https://www.about.sainsburys.co.uk/investor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B373E197-544B-666F-3A7F-6BE288D837D1}"/>
              </a:ext>
            </a:extLst>
          </p:cNvPr>
          <p:cNvSpPr txBox="1"/>
          <p:nvPr/>
        </p:nvSpPr>
        <p:spPr>
          <a:xfrm>
            <a:off x="1612489" y="1700976"/>
            <a:ext cx="9330811" cy="495520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Module Title - Understanding Organisational Structure and Culture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Module Code – LCBB4009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Student Name - Muhammad Touseef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Student Number - 2319373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Assignment Title - Component 1 Practical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Individual presentation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Title - Explaining Three Ways of Designing Organisational Structure in a UK Retail/</a:t>
            </a:r>
            <a:r>
              <a:rPr lang="en-GB" sz="24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Argos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Submission Deadline 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19</a:t>
            </a:r>
            <a:r>
              <a:rPr lang="en-GB" sz="2400" b="0" i="0" u="none" strike="noStrike" kern="1200" cap="none" spc="0" baseline="3000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</a:t>
            </a: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October 2025 2:00pm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A32FB0-6D78-0704-44A2-42A6CBDDE9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8940" y="201817"/>
            <a:ext cx="3364626" cy="134671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DD23A-40FD-2ABD-3F0C-53AFBFCD96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352" y="164692"/>
            <a:ext cx="10396883" cy="1151961"/>
          </a:xfrm>
        </p:spPr>
        <p:txBody>
          <a:bodyPr/>
          <a:lstStyle/>
          <a:p>
            <a:pPr lvl="0"/>
            <a:r>
              <a:rPr lang="en-GB"/>
              <a:t>Outline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8E148896-B8A3-A0EA-4506-D25A87B83A8C}"/>
              </a:ext>
            </a:extLst>
          </p:cNvPr>
          <p:cNvSpPr txBox="1"/>
          <p:nvPr/>
        </p:nvSpPr>
        <p:spPr>
          <a:xfrm>
            <a:off x="1524003" y="2094268"/>
            <a:ext cx="9979743" cy="19389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Define organisational structure and chart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Importance of organisational structure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Three ways of designing structure (Functional, Divisional, Matrix)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Example: Argos (UK retail organisation)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6DFA1B-E307-A972-DD7B-A99AFA4042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6940" y="198671"/>
            <a:ext cx="4876796" cy="150679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42E3E-DABC-571C-2B96-03630A664A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154853"/>
            <a:ext cx="10396883" cy="1151961"/>
          </a:xfrm>
        </p:spPr>
        <p:txBody>
          <a:bodyPr/>
          <a:lstStyle/>
          <a:p>
            <a:pPr lvl="0"/>
            <a:r>
              <a:rPr lang="en-GB" sz="4900"/>
              <a:t>Concept of Organisational Structure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D3550B7D-6A88-E3DD-35F7-814FAF063287}"/>
              </a:ext>
            </a:extLst>
          </p:cNvPr>
          <p:cNvSpPr txBox="1"/>
          <p:nvPr/>
        </p:nvSpPr>
        <p:spPr>
          <a:xfrm>
            <a:off x="511277" y="1553492"/>
            <a:ext cx="10785988" cy="26776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Functions, duties, and ways of communicating are set by organisational structure (Robbins &amp; Judge, 2019).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Visual picture of who reports to whom in an organisation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Importance: increase productivity, make power clear, aid in communication and decision-making.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07A279C-577D-4764-0979-920C33935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5143" y="4231157"/>
            <a:ext cx="3232358" cy="181820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42D42-A947-F7C8-2EC4-BD21C555E31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46985" y="105695"/>
            <a:ext cx="5813325" cy="1151961"/>
          </a:xfrm>
        </p:spPr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0B605CC0-0ADD-1434-03E8-86B7F3D34BB1}"/>
              </a:ext>
            </a:extLst>
          </p:cNvPr>
          <p:cNvSpPr txBox="1"/>
          <p:nvPr/>
        </p:nvSpPr>
        <p:spPr>
          <a:xfrm>
            <a:off x="373623" y="986665"/>
            <a:ext cx="11130113" cy="4524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Started: Richard Tompkins invented the Green Shield Stamps loyalty program and started Argos.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Model in Catalogue Showroom:  The company's business model, which greatly impacted modern digital purchasing, depended on people perusing a catalogue before placing an order in a showroom.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First Shop: The first Argos store opened its doors in 1973, and the same year, a specially designed store in Canterbury opened.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The origin of the name is  Given that "Argos" means "swift" in Greek, that name was selected.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F60AF8-AED5-C9FB-F66C-F4EB6962B0CA}"/>
              </a:ext>
            </a:extLst>
          </p:cNvPr>
          <p:cNvSpPr txBox="1"/>
          <p:nvPr/>
        </p:nvSpPr>
        <p:spPr>
          <a:xfrm>
            <a:off x="275298" y="5636663"/>
            <a:ext cx="468015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https://www.theguardian.com/business/2013/aug/25/argos-40-years-catalogue-shopping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DEBF30-A73B-F381-C2E5-A2B3E37CD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6552" y="5076227"/>
            <a:ext cx="3720227" cy="125951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5FC29-9C08-5E9F-7254-499C3D03D2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865" y="86035"/>
            <a:ext cx="10396883" cy="1151961"/>
          </a:xfrm>
        </p:spPr>
        <p:txBody>
          <a:bodyPr/>
          <a:lstStyle/>
          <a:p>
            <a:pPr lvl="0"/>
            <a:r>
              <a:rPr lang="en-GB"/>
              <a:t>ARGOS’S STRUCTURE 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7CCE66AC-3E93-E00B-5F7E-79745E8539D4}"/>
              </a:ext>
            </a:extLst>
          </p:cNvPr>
          <p:cNvSpPr txBox="1"/>
          <p:nvPr/>
        </p:nvSpPr>
        <p:spPr>
          <a:xfrm>
            <a:off x="95865" y="1237997"/>
            <a:ext cx="11299725" cy="415498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Hierarchical organisational structure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Argos operates under a </a:t>
            </a: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hierarchical organisational structure</a:t>
            </a: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 which typically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 features a transparent chain of command from senior management down to store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level employees.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 company is divided into various departments, including sales, marketing,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logistics, and customer service, each managed by department heads who report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 higher-level executives. This structure allows for efficient decision-making and coordination across its numerous retail locations and online platforms. Argos is part of the Sainsbury's Group, which influences its overall strategy and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operational practices.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F5BF61B-71E4-A421-A1B2-B1AD852509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399" y="5620002"/>
            <a:ext cx="5578324" cy="77425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716EF940-47E5-786E-B20C-A4828B44F7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5723" y="5620002"/>
            <a:ext cx="5767312" cy="77425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46E644-4C11-50D7-65ED-49302C9D2C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1785" y="86035"/>
            <a:ext cx="3126653" cy="188446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8530C-63FB-1935-C1D9-C6CBBDD5B7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486" y="194191"/>
            <a:ext cx="10396883" cy="1151961"/>
          </a:xfrm>
        </p:spPr>
        <p:txBody>
          <a:bodyPr>
            <a:normAutofit fontScale="90000"/>
          </a:bodyPr>
          <a:lstStyle/>
          <a:p>
            <a:pPr lvl="0"/>
            <a:r>
              <a:rPr lang="en-GB" sz="4400" dirty="0"/>
              <a:t>why the hierarchical  structure Won’t work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60E03688-805F-A4AC-61B9-0834C41FBCA3}"/>
              </a:ext>
            </a:extLst>
          </p:cNvPr>
          <p:cNvSpPr txBox="1"/>
          <p:nvPr/>
        </p:nvSpPr>
        <p:spPr>
          <a:xfrm>
            <a:off x="235613" y="1455176"/>
            <a:ext cx="11434919" cy="37856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my opinion, Argos's hierarchical structure isn't always efficient. Communication and decision-making are slowed down by the excessive number of management tiers.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I frequently think it takes too long for upper management to receive input from lower-level staff.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business may lose out on opportunities or react too slowly to developments in the market because of this delay.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top-down strategy gives workers the impression that their ideas are not respected or considered.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Since top executives make most of the decisions, it inhibits innovation and creativity.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Because departmental communication must go through formal channels, departmental collaboration can be challenging.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All things considered, this inflexible structure limits flexibility and makes it more difficult for Argos to swiftly adjust to changing market trends or client demands. 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FC95D462-24EA-ED89-B51E-CB634795EC6F}"/>
              </a:ext>
            </a:extLst>
          </p:cNvPr>
          <p:cNvSpPr txBox="1"/>
          <p:nvPr/>
        </p:nvSpPr>
        <p:spPr>
          <a:xfrm>
            <a:off x="324465" y="5692880"/>
            <a:ext cx="552572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A Commonsense Budget - O'Neill &amp; Co. https://oneillandco.ie/commonsense-budget/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A482DD0A-80C2-337D-4D89-EF49F3B9BFE3}"/>
              </a:ext>
            </a:extLst>
          </p:cNvPr>
          <p:cNvSpPr txBox="1"/>
          <p:nvPr/>
        </p:nvSpPr>
        <p:spPr>
          <a:xfrm>
            <a:off x="5653552" y="5692880"/>
            <a:ext cx="571254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https://www.theofficialboard.com/org-chart/sainsbury-s-argos</a:t>
            </a:r>
          </a:p>
        </p:txBody>
      </p:sp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2E48D-5025-F554-51C4-9012A672FB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03835" y="38551"/>
            <a:ext cx="7288161" cy="1151961"/>
          </a:xfrm>
        </p:spPr>
        <p:txBody>
          <a:bodyPr/>
          <a:lstStyle/>
          <a:p>
            <a:pPr lvl="0"/>
            <a:r>
              <a:rPr lang="en-GB"/>
              <a:t>Functional Structure 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68BC9938-36B7-8CED-2888-594F19A49F8C}"/>
              </a:ext>
            </a:extLst>
          </p:cNvPr>
          <p:cNvSpPr txBox="1"/>
          <p:nvPr/>
        </p:nvSpPr>
        <p:spPr>
          <a:xfrm>
            <a:off x="226140" y="1483412"/>
            <a:ext cx="11151510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groups workers according to their job functions (marketing, sales, operations, etc.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Benefits include effectiveness, specialism, and distinct authority. Drawbacks include delayed decision-making and inadequate cross-departmental collaboration.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For instance, Argos handles customer service, marketing, logistics, and sales. </a:t>
            </a: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95F87D87-D016-AB1F-07AE-D346E9B33E59}"/>
              </a:ext>
            </a:extLst>
          </p:cNvPr>
          <p:cNvSpPr/>
          <p:nvPr/>
        </p:nvSpPr>
        <p:spPr>
          <a:xfrm>
            <a:off x="231059" y="4569229"/>
            <a:ext cx="1273274" cy="829132"/>
          </a:xfrm>
          <a:prstGeom prst="rect">
            <a:avLst/>
          </a:prstGeom>
          <a:solidFill>
            <a:srgbClr val="FFFFFF"/>
          </a:solidFill>
          <a:ln w="19046" cap="flat">
            <a:solidFill>
              <a:srgbClr val="C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FFE08958-23CF-DC83-4961-986E4AB8E581}"/>
              </a:ext>
            </a:extLst>
          </p:cNvPr>
          <p:cNvSpPr txBox="1"/>
          <p:nvPr/>
        </p:nvSpPr>
        <p:spPr>
          <a:xfrm>
            <a:off x="551611" y="4793019"/>
            <a:ext cx="1641988" cy="3815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CEO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83425045-B004-FCFF-1B2D-3D487735CF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289" y="4550932"/>
            <a:ext cx="1273274" cy="8474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9">
            <a:extLst>
              <a:ext uri="{FF2B5EF4-FFF2-40B4-BE49-F238E27FC236}">
                <a16:creationId xmlns:a16="http://schemas.microsoft.com/office/drawing/2014/main" id="{59882DCD-6405-EAB4-A236-7695D4413A41}"/>
              </a:ext>
            </a:extLst>
          </p:cNvPr>
          <p:cNvSpPr txBox="1"/>
          <p:nvPr/>
        </p:nvSpPr>
        <p:spPr>
          <a:xfrm>
            <a:off x="1940567" y="4793019"/>
            <a:ext cx="1553492" cy="3815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SALES</a:t>
            </a:r>
          </a:p>
        </p:txBody>
      </p:sp>
      <p:pic>
        <p:nvPicPr>
          <p:cNvPr id="8" name="Picture 11">
            <a:extLst>
              <a:ext uri="{FF2B5EF4-FFF2-40B4-BE49-F238E27FC236}">
                <a16:creationId xmlns:a16="http://schemas.microsoft.com/office/drawing/2014/main" id="{12C28CF6-4C7B-69D0-BE47-0C8CCF8808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528" y="4550932"/>
            <a:ext cx="1273274" cy="8474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12">
            <a:extLst>
              <a:ext uri="{FF2B5EF4-FFF2-40B4-BE49-F238E27FC236}">
                <a16:creationId xmlns:a16="http://schemas.microsoft.com/office/drawing/2014/main" id="{0FB628B6-48B8-828D-00E4-954649598566}"/>
              </a:ext>
            </a:extLst>
          </p:cNvPr>
          <p:cNvSpPr txBox="1"/>
          <p:nvPr/>
        </p:nvSpPr>
        <p:spPr>
          <a:xfrm>
            <a:off x="3114071" y="4799118"/>
            <a:ext cx="139617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MARKETING</a:t>
            </a:r>
          </a:p>
        </p:txBody>
      </p:sp>
      <p:pic>
        <p:nvPicPr>
          <p:cNvPr id="10" name="Picture 13">
            <a:extLst>
              <a:ext uri="{FF2B5EF4-FFF2-40B4-BE49-F238E27FC236}">
                <a16:creationId xmlns:a16="http://schemas.microsoft.com/office/drawing/2014/main" id="{DCB185B9-0E0F-6B32-423A-A9F5E10FBC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758" y="4550932"/>
            <a:ext cx="1274170" cy="8474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4">
            <a:extLst>
              <a:ext uri="{FF2B5EF4-FFF2-40B4-BE49-F238E27FC236}">
                <a16:creationId xmlns:a16="http://schemas.microsoft.com/office/drawing/2014/main" id="{DDA6FC6C-2815-5BB0-3F6A-B83B9C4ED54B}"/>
              </a:ext>
            </a:extLst>
          </p:cNvPr>
          <p:cNvSpPr txBox="1"/>
          <p:nvPr/>
        </p:nvSpPr>
        <p:spPr>
          <a:xfrm>
            <a:off x="4573636" y="4660623"/>
            <a:ext cx="1605576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CUSTOMER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SERVICE</a:t>
            </a:r>
          </a:p>
        </p:txBody>
      </p:sp>
      <p:pic>
        <p:nvPicPr>
          <p:cNvPr id="12" name="Picture 15">
            <a:extLst>
              <a:ext uri="{FF2B5EF4-FFF2-40B4-BE49-F238E27FC236}">
                <a16:creationId xmlns:a16="http://schemas.microsoft.com/office/drawing/2014/main" id="{ADE705A5-9CEB-BD7D-353F-286A3E9291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996" y="4550932"/>
            <a:ext cx="1274170" cy="8474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TextBox 16">
            <a:extLst>
              <a:ext uri="{FF2B5EF4-FFF2-40B4-BE49-F238E27FC236}">
                <a16:creationId xmlns:a16="http://schemas.microsoft.com/office/drawing/2014/main" id="{667D7BF9-1E88-0031-A8B3-59B9C37F2D5E}"/>
              </a:ext>
            </a:extLst>
          </p:cNvPr>
          <p:cNvSpPr txBox="1"/>
          <p:nvPr/>
        </p:nvSpPr>
        <p:spPr>
          <a:xfrm>
            <a:off x="6160065" y="4831406"/>
            <a:ext cx="119403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LOGISTIC</a:t>
            </a:r>
          </a:p>
        </p:txBody>
      </p:sp>
      <p:sp>
        <p:nvSpPr>
          <p:cNvPr id="14" name="TextBox 17">
            <a:extLst>
              <a:ext uri="{FF2B5EF4-FFF2-40B4-BE49-F238E27FC236}">
                <a16:creationId xmlns:a16="http://schemas.microsoft.com/office/drawing/2014/main" id="{603BBEE3-B7C0-6695-D67D-879670C235ED}"/>
              </a:ext>
            </a:extLst>
          </p:cNvPr>
          <p:cNvSpPr txBox="1"/>
          <p:nvPr/>
        </p:nvSpPr>
        <p:spPr>
          <a:xfrm>
            <a:off x="145993" y="5560676"/>
            <a:ext cx="4757842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Sainsbury’s (2023) Annual Report. Available at: https://www.about.sainsburys.co.uk/investors</a:t>
            </a:r>
          </a:p>
        </p:txBody>
      </p:sp>
      <p:pic>
        <p:nvPicPr>
          <p:cNvPr id="15" name="Picture 18">
            <a:extLst>
              <a:ext uri="{FF2B5EF4-FFF2-40B4-BE49-F238E27FC236}">
                <a16:creationId xmlns:a16="http://schemas.microsoft.com/office/drawing/2014/main" id="{4D8866CC-9BF3-9F1F-9EC4-810369D062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36797" y="4472723"/>
            <a:ext cx="2705599" cy="180372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6ED63-A84D-BACA-862C-FDF19B332D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3850" y="76196"/>
            <a:ext cx="10396883" cy="1151961"/>
          </a:xfrm>
        </p:spPr>
        <p:txBody>
          <a:bodyPr/>
          <a:lstStyle/>
          <a:p>
            <a:pPr lvl="0"/>
            <a:r>
              <a:rPr lang="en-GB"/>
              <a:t>Divisional Structure 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2D75BE1F-CE54-7A7B-F097-1B71C8B1302B}"/>
              </a:ext>
            </a:extLst>
          </p:cNvPr>
          <p:cNvSpPr txBox="1"/>
          <p:nvPr/>
        </p:nvSpPr>
        <p:spPr>
          <a:xfrm>
            <a:off x="353964" y="1858298"/>
            <a:ext cx="10396883" cy="26776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Businesses are set up according to geography, goods, or services (Mintzberg, 1983).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Flexibility, responsibility, and an emphasis on goods and markets are advantages.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Increased expenses and resource duplication are disadvantages.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Take Argos's Click &amp; Collect Services, Online Retail, and In-Store Retail businesses, for instance. 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3B386D3B-120D-214E-EA4C-D0572C91E4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328" y="4632524"/>
            <a:ext cx="1292467" cy="8474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912C9376-183D-5D1A-D3BA-AC971C24EE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3505" y="4632524"/>
            <a:ext cx="1292467" cy="8474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1F17ED7F-91DE-B06D-3198-027E0E37AA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673" y="4632524"/>
            <a:ext cx="1292467" cy="8474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22911923-1314-14EE-DF1F-3C32CE90FE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50" y="4632533"/>
            <a:ext cx="1292467" cy="8474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13">
            <a:extLst>
              <a:ext uri="{FF2B5EF4-FFF2-40B4-BE49-F238E27FC236}">
                <a16:creationId xmlns:a16="http://schemas.microsoft.com/office/drawing/2014/main" id="{E494E94D-DBB1-687B-92BD-13D94DCD67C8}"/>
              </a:ext>
            </a:extLst>
          </p:cNvPr>
          <p:cNvSpPr txBox="1"/>
          <p:nvPr/>
        </p:nvSpPr>
        <p:spPr>
          <a:xfrm>
            <a:off x="515959" y="4871566"/>
            <a:ext cx="102453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CEO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A7674B22-D777-5D9A-A275-E07A802C9166}"/>
              </a:ext>
            </a:extLst>
          </p:cNvPr>
          <p:cNvSpPr txBox="1"/>
          <p:nvPr/>
        </p:nvSpPr>
        <p:spPr>
          <a:xfrm>
            <a:off x="1792681" y="4733071"/>
            <a:ext cx="136470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CLICK &amp; COLLECT</a:t>
            </a:r>
          </a:p>
        </p:txBody>
      </p:sp>
      <p:sp>
        <p:nvSpPr>
          <p:cNvPr id="10" name="TextBox 15">
            <a:extLst>
              <a:ext uri="{FF2B5EF4-FFF2-40B4-BE49-F238E27FC236}">
                <a16:creationId xmlns:a16="http://schemas.microsoft.com/office/drawing/2014/main" id="{4ED9E227-C267-A20A-255B-52C1158ACE10}"/>
              </a:ext>
            </a:extLst>
          </p:cNvPr>
          <p:cNvSpPr txBox="1"/>
          <p:nvPr/>
        </p:nvSpPr>
        <p:spPr>
          <a:xfrm>
            <a:off x="3274146" y="4740267"/>
            <a:ext cx="114054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ONLINE RETAIL</a:t>
            </a:r>
          </a:p>
        </p:txBody>
      </p:sp>
      <p:sp>
        <p:nvSpPr>
          <p:cNvPr id="11" name="TextBox 16">
            <a:extLst>
              <a:ext uri="{FF2B5EF4-FFF2-40B4-BE49-F238E27FC236}">
                <a16:creationId xmlns:a16="http://schemas.microsoft.com/office/drawing/2014/main" id="{2622406C-F9D2-7675-D5F4-7D6B2F320C3F}"/>
              </a:ext>
            </a:extLst>
          </p:cNvPr>
          <p:cNvSpPr txBox="1"/>
          <p:nvPr/>
        </p:nvSpPr>
        <p:spPr>
          <a:xfrm>
            <a:off x="4717508" y="4733071"/>
            <a:ext cx="140823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IN STORE RETAIL</a:t>
            </a:r>
          </a:p>
        </p:txBody>
      </p:sp>
      <p:pic>
        <p:nvPicPr>
          <p:cNvPr id="12" name="Picture 17">
            <a:extLst>
              <a:ext uri="{FF2B5EF4-FFF2-40B4-BE49-F238E27FC236}">
                <a16:creationId xmlns:a16="http://schemas.microsoft.com/office/drawing/2014/main" id="{A1FFA26E-B646-7B7D-A703-6F92FE2472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9113" y="4417064"/>
            <a:ext cx="3421629" cy="192466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E0A179B-0060-C9B3-11BA-851951C29476}"/>
              </a:ext>
            </a:extLst>
          </p:cNvPr>
          <p:cNvSpPr txBox="1"/>
          <p:nvPr/>
        </p:nvSpPr>
        <p:spPr>
          <a:xfrm>
            <a:off x="127814" y="5722370"/>
            <a:ext cx="524059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Mintzberg, H. (1983) Structure in Fives: Designing Effective Organisations. </a:t>
            </a:r>
          </a:p>
        </p:txBody>
      </p:sp>
    </p:spTree>
  </p:cSld>
  <p:clrMapOvr>
    <a:masterClrMapping/>
  </p:clrMapOvr>
  <p:transition spd="slow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4E6E6-B172-F393-1441-88FEAF16025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48895" y="0"/>
            <a:ext cx="10396883" cy="1151961"/>
          </a:xfrm>
        </p:spPr>
        <p:txBody>
          <a:bodyPr/>
          <a:lstStyle/>
          <a:p>
            <a:pPr lvl="0"/>
            <a:r>
              <a:rPr lang="en-GB"/>
              <a:t>Matrix Structure 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41195BC1-CDEE-0129-E3F2-D993C1537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509" y="4596533"/>
            <a:ext cx="1292467" cy="8474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586963A8-0231-B6E4-0AD7-35F9ADB040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8348" y="4596533"/>
            <a:ext cx="1292467" cy="8474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DB2A051A-3A7E-0CE5-3F2D-25548DB9AC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8933" y="4596533"/>
            <a:ext cx="1292467" cy="8474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FF7E0FA5-5072-4339-8990-1885BC4B0B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7772" y="4596533"/>
            <a:ext cx="1408230" cy="8474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1BAA2924-1ECD-9D5E-1C9A-98DF0C2201E4}"/>
              </a:ext>
            </a:extLst>
          </p:cNvPr>
          <p:cNvSpPr txBox="1"/>
          <p:nvPr/>
        </p:nvSpPr>
        <p:spPr>
          <a:xfrm>
            <a:off x="189509" y="1151961"/>
            <a:ext cx="11137254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• Integrates functional and divisional structures (Daft, 2021)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• Advantages: flexibility, improved communication, shared expertise.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• Disadvantages: complex reporting lines, potential conflicts, increased management costs.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• Example: Employees report to both Functional Managers and Project Managers.</a:t>
            </a:r>
          </a:p>
        </p:txBody>
      </p:sp>
      <p:pic>
        <p:nvPicPr>
          <p:cNvPr id="8" name="Picture 9">
            <a:extLst>
              <a:ext uri="{FF2B5EF4-FFF2-40B4-BE49-F238E27FC236}">
                <a16:creationId xmlns:a16="http://schemas.microsoft.com/office/drawing/2014/main" id="{D6F85248-06A5-A0E9-C101-CE882332B4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2985" y="4596524"/>
            <a:ext cx="1292467" cy="8474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10">
            <a:extLst>
              <a:ext uri="{FF2B5EF4-FFF2-40B4-BE49-F238E27FC236}">
                <a16:creationId xmlns:a16="http://schemas.microsoft.com/office/drawing/2014/main" id="{CCAD22CC-772C-BE65-0BA3-CF4C30007FBA}"/>
              </a:ext>
            </a:extLst>
          </p:cNvPr>
          <p:cNvSpPr txBox="1"/>
          <p:nvPr/>
        </p:nvSpPr>
        <p:spPr>
          <a:xfrm>
            <a:off x="518409" y="4835566"/>
            <a:ext cx="96355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CEO</a:t>
            </a: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D70440FE-2401-246C-8114-EE036C0D03FD}"/>
              </a:ext>
            </a:extLst>
          </p:cNvPr>
          <p:cNvSpPr txBox="1"/>
          <p:nvPr/>
        </p:nvSpPr>
        <p:spPr>
          <a:xfrm>
            <a:off x="1688933" y="4697071"/>
            <a:ext cx="1563331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ONLINE PLATFORM</a:t>
            </a:r>
          </a:p>
        </p:txBody>
      </p:sp>
      <p:sp>
        <p:nvSpPr>
          <p:cNvPr id="11" name="TextBox 12">
            <a:extLst>
              <a:ext uri="{FF2B5EF4-FFF2-40B4-BE49-F238E27FC236}">
                <a16:creationId xmlns:a16="http://schemas.microsoft.com/office/drawing/2014/main" id="{FB57E493-FB11-2A9C-480A-E173B4649EA4}"/>
              </a:ext>
            </a:extLst>
          </p:cNvPr>
          <p:cNvSpPr txBox="1"/>
          <p:nvPr/>
        </p:nvSpPr>
        <p:spPr>
          <a:xfrm>
            <a:off x="3255428" y="4697071"/>
            <a:ext cx="170319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CLICK &amp; COLLECT</a:t>
            </a:r>
          </a:p>
        </p:txBody>
      </p:sp>
      <p:sp>
        <p:nvSpPr>
          <p:cNvPr id="12" name="TextBox 13">
            <a:extLst>
              <a:ext uri="{FF2B5EF4-FFF2-40B4-BE49-F238E27FC236}">
                <a16:creationId xmlns:a16="http://schemas.microsoft.com/office/drawing/2014/main" id="{4F212124-3A8E-8303-F794-085FEFA43CB2}"/>
              </a:ext>
            </a:extLst>
          </p:cNvPr>
          <p:cNvSpPr txBox="1"/>
          <p:nvPr/>
        </p:nvSpPr>
        <p:spPr>
          <a:xfrm>
            <a:off x="4657798" y="4835566"/>
            <a:ext cx="158521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OPREATIONS</a:t>
            </a:r>
          </a:p>
        </p:txBody>
      </p:sp>
      <p:sp>
        <p:nvSpPr>
          <p:cNvPr id="13" name="TextBox 14">
            <a:extLst>
              <a:ext uri="{FF2B5EF4-FFF2-40B4-BE49-F238E27FC236}">
                <a16:creationId xmlns:a16="http://schemas.microsoft.com/office/drawing/2014/main" id="{6EE206DB-E994-0C48-04A4-267C21103ED3}"/>
              </a:ext>
            </a:extLst>
          </p:cNvPr>
          <p:cNvSpPr txBox="1"/>
          <p:nvPr/>
        </p:nvSpPr>
        <p:spPr>
          <a:xfrm>
            <a:off x="6215103" y="4835566"/>
            <a:ext cx="140823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MARKETING</a:t>
            </a:r>
          </a:p>
        </p:txBody>
      </p:sp>
      <p:pic>
        <p:nvPicPr>
          <p:cNvPr id="14" name="Picture 15">
            <a:extLst>
              <a:ext uri="{FF2B5EF4-FFF2-40B4-BE49-F238E27FC236}">
                <a16:creationId xmlns:a16="http://schemas.microsoft.com/office/drawing/2014/main" id="{405368A5-91AC-9D83-DC8E-C6ED76E3F6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5189" y="4257290"/>
            <a:ext cx="3369289" cy="189522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9D5EE8D-6371-A5FD-7EAF-553CD13E9657}"/>
              </a:ext>
            </a:extLst>
          </p:cNvPr>
          <p:cNvSpPr txBox="1"/>
          <p:nvPr/>
        </p:nvSpPr>
        <p:spPr>
          <a:xfrm>
            <a:off x="0" y="5673211"/>
            <a:ext cx="4958626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Daft, R.L. (2021) Organisation Theory and Design. 13th edn. Boston: Cengage.</a:t>
            </a:r>
          </a:p>
        </p:txBody>
      </p:sp>
    </p:spTree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252F8-4F6E-0E36-B802-D879892F3C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196" y="0"/>
            <a:ext cx="10396883" cy="1151961"/>
          </a:xfrm>
        </p:spPr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1642E978-BA77-3B33-B46B-C55A42C655C1}"/>
              </a:ext>
            </a:extLst>
          </p:cNvPr>
          <p:cNvSpPr txBox="1"/>
          <p:nvPr/>
        </p:nvSpPr>
        <p:spPr>
          <a:xfrm>
            <a:off x="294967" y="1032385"/>
            <a:ext cx="11110453" cy="37856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Argos can implement a variety of organisational structures according to its own requirements.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An efficient organisational structure is essential for guaranteeing efficiency, clarity, and good communication.  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arrangement in question facilitates departmental efficiency.  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divisional: organisation concentrates on product lines or services.  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matrix: This framework improves adaptability and cross-sector collaboration.  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 hybrid strategy: Accommodates digital transformation and client demands might be Argos' best course of action.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588CA6-4FF3-2265-413D-5305DD5255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8292" y="4483513"/>
            <a:ext cx="3234507" cy="162231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842B6-31CE-DC16-9F6D-677582D933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01698" y="86035"/>
            <a:ext cx="5380704" cy="1151961"/>
          </a:xfrm>
        </p:spPr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EF7EA4F-3396-880A-56BB-A9D9937284CE}"/>
              </a:ext>
            </a:extLst>
          </p:cNvPr>
          <p:cNvSpPr txBox="1"/>
          <p:nvPr/>
        </p:nvSpPr>
        <p:spPr>
          <a:xfrm>
            <a:off x="0" y="1028343"/>
            <a:ext cx="11395591" cy="480131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Daft, R.L. (2021) Organization theory and design. 13th ed. Boston: Cengage.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Mintzberg, H. (1983) Structure in Fives: Designing Effective Organisations. Englewood Cliffs: Prentice Hall.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Robbins, S.P. and Judge, T.A. (2019) Organisational Behaviour. 18th edn. Harlow: Pearson Education.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Sainsbury’s (2023) Annual Report. Available at: </a:t>
            </a:r>
            <a:r>
              <a:rPr lang="en-GB" sz="2400" b="0" i="1" u="none" strike="noStrike" kern="1200" cap="none" spc="0" baseline="0">
                <a:solidFill>
                  <a:srgbClr val="4E95D9"/>
                </a:solidFill>
                <a:uFillTx/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https://www.about.sainsburys.co.uk/investors</a:t>
            </a:r>
            <a:endParaRPr lang="en-GB" sz="2400" b="0" i="1" u="none" strike="noStrike" kern="1200" cap="none" spc="0" baseline="0">
              <a:solidFill>
                <a:srgbClr val="4E95D9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 Commonsense Budget - O'Neill &amp; Co. https://oneillandco.ie/commonsense-budget/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1" u="none" strike="noStrike" kern="1200" cap="none" spc="0" baseline="0">
                <a:solidFill>
                  <a:srgbClr val="4E95D9"/>
                </a:solidFill>
                <a:uFillTx/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https://www.theofficialboard.com/org-chart/sainsbury-s-argos</a:t>
            </a:r>
            <a:endParaRPr lang="en-GB" sz="2400" b="0" i="1" u="none" strike="noStrike" kern="1200" cap="none" spc="0" baseline="0">
              <a:solidFill>
                <a:srgbClr val="4E95D9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1" u="none" strike="noStrike" kern="1200" cap="none" spc="0" baseline="0">
                <a:solidFill>
                  <a:srgbClr val="4E95D9"/>
                </a:solidFill>
                <a:uFillTx/>
                <a:latin typeface="Arial" pitchFamily="34"/>
                <a:cs typeface="Arial" pitchFamily="34"/>
              </a:rPr>
              <a:t>https://www.theguardian.com/business/2013/aug/25/argos-40-years-catalogue-shopping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circl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780B6-3251-36BB-8A79-0A54D8AFC9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93492" y="2455602"/>
            <a:ext cx="10396883" cy="1151961"/>
          </a:xfrm>
        </p:spPr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</a:rPr>
              <a:t>Thank you for listening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ain Event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TM04033927%5b%5bfn=Main%20Event%5d%5d</Template>
  <TotalTime>0</TotalTime>
  <Words>984</Words>
  <Application>Microsoft Office PowerPoint</Application>
  <PresentationFormat>Widescreen</PresentationFormat>
  <Paragraphs>99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Impact</vt:lpstr>
      <vt:lpstr>Main Event</vt:lpstr>
      <vt:lpstr>PowerPoint Presentation</vt:lpstr>
      <vt:lpstr>Outline</vt:lpstr>
      <vt:lpstr>Concept of Organisational Structure</vt:lpstr>
      <vt:lpstr>Introduction</vt:lpstr>
      <vt:lpstr>ARGOS’S STRUCTURE </vt:lpstr>
      <vt:lpstr>why the hierarchical  structure Won’t work</vt:lpstr>
      <vt:lpstr>Functional Structure </vt:lpstr>
      <vt:lpstr>Divisional Structure </vt:lpstr>
      <vt:lpstr>Matrix Structure </vt:lpstr>
      <vt:lpstr>Conclusion</vt:lpstr>
      <vt:lpstr>References</vt:lpstr>
      <vt:lpstr>Thank you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Touseef (2319373)</dc:creator>
  <cp:lastModifiedBy>Muhammad Touseef (2319373)</cp:lastModifiedBy>
  <cp:revision>22</cp:revision>
  <dcterms:created xsi:type="dcterms:W3CDTF">2025-09-27T09:28:23Z</dcterms:created>
  <dcterms:modified xsi:type="dcterms:W3CDTF">2025-10-16T16:59:00Z</dcterms:modified>
</cp:coreProperties>
</file>