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4"/>
  </p:sldMasterIdLst>
  <p:sldIdLst>
    <p:sldId id="256" r:id="rId5"/>
    <p:sldId id="272" r:id="rId6"/>
    <p:sldId id="267" r:id="rId7"/>
    <p:sldId id="273" r:id="rId8"/>
    <p:sldId id="274" r:id="rId9"/>
    <p:sldId id="260" r:id="rId10"/>
    <p:sldId id="257" r:id="rId11"/>
    <p:sldId id="258" r:id="rId12"/>
    <p:sldId id="259" r:id="rId13"/>
    <p:sldId id="270" r:id="rId14"/>
    <p:sldId id="262" r:id="rId15"/>
    <p:sldId id="265"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4" d="100"/>
          <a:sy n="54" d="100"/>
        </p:scale>
        <p:origin x="11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bennett" userId="744a24275d01dd70" providerId="LiveId" clId="{62A80176-5D16-432F-A28D-67A1ADCF2BC9}"/>
    <pc:docChg chg="custSel modSld">
      <pc:chgData name="kelly bennett" userId="744a24275d01dd70" providerId="LiveId" clId="{62A80176-5D16-432F-A28D-67A1ADCF2BC9}" dt="2024-07-08T16:05:40.115" v="180" actId="20577"/>
      <pc:docMkLst>
        <pc:docMk/>
      </pc:docMkLst>
      <pc:sldChg chg="modSp mod">
        <pc:chgData name="kelly bennett" userId="744a24275d01dd70" providerId="LiveId" clId="{62A80176-5D16-432F-A28D-67A1ADCF2BC9}" dt="2024-07-08T16:05:40.115" v="180" actId="20577"/>
        <pc:sldMkLst>
          <pc:docMk/>
          <pc:sldMk cId="265405145" sldId="267"/>
        </pc:sldMkLst>
        <pc:spChg chg="mod">
          <ac:chgData name="kelly bennett" userId="744a24275d01dd70" providerId="LiveId" clId="{62A80176-5D16-432F-A28D-67A1ADCF2BC9}" dt="2024-07-08T16:05:35.970" v="179" actId="1076"/>
          <ac:spMkLst>
            <pc:docMk/>
            <pc:sldMk cId="265405145" sldId="267"/>
            <ac:spMk id="2" creationId="{A70D9FD1-896B-0F2F-296F-961286F4E60F}"/>
          </ac:spMkLst>
        </pc:spChg>
        <pc:spChg chg="mod">
          <ac:chgData name="kelly bennett" userId="744a24275d01dd70" providerId="LiveId" clId="{62A80176-5D16-432F-A28D-67A1ADCF2BC9}" dt="2024-07-08T16:05:40.115" v="180" actId="20577"/>
          <ac:spMkLst>
            <pc:docMk/>
            <pc:sldMk cId="265405145" sldId="267"/>
            <ac:spMk id="4" creationId="{00F50E14-7F37-E4DD-EEC2-086AF009F78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7/8/2024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73779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7/8/2024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3397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7/8/2024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0676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7/8/2024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56340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7/8/2024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8559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7/8/2024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0575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7/8/2024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42267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7/8/2024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98101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7/8/2024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78668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7/8/2024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58822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7/8/2024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56303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7/8/2024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005621"/>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16" r:id="rId6"/>
    <p:sldLayoutId id="2147483712" r:id="rId7"/>
    <p:sldLayoutId id="2147483713" r:id="rId8"/>
    <p:sldLayoutId id="2147483714" r:id="rId9"/>
    <p:sldLayoutId id="2147483715" r:id="rId10"/>
    <p:sldLayoutId id="214748371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8.xml"/><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hyperlink" Target="https://www.facebook.com/canolfancarwyn/"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5" name="Picture 4" descr="A grassy area with trees and a body of water&#10;&#10;Description automatically generated">
            <a:extLst>
              <a:ext uri="{FF2B5EF4-FFF2-40B4-BE49-F238E27FC236}">
                <a16:creationId xmlns:a16="http://schemas.microsoft.com/office/drawing/2014/main" id="{2A5AEE54-59CC-E6B4-5AE2-1638B7D62EF7}"/>
              </a:ext>
            </a:extLst>
          </p:cNvPr>
          <p:cNvPicPr>
            <a:picLocks noChangeAspect="1"/>
          </p:cNvPicPr>
          <p:nvPr/>
        </p:nvPicPr>
        <p:blipFill rotWithShape="1">
          <a:blip r:embed="rId2">
            <a:extLst>
              <a:ext uri="{28A0092B-C50C-407E-A947-70E740481C1C}">
                <a14:useLocalDpi xmlns:a14="http://schemas.microsoft.com/office/drawing/2010/main" val="0"/>
              </a:ext>
            </a:extLst>
          </a:blip>
          <a:srcRect l="2149" t="8083" r="6942" b="23736"/>
          <a:stretch/>
        </p:blipFill>
        <p:spPr>
          <a:xfrm rot="10800000">
            <a:off x="20" y="10"/>
            <a:ext cx="12191980" cy="6857990"/>
          </a:xfrm>
          <a:prstGeom prst="rect">
            <a:avLst/>
          </a:prstGeom>
        </p:spPr>
      </p:pic>
      <p:sp>
        <p:nvSpPr>
          <p:cNvPr id="23" name="Rectangle 22">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0"/>
            <a:ext cx="12191999" cy="13716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28A41074-3007-3AE3-1FFF-ED17A7BBAA66}"/>
              </a:ext>
            </a:extLst>
          </p:cNvPr>
          <p:cNvSpPr>
            <a:spLocks noGrp="1"/>
          </p:cNvSpPr>
          <p:nvPr>
            <p:ph type="ctrTitle"/>
          </p:nvPr>
        </p:nvSpPr>
        <p:spPr>
          <a:xfrm>
            <a:off x="320040" y="5715000"/>
            <a:ext cx="8027544" cy="960120"/>
          </a:xfrm>
          <a:ln>
            <a:noFill/>
          </a:ln>
        </p:spPr>
        <p:txBody>
          <a:bodyPr anchor="ctr">
            <a:normAutofit/>
          </a:bodyPr>
          <a:lstStyle/>
          <a:p>
            <a:pPr>
              <a:lnSpc>
                <a:spcPct val="90000"/>
              </a:lnSpc>
            </a:pPr>
            <a:r>
              <a:rPr lang="en-GB" sz="3100"/>
              <a:t>Sustainability Journey Of Kelly Lewis Bennett</a:t>
            </a:r>
          </a:p>
        </p:txBody>
      </p:sp>
      <p:sp>
        <p:nvSpPr>
          <p:cNvPr id="3" name="Subtitle 2">
            <a:extLst>
              <a:ext uri="{FF2B5EF4-FFF2-40B4-BE49-F238E27FC236}">
                <a16:creationId xmlns:a16="http://schemas.microsoft.com/office/drawing/2014/main" id="{9F8335D5-5BA9-1586-28E4-0072A3AC05D0}"/>
              </a:ext>
            </a:extLst>
          </p:cNvPr>
          <p:cNvSpPr>
            <a:spLocks noGrp="1"/>
          </p:cNvSpPr>
          <p:nvPr>
            <p:ph type="subTitle" idx="1"/>
          </p:nvPr>
        </p:nvSpPr>
        <p:spPr>
          <a:xfrm>
            <a:off x="8347585" y="5715000"/>
            <a:ext cx="3630168" cy="960120"/>
          </a:xfrm>
        </p:spPr>
        <p:txBody>
          <a:bodyPr anchor="ctr">
            <a:normAutofit/>
          </a:bodyPr>
          <a:lstStyle/>
          <a:p>
            <a:pPr algn="r"/>
            <a:r>
              <a:rPr lang="en-GB" sz="1800" dirty="0"/>
              <a:t>Sustainable Management Practices</a:t>
            </a:r>
          </a:p>
          <a:p>
            <a:pPr algn="ctr"/>
            <a:r>
              <a:rPr lang="en-GB" sz="1800" dirty="0"/>
              <a:t>1907952</a:t>
            </a:r>
          </a:p>
        </p:txBody>
      </p:sp>
    </p:spTree>
    <p:extLst>
      <p:ext uri="{BB962C8B-B14F-4D97-AF65-F5344CB8AC3E}">
        <p14:creationId xmlns:p14="http://schemas.microsoft.com/office/powerpoint/2010/main" val="359359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ssy area with trees and a body of water&#10;&#10;Description automatically generated">
            <a:extLst>
              <a:ext uri="{FF2B5EF4-FFF2-40B4-BE49-F238E27FC236}">
                <a16:creationId xmlns:a16="http://schemas.microsoft.com/office/drawing/2014/main" id="{B6BFF6E7-A7E7-EBD8-4629-BEC9C28F0A2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1880" b="13120"/>
          <a:stretch/>
        </p:blipFill>
        <p:spPr>
          <a:xfrm rot="10800000">
            <a:off x="0" y="-7150"/>
            <a:ext cx="12275151" cy="6857990"/>
          </a:xfrm>
          <a:prstGeom prst="rect">
            <a:avLst/>
          </a:prstGeom>
        </p:spPr>
      </p:pic>
      <p:sp>
        <p:nvSpPr>
          <p:cNvPr id="27" name="Rectangle 26">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B12B4D-9529-FD09-8870-4C8671ED9861}"/>
              </a:ext>
            </a:extLst>
          </p:cNvPr>
          <p:cNvSpPr>
            <a:spLocks noGrp="1"/>
          </p:cNvSpPr>
          <p:nvPr>
            <p:ph type="title"/>
          </p:nvPr>
        </p:nvSpPr>
        <p:spPr>
          <a:xfrm>
            <a:off x="403738" y="799086"/>
            <a:ext cx="5067300" cy="921414"/>
          </a:xfrm>
        </p:spPr>
        <p:txBody>
          <a:bodyPr vert="horz" lIns="91440" tIns="45720" rIns="91440" bIns="45720" rtlCol="0" anchor="t">
            <a:normAutofit/>
          </a:bodyPr>
          <a:lstStyle/>
          <a:p>
            <a:r>
              <a:rPr lang="en-US" sz="5400" dirty="0">
                <a:solidFill>
                  <a:srgbClr val="FFFFFF"/>
                </a:solidFill>
              </a:rPr>
              <a:t>Introduction</a:t>
            </a:r>
          </a:p>
        </p:txBody>
      </p:sp>
      <p:cxnSp>
        <p:nvCxnSpPr>
          <p:cNvPr id="29" name="Straight Connector 2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18E7872-F3B1-A96C-6E97-FAC2BDB6A67C}"/>
              </a:ext>
            </a:extLst>
          </p:cNvPr>
          <p:cNvSpPr txBox="1"/>
          <p:nvPr/>
        </p:nvSpPr>
        <p:spPr>
          <a:xfrm>
            <a:off x="175137" y="3313874"/>
            <a:ext cx="6317672" cy="707886"/>
          </a:xfrm>
          <a:prstGeom prst="rect">
            <a:avLst/>
          </a:prstGeom>
          <a:noFill/>
        </p:spPr>
        <p:txBody>
          <a:bodyPr wrap="square">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The photo story that follows is a narrative of the author's personal journey towards sustainability</a:t>
            </a:r>
            <a:r>
              <a:rPr lang="en-GB" dirty="0">
                <a:latin typeface="Calibri" panose="020F0502020204030204" pitchFamily="34" charset="0"/>
                <a:ea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DB7C8F5A-31A7-E85C-FE20-FB338B7B2BBC}"/>
              </a:ext>
            </a:extLst>
          </p:cNvPr>
          <p:cNvSpPr txBox="1"/>
          <p:nvPr/>
        </p:nvSpPr>
        <p:spPr>
          <a:xfrm>
            <a:off x="175138" y="4179350"/>
            <a:ext cx="11317185" cy="1015663"/>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Born and raised in the community of Tumble, which is situated a the top of what’s locally referred to as the Great Mountain, she takes great pride in the beauty of the surrounding area, which is situated in the heart of the </a:t>
            </a:r>
            <a:r>
              <a:rPr lang="en-GB" sz="2000" dirty="0" err="1">
                <a:latin typeface="Calibri" panose="020F0502020204030204" pitchFamily="34" charset="0"/>
                <a:ea typeface="Calibri" panose="020F0502020204030204" pitchFamily="34" charset="0"/>
                <a:cs typeface="Calibri" panose="020F0502020204030204" pitchFamily="34" charset="0"/>
              </a:rPr>
              <a:t>Gwendraeth</a:t>
            </a:r>
            <a:r>
              <a:rPr lang="en-GB" sz="2000" dirty="0">
                <a:latin typeface="Calibri" panose="020F0502020204030204" pitchFamily="34" charset="0"/>
                <a:ea typeface="Calibri" panose="020F0502020204030204" pitchFamily="34" charset="0"/>
                <a:cs typeface="Calibri" panose="020F0502020204030204" pitchFamily="34" charset="0"/>
              </a:rPr>
              <a:t> valley and was once an ex-mining community. (Welsh Coal Mines, 2024).</a:t>
            </a:r>
          </a:p>
        </p:txBody>
      </p:sp>
      <p:sp>
        <p:nvSpPr>
          <p:cNvPr id="9" name="TextBox 8">
            <a:extLst>
              <a:ext uri="{FF2B5EF4-FFF2-40B4-BE49-F238E27FC236}">
                <a16:creationId xmlns:a16="http://schemas.microsoft.com/office/drawing/2014/main" id="{B6925F4B-BB01-05EB-7E53-E82842090A75}"/>
              </a:ext>
            </a:extLst>
          </p:cNvPr>
          <p:cNvSpPr txBox="1"/>
          <p:nvPr/>
        </p:nvSpPr>
        <p:spPr>
          <a:xfrm>
            <a:off x="175137" y="5229456"/>
            <a:ext cx="10591800" cy="1015663"/>
          </a:xfrm>
          <a:prstGeom prst="rect">
            <a:avLst/>
          </a:prstGeom>
          <a:noFill/>
        </p:spPr>
        <p:txBody>
          <a:bodyPr wrap="square" rtlCol="0">
            <a:spAutoFit/>
          </a:bodyPr>
          <a:lstStyle/>
          <a:p>
            <a:r>
              <a:rPr lang="en-GB" sz="2000" dirty="0"/>
              <a:t>Its serene and rural setting's beauty, directly influences her perception of the surrounding landscape, shapes her personal values, and motivates her to work toward preserving its sustainability for coming generations</a:t>
            </a:r>
          </a:p>
        </p:txBody>
      </p:sp>
    </p:spTree>
    <p:extLst>
      <p:ext uri="{BB962C8B-B14F-4D97-AF65-F5344CB8AC3E}">
        <p14:creationId xmlns:p14="http://schemas.microsoft.com/office/powerpoint/2010/main" val="364757031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3" name="Straight Connector 8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7" name="Rectangle 8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view of a city from a roof&#10;&#10;Description automatically generated">
            <a:extLst>
              <a:ext uri="{FF2B5EF4-FFF2-40B4-BE49-F238E27FC236}">
                <a16:creationId xmlns:a16="http://schemas.microsoft.com/office/drawing/2014/main" id="{BB667A91-ADDB-C73A-35C7-891E8A78C5B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9551" r="14349"/>
          <a:stretch/>
        </p:blipFill>
        <p:spPr>
          <a:xfrm rot="10800000">
            <a:off x="20" y="10"/>
            <a:ext cx="6044164" cy="6857990"/>
          </a:xfrm>
          <a:prstGeom prst="rect">
            <a:avLst/>
          </a:prstGeom>
        </p:spPr>
      </p:pic>
      <p:sp>
        <p:nvSpPr>
          <p:cNvPr id="2" name="Title 1">
            <a:extLst>
              <a:ext uri="{FF2B5EF4-FFF2-40B4-BE49-F238E27FC236}">
                <a16:creationId xmlns:a16="http://schemas.microsoft.com/office/drawing/2014/main" id="{A70D9FD1-896B-0F2F-296F-961286F4E60F}"/>
              </a:ext>
            </a:extLst>
          </p:cNvPr>
          <p:cNvSpPr>
            <a:spLocks noGrp="1"/>
          </p:cNvSpPr>
          <p:nvPr>
            <p:ph type="title"/>
          </p:nvPr>
        </p:nvSpPr>
        <p:spPr>
          <a:xfrm>
            <a:off x="6147818" y="846926"/>
            <a:ext cx="4800600" cy="538153"/>
          </a:xfrm>
        </p:spPr>
        <p:txBody>
          <a:bodyPr vert="horz" lIns="91440" tIns="45720" rIns="91440" bIns="45720" rtlCol="0" anchor="t">
            <a:normAutofit fontScale="90000"/>
          </a:bodyPr>
          <a:lstStyle/>
          <a:p>
            <a:r>
              <a:rPr lang="en-US" sz="4000" dirty="0" err="1"/>
              <a:t>gOALS</a:t>
            </a:r>
            <a:endParaRPr lang="en-US" sz="4000" dirty="0"/>
          </a:p>
        </p:txBody>
      </p:sp>
      <p:sp>
        <p:nvSpPr>
          <p:cNvPr id="4" name="Text Placeholder 3">
            <a:extLst>
              <a:ext uri="{FF2B5EF4-FFF2-40B4-BE49-F238E27FC236}">
                <a16:creationId xmlns:a16="http://schemas.microsoft.com/office/drawing/2014/main" id="{00F50E14-7F37-E4DD-EEC2-086AF009F787}"/>
              </a:ext>
            </a:extLst>
          </p:cNvPr>
          <p:cNvSpPr>
            <a:spLocks noGrp="1"/>
          </p:cNvSpPr>
          <p:nvPr>
            <p:ph type="body" sz="half" idx="2"/>
          </p:nvPr>
        </p:nvSpPr>
        <p:spPr>
          <a:xfrm>
            <a:off x="6147818" y="1447791"/>
            <a:ext cx="6044163" cy="4684541"/>
          </a:xfrm>
        </p:spPr>
        <p:txBody>
          <a:bodyPr vert="horz" lIns="91440" tIns="45720" rIns="91440" bIns="45720" rtlCol="0">
            <a:normAutofit/>
          </a:bodyPr>
          <a:lstStyle/>
          <a:p>
            <a:pPr indent="-2286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In order to ensure that her professional and personal goals are fulfilled and to protect the sustainability of the local and wider community, the writer decided to further her education and knowledge at a mature age. The organization she works for is also located in the nearby village of </a:t>
            </a:r>
            <a:r>
              <a:rPr lang="en-US" sz="2000" dirty="0" err="1">
                <a:latin typeface="Calibri" panose="020F0502020204030204" pitchFamily="34" charset="0"/>
                <a:ea typeface="Calibri" panose="020F0502020204030204" pitchFamily="34" charset="0"/>
                <a:cs typeface="Calibri" panose="020F0502020204030204" pitchFamily="34" charset="0"/>
              </a:rPr>
              <a:t>Drefach</a:t>
            </a:r>
            <a:r>
              <a:rPr lang="en-US" sz="2000" dirty="0">
                <a:latin typeface="Calibri" panose="020F0502020204030204" pitchFamily="34" charset="0"/>
                <a:ea typeface="Calibri" panose="020F0502020204030204" pitchFamily="34" charset="0"/>
                <a:cs typeface="Calibri" panose="020F0502020204030204" pitchFamily="34" charset="0"/>
              </a:rPr>
              <a:t> in the </a:t>
            </a:r>
            <a:r>
              <a:rPr lang="en-US" sz="2000" dirty="0" err="1">
                <a:latin typeface="Calibri" panose="020F0502020204030204" pitchFamily="34" charset="0"/>
                <a:ea typeface="Calibri" panose="020F0502020204030204" pitchFamily="34" charset="0"/>
                <a:cs typeface="Calibri" panose="020F0502020204030204" pitchFamily="34" charset="0"/>
              </a:rPr>
              <a:t>Gwendraeth</a:t>
            </a:r>
            <a:r>
              <a:rPr lang="en-US" sz="2000" dirty="0">
                <a:latin typeface="Calibri" panose="020F0502020204030204" pitchFamily="34" charset="0"/>
                <a:ea typeface="Calibri" panose="020F0502020204030204" pitchFamily="34" charset="0"/>
                <a:cs typeface="Calibri" panose="020F0502020204030204" pitchFamily="34" charset="0"/>
              </a:rPr>
              <a:t> Valley.</a:t>
            </a:r>
          </a:p>
          <a:p>
            <a:pPr indent="-2286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The writer's place of work is located in the orange building to the left of the photo. </a:t>
            </a:r>
            <a:r>
              <a:rPr lang="en-GB" sz="2000" dirty="0" err="1">
                <a:latin typeface="Calibri" panose="020F0502020204030204" pitchFamily="34" charset="0"/>
                <a:ea typeface="Calibri" panose="020F0502020204030204" pitchFamily="34" charset="0"/>
                <a:cs typeface="Calibri" panose="020F0502020204030204" pitchFamily="34" charset="0"/>
              </a:rPr>
              <a:t>Canolfan</a:t>
            </a:r>
            <a:r>
              <a:rPr lang="en-GB" sz="2000" dirty="0">
                <a:latin typeface="Calibri" panose="020F0502020204030204" pitchFamily="34" charset="0"/>
                <a:ea typeface="Calibri" panose="020F0502020204030204" pitchFamily="34" charset="0"/>
                <a:cs typeface="Calibri" panose="020F0502020204030204" pitchFamily="34" charset="0"/>
              </a:rPr>
              <a:t> Carwyn is the </a:t>
            </a:r>
            <a:r>
              <a:rPr lang="en-GB" sz="2000" dirty="0" err="1">
                <a:latin typeface="Calibri" panose="020F0502020204030204" pitchFamily="34" charset="0"/>
                <a:ea typeface="Calibri" panose="020F0502020204030204" pitchFamily="34" charset="0"/>
                <a:cs typeface="Calibri" panose="020F0502020204030204" pitchFamily="34" charset="0"/>
              </a:rPr>
              <a:t>leasiure</a:t>
            </a:r>
            <a:r>
              <a:rPr lang="en-GB" sz="2000" dirty="0">
                <a:latin typeface="Calibri" panose="020F0502020204030204" pitchFamily="34" charset="0"/>
                <a:ea typeface="Calibri" panose="020F0502020204030204" pitchFamily="34" charset="0"/>
                <a:cs typeface="Calibri" panose="020F0502020204030204" pitchFamily="34" charset="0"/>
              </a:rPr>
              <a:t> facility that was once part of the secondary school she attended as a child (Gregory, R. (2022).  A  few years before she took over its management  it was at risk of closure , which would have had a detrimental impact </a:t>
            </a:r>
            <a:r>
              <a:rPr lang="en-GB" sz="2000">
                <a:latin typeface="Calibri" panose="020F0502020204030204" pitchFamily="34" charset="0"/>
                <a:ea typeface="Calibri" panose="020F0502020204030204" pitchFamily="34" charset="0"/>
                <a:cs typeface="Calibri" panose="020F0502020204030204" pitchFamily="34" charset="0"/>
              </a:rPr>
              <a:t>on many.</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cxnSp>
        <p:nvCxnSpPr>
          <p:cNvPr id="89" name="Straight Connector 88">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405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brick building with a brick wall and a lawn&#10;&#10;Description automatically generated with medium confidence">
            <a:extLst>
              <a:ext uri="{FF2B5EF4-FFF2-40B4-BE49-F238E27FC236}">
                <a16:creationId xmlns:a16="http://schemas.microsoft.com/office/drawing/2014/main" id="{A4529529-93C2-C3FD-4845-85C44B7594A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536" r="6579" b="-3"/>
          <a:stretch/>
        </p:blipFill>
        <p:spPr>
          <a:xfrm rot="10800000">
            <a:off x="4981575" y="735286"/>
            <a:ext cx="6495042" cy="5419642"/>
          </a:xfrm>
          <a:prstGeom prst="rect">
            <a:avLst/>
          </a:prstGeom>
        </p:spPr>
      </p:pic>
      <p:sp>
        <p:nvSpPr>
          <p:cNvPr id="2" name="Title 1">
            <a:extLst>
              <a:ext uri="{FF2B5EF4-FFF2-40B4-BE49-F238E27FC236}">
                <a16:creationId xmlns:a16="http://schemas.microsoft.com/office/drawing/2014/main" id="{424F1666-99F9-E5C5-848E-EF1141AF5B91}"/>
              </a:ext>
            </a:extLst>
          </p:cNvPr>
          <p:cNvSpPr>
            <a:spLocks noGrp="1"/>
          </p:cNvSpPr>
          <p:nvPr>
            <p:ph type="title"/>
          </p:nvPr>
        </p:nvSpPr>
        <p:spPr>
          <a:xfrm>
            <a:off x="123748" y="902254"/>
            <a:ext cx="4960442" cy="1473200"/>
          </a:xfrm>
        </p:spPr>
        <p:txBody>
          <a:bodyPr vert="horz" lIns="91440" tIns="45720" rIns="91440" bIns="45720" rtlCol="0" anchor="t">
            <a:normAutofit/>
          </a:bodyPr>
          <a:lstStyle/>
          <a:p>
            <a:r>
              <a:rPr lang="en-US" sz="3600" dirty="0" err="1"/>
              <a:t>Canolfan</a:t>
            </a:r>
            <a:r>
              <a:rPr lang="en-US" sz="3600" dirty="0"/>
              <a:t> Carwyn James</a:t>
            </a:r>
          </a:p>
        </p:txBody>
      </p:sp>
      <p:sp>
        <p:nvSpPr>
          <p:cNvPr id="4" name="Text Placeholder 3">
            <a:extLst>
              <a:ext uri="{FF2B5EF4-FFF2-40B4-BE49-F238E27FC236}">
                <a16:creationId xmlns:a16="http://schemas.microsoft.com/office/drawing/2014/main" id="{D166479C-C57B-B7D0-8CA7-DA680197D515}"/>
              </a:ext>
            </a:extLst>
          </p:cNvPr>
          <p:cNvSpPr>
            <a:spLocks noGrp="1"/>
          </p:cNvSpPr>
          <p:nvPr>
            <p:ph type="body" sz="half" idx="2"/>
          </p:nvPr>
        </p:nvSpPr>
        <p:spPr>
          <a:xfrm>
            <a:off x="123748" y="2387600"/>
            <a:ext cx="4662008" cy="3767328"/>
          </a:xfrm>
        </p:spPr>
        <p:txBody>
          <a:bodyPr vert="horz" lIns="91440" tIns="45720" rIns="91440" bIns="45720" rtlCol="0">
            <a:normAutofit fontScale="92500" lnSpcReduction="20000"/>
          </a:bodyPr>
          <a:lstStyle/>
          <a:p>
            <a:pPr indent="-228600">
              <a:buFont typeface="Arial" panose="020B0604020202020204" pitchFamily="34" charset="0"/>
              <a:buChar char="•"/>
            </a:pPr>
            <a:r>
              <a:rPr lang="en-GB" sz="2000" dirty="0" err="1">
                <a:latin typeface="Calibri" panose="020F0502020204030204" pitchFamily="34" charset="0"/>
                <a:ea typeface="Calibri" panose="020F0502020204030204" pitchFamily="34" charset="0"/>
                <a:cs typeface="Calibri" panose="020F0502020204030204" pitchFamily="34" charset="0"/>
              </a:rPr>
              <a:t>Canolfan</a:t>
            </a:r>
            <a:r>
              <a:rPr lang="en-GB" sz="2000" dirty="0">
                <a:latin typeface="Calibri" panose="020F0502020204030204" pitchFamily="34" charset="0"/>
                <a:ea typeface="Calibri" panose="020F0502020204030204" pitchFamily="34" charset="0"/>
                <a:cs typeface="Calibri" panose="020F0502020204030204" pitchFamily="34" charset="0"/>
              </a:rPr>
              <a:t> Carwyn James is a nonprofit community sports facility that has recently evolved into a community hub, managed by the author's employer, the Baton Twirling Association Cymru. The Centre hosts many community sports and has recently been transformed into a drop-in hub where rural residents can access a variety of critical services to help them financially, socially, and physically. The organisation strives to meet the needs of both itself and the community while also increasing its environmental and social impact (</a:t>
            </a:r>
            <a:r>
              <a:rPr lang="en-GB" sz="2000" dirty="0" err="1">
                <a:latin typeface="Calibri" panose="020F0502020204030204" pitchFamily="34" charset="0"/>
                <a:ea typeface="Calibri" panose="020F0502020204030204" pitchFamily="34" charset="0"/>
                <a:cs typeface="Calibri" panose="020F0502020204030204" pitchFamily="34" charset="0"/>
              </a:rPr>
              <a:t>Canolfan</a:t>
            </a:r>
            <a:r>
              <a:rPr lang="en-GB" sz="2000" dirty="0">
                <a:latin typeface="Calibri" panose="020F0502020204030204" pitchFamily="34" charset="0"/>
                <a:ea typeface="Calibri" panose="020F0502020204030204" pitchFamily="34" charset="0"/>
                <a:cs typeface="Calibri" panose="020F0502020204030204" pitchFamily="34" charset="0"/>
              </a:rPr>
              <a:t> Carwyn. 2024). </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cxnSp>
        <p:nvCxnSpPr>
          <p:cNvPr id="24" name="Straight Connector 2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1039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Several trash cans in a row&#10;&#10;Description automatically generated">
            <a:extLst>
              <a:ext uri="{FF2B5EF4-FFF2-40B4-BE49-F238E27FC236}">
                <a16:creationId xmlns:a16="http://schemas.microsoft.com/office/drawing/2014/main" id="{E3E184F9-EA16-9BB5-DEE6-61551229AF3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0304" r="31446"/>
          <a:stretch/>
        </p:blipFill>
        <p:spPr>
          <a:xfrm>
            <a:off x="20" y="0"/>
            <a:ext cx="4663420" cy="3429000"/>
          </a:xfrm>
          <a:prstGeom prst="rect">
            <a:avLst/>
          </a:prstGeom>
        </p:spPr>
      </p:pic>
      <p:sp>
        <p:nvSpPr>
          <p:cNvPr id="2" name="Title 1">
            <a:extLst>
              <a:ext uri="{FF2B5EF4-FFF2-40B4-BE49-F238E27FC236}">
                <a16:creationId xmlns:a16="http://schemas.microsoft.com/office/drawing/2014/main" id="{59D395C6-5DAC-D549-DC51-BA8BA2D77A32}"/>
              </a:ext>
            </a:extLst>
          </p:cNvPr>
          <p:cNvSpPr>
            <a:spLocks noGrp="1"/>
          </p:cNvSpPr>
          <p:nvPr>
            <p:ph type="title"/>
          </p:nvPr>
        </p:nvSpPr>
        <p:spPr>
          <a:xfrm>
            <a:off x="5248656" y="914400"/>
            <a:ext cx="6236208" cy="1307592"/>
          </a:xfrm>
        </p:spPr>
        <p:txBody>
          <a:bodyPr vert="horz" lIns="91440" tIns="45720" rIns="91440" bIns="45720" rtlCol="0" anchor="t">
            <a:normAutofit/>
          </a:bodyPr>
          <a:lstStyle/>
          <a:p>
            <a:r>
              <a:rPr lang="en-US" sz="4000"/>
              <a:t>Recycling</a:t>
            </a:r>
          </a:p>
        </p:txBody>
      </p:sp>
      <p:sp>
        <p:nvSpPr>
          <p:cNvPr id="4" name="Text Placeholder 3">
            <a:extLst>
              <a:ext uri="{FF2B5EF4-FFF2-40B4-BE49-F238E27FC236}">
                <a16:creationId xmlns:a16="http://schemas.microsoft.com/office/drawing/2014/main" id="{A51B320E-90C5-E887-5A70-1BD7DEDFBD54}"/>
              </a:ext>
            </a:extLst>
          </p:cNvPr>
          <p:cNvSpPr>
            <a:spLocks noGrp="1"/>
          </p:cNvSpPr>
          <p:nvPr>
            <p:ph type="body" sz="half" idx="2"/>
          </p:nvPr>
        </p:nvSpPr>
        <p:spPr>
          <a:xfrm>
            <a:off x="5248656" y="1543793"/>
            <a:ext cx="6236208" cy="5189516"/>
          </a:xfrm>
        </p:spPr>
        <p:txBody>
          <a:bodyPr vert="horz" lIns="91440" tIns="45720" rIns="91440" bIns="45720" rtlCol="0">
            <a:normAutofit/>
          </a:bodyPr>
          <a:lstStyle/>
          <a:p>
            <a:pPr indent="-2286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Supporting and contributing to the circular economy is extremely important to the author and as well as  recycling at home she encourages members of staff and customers in her workplace to segregate their waste for recycling. </a:t>
            </a:r>
          </a:p>
          <a:p>
            <a:pPr indent="-2286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According to an online article an estimated 11 billion </a:t>
            </a:r>
            <a:r>
              <a:rPr lang="en-US" sz="2000" dirty="0" err="1">
                <a:latin typeface="Calibri" panose="020F0502020204030204" pitchFamily="34" charset="0"/>
                <a:ea typeface="Calibri" panose="020F0502020204030204" pitchFamily="34" charset="0"/>
                <a:cs typeface="Calibri" panose="020F0502020204030204" pitchFamily="34" charset="0"/>
              </a:rPr>
              <a:t>tonnes</a:t>
            </a:r>
            <a:r>
              <a:rPr lang="en-US" sz="2000" dirty="0">
                <a:latin typeface="Calibri" panose="020F0502020204030204" pitchFamily="34" charset="0"/>
                <a:ea typeface="Calibri" panose="020F0502020204030204" pitchFamily="34" charset="0"/>
                <a:cs typeface="Calibri" panose="020F0502020204030204" pitchFamily="34" charset="0"/>
              </a:rPr>
              <a:t> of solid waste is collected around the world every year (BBC. 2024). </a:t>
            </a:r>
          </a:p>
          <a:p>
            <a:pPr indent="-2286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Research states that increasing recycling targets is seen as an important contribution towards a circular economy and is encouraged  by the European Union (Unger, N., </a:t>
            </a:r>
            <a:r>
              <a:rPr lang="en-US" sz="2000" dirty="0" err="1">
                <a:latin typeface="Calibri" panose="020F0502020204030204" pitchFamily="34" charset="0"/>
                <a:ea typeface="Calibri" panose="020F0502020204030204" pitchFamily="34" charset="0"/>
                <a:cs typeface="Calibri" panose="020F0502020204030204" pitchFamily="34" charset="0"/>
              </a:rPr>
              <a:t>Beigl</a:t>
            </a:r>
            <a:r>
              <a:rPr lang="en-US" sz="2000" dirty="0">
                <a:latin typeface="Calibri" panose="020F0502020204030204" pitchFamily="34" charset="0"/>
                <a:ea typeface="Calibri" panose="020F0502020204030204" pitchFamily="34" charset="0"/>
                <a:cs typeface="Calibri" panose="020F0502020204030204" pitchFamily="34" charset="0"/>
              </a:rPr>
              <a:t>, P., </a:t>
            </a:r>
            <a:r>
              <a:rPr lang="en-US" sz="2000" dirty="0" err="1">
                <a:latin typeface="Calibri" panose="020F0502020204030204" pitchFamily="34" charset="0"/>
                <a:ea typeface="Calibri" panose="020F0502020204030204" pitchFamily="34" charset="0"/>
                <a:cs typeface="Calibri" panose="020F0502020204030204" pitchFamily="34" charset="0"/>
              </a:rPr>
              <a:t>Höggerl</a:t>
            </a:r>
            <a:r>
              <a:rPr lang="en-US" sz="2000" dirty="0">
                <a:latin typeface="Calibri" panose="020F0502020204030204" pitchFamily="34" charset="0"/>
                <a:ea typeface="Calibri" panose="020F0502020204030204" pitchFamily="34" charset="0"/>
                <a:cs typeface="Calibri" panose="020F0502020204030204" pitchFamily="34" charset="0"/>
              </a:rPr>
              <a:t>, G., &amp; </a:t>
            </a:r>
            <a:r>
              <a:rPr lang="en-US" sz="2000" dirty="0" err="1">
                <a:latin typeface="Calibri" panose="020F0502020204030204" pitchFamily="34" charset="0"/>
                <a:ea typeface="Calibri" panose="020F0502020204030204" pitchFamily="34" charset="0"/>
                <a:cs typeface="Calibri" panose="020F0502020204030204" pitchFamily="34" charset="0"/>
              </a:rPr>
              <a:t>Salhofer</a:t>
            </a:r>
            <a:r>
              <a:rPr lang="en-US" sz="2000" dirty="0">
                <a:latin typeface="Calibri" panose="020F0502020204030204" pitchFamily="34" charset="0"/>
                <a:ea typeface="Calibri" panose="020F0502020204030204" pitchFamily="34" charset="0"/>
                <a:cs typeface="Calibri" panose="020F0502020204030204" pitchFamily="34" charset="0"/>
              </a:rPr>
              <a:t>, S. 2017).</a:t>
            </a:r>
          </a:p>
          <a:p>
            <a:pPr indent="-228600">
              <a:buFont typeface="Arial" panose="020B0604020202020204" pitchFamily="34" charset="0"/>
              <a:buChar char="•"/>
            </a:pPr>
            <a:endParaRPr lang="en-US" dirty="0"/>
          </a:p>
        </p:txBody>
      </p:sp>
      <p:cxnSp>
        <p:nvCxnSpPr>
          <p:cNvPr id="17" name="Straight Connector 1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descr="A black trash can with a blue bag inside&#10;&#10;Description automatically generated">
            <a:extLst>
              <a:ext uri="{FF2B5EF4-FFF2-40B4-BE49-F238E27FC236}">
                <a16:creationId xmlns:a16="http://schemas.microsoft.com/office/drawing/2014/main" id="{A94C46A8-B127-91C5-E305-488E7E23D9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0" y="3428996"/>
            <a:ext cx="4663440" cy="3429001"/>
          </a:xfrm>
          <a:prstGeom prst="rect">
            <a:avLst/>
          </a:prstGeom>
        </p:spPr>
      </p:pic>
    </p:spTree>
    <p:extLst>
      <p:ext uri="{BB962C8B-B14F-4D97-AF65-F5344CB8AC3E}">
        <p14:creationId xmlns:p14="http://schemas.microsoft.com/office/powerpoint/2010/main" val="915407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solar panels on a brick building&#10;&#10;Description automatically generated">
            <a:extLst>
              <a:ext uri="{FF2B5EF4-FFF2-40B4-BE49-F238E27FC236}">
                <a16:creationId xmlns:a16="http://schemas.microsoft.com/office/drawing/2014/main" id="{87E82AB6-3897-C082-005C-82164D502AA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009" r="12684" b="-1"/>
          <a:stretch/>
        </p:blipFill>
        <p:spPr>
          <a:xfrm rot="5400000">
            <a:off x="5105078" y="-228920"/>
            <a:ext cx="6858000" cy="7315841"/>
          </a:xfrm>
          <a:prstGeom prst="rect">
            <a:avLst/>
          </a:prstGeom>
        </p:spPr>
      </p:pic>
      <p:sp>
        <p:nvSpPr>
          <p:cNvPr id="2" name="Title 1">
            <a:extLst>
              <a:ext uri="{FF2B5EF4-FFF2-40B4-BE49-F238E27FC236}">
                <a16:creationId xmlns:a16="http://schemas.microsoft.com/office/drawing/2014/main" id="{79F9EAFA-CFFF-2759-EED4-1E7CC37706D6}"/>
              </a:ext>
            </a:extLst>
          </p:cNvPr>
          <p:cNvSpPr>
            <a:spLocks noGrp="1"/>
          </p:cNvSpPr>
          <p:nvPr>
            <p:ph type="title"/>
          </p:nvPr>
        </p:nvSpPr>
        <p:spPr>
          <a:xfrm>
            <a:off x="95003" y="903708"/>
            <a:ext cx="4702684" cy="1375136"/>
          </a:xfrm>
        </p:spPr>
        <p:txBody>
          <a:bodyPr vert="horz" lIns="91440" tIns="45720" rIns="91440" bIns="45720" rtlCol="0" anchor="t">
            <a:normAutofit/>
          </a:bodyPr>
          <a:lstStyle/>
          <a:p>
            <a:r>
              <a:rPr lang="en-US" sz="4000" dirty="0"/>
              <a:t>Solar </a:t>
            </a:r>
          </a:p>
        </p:txBody>
      </p:sp>
      <p:cxnSp>
        <p:nvCxnSpPr>
          <p:cNvPr id="32" name="Straight Connector 3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D4FCF7CC-8D21-8F4E-2D17-D591791ABDF9}"/>
              </a:ext>
            </a:extLst>
          </p:cNvPr>
          <p:cNvSpPr>
            <a:spLocks noGrp="1"/>
          </p:cNvSpPr>
          <p:nvPr>
            <p:ph type="body" sz="half" idx="2"/>
          </p:nvPr>
        </p:nvSpPr>
        <p:spPr>
          <a:xfrm>
            <a:off x="95004" y="1627609"/>
            <a:ext cx="4702684" cy="5081949"/>
          </a:xfrm>
        </p:spPr>
        <p:txBody>
          <a:bodyPr>
            <a:normAutofit fontScale="92500" lnSpcReduction="20000"/>
          </a:bodyPr>
          <a:lstStyle/>
          <a:p>
            <a:r>
              <a:rPr lang="en-GB" sz="2000" dirty="0">
                <a:latin typeface="Calibri" panose="020F0502020204030204" pitchFamily="34" charset="0"/>
                <a:ea typeface="Calibri" panose="020F0502020204030204" pitchFamily="34" charset="0"/>
                <a:cs typeface="Calibri" panose="020F0502020204030204" pitchFamily="34" charset="0"/>
              </a:rPr>
              <a:t>Kelly chose to have solar panels installed on her home's roof in order to live a more sustainable lifestyle, produce clean energy, reduce her carbon footprint  and to try and tackle the rising energy costs. Affecting so many. </a:t>
            </a:r>
          </a:p>
          <a:p>
            <a:r>
              <a:rPr lang="en-GB" sz="2000" dirty="0">
                <a:latin typeface="Calibri" panose="020F0502020204030204" pitchFamily="34" charset="0"/>
                <a:ea typeface="Calibri" panose="020F0502020204030204" pitchFamily="34" charset="0"/>
                <a:cs typeface="Calibri" panose="020F0502020204030204" pitchFamily="34" charset="0"/>
              </a:rPr>
              <a:t>In 2022 two thirds of adults in Britain reported their cost of living increased at the start of the year with rising energy prices  a growing factor in the squeeze on household budgets (Office For National Statistics. 2022). </a:t>
            </a:r>
          </a:p>
          <a:p>
            <a:r>
              <a:rPr lang="en-GB" sz="2000" dirty="0">
                <a:latin typeface="Calibri" panose="020F0502020204030204" pitchFamily="34" charset="0"/>
                <a:ea typeface="Calibri" panose="020F0502020204030204" pitchFamily="34" charset="0"/>
                <a:cs typeface="Calibri" panose="020F0502020204030204" pitchFamily="34" charset="0"/>
              </a:rPr>
              <a:t>A solar panel's individual PV cells absorb solar energy when the sun shines on it. In solar panel systems, six to twelve panels are typically used; in intense sunlight, each panel can produce approximately 400 to 450 watts of energy (Energy Saving Trust. 2024). </a:t>
            </a: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233922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bird on a fence&#10;&#10;Description automatically generated">
            <a:extLst>
              <a:ext uri="{FF2B5EF4-FFF2-40B4-BE49-F238E27FC236}">
                <a16:creationId xmlns:a16="http://schemas.microsoft.com/office/drawing/2014/main" id="{5B74A0B1-0F29-F3BF-11D8-D0E91365704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0167" r="19526" b="-1"/>
          <a:stretch/>
        </p:blipFill>
        <p:spPr>
          <a:xfrm rot="5400000">
            <a:off x="5714998" y="381002"/>
            <a:ext cx="6858001" cy="6095998"/>
          </a:xfrm>
          <a:prstGeom prst="rect">
            <a:avLst/>
          </a:prstGeom>
        </p:spPr>
      </p:pic>
      <p:sp>
        <p:nvSpPr>
          <p:cNvPr id="2" name="Title 1">
            <a:extLst>
              <a:ext uri="{FF2B5EF4-FFF2-40B4-BE49-F238E27FC236}">
                <a16:creationId xmlns:a16="http://schemas.microsoft.com/office/drawing/2014/main" id="{F6FD2313-21B9-D81A-0035-E002DD633C9F}"/>
              </a:ext>
            </a:extLst>
          </p:cNvPr>
          <p:cNvSpPr>
            <a:spLocks noGrp="1"/>
          </p:cNvSpPr>
          <p:nvPr>
            <p:ph type="title"/>
          </p:nvPr>
        </p:nvSpPr>
        <p:spPr>
          <a:xfrm>
            <a:off x="252473" y="908652"/>
            <a:ext cx="5673313" cy="1359534"/>
          </a:xfrm>
        </p:spPr>
        <p:txBody>
          <a:bodyPr vert="horz" lIns="91440" tIns="45720" rIns="91440" bIns="45720" rtlCol="0" anchor="t">
            <a:normAutofit/>
          </a:bodyPr>
          <a:lstStyle/>
          <a:p>
            <a:r>
              <a:rPr lang="en-US" sz="4000" dirty="0"/>
              <a:t>Biomimicry and Nature</a:t>
            </a:r>
          </a:p>
        </p:txBody>
      </p:sp>
      <p:cxnSp>
        <p:nvCxnSpPr>
          <p:cNvPr id="30" name="Straight Connector 2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0B47EA99-8981-3FB8-98B4-6D8089536B02}"/>
              </a:ext>
            </a:extLst>
          </p:cNvPr>
          <p:cNvSpPr>
            <a:spLocks noGrp="1"/>
          </p:cNvSpPr>
          <p:nvPr>
            <p:ph type="body" sz="half" idx="2"/>
          </p:nvPr>
        </p:nvSpPr>
        <p:spPr>
          <a:xfrm>
            <a:off x="167365" y="2265811"/>
            <a:ext cx="5843528" cy="4399484"/>
          </a:xfrm>
        </p:spPr>
        <p:txBody>
          <a:bodyPr vert="horz" lIns="91440" tIns="45720" rIns="91440" bIns="45720" rtlCol="0">
            <a:normAutofit/>
          </a:bodyPr>
          <a:lstStyle/>
          <a:p>
            <a:pPr indent="-2286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According to research, </a:t>
            </a:r>
            <a:r>
              <a:rPr lang="en-GB" sz="2000" dirty="0">
                <a:latin typeface="Calibri" panose="020F0502020204030204" pitchFamily="34" charset="0"/>
                <a:ea typeface="Calibri" panose="020F0502020204030204" pitchFamily="34" charset="0"/>
                <a:cs typeface="Calibri" panose="020F0502020204030204" pitchFamily="34" charset="0"/>
              </a:rPr>
              <a:t>Biomimicry is about valuing nature for what we can learn, not what we can extract, harvest, or domesticate and in the process, it helps us to  learn about ourselves, provides us with purpose, and strengthens our connection to each other and our home on earth (Biomimicry Institute. 2024).</a:t>
            </a:r>
          </a:p>
          <a:p>
            <a:pPr indent="-2286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Ensuring the protection and safeguarding of  the surrounding wildlife and its environment is extremely important to Kelly and she takes great care in providing nutrition to the wild birds that regularly visit her garden who often tend to nest a safe and peaceful environment for any nesting birds.</a:t>
            </a:r>
          </a:p>
          <a:p>
            <a:pPr indent="-228600">
              <a:buFont typeface="Arial" panose="020B0604020202020204" pitchFamily="34" charset="0"/>
              <a:buChar char="•"/>
            </a:pPr>
            <a:endParaRPr lang="en-US"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1694493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nest with baby birds in it&#10;&#10;Description automatically generated">
            <a:extLst>
              <a:ext uri="{FF2B5EF4-FFF2-40B4-BE49-F238E27FC236}">
                <a16:creationId xmlns:a16="http://schemas.microsoft.com/office/drawing/2014/main" id="{D016110E-80D3-B2A3-5C33-469A599B655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9694" r="-1" b="-1"/>
          <a:stretch/>
        </p:blipFill>
        <p:spPr>
          <a:xfrm>
            <a:off x="5557652" y="296893"/>
            <a:ext cx="6456217" cy="3705090"/>
          </a:xfrm>
          <a:prstGeom prst="rect">
            <a:avLst/>
          </a:prstGeom>
        </p:spPr>
      </p:pic>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787A5057-5E6E-DCDC-CCC5-D71F3C37A645}"/>
              </a:ext>
            </a:extLst>
          </p:cNvPr>
          <p:cNvSpPr>
            <a:spLocks noGrp="1"/>
          </p:cNvSpPr>
          <p:nvPr>
            <p:ph type="body" sz="half" idx="2"/>
          </p:nvPr>
        </p:nvSpPr>
        <p:spPr>
          <a:xfrm>
            <a:off x="178130" y="1054885"/>
            <a:ext cx="5201389" cy="5535920"/>
          </a:xfrm>
        </p:spPr>
        <p:txBody>
          <a:bodyPr>
            <a:norm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According to research , when birds migrate, they carry the seeds they've eaten with them and disseminate them in their droppings. They restore devastated ecosystems and even transport plants across the sea to new landmasses. Birds have influenced the plant life we see around us and over the world (Bird Life international. 2019).</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Birds play an important role in environmental appreciation and conservation because they provide natural pest control, pollination, seed dispersal, nutrient cycling, and habitat creation. </a:t>
            </a:r>
            <a:r>
              <a:rPr lang="en-GB" sz="2000" dirty="0" err="1">
                <a:latin typeface="Calibri" panose="020F0502020204030204" pitchFamily="34" charset="0"/>
                <a:ea typeface="Calibri" panose="020F0502020204030204" pitchFamily="34" charset="0"/>
                <a:cs typeface="Calibri" panose="020F0502020204030204" pitchFamily="34" charset="0"/>
              </a:rPr>
              <a:t>Brids</a:t>
            </a:r>
            <a:r>
              <a:rPr lang="en-GB" sz="2000" dirty="0">
                <a:latin typeface="Calibri" panose="020F0502020204030204" pitchFamily="34" charset="0"/>
                <a:ea typeface="Calibri" panose="020F0502020204030204" pitchFamily="34" charset="0"/>
                <a:cs typeface="Calibri" panose="020F0502020204030204" pitchFamily="34" charset="0"/>
              </a:rPr>
              <a:t> are also said to be environmental health indicators (Learn Bird Watching, 2024)</a:t>
            </a:r>
          </a:p>
        </p:txBody>
      </p:sp>
      <p:pic>
        <p:nvPicPr>
          <p:cNvPr id="5" name="Picture 4" descr="A bird on a bird feeder&#10;&#10;Description automatically generated">
            <a:extLst>
              <a:ext uri="{FF2B5EF4-FFF2-40B4-BE49-F238E27FC236}">
                <a16:creationId xmlns:a16="http://schemas.microsoft.com/office/drawing/2014/main" id="{D0B2E308-2F9E-F47A-B563-1E4E692BF1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70868" y="4152299"/>
            <a:ext cx="3143001" cy="2559123"/>
          </a:xfrm>
          <a:prstGeom prst="rect">
            <a:avLst/>
          </a:prstGeom>
        </p:spPr>
      </p:pic>
      <p:pic>
        <p:nvPicPr>
          <p:cNvPr id="8" name="Picture 7" descr="A bird on a fence&#10;&#10;Description automatically generated">
            <a:extLst>
              <a:ext uri="{FF2B5EF4-FFF2-40B4-BE49-F238E27FC236}">
                <a16:creationId xmlns:a16="http://schemas.microsoft.com/office/drawing/2014/main" id="{5BF8A358-CA4F-8CD5-18E1-FD4E40B4B4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5893134" y="3816816"/>
            <a:ext cx="2559123" cy="3230088"/>
          </a:xfrm>
          <a:prstGeom prst="rect">
            <a:avLst/>
          </a:prstGeom>
        </p:spPr>
      </p:pic>
    </p:spTree>
    <p:extLst>
      <p:ext uri="{BB962C8B-B14F-4D97-AF65-F5344CB8AC3E}">
        <p14:creationId xmlns:p14="http://schemas.microsoft.com/office/powerpoint/2010/main" val="358542288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a group of flowers&#10;&#10;Description automatically generated">
            <a:extLst>
              <a:ext uri="{FF2B5EF4-FFF2-40B4-BE49-F238E27FC236}">
                <a16:creationId xmlns:a16="http://schemas.microsoft.com/office/drawing/2014/main" id="{96FD8BAA-D2FC-86CA-B0C3-E3DA2463A74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2609" b="12391"/>
          <a:stretch/>
        </p:blipFill>
        <p:spPr>
          <a:xfrm rot="10800000">
            <a:off x="5593277" y="-2"/>
            <a:ext cx="6610445" cy="6857997"/>
          </a:xfrm>
          <a:prstGeom prst="rect">
            <a:avLst/>
          </a:prstGeom>
        </p:spPr>
      </p:pic>
      <p:sp>
        <p:nvSpPr>
          <p:cNvPr id="17" name="Rectangle 16">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B5D3F76D-23AA-5097-19C3-1F428314B861}"/>
              </a:ext>
            </a:extLst>
          </p:cNvPr>
          <p:cNvSpPr>
            <a:spLocks noGrp="1"/>
          </p:cNvSpPr>
          <p:nvPr>
            <p:ph type="body" sz="half" idx="2"/>
          </p:nvPr>
        </p:nvSpPr>
        <p:spPr>
          <a:xfrm>
            <a:off x="129036" y="912656"/>
            <a:ext cx="5601045" cy="3319272"/>
          </a:xfrm>
        </p:spPr>
        <p:txBody>
          <a:bodyPr>
            <a:norm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The image displayed is of a potted flower bed at the centre she manages, with a bee visible on the righthand side. Pollinators, such as bees, are worth a whopping £690 million to the UK economy each year because they play an important part in pollinating trees and flowers as well as maintaining healthy ecosystems, which are necessary for food production (WWF. 2024).</a:t>
            </a:r>
          </a:p>
        </p:txBody>
      </p:sp>
    </p:spTree>
    <p:extLst>
      <p:ext uri="{BB962C8B-B14F-4D97-AF65-F5344CB8AC3E}">
        <p14:creationId xmlns:p14="http://schemas.microsoft.com/office/powerpoint/2010/main" val="84057805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table with a tablecloth and a table with a tablecloth and a table with a tablecloth and a table with a tablecloth and a table with a tablecloth and a table with a&#10;&#10;Description automatically generated with medium confidence">
            <a:extLst>
              <a:ext uri="{FF2B5EF4-FFF2-40B4-BE49-F238E27FC236}">
                <a16:creationId xmlns:a16="http://schemas.microsoft.com/office/drawing/2014/main" id="{95EC1915-B105-1DCD-EE87-9364A7E2F0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6950" r="16950"/>
          <a:stretch/>
        </p:blipFill>
        <p:spPr>
          <a:xfrm rot="10800000">
            <a:off x="20" y="10"/>
            <a:ext cx="6044164" cy="6857990"/>
          </a:xfrm>
          <a:prstGeom prst="rect">
            <a:avLst/>
          </a:prstGeom>
        </p:spPr>
      </p:pic>
      <p:sp>
        <p:nvSpPr>
          <p:cNvPr id="2" name="Title 1">
            <a:extLst>
              <a:ext uri="{FF2B5EF4-FFF2-40B4-BE49-F238E27FC236}">
                <a16:creationId xmlns:a16="http://schemas.microsoft.com/office/drawing/2014/main" id="{315A1BFF-B0BB-A7AB-C3E9-09E8EECF6367}"/>
              </a:ext>
            </a:extLst>
          </p:cNvPr>
          <p:cNvSpPr>
            <a:spLocks noGrp="1"/>
          </p:cNvSpPr>
          <p:nvPr>
            <p:ph type="title"/>
          </p:nvPr>
        </p:nvSpPr>
        <p:spPr>
          <a:xfrm>
            <a:off x="6696186" y="909637"/>
            <a:ext cx="4800600" cy="1307592"/>
          </a:xfrm>
        </p:spPr>
        <p:txBody>
          <a:bodyPr vert="horz" lIns="91440" tIns="45720" rIns="91440" bIns="45720" rtlCol="0" anchor="t">
            <a:normAutofit/>
          </a:bodyPr>
          <a:lstStyle/>
          <a:p>
            <a:r>
              <a:rPr lang="en-US" sz="4000"/>
              <a:t>Clwb</a:t>
            </a:r>
            <a:r>
              <a:rPr lang="en-US" sz="4000" dirty="0"/>
              <a:t> </a:t>
            </a:r>
            <a:r>
              <a:rPr lang="en-US" sz="4000"/>
              <a:t>Deulu</a:t>
            </a:r>
            <a:endParaRPr lang="en-US" sz="4000" dirty="0"/>
          </a:p>
        </p:txBody>
      </p:sp>
      <p:sp>
        <p:nvSpPr>
          <p:cNvPr id="4" name="Text Placeholder 3">
            <a:extLst>
              <a:ext uri="{FF2B5EF4-FFF2-40B4-BE49-F238E27FC236}">
                <a16:creationId xmlns:a16="http://schemas.microsoft.com/office/drawing/2014/main" id="{9B28EDE1-528E-7DB0-BC48-5EE905587403}"/>
              </a:ext>
            </a:extLst>
          </p:cNvPr>
          <p:cNvSpPr>
            <a:spLocks noGrp="1"/>
          </p:cNvSpPr>
          <p:nvPr>
            <p:ph type="body" sz="half" idx="2"/>
          </p:nvPr>
        </p:nvSpPr>
        <p:spPr>
          <a:xfrm>
            <a:off x="6256799" y="1605765"/>
            <a:ext cx="5333518" cy="3739896"/>
          </a:xfrm>
        </p:spPr>
        <p:txBody>
          <a:bodyPr vert="horz" lIns="91440" tIns="45720" rIns="91440" bIns="45720" rtlCol="0">
            <a:normAutofit/>
          </a:bodyPr>
          <a:lstStyle/>
          <a:p>
            <a:pPr indent="-228600">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A passionate believer in that the key to sustainability is education, Kelly runs a Mother and Toddler group at the </a:t>
            </a:r>
            <a:r>
              <a:rPr lang="en-US" sz="2000" dirty="0" err="1">
                <a:latin typeface="Calibri" panose="020F0502020204030204" pitchFamily="34" charset="0"/>
                <a:ea typeface="Calibri" panose="020F0502020204030204" pitchFamily="34" charset="0"/>
                <a:cs typeface="Calibri" panose="020F0502020204030204" pitchFamily="34" charset="0"/>
              </a:rPr>
              <a:t>centre</a:t>
            </a:r>
            <a:r>
              <a:rPr lang="en-US" sz="2000" dirty="0">
                <a:latin typeface="Calibri" panose="020F0502020204030204" pitchFamily="34" charset="0"/>
                <a:ea typeface="Calibri" panose="020F0502020204030204" pitchFamily="34" charset="0"/>
                <a:cs typeface="Calibri" panose="020F0502020204030204" pitchFamily="34" charset="0"/>
              </a:rPr>
              <a:t> she manages and frequently uses this fantastic opportunity to provide sustainable education to the younger generation through fun activities to ensure they too have the knowledge to maintain a sustainable world.</a:t>
            </a:r>
          </a:p>
        </p:txBody>
      </p:sp>
      <p:cxnSp>
        <p:nvCxnSpPr>
          <p:cNvPr id="34" name="Straight Connector 33">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9521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ass and a brick wall&#10;&#10;Description automatically generated with medium confidence">
            <a:extLst>
              <a:ext uri="{FF2B5EF4-FFF2-40B4-BE49-F238E27FC236}">
                <a16:creationId xmlns:a16="http://schemas.microsoft.com/office/drawing/2014/main" id="{171F2739-700B-6C36-3124-5ABBD37E8C7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080" r="20614" b="-1"/>
          <a:stretch/>
        </p:blipFill>
        <p:spPr>
          <a:xfrm rot="5400000">
            <a:off x="5105078" y="-228920"/>
            <a:ext cx="6858000" cy="7315841"/>
          </a:xfrm>
          <a:prstGeom prst="rect">
            <a:avLst/>
          </a:prstGeom>
        </p:spPr>
      </p:pic>
      <p:sp>
        <p:nvSpPr>
          <p:cNvPr id="2" name="Title 1">
            <a:extLst>
              <a:ext uri="{FF2B5EF4-FFF2-40B4-BE49-F238E27FC236}">
                <a16:creationId xmlns:a16="http://schemas.microsoft.com/office/drawing/2014/main" id="{C86435C3-9670-AD22-F1ED-E762F7D26E55}"/>
              </a:ext>
            </a:extLst>
          </p:cNvPr>
          <p:cNvSpPr>
            <a:spLocks noGrp="1"/>
          </p:cNvSpPr>
          <p:nvPr>
            <p:ph type="title"/>
          </p:nvPr>
        </p:nvSpPr>
        <p:spPr>
          <a:xfrm>
            <a:off x="703400" y="908651"/>
            <a:ext cx="3620882" cy="1062653"/>
          </a:xfrm>
        </p:spPr>
        <p:txBody>
          <a:bodyPr vert="horz" lIns="91440" tIns="45720" rIns="91440" bIns="45720" rtlCol="0" anchor="t">
            <a:normAutofit/>
          </a:bodyPr>
          <a:lstStyle/>
          <a:p>
            <a:r>
              <a:rPr lang="en-US" sz="4000" dirty="0"/>
              <a:t>No Mow May</a:t>
            </a:r>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4CB9FCC0-2EA9-4054-BD51-3148A6F3B432}"/>
              </a:ext>
            </a:extLst>
          </p:cNvPr>
          <p:cNvSpPr>
            <a:spLocks noGrp="1"/>
          </p:cNvSpPr>
          <p:nvPr>
            <p:ph type="body" sz="half" idx="2"/>
          </p:nvPr>
        </p:nvSpPr>
        <p:spPr>
          <a:xfrm>
            <a:off x="213756" y="1971304"/>
            <a:ext cx="4583931" cy="3899144"/>
          </a:xfrm>
        </p:spPr>
        <p:txBody>
          <a:bodyPr>
            <a:norm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No Mow May is a campaign created to encourage and increase biodiversity, wild plants, pollinators and to restore natural habitats (Le </a:t>
            </a:r>
            <a:r>
              <a:rPr lang="en-GB" sz="2000" dirty="0" err="1">
                <a:latin typeface="Calibri" panose="020F0502020204030204" pitchFamily="34" charset="0"/>
                <a:ea typeface="Calibri" panose="020F0502020204030204" pitchFamily="34" charset="0"/>
                <a:cs typeface="Calibri" panose="020F0502020204030204" pitchFamily="34" charset="0"/>
              </a:rPr>
              <a:t>Rouzic</a:t>
            </a:r>
            <a:r>
              <a:rPr lang="en-GB" sz="2000" dirty="0">
                <a:latin typeface="Calibri" panose="020F0502020204030204" pitchFamily="34" charset="0"/>
                <a:ea typeface="Calibri" panose="020F0502020204030204" pitchFamily="34" charset="0"/>
                <a:cs typeface="Calibri" panose="020F0502020204030204" pitchFamily="34" charset="0"/>
              </a:rPr>
              <a:t>, A. 2021). In order to improve the biodiversity of her working environment  Kelly decided to support this and refrain from having the green spaces that surround the centre mown during this time. </a:t>
            </a:r>
          </a:p>
        </p:txBody>
      </p:sp>
    </p:spTree>
    <p:extLst>
      <p:ext uri="{BB962C8B-B14F-4D97-AF65-F5344CB8AC3E}">
        <p14:creationId xmlns:p14="http://schemas.microsoft.com/office/powerpoint/2010/main" val="186235816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street with a light beam&#10;&#10;Description automatically generated">
            <a:extLst>
              <a:ext uri="{FF2B5EF4-FFF2-40B4-BE49-F238E27FC236}">
                <a16:creationId xmlns:a16="http://schemas.microsoft.com/office/drawing/2014/main" id="{CE4FA0CD-C7C2-B228-7B26-6BF4CDCA608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9694" r="-1" b="-1"/>
          <a:stretch/>
        </p:blipFill>
        <p:spPr>
          <a:xfrm rot="5400000">
            <a:off x="5105078" y="-228920"/>
            <a:ext cx="6858000" cy="7315841"/>
          </a:xfrm>
          <a:prstGeom prst="rect">
            <a:avLst/>
          </a:prstGeom>
        </p:spPr>
      </p:pic>
      <p:sp>
        <p:nvSpPr>
          <p:cNvPr id="2" name="Title 1">
            <a:extLst>
              <a:ext uri="{FF2B5EF4-FFF2-40B4-BE49-F238E27FC236}">
                <a16:creationId xmlns:a16="http://schemas.microsoft.com/office/drawing/2014/main" id="{0B971B57-F6EE-2A25-319E-D5A49331364C}"/>
              </a:ext>
            </a:extLst>
          </p:cNvPr>
          <p:cNvSpPr>
            <a:spLocks noGrp="1"/>
          </p:cNvSpPr>
          <p:nvPr>
            <p:ph type="title"/>
          </p:nvPr>
        </p:nvSpPr>
        <p:spPr>
          <a:xfrm>
            <a:off x="703400" y="908651"/>
            <a:ext cx="3620882" cy="654973"/>
          </a:xfrm>
        </p:spPr>
        <p:txBody>
          <a:bodyPr vert="horz" lIns="91440" tIns="45720" rIns="91440" bIns="45720" rtlCol="0" anchor="t">
            <a:normAutofit fontScale="90000"/>
          </a:bodyPr>
          <a:lstStyle/>
          <a:p>
            <a:r>
              <a:rPr lang="en-US" sz="4000" dirty="0"/>
              <a:t>Conclusion</a:t>
            </a:r>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19ACCC3A-FFBD-FC8F-831B-6642B233DA8B}"/>
              </a:ext>
            </a:extLst>
          </p:cNvPr>
          <p:cNvSpPr>
            <a:spLocks noGrp="1"/>
          </p:cNvSpPr>
          <p:nvPr>
            <p:ph type="body" sz="half" idx="2"/>
          </p:nvPr>
        </p:nvSpPr>
        <p:spPr>
          <a:xfrm>
            <a:off x="95004" y="1563625"/>
            <a:ext cx="4667001" cy="4991548"/>
          </a:xfrm>
        </p:spPr>
        <p:txBody>
          <a:bodyPr/>
          <a:lstStyle/>
          <a:p>
            <a:r>
              <a:rPr lang="en-GB" dirty="0"/>
              <a:t>To </a:t>
            </a:r>
            <a:r>
              <a:rPr lang="en-GB" sz="2000" dirty="0">
                <a:latin typeface="Calibri" panose="020F0502020204030204" pitchFamily="34" charset="0"/>
                <a:ea typeface="Calibri" panose="020F0502020204030204" pitchFamily="34" charset="0"/>
                <a:cs typeface="Calibri" panose="020F0502020204030204" pitchFamily="34" charset="0"/>
              </a:rPr>
              <a:t>reflect on the personal sustainability Journey Of Kelly Lewis-Bennett it is clear that she makes a conscious effort to support both the rural location of the community and  its surrounding environment by working towards increasing its biodiversity as well as  her desire to provide future generation with  essential education sin order to ensure the planets  sustainability.   Influencing others  to is key to achieving her goals both socially and environmentally. </a:t>
            </a:r>
          </a:p>
        </p:txBody>
      </p:sp>
    </p:spTree>
    <p:extLst>
      <p:ext uri="{BB962C8B-B14F-4D97-AF65-F5344CB8AC3E}">
        <p14:creationId xmlns:p14="http://schemas.microsoft.com/office/powerpoint/2010/main" val="233249478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4A7B-5FF1-9652-91DE-EF252D2F3902}"/>
              </a:ext>
            </a:extLst>
          </p:cNvPr>
          <p:cNvSpPr>
            <a:spLocks noGrp="1"/>
          </p:cNvSpPr>
          <p:nvPr>
            <p:ph type="title"/>
          </p:nvPr>
        </p:nvSpPr>
        <p:spPr>
          <a:xfrm>
            <a:off x="680337" y="131698"/>
            <a:ext cx="4093599" cy="1316736"/>
          </a:xfrm>
        </p:spPr>
        <p:txBody>
          <a:bodyPr/>
          <a:lstStyle/>
          <a:p>
            <a:r>
              <a:rPr lang="en-GB" dirty="0"/>
              <a:t>References</a:t>
            </a:r>
          </a:p>
        </p:txBody>
      </p:sp>
      <p:sp>
        <p:nvSpPr>
          <p:cNvPr id="4" name="Text Placeholder 3">
            <a:extLst>
              <a:ext uri="{FF2B5EF4-FFF2-40B4-BE49-F238E27FC236}">
                <a16:creationId xmlns:a16="http://schemas.microsoft.com/office/drawing/2014/main" id="{70D6CFC3-C868-37F0-74DF-2216023C9514}"/>
              </a:ext>
            </a:extLst>
          </p:cNvPr>
          <p:cNvSpPr>
            <a:spLocks noGrp="1"/>
          </p:cNvSpPr>
          <p:nvPr>
            <p:ph type="body" sz="half" idx="2"/>
          </p:nvPr>
        </p:nvSpPr>
        <p:spPr>
          <a:xfrm>
            <a:off x="525958" y="1448434"/>
            <a:ext cx="11349367" cy="4596106"/>
          </a:xfrm>
        </p:spPr>
        <p:txBody>
          <a:bodyPr>
            <a:normAutofit fontScale="70000" lnSpcReduction="20000"/>
          </a:bodyPr>
          <a:lstStyle/>
          <a:p>
            <a:r>
              <a:rPr lang="en-GB" dirty="0"/>
              <a:t>BBC. (2024). RECYCLING. How recycling can help the climate and other facts. https://www.bbc.com/future/article/20230317-how-recycling-can-help-the-climate-and-other-facts</a:t>
            </a:r>
          </a:p>
          <a:p>
            <a:r>
              <a:rPr lang="en-GB" dirty="0"/>
              <a:t>Biomimicry Institute. (2024). What is Biomimicry? https://biomimicry.org/what-is-biomimicry/</a:t>
            </a:r>
          </a:p>
          <a:p>
            <a:r>
              <a:rPr lang="en-GB" dirty="0"/>
              <a:t>Bird Life international. (2019). Why we need birds (far more than they need us). https://www.birdlife.org/news/2019/01/04/why-we-need-birds-far-more-than-they-need-us/</a:t>
            </a:r>
          </a:p>
          <a:p>
            <a:r>
              <a:rPr lang="en-GB" dirty="0" err="1"/>
              <a:t>Canolfan</a:t>
            </a:r>
            <a:r>
              <a:rPr lang="en-GB" dirty="0"/>
              <a:t> Carwyn. (2024). Facebook Bio. </a:t>
            </a:r>
            <a:r>
              <a:rPr lang="en-GB" dirty="0">
                <a:hlinkClick r:id="rId2">
                  <a:extLst>
                    <a:ext uri="{A12FA001-AC4F-418D-AE19-62706E023703}">
                      <ahyp:hlinkClr xmlns:ahyp="http://schemas.microsoft.com/office/drawing/2018/hyperlinkcolor" val="tx"/>
                    </a:ext>
                  </a:extLst>
                </a:hlinkClick>
              </a:rPr>
              <a:t>https://www.facebook.com/canolfancarwyn/</a:t>
            </a:r>
            <a:endParaRPr lang="en-GB" dirty="0"/>
          </a:p>
          <a:p>
            <a:r>
              <a:rPr lang="en-GB" dirty="0"/>
              <a:t>Energy Saving Trust. (2024). Generating renewable electricity. Solar panels. https://energysavingtrust.org.uk/advice/solar-panels/</a:t>
            </a:r>
          </a:p>
          <a:p>
            <a:r>
              <a:rPr lang="en-GB" dirty="0"/>
              <a:t>Gregory, R. (2022). Wales247. Student takes over local Sports Centre with a vision to create a community hub. https://www.wales247.co.uk/student-takes-over-local-sports-centre-with-a-vision-to-create-a-community-hub</a:t>
            </a:r>
          </a:p>
          <a:p>
            <a:r>
              <a:rPr lang="en-GB" dirty="0"/>
              <a:t>Le </a:t>
            </a:r>
            <a:r>
              <a:rPr lang="en-GB" dirty="0" err="1"/>
              <a:t>Rouzic</a:t>
            </a:r>
            <a:r>
              <a:rPr lang="en-GB" dirty="0"/>
              <a:t>, A. (2021). Greenpeace. The “No Mow May” Challenge is on! https://secure.gravatar.com/avatar/b5bfea9584a98446489c583c2beec681?s=96&amp;d=mm&amp;r=g</a:t>
            </a:r>
          </a:p>
          <a:p>
            <a:r>
              <a:rPr lang="en-GB" dirty="0"/>
              <a:t>Learn Bird Watching. (2024). How Birds Help to Maintain a Balanced Ecosystem? https://learnbirdwatching.com/how-birds-help-to-maintain-a-balanced-ecosystem/#:~:text=Key%20Takeaways%3A%201%20Birds%20contribute%20significantly%20to%20ecosystem,conserving%20them%20for%20the%20benefit%20of%20the%20environment.</a:t>
            </a:r>
          </a:p>
          <a:p>
            <a:r>
              <a:rPr lang="en-GB" dirty="0"/>
              <a:t>Office for National Statistics. (2022). Energy prices and their effect on households. https://www.ons.gov.uk/economy/inflationandpriceindices/articles/energypricesandtheireffectonhouseholds/2022-02-01</a:t>
            </a:r>
          </a:p>
          <a:p>
            <a:r>
              <a:rPr lang="en-GB" dirty="0"/>
              <a:t>Unger, N., </a:t>
            </a:r>
            <a:r>
              <a:rPr lang="en-GB" dirty="0" err="1"/>
              <a:t>Beigl</a:t>
            </a:r>
            <a:r>
              <a:rPr lang="en-GB" dirty="0"/>
              <a:t>, P., </a:t>
            </a:r>
            <a:r>
              <a:rPr lang="en-GB" dirty="0" err="1"/>
              <a:t>Höggerl</a:t>
            </a:r>
            <a:r>
              <a:rPr lang="en-GB" dirty="0"/>
              <a:t>, G., &amp; </a:t>
            </a:r>
            <a:r>
              <a:rPr lang="en-GB" dirty="0" err="1"/>
              <a:t>Salhofer</a:t>
            </a:r>
            <a:r>
              <a:rPr lang="en-GB" dirty="0"/>
              <a:t>, S. (2017). The greenhouse gas benefit of recycling waste electrical and electronic equipment above the legal minimum requirement: An Austrian LCA case study. Journal of Cleaner Production, 164, 1635-1644. https://doi.org/10.1016/j.jclepro.2017.06.225</a:t>
            </a:r>
          </a:p>
          <a:p>
            <a:r>
              <a:rPr lang="en-GB" dirty="0"/>
              <a:t>Welsh Coal Mines. (2024). https://www.welshcoalmines.co.uk/Carm/great_mountain_colliery.htm</a:t>
            </a:r>
          </a:p>
          <a:p>
            <a:r>
              <a:rPr lang="en-GB" dirty="0"/>
              <a:t>WWF. (2024). HOW TO BEE FRIENDLY. https://www.wwf.org.uk/updates/our-tips-how-bee-friendly</a:t>
            </a:r>
          </a:p>
          <a:p>
            <a:endParaRPr lang="en-GB" dirty="0"/>
          </a:p>
        </p:txBody>
      </p:sp>
    </p:spTree>
    <p:extLst>
      <p:ext uri="{BB962C8B-B14F-4D97-AF65-F5344CB8AC3E}">
        <p14:creationId xmlns:p14="http://schemas.microsoft.com/office/powerpoint/2010/main" val="26080519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4" ma:contentTypeDescription="Create a new document." ma:contentTypeScope="" ma:versionID="f9040b2f21f764d53cba9730d3b3b4c3">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2b02442aba1f61ad3215e8085c3ba02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0D95C68-BDBC-450E-8132-CE4638594A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EE90780-E3CA-4993-9CD6-B6A4E0D474FD}">
  <ds:schemaRefs>
    <ds:schemaRef ds:uri="http://schemas.microsoft.com/sharepoint/v3/contenttype/forms"/>
  </ds:schemaRefs>
</ds:datastoreItem>
</file>

<file path=customXml/itemProps3.xml><?xml version="1.0" encoding="utf-8"?>
<ds:datastoreItem xmlns:ds="http://schemas.openxmlformats.org/officeDocument/2006/customXml" ds:itemID="{FBDA44F5-422A-4E1C-837F-8A19FA63B456}">
  <ds:schemaRefs>
    <ds:schemaRef ds:uri="39a888ec-cc75-402e-856f-ff68cc5460ab"/>
    <ds:schemaRef ds:uri="http://schemas.microsoft.com/office/2006/documentManagement/types"/>
    <ds:schemaRef ds:uri="http://purl.org/dc/terms/"/>
    <ds:schemaRef ds:uri="http://www.w3.org/XML/1998/namespace"/>
    <ds:schemaRef ds:uri="http://schemas.microsoft.com/office/2006/metadata/properties"/>
    <ds:schemaRef ds:uri="http://purl.org/dc/elements/1.1/"/>
    <ds:schemaRef ds:uri="http://purl.org/dc/dcmitype/"/>
    <ds:schemaRef ds:uri="9d0d5cce-d4dc-4043-8325-c992d2f588cd"/>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559</TotalTime>
  <Words>1480</Words>
  <Application>Microsoft Office PowerPoint</Application>
  <PresentationFormat>Widescreen</PresentationFormat>
  <Paragraphs>46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Calisto MT</vt:lpstr>
      <vt:lpstr>Univers Condensed</vt:lpstr>
      <vt:lpstr>ChronicleVTI</vt:lpstr>
      <vt:lpstr>Sustainability Journey Of Kelly Lewis Bennett</vt:lpstr>
      <vt:lpstr>Introduction</vt:lpstr>
      <vt:lpstr>gOALS</vt:lpstr>
      <vt:lpstr>Canolfan Carwyn James</vt:lpstr>
      <vt:lpstr>Recycling</vt:lpstr>
      <vt:lpstr>Solar </vt:lpstr>
      <vt:lpstr>Biomimicry and Nature</vt:lpstr>
      <vt:lpstr>PowerPoint Presentation</vt:lpstr>
      <vt:lpstr>PowerPoint Presentation</vt:lpstr>
      <vt:lpstr>Clwb Deulu</vt:lpstr>
      <vt:lpstr>No Mow May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Journey Of Kelly Lewis Bennett</dc:title>
  <dc:creator>kelly bennett</dc:creator>
  <cp:lastModifiedBy>Kelly Lewis-Bennett (1907952)</cp:lastModifiedBy>
  <cp:revision>3</cp:revision>
  <dcterms:created xsi:type="dcterms:W3CDTF">2024-07-07T20:50:32Z</dcterms:created>
  <dcterms:modified xsi:type="dcterms:W3CDTF">2024-07-08T16:05:46Z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