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9" r:id="rId3"/>
    <p:sldId id="258" r:id="rId4"/>
    <p:sldId id="260" r:id="rId5"/>
    <p:sldId id="261" r:id="rId6"/>
    <p:sldId id="262" r:id="rId7"/>
    <p:sldId id="263" r:id="rId8"/>
    <p:sldId id="264" r:id="rId9"/>
    <p:sldId id="265" r:id="rId10"/>
    <p:sldId id="267" r:id="rId11"/>
    <p:sldId id="266"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6" d="100"/>
          <a:sy n="86" d="100"/>
        </p:scale>
        <p:origin x="56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1" name="Freeform 6"/>
          <p:cNvSpPr/>
          <p:nvPr/>
        </p:nvSpPr>
        <p:spPr bwMode="auto">
          <a:xfrm>
            <a:off x="0" y="-3175"/>
            <a:ext cx="12192000" cy="5203825"/>
          </a:xfrm>
          <a:custGeom>
            <a:avLst/>
            <a:gdLst/>
            <a:ahLst/>
            <a:cxnLst/>
            <a:rect l="0" t="0" r="r" b="b"/>
            <a:pathLst>
              <a:path w="5760" h="3278">
                <a:moveTo>
                  <a:pt x="5760" y="0"/>
                </a:moveTo>
                <a:lnTo>
                  <a:pt x="0" y="0"/>
                </a:lnTo>
                <a:lnTo>
                  <a:pt x="0" y="3090"/>
                </a:lnTo>
                <a:lnTo>
                  <a:pt x="943" y="3090"/>
                </a:lnTo>
                <a:lnTo>
                  <a:pt x="1123" y="3270"/>
                </a:lnTo>
                <a:lnTo>
                  <a:pt x="1123" y="3270"/>
                </a:lnTo>
                <a:lnTo>
                  <a:pt x="1127" y="3272"/>
                </a:lnTo>
                <a:lnTo>
                  <a:pt x="1133" y="3275"/>
                </a:lnTo>
                <a:lnTo>
                  <a:pt x="1139" y="3278"/>
                </a:lnTo>
                <a:lnTo>
                  <a:pt x="1144" y="3278"/>
                </a:lnTo>
                <a:lnTo>
                  <a:pt x="1150" y="3278"/>
                </a:lnTo>
                <a:lnTo>
                  <a:pt x="1155" y="3275"/>
                </a:lnTo>
                <a:lnTo>
                  <a:pt x="1161" y="3272"/>
                </a:lnTo>
                <a:lnTo>
                  <a:pt x="1165" y="3270"/>
                </a:lnTo>
                <a:lnTo>
                  <a:pt x="1345" y="3090"/>
                </a:lnTo>
                <a:lnTo>
                  <a:pt x="5760" y="3090"/>
                </a:lnTo>
                <a:lnTo>
                  <a:pt x="5760" y="0"/>
                </a:lnTo>
                <a:close/>
              </a:path>
            </a:pathLst>
          </a:custGeom>
          <a:ln/>
          <a:effectLst/>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810001" y="1449147"/>
            <a:ext cx="10572000" cy="2971051"/>
          </a:xfrm>
        </p:spPr>
        <p:txBody>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810001" y="5280847"/>
            <a:ext cx="10572000" cy="434974"/>
          </a:xfrm>
        </p:spPr>
        <p:txBody>
          <a:bodyPr anchor="t"/>
          <a:lstStyle>
            <a:lvl1pPr marL="0" indent="0" algn="l">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94C56B3-CD0F-44D5-A4E4-E28A9DF64119}" type="datetimeFigureOut">
              <a:rPr lang="en-GB" smtClean="0"/>
              <a:t>05/07/2021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8D0F7E1-2C7D-4BF0-B656-1E0C8C774959}" type="slidenum">
              <a:rPr lang="en-GB" smtClean="0"/>
              <a:t>‹#›</a:t>
            </a:fld>
            <a:endParaRPr lang="en-GB"/>
          </a:p>
        </p:txBody>
      </p:sp>
    </p:spTree>
    <p:extLst>
      <p:ext uri="{BB962C8B-B14F-4D97-AF65-F5344CB8AC3E}">
        <p14:creationId xmlns:p14="http://schemas.microsoft.com/office/powerpoint/2010/main" val="38495901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1"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10000" y="447188"/>
            <a:ext cx="10571998" cy="970450"/>
          </a:xfrm>
        </p:spPr>
        <p:txBody>
          <a:bodyPr/>
          <a:lstStyle/>
          <a:p>
            <a:r>
              <a:rPr lang="en-US"/>
              <a:t>Click to edit Master title style</a:t>
            </a:r>
            <a:endParaRPr lang="en-US" dirty="0"/>
          </a:p>
        </p:txBody>
      </p:sp>
      <p:sp>
        <p:nvSpPr>
          <p:cNvPr id="3" name="Content Placeholder 2"/>
          <p:cNvSpPr>
            <a:spLocks noGrp="1"/>
          </p:cNvSpPr>
          <p:nvPr>
            <p:ph idx="1"/>
          </p:nvPr>
        </p:nvSpPr>
        <p:spPr>
          <a:xfrm>
            <a:off x="818712" y="2222287"/>
            <a:ext cx="10554574" cy="363651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94C56B3-CD0F-44D5-A4E4-E28A9DF64119}" type="datetimeFigureOut">
              <a:rPr lang="en-GB" smtClean="0"/>
              <a:t>05/07/2021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8D0F7E1-2C7D-4BF0-B656-1E0C8C774959}" type="slidenum">
              <a:rPr lang="en-GB" smtClean="0"/>
              <a:t>‹#›</a:t>
            </a:fld>
            <a:endParaRPr lang="en-GB"/>
          </a:p>
        </p:txBody>
      </p:sp>
    </p:spTree>
    <p:extLst>
      <p:ext uri="{BB962C8B-B14F-4D97-AF65-F5344CB8AC3E}">
        <p14:creationId xmlns:p14="http://schemas.microsoft.com/office/powerpoint/2010/main" val="26421152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0" name="Freeform 7"/>
          <p:cNvSpPr/>
          <p:nvPr/>
        </p:nvSpPr>
        <p:spPr bwMode="auto">
          <a:xfrm>
            <a:off x="0" y="1"/>
            <a:ext cx="12192000" cy="5203825"/>
          </a:xfrm>
          <a:custGeom>
            <a:avLst/>
            <a:gdLst/>
            <a:ahLst/>
            <a:cxnLst/>
            <a:rect l="0" t="0" r="r" b="b"/>
            <a:pathLst>
              <a:path w="5760" h="3278">
                <a:moveTo>
                  <a:pt x="0" y="0"/>
                </a:moveTo>
                <a:lnTo>
                  <a:pt x="5760" y="0"/>
                </a:lnTo>
                <a:lnTo>
                  <a:pt x="5760" y="3090"/>
                </a:lnTo>
                <a:lnTo>
                  <a:pt x="4817" y="3090"/>
                </a:lnTo>
                <a:lnTo>
                  <a:pt x="4637" y="3270"/>
                </a:lnTo>
                <a:lnTo>
                  <a:pt x="4637" y="3270"/>
                </a:lnTo>
                <a:lnTo>
                  <a:pt x="4633" y="3272"/>
                </a:lnTo>
                <a:lnTo>
                  <a:pt x="4627" y="3275"/>
                </a:lnTo>
                <a:lnTo>
                  <a:pt x="4621" y="3278"/>
                </a:lnTo>
                <a:lnTo>
                  <a:pt x="4616" y="3278"/>
                </a:lnTo>
                <a:lnTo>
                  <a:pt x="4610" y="3278"/>
                </a:lnTo>
                <a:lnTo>
                  <a:pt x="4605" y="3275"/>
                </a:lnTo>
                <a:lnTo>
                  <a:pt x="4599" y="3272"/>
                </a:lnTo>
                <a:lnTo>
                  <a:pt x="4595" y="3270"/>
                </a:lnTo>
                <a:lnTo>
                  <a:pt x="4415" y="3090"/>
                </a:lnTo>
                <a:lnTo>
                  <a:pt x="0" y="3090"/>
                </a:lnTo>
                <a:lnTo>
                  <a:pt x="0" y="0"/>
                </a:lnTo>
                <a:lnTo>
                  <a:pt x="0" y="0"/>
                </a:lnTo>
                <a:close/>
              </a:path>
            </a:pathLst>
          </a:custGeom>
          <a:ln>
            <a:headEnd/>
            <a:tailEnd/>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10000" y="2951396"/>
            <a:ext cx="10561418" cy="1468800"/>
          </a:xfrm>
        </p:spPr>
        <p:txBody>
          <a:bodyPr anchor="b"/>
          <a:lstStyle>
            <a:lvl1pPr algn="r">
              <a:defRPr sz="4800" b="1" cap="none"/>
            </a:lvl1pPr>
          </a:lstStyle>
          <a:p>
            <a:r>
              <a:rPr lang="en-US"/>
              <a:t>Click to edit Master title style</a:t>
            </a:r>
            <a:endParaRPr lang="en-US" dirty="0"/>
          </a:p>
        </p:txBody>
      </p:sp>
      <p:sp>
        <p:nvSpPr>
          <p:cNvPr id="3" name="Text Placeholder 2"/>
          <p:cNvSpPr>
            <a:spLocks noGrp="1"/>
          </p:cNvSpPr>
          <p:nvPr>
            <p:ph type="body" idx="1"/>
          </p:nvPr>
        </p:nvSpPr>
        <p:spPr>
          <a:xfrm>
            <a:off x="810000" y="5281201"/>
            <a:ext cx="10561418" cy="433955"/>
          </a:xfrm>
        </p:spPr>
        <p:txBody>
          <a:bodyPr anchor="t">
            <a:no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94C56B3-CD0F-44D5-A4E4-E28A9DF64119}" type="datetimeFigureOut">
              <a:rPr lang="en-GB" smtClean="0"/>
              <a:t>05/07/2021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8D0F7E1-2C7D-4BF0-B656-1E0C8C774959}" type="slidenum">
              <a:rPr lang="en-GB" smtClean="0"/>
              <a:t>‹#›</a:t>
            </a:fld>
            <a:endParaRPr lang="en-GB"/>
          </a:p>
        </p:txBody>
      </p:sp>
    </p:spTree>
    <p:extLst>
      <p:ext uri="{BB962C8B-B14F-4D97-AF65-F5344CB8AC3E}">
        <p14:creationId xmlns:p14="http://schemas.microsoft.com/office/powerpoint/2010/main" val="18428013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18712" y="2222287"/>
            <a:ext cx="5185873" cy="363876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7415" y="2222287"/>
            <a:ext cx="5194583" cy="363876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94C56B3-CD0F-44D5-A4E4-E28A9DF64119}" type="datetimeFigureOut">
              <a:rPr lang="en-GB" smtClean="0"/>
              <a:t>05/07/2021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8D0F7E1-2C7D-4BF0-B656-1E0C8C774959}" type="slidenum">
              <a:rPr lang="en-GB" smtClean="0"/>
              <a:t>‹#›</a:t>
            </a:fld>
            <a:endParaRPr lang="en-GB"/>
          </a:p>
        </p:txBody>
      </p:sp>
    </p:spTree>
    <p:extLst>
      <p:ext uri="{BB962C8B-B14F-4D97-AF65-F5344CB8AC3E}">
        <p14:creationId xmlns:p14="http://schemas.microsoft.com/office/powerpoint/2010/main" val="787635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814728" y="2174875"/>
            <a:ext cx="5189857"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14729" y="2751138"/>
            <a:ext cx="5189856" cy="3109913"/>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7415" y="2174875"/>
            <a:ext cx="5194583"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7415" y="2751138"/>
            <a:ext cx="5194583" cy="3109913"/>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94C56B3-CD0F-44D5-A4E4-E28A9DF64119}" type="datetimeFigureOut">
              <a:rPr lang="en-GB" smtClean="0"/>
              <a:t>05/07/2021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8D0F7E1-2C7D-4BF0-B656-1E0C8C774959}" type="slidenum">
              <a:rPr lang="en-GB" smtClean="0"/>
              <a:t>‹#›</a:t>
            </a:fld>
            <a:endParaRPr lang="en-GB"/>
          </a:p>
        </p:txBody>
      </p:sp>
    </p:spTree>
    <p:extLst>
      <p:ext uri="{BB962C8B-B14F-4D97-AF65-F5344CB8AC3E}">
        <p14:creationId xmlns:p14="http://schemas.microsoft.com/office/powerpoint/2010/main" val="24646825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94C56B3-CD0F-44D5-A4E4-E28A9DF64119}" type="datetimeFigureOut">
              <a:rPr lang="en-GB" smtClean="0"/>
              <a:t>05/07/2021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8D0F7E1-2C7D-4BF0-B656-1E0C8C774959}" type="slidenum">
              <a:rPr lang="en-GB" smtClean="0"/>
              <a:t>‹#›</a:t>
            </a:fld>
            <a:endParaRPr lang="en-GB"/>
          </a:p>
        </p:txBody>
      </p:sp>
    </p:spTree>
    <p:extLst>
      <p:ext uri="{BB962C8B-B14F-4D97-AF65-F5344CB8AC3E}">
        <p14:creationId xmlns:p14="http://schemas.microsoft.com/office/powerpoint/2010/main" val="36186098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94C56B3-CD0F-44D5-A4E4-E28A9DF64119}" type="datetimeFigureOut">
              <a:rPr lang="en-GB" smtClean="0"/>
              <a:t>05/07/2021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8D0F7E1-2C7D-4BF0-B656-1E0C8C774959}" type="slidenum">
              <a:rPr lang="en-GB" smtClean="0"/>
              <a:t>‹#›</a:t>
            </a:fld>
            <a:endParaRPr lang="en-GB"/>
          </a:p>
        </p:txBody>
      </p:sp>
    </p:spTree>
    <p:extLst>
      <p:ext uri="{BB962C8B-B14F-4D97-AF65-F5344CB8AC3E}">
        <p14:creationId xmlns:p14="http://schemas.microsoft.com/office/powerpoint/2010/main" val="20156947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2" name="Freeform 6"/>
          <p:cNvSpPr>
            <a:spLocks noChangeAspect="1"/>
          </p:cNvSpPr>
          <p:nvPr/>
        </p:nvSpPr>
        <p:spPr bwMode="auto">
          <a:xfrm>
            <a:off x="1073151" y="446087"/>
            <a:ext cx="3547533" cy="1814651"/>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073151" y="446088"/>
            <a:ext cx="3547533" cy="1618396"/>
          </a:xfrm>
        </p:spPr>
        <p:txBody>
          <a:bodyPr anchor="b"/>
          <a:lstStyle>
            <a:lvl1pPr algn="l">
              <a:defRPr sz="2000" b="1"/>
            </a:lvl1pPr>
          </a:lstStyle>
          <a:p>
            <a:r>
              <a:rPr lang="en-US"/>
              <a:t>Click to edit Master title style</a:t>
            </a:r>
            <a:endParaRPr lang="en-US" dirty="0"/>
          </a:p>
        </p:txBody>
      </p:sp>
      <p:sp>
        <p:nvSpPr>
          <p:cNvPr id="3" name="Content Placeholder 2"/>
          <p:cNvSpPr>
            <a:spLocks noGrp="1"/>
          </p:cNvSpPr>
          <p:nvPr>
            <p:ph idx="1"/>
          </p:nvPr>
        </p:nvSpPr>
        <p:spPr>
          <a:xfrm>
            <a:off x="4855633" y="446088"/>
            <a:ext cx="6252633" cy="541496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73151" y="2260738"/>
            <a:ext cx="3547533" cy="360031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94C56B3-CD0F-44D5-A4E4-E28A9DF64119}" type="datetimeFigureOut">
              <a:rPr lang="en-GB" smtClean="0"/>
              <a:t>05/07/2021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8D0F7E1-2C7D-4BF0-B656-1E0C8C774959}" type="slidenum">
              <a:rPr lang="en-GB" smtClean="0"/>
              <a:t>‹#›</a:t>
            </a:fld>
            <a:endParaRPr lang="en-GB"/>
          </a:p>
        </p:txBody>
      </p:sp>
    </p:spTree>
    <p:extLst>
      <p:ext uri="{BB962C8B-B14F-4D97-AF65-F5344CB8AC3E}">
        <p14:creationId xmlns:p14="http://schemas.microsoft.com/office/powerpoint/2010/main" val="2429935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4728" y="727522"/>
            <a:ext cx="4852988" cy="1617163"/>
          </a:xfrm>
        </p:spPr>
        <p:txBody>
          <a:bodyPr anchor="b">
            <a:normAutofit/>
          </a:bodyPr>
          <a:lstStyle>
            <a:lvl1pPr algn="l">
              <a:defRPr sz="2400" b="0"/>
            </a:lvl1pPr>
          </a:lstStyle>
          <a:p>
            <a:r>
              <a:rPr lang="en-US"/>
              <a:t>Click to edit Master title style</a:t>
            </a:r>
            <a:endParaRPr lang="en-US" dirty="0"/>
          </a:p>
        </p:txBody>
      </p:sp>
      <p:sp>
        <p:nvSpPr>
          <p:cNvPr id="9" name="Picture Placeholder 11"/>
          <p:cNvSpPr>
            <a:spLocks noGrp="1" noChangeAspect="1"/>
          </p:cNvSpPr>
          <p:nvPr>
            <p:ph type="pic" sz="quarter" idx="13"/>
          </p:nvPr>
        </p:nvSpPr>
        <p:spPr bwMode="auto">
          <a:xfrm>
            <a:off x="6098117" y="0"/>
            <a:ext cx="6093883" cy="6858000"/>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noFill/>
          <a:ln w="9525">
            <a:solidFill>
              <a:schemeClr val="tx2"/>
            </a:solidFill>
            <a:round/>
            <a:headEnd/>
            <a:tailEnd/>
          </a:ln>
          <a:effectLst/>
        </p:spPr>
        <p:txBody>
          <a:bodyPr wrap="square" numCol="1" anchor="t" anchorCtr="0" compatLnSpc="1">
            <a:prstTxWarp prst="textNoShape">
              <a:avLst/>
            </a:prstTxWarp>
            <a:normAutofit/>
          </a:bodyPr>
          <a:lstStyle>
            <a:lvl1pPr algn="ctr">
              <a:buFontTx/>
              <a:buNone/>
              <a:defRPr sz="1400"/>
            </a:lvl1pPr>
          </a:lstStyle>
          <a:p>
            <a:r>
              <a:rPr lang="en-US"/>
              <a:t>Click icon to add picture</a:t>
            </a:r>
            <a:endParaRPr lang="en-US" dirty="0"/>
          </a:p>
        </p:txBody>
      </p:sp>
      <p:sp>
        <p:nvSpPr>
          <p:cNvPr id="4" name="Text Placeholder 3"/>
          <p:cNvSpPr>
            <a:spLocks noGrp="1"/>
          </p:cNvSpPr>
          <p:nvPr>
            <p:ph type="body" sz="half" idx="2"/>
          </p:nvPr>
        </p:nvSpPr>
        <p:spPr>
          <a:xfrm>
            <a:off x="814728" y="2344684"/>
            <a:ext cx="4852988" cy="3516365"/>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3885810" y="6041362"/>
            <a:ext cx="976879" cy="365125"/>
          </a:xfrm>
        </p:spPr>
        <p:txBody>
          <a:bodyPr/>
          <a:lstStyle/>
          <a:p>
            <a:fld id="{794C56B3-CD0F-44D5-A4E4-E28A9DF64119}" type="datetimeFigureOut">
              <a:rPr lang="en-GB" smtClean="0"/>
              <a:t>05/07/2021</a:t>
            </a:fld>
            <a:endParaRPr lang="en-GB"/>
          </a:p>
        </p:txBody>
      </p:sp>
      <p:sp>
        <p:nvSpPr>
          <p:cNvPr id="6" name="Footer Placeholder 5"/>
          <p:cNvSpPr>
            <a:spLocks noGrp="1"/>
          </p:cNvSpPr>
          <p:nvPr>
            <p:ph type="ftr" sz="quarter" idx="11"/>
          </p:nvPr>
        </p:nvSpPr>
        <p:spPr>
          <a:xfrm>
            <a:off x="590396" y="6041362"/>
            <a:ext cx="3295413" cy="365125"/>
          </a:xfrm>
        </p:spPr>
        <p:txBody>
          <a:bodyPr/>
          <a:lstStyle/>
          <a:p>
            <a:endParaRPr lang="en-GB"/>
          </a:p>
        </p:txBody>
      </p:sp>
      <p:sp>
        <p:nvSpPr>
          <p:cNvPr id="7" name="Slide Number Placeholder 6"/>
          <p:cNvSpPr>
            <a:spLocks noGrp="1"/>
          </p:cNvSpPr>
          <p:nvPr>
            <p:ph type="sldNum" sz="quarter" idx="12"/>
          </p:nvPr>
        </p:nvSpPr>
        <p:spPr>
          <a:xfrm>
            <a:off x="4862689" y="5915888"/>
            <a:ext cx="1062155" cy="490599"/>
          </a:xfrm>
        </p:spPr>
        <p:txBody>
          <a:bodyPr/>
          <a:lstStyle/>
          <a:p>
            <a:fld id="{98D0F7E1-2C7D-4BF0-B656-1E0C8C774959}" type="slidenum">
              <a:rPr lang="en-GB" smtClean="0"/>
              <a:t>‹#›</a:t>
            </a:fld>
            <a:endParaRPr lang="en-GB"/>
          </a:p>
        </p:txBody>
      </p:sp>
    </p:spTree>
    <p:extLst>
      <p:ext uri="{BB962C8B-B14F-4D97-AF65-F5344CB8AC3E}">
        <p14:creationId xmlns:p14="http://schemas.microsoft.com/office/powerpoint/2010/main" val="33042865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0000" y="4800600"/>
            <a:ext cx="10561418" cy="566738"/>
          </a:xfrm>
        </p:spPr>
        <p:txBody>
          <a:bodyPr anchor="b">
            <a:normAutofit/>
          </a:bodyPr>
          <a:lstStyle>
            <a:lvl1pPr algn="l">
              <a:defRPr sz="2400" b="0"/>
            </a:lvl1pPr>
          </a:lstStyle>
          <a:p>
            <a:r>
              <a:rPr lang="en-US"/>
              <a:t>Click to edit Master title style</a:t>
            </a:r>
            <a:endParaRPr lang="en-US" dirty="0"/>
          </a:p>
        </p:txBody>
      </p:sp>
      <p:sp>
        <p:nvSpPr>
          <p:cNvPr id="15" name="Picture Placeholder 14"/>
          <p:cNvSpPr>
            <a:spLocks noGrp="1" noChangeAspect="1"/>
          </p:cNvSpPr>
          <p:nvPr>
            <p:ph type="pic" sz="quarter" idx="13"/>
          </p:nvPr>
        </p:nvSpPr>
        <p:spPr bwMode="auto">
          <a:xfrm>
            <a:off x="0" y="0"/>
            <a:ext cx="12192000" cy="4800600"/>
          </a:xfrm>
          <a:custGeom>
            <a:avLst/>
            <a:gdLst/>
            <a:ahLst/>
            <a:cxnLst/>
            <a:rect l="0" t="0" r="r" b="b"/>
            <a:pathLst>
              <a:path w="5760" h="3289">
                <a:moveTo>
                  <a:pt x="5760" y="0"/>
                </a:moveTo>
                <a:lnTo>
                  <a:pt x="0" y="0"/>
                </a:lnTo>
                <a:lnTo>
                  <a:pt x="0" y="3100"/>
                </a:lnTo>
                <a:lnTo>
                  <a:pt x="943" y="3100"/>
                </a:lnTo>
                <a:lnTo>
                  <a:pt x="1123" y="3281"/>
                </a:lnTo>
                <a:lnTo>
                  <a:pt x="1123" y="3281"/>
                </a:lnTo>
                <a:lnTo>
                  <a:pt x="1127" y="3283"/>
                </a:lnTo>
                <a:lnTo>
                  <a:pt x="1133" y="3286"/>
                </a:lnTo>
                <a:lnTo>
                  <a:pt x="1139" y="3289"/>
                </a:lnTo>
                <a:lnTo>
                  <a:pt x="1144" y="3289"/>
                </a:lnTo>
                <a:lnTo>
                  <a:pt x="1150" y="3289"/>
                </a:lnTo>
                <a:lnTo>
                  <a:pt x="1155" y="3286"/>
                </a:lnTo>
                <a:lnTo>
                  <a:pt x="1161" y="3283"/>
                </a:lnTo>
                <a:lnTo>
                  <a:pt x="1165" y="3281"/>
                </a:lnTo>
                <a:lnTo>
                  <a:pt x="1345" y="3100"/>
                </a:lnTo>
                <a:lnTo>
                  <a:pt x="5760" y="3100"/>
                </a:lnTo>
                <a:lnTo>
                  <a:pt x="5760" y="0"/>
                </a:lnTo>
                <a:close/>
              </a:path>
            </a:pathLst>
          </a:custGeom>
          <a:noFill/>
          <a:ln>
            <a:solidFill>
              <a:schemeClr val="tx2"/>
            </a:solidFill>
          </a:ln>
        </p:spPr>
        <p:style>
          <a:lnRef idx="1">
            <a:schemeClr val="accent1"/>
          </a:lnRef>
          <a:fillRef idx="3">
            <a:schemeClr val="accent1"/>
          </a:fillRef>
          <a:effectRef idx="2">
            <a:schemeClr val="accent1"/>
          </a:effectRef>
          <a:fontRef idx="minor">
            <a:schemeClr val="lt1"/>
          </a:fontRef>
        </p:style>
        <p:txBody>
          <a:bodyPr wrap="square" numCol="1" anchor="t" anchorCtr="0" compatLnSpc="1">
            <a:prstTxWarp prst="textNoShape">
              <a:avLst/>
            </a:prstTxWarp>
            <a:normAutofit/>
          </a:bodyPr>
          <a:lstStyle>
            <a:lvl1pPr marL="0" indent="0" algn="ctr">
              <a:buFontTx/>
              <a:buNone/>
              <a:defRPr sz="1600"/>
            </a:lvl1pPr>
          </a:lstStyle>
          <a:p>
            <a:r>
              <a:rPr lang="en-US"/>
              <a:t>Click icon to add picture</a:t>
            </a:r>
            <a:endParaRPr lang="en-US" dirty="0"/>
          </a:p>
        </p:txBody>
      </p:sp>
      <p:sp>
        <p:nvSpPr>
          <p:cNvPr id="4" name="Text Placeholder 3"/>
          <p:cNvSpPr>
            <a:spLocks noGrp="1"/>
          </p:cNvSpPr>
          <p:nvPr>
            <p:ph type="body" sz="half" idx="2"/>
          </p:nvPr>
        </p:nvSpPr>
        <p:spPr>
          <a:xfrm>
            <a:off x="810000" y="5367338"/>
            <a:ext cx="10561418"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94C56B3-CD0F-44D5-A4E4-E28A9DF64119}" type="datetimeFigureOut">
              <a:rPr lang="en-GB" smtClean="0"/>
              <a:t>05/07/2021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8D0F7E1-2C7D-4BF0-B656-1E0C8C774959}" type="slidenum">
              <a:rPr lang="en-GB" smtClean="0"/>
              <a:t>‹#›</a:t>
            </a:fld>
            <a:endParaRPr lang="en-GB"/>
          </a:p>
        </p:txBody>
      </p:sp>
    </p:spTree>
    <p:extLst>
      <p:ext uri="{BB962C8B-B14F-4D97-AF65-F5344CB8AC3E}">
        <p14:creationId xmlns:p14="http://schemas.microsoft.com/office/powerpoint/2010/main" val="8075067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8" name="Freeform 6"/>
          <p:cNvSpPr>
            <a:spLocks noChangeAspect="1"/>
          </p:cNvSpPr>
          <p:nvPr/>
        </p:nvSpPr>
        <p:spPr bwMode="auto">
          <a:xfrm>
            <a:off x="631697" y="1081456"/>
            <a:ext cx="6332416" cy="3239188"/>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50985" y="1238502"/>
            <a:ext cx="5893840" cy="2645912"/>
          </a:xfrm>
        </p:spPr>
        <p:txBody>
          <a:bodyPr anchor="b"/>
          <a:lstStyle>
            <a:lvl1pPr algn="l">
              <a:defRPr sz="4200" b="1" cap="none"/>
            </a:lvl1pPr>
          </a:lstStyle>
          <a:p>
            <a:r>
              <a:rPr lang="en-US"/>
              <a:t>Click to edit Master title style</a:t>
            </a:r>
            <a:endParaRPr lang="en-US" dirty="0"/>
          </a:p>
        </p:txBody>
      </p:sp>
      <p:sp>
        <p:nvSpPr>
          <p:cNvPr id="3" name="Text Placeholder 2"/>
          <p:cNvSpPr>
            <a:spLocks noGrp="1"/>
          </p:cNvSpPr>
          <p:nvPr>
            <p:ph type="body" idx="1"/>
          </p:nvPr>
        </p:nvSpPr>
        <p:spPr>
          <a:xfrm>
            <a:off x="853190" y="4443680"/>
            <a:ext cx="5891636" cy="713241"/>
          </a:xfrm>
        </p:spPr>
        <p:txBody>
          <a:bodyPr anchor="t">
            <a:no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9" name="Text Placeholder 5"/>
          <p:cNvSpPr>
            <a:spLocks noGrp="1"/>
          </p:cNvSpPr>
          <p:nvPr>
            <p:ph type="body" sz="quarter" idx="16"/>
          </p:nvPr>
        </p:nvSpPr>
        <p:spPr>
          <a:xfrm>
            <a:off x="7574642" y="1081456"/>
            <a:ext cx="3810001" cy="4075465"/>
          </a:xfrm>
        </p:spPr>
        <p:txBody>
          <a:bodyPr anchor="t"/>
          <a:lstStyle>
            <a:lvl1pPr marL="0" indent="0">
              <a:buFontTx/>
              <a:buNone/>
              <a:defRPr/>
            </a:lvl1pPr>
          </a:lstStyle>
          <a:p>
            <a:pPr lvl="0"/>
            <a:r>
              <a:rPr lang="en-US"/>
              <a:t>Click to edit Master text styles</a:t>
            </a:r>
          </a:p>
        </p:txBody>
      </p:sp>
      <p:sp>
        <p:nvSpPr>
          <p:cNvPr id="4" name="Date Placeholder 3"/>
          <p:cNvSpPr>
            <a:spLocks noGrp="1"/>
          </p:cNvSpPr>
          <p:nvPr>
            <p:ph type="dt" sz="half" idx="10"/>
          </p:nvPr>
        </p:nvSpPr>
        <p:spPr/>
        <p:txBody>
          <a:bodyPr/>
          <a:lstStyle/>
          <a:p>
            <a:fld id="{794C56B3-CD0F-44D5-A4E4-E28A9DF64119}" type="datetimeFigureOut">
              <a:rPr lang="en-GB" smtClean="0"/>
              <a:t>05/07/2021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8D0F7E1-2C7D-4BF0-B656-1E0C8C774959}" type="slidenum">
              <a:rPr lang="en-GB" smtClean="0"/>
              <a:t>‹#›</a:t>
            </a:fld>
            <a:endParaRPr lang="en-GB"/>
          </a:p>
        </p:txBody>
      </p:sp>
    </p:spTree>
    <p:extLst>
      <p:ext uri="{BB962C8B-B14F-4D97-AF65-F5344CB8AC3E}">
        <p14:creationId xmlns:p14="http://schemas.microsoft.com/office/powerpoint/2010/main" val="3455461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9" name="Freeform 6"/>
          <p:cNvSpPr>
            <a:spLocks noChangeAspect="1"/>
          </p:cNvSpPr>
          <p:nvPr/>
        </p:nvSpPr>
        <p:spPr bwMode="auto">
          <a:xfrm>
            <a:off x="1140884" y="2286585"/>
            <a:ext cx="4895115" cy="2503972"/>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38" name="Title 1"/>
          <p:cNvSpPr>
            <a:spLocks noGrp="1"/>
          </p:cNvSpPr>
          <p:nvPr>
            <p:ph type="title"/>
          </p:nvPr>
        </p:nvSpPr>
        <p:spPr>
          <a:xfrm>
            <a:off x="1357089" y="2435957"/>
            <a:ext cx="4382521" cy="2007789"/>
          </a:xfrm>
        </p:spPr>
        <p:txBody>
          <a:bodyPr/>
          <a:lstStyle>
            <a:lvl1pPr>
              <a:defRPr sz="3200"/>
            </a:lvl1pPr>
          </a:lstStyle>
          <a:p>
            <a:r>
              <a:rPr lang="en-US"/>
              <a:t>Click to edit Master title style</a:t>
            </a:r>
            <a:endParaRPr lang="en-US" dirty="0"/>
          </a:p>
        </p:txBody>
      </p:sp>
      <p:sp>
        <p:nvSpPr>
          <p:cNvPr id="6" name="Text Placeholder 5"/>
          <p:cNvSpPr>
            <a:spLocks noGrp="1"/>
          </p:cNvSpPr>
          <p:nvPr>
            <p:ph type="body" sz="quarter" idx="16"/>
          </p:nvPr>
        </p:nvSpPr>
        <p:spPr>
          <a:xfrm>
            <a:off x="6156000" y="2286000"/>
            <a:ext cx="4880300" cy="2295525"/>
          </a:xfrm>
        </p:spPr>
        <p:txBody>
          <a:bodyPr anchor="t"/>
          <a:lstStyle>
            <a:lvl1pPr marL="0" indent="0">
              <a:buFontTx/>
              <a:buNone/>
              <a:defRPr/>
            </a:lvl1pPr>
          </a:lstStyle>
          <a:p>
            <a:pPr lvl="0"/>
            <a:r>
              <a:rPr lang="en-US"/>
              <a:t>Click to edit Master text styles</a:t>
            </a:r>
          </a:p>
        </p:txBody>
      </p:sp>
      <p:sp>
        <p:nvSpPr>
          <p:cNvPr id="2" name="Date Placeholder 1"/>
          <p:cNvSpPr>
            <a:spLocks noGrp="1"/>
          </p:cNvSpPr>
          <p:nvPr>
            <p:ph type="dt" sz="half" idx="10"/>
          </p:nvPr>
        </p:nvSpPr>
        <p:spPr/>
        <p:txBody>
          <a:bodyPr/>
          <a:lstStyle/>
          <a:p>
            <a:fld id="{794C56B3-CD0F-44D5-A4E4-E28A9DF64119}" type="datetimeFigureOut">
              <a:rPr lang="en-GB" smtClean="0"/>
              <a:t>05/07/2021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8D0F7E1-2C7D-4BF0-B656-1E0C8C774959}" type="slidenum">
              <a:rPr lang="en-GB" smtClean="0"/>
              <a:t>‹#›</a:t>
            </a:fld>
            <a:endParaRPr lang="en-GB"/>
          </a:p>
        </p:txBody>
      </p:sp>
    </p:spTree>
    <p:extLst>
      <p:ext uri="{BB962C8B-B14F-4D97-AF65-F5344CB8AC3E}">
        <p14:creationId xmlns:p14="http://schemas.microsoft.com/office/powerpoint/2010/main" val="22019317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94C56B3-CD0F-44D5-A4E4-E28A9DF64119}" type="datetimeFigureOut">
              <a:rPr lang="en-GB" smtClean="0"/>
              <a:t>05/07/2021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8D0F7E1-2C7D-4BF0-B656-1E0C8C774959}" type="slidenum">
              <a:rPr lang="en-GB" smtClean="0"/>
              <a:t>‹#›</a:t>
            </a:fld>
            <a:endParaRPr lang="en-GB"/>
          </a:p>
        </p:txBody>
      </p:sp>
    </p:spTree>
    <p:extLst>
      <p:ext uri="{BB962C8B-B14F-4D97-AF65-F5344CB8AC3E}">
        <p14:creationId xmlns:p14="http://schemas.microsoft.com/office/powerpoint/2010/main" val="375448278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2" name="Freeform 6"/>
          <p:cNvSpPr>
            <a:spLocks noChangeAspect="1"/>
          </p:cNvSpPr>
          <p:nvPr/>
        </p:nvSpPr>
        <p:spPr bwMode="auto">
          <a:xfrm>
            <a:off x="7669651" y="446089"/>
            <a:ext cx="4522349" cy="5414962"/>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183540" y="586171"/>
            <a:ext cx="2494791" cy="51347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10001" y="446089"/>
            <a:ext cx="6611540" cy="5414962"/>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94C56B3-CD0F-44D5-A4E4-E28A9DF64119}" type="datetimeFigureOut">
              <a:rPr lang="en-GB" smtClean="0"/>
              <a:t>05/07/2021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8D0F7E1-2C7D-4BF0-B656-1E0C8C774959}" type="slidenum">
              <a:rPr lang="en-GB" smtClean="0"/>
              <a:t>‹#›</a:t>
            </a:fld>
            <a:endParaRPr lang="en-GB"/>
          </a:p>
        </p:txBody>
      </p:sp>
    </p:spTree>
    <p:extLst>
      <p:ext uri="{BB962C8B-B14F-4D97-AF65-F5344CB8AC3E}">
        <p14:creationId xmlns:p14="http://schemas.microsoft.com/office/powerpoint/2010/main" val="28240640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10000" y="447188"/>
            <a:ext cx="10571998" cy="970450"/>
          </a:xfrm>
          <a:prstGeom prst="rect">
            <a:avLst/>
          </a:prstGeom>
          <a:effectLst>
            <a:outerShdw blurRad="50800" dir="14400000">
              <a:srgbClr val="000000">
                <a:alpha val="60000"/>
              </a:srgbClr>
            </a:outerShdw>
          </a:effectLst>
        </p:spPr>
        <p:txBody>
          <a:bodyPr vert="horz" lIns="91440" tIns="45720" rIns="91440" bIns="45720" rtlCol="0" anchor="b">
            <a:noAutofit/>
          </a:bodyPr>
          <a:lstStyle/>
          <a:p>
            <a:r>
              <a:rPr lang="en-US"/>
              <a:t>Click to edit Master title style</a:t>
            </a:r>
            <a:endParaRPr lang="en-US" dirty="0"/>
          </a:p>
        </p:txBody>
      </p:sp>
      <p:sp>
        <p:nvSpPr>
          <p:cNvPr id="3" name="Text Placeholder 2"/>
          <p:cNvSpPr>
            <a:spLocks noGrp="1"/>
          </p:cNvSpPr>
          <p:nvPr>
            <p:ph type="body" idx="1"/>
          </p:nvPr>
        </p:nvSpPr>
        <p:spPr>
          <a:xfrm>
            <a:off x="810000" y="2184401"/>
            <a:ext cx="10563285" cy="3674397"/>
          </a:xfrm>
          <a:prstGeom prst="rect">
            <a:avLst/>
          </a:prstGeom>
          <a:effectLst>
            <a:outerShdw blurRad="50800" dir="14400000">
              <a:srgbClr val="000000">
                <a:alpha val="40000"/>
              </a:srgbClr>
            </a:outerShdw>
          </a:effectLst>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3"/>
          </p:nvPr>
        </p:nvSpPr>
        <p:spPr>
          <a:xfrm>
            <a:off x="451514" y="6041362"/>
            <a:ext cx="8644320" cy="365125"/>
          </a:xfrm>
          <a:prstGeom prst="rect">
            <a:avLst/>
          </a:prstGeom>
        </p:spPr>
        <p:txBody>
          <a:bodyPr vert="horz" lIns="91440" tIns="45720" rIns="91440" bIns="45720" rtlCol="0" anchor="b"/>
          <a:lstStyle>
            <a:lvl1pPr algn="l">
              <a:defRPr sz="900">
                <a:solidFill>
                  <a:schemeClr val="tx1"/>
                </a:solidFill>
              </a:defRPr>
            </a:lvl1pPr>
          </a:lstStyle>
          <a:p>
            <a:endParaRPr lang="en-GB"/>
          </a:p>
        </p:txBody>
      </p:sp>
      <p:sp>
        <p:nvSpPr>
          <p:cNvPr id="4" name="Date Placeholder 3"/>
          <p:cNvSpPr>
            <a:spLocks noGrp="1"/>
          </p:cNvSpPr>
          <p:nvPr>
            <p:ph type="dt" sz="half" idx="2"/>
          </p:nvPr>
        </p:nvSpPr>
        <p:spPr>
          <a:xfrm>
            <a:off x="9334626" y="6041362"/>
            <a:ext cx="1343706" cy="365125"/>
          </a:xfrm>
          <a:prstGeom prst="rect">
            <a:avLst/>
          </a:prstGeom>
        </p:spPr>
        <p:txBody>
          <a:bodyPr vert="horz" lIns="91440" tIns="45720" rIns="91440" bIns="45720" rtlCol="0" anchor="b"/>
          <a:lstStyle>
            <a:lvl1pPr algn="r">
              <a:defRPr sz="900">
                <a:solidFill>
                  <a:schemeClr val="tx1"/>
                </a:solidFill>
              </a:defRPr>
            </a:lvl1pPr>
          </a:lstStyle>
          <a:p>
            <a:fld id="{794C56B3-CD0F-44D5-A4E4-E28A9DF64119}" type="datetimeFigureOut">
              <a:rPr lang="en-GB" smtClean="0"/>
              <a:t>05/07/2021</a:t>
            </a:fld>
            <a:endParaRPr lang="en-GB"/>
          </a:p>
        </p:txBody>
      </p:sp>
      <p:sp>
        <p:nvSpPr>
          <p:cNvPr id="6" name="Slide Number Placeholder 5"/>
          <p:cNvSpPr>
            <a:spLocks noGrp="1"/>
          </p:cNvSpPr>
          <p:nvPr>
            <p:ph type="sldNum" sz="quarter" idx="4"/>
          </p:nvPr>
        </p:nvSpPr>
        <p:spPr>
          <a:xfrm>
            <a:off x="10678331" y="5915888"/>
            <a:ext cx="1062155" cy="490599"/>
          </a:xfrm>
          <a:prstGeom prst="rect">
            <a:avLst/>
          </a:prstGeom>
        </p:spPr>
        <p:txBody>
          <a:bodyPr vert="horz" lIns="91440" tIns="45720" rIns="91440" bIns="10800" rtlCol="0" anchor="b"/>
          <a:lstStyle>
            <a:lvl1pPr algn="r">
              <a:defRPr sz="2000">
                <a:solidFill>
                  <a:schemeClr val="accent1"/>
                </a:solidFill>
              </a:defRPr>
            </a:lvl1pPr>
          </a:lstStyle>
          <a:p>
            <a:fld id="{98D0F7E1-2C7D-4BF0-B656-1E0C8C774959}" type="slidenum">
              <a:rPr lang="en-GB" smtClean="0"/>
              <a:t>‹#›</a:t>
            </a:fld>
            <a:endParaRPr lang="en-GB"/>
          </a:p>
        </p:txBody>
      </p:sp>
    </p:spTree>
    <p:extLst>
      <p:ext uri="{BB962C8B-B14F-4D97-AF65-F5344CB8AC3E}">
        <p14:creationId xmlns:p14="http://schemas.microsoft.com/office/powerpoint/2010/main" val="401693827"/>
      </p:ext>
    </p:extLst>
  </p:cSld>
  <p:clrMap bg1="dk1" tx1="lt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Lst>
  <p:txStyles>
    <p:titleStyle>
      <a:lvl1pPr algn="l" defTabSz="457200" rtl="0" eaLnBrk="1" latinLnBrk="0" hangingPunct="1">
        <a:spcBef>
          <a:spcPct val="0"/>
        </a:spcBef>
        <a:buNone/>
        <a:defRPr sz="4000" b="1" kern="1200">
          <a:solidFill>
            <a:srgbClr val="FEFEFE"/>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ct val="20000"/>
        </a:spcBef>
        <a:spcAft>
          <a:spcPts val="600"/>
        </a:spcAft>
        <a:buClr>
          <a:schemeClr val="accent1"/>
        </a:buClr>
        <a:buFont typeface="Wingdings 2" charset="2"/>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
          <a:schemeClr val="accent1"/>
        </a:buClr>
        <a:buFont typeface="Wingdings 2" charset="2"/>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
          <a:schemeClr val="accent1"/>
        </a:buClr>
        <a:buFont typeface="Wingdings 2" charset="2"/>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revistas.urp.edu.pe/index.php/RFMH/article/view/1262" TargetMode="External"/><Relationship Id="rId2" Type="http://schemas.openxmlformats.org/officeDocument/2006/relationships/image" Target="../media/image2.jp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hyperlink" Target="https://www.picpedia.org/medical/t/type-1-diabetes.html" TargetMode="External"/><Relationship Id="rId2" Type="http://schemas.openxmlformats.org/officeDocument/2006/relationships/image" Target="../media/image3.jpg"/><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pxhere.com/en/photo/1376039" TargetMode="External"/><Relationship Id="rId2" Type="http://schemas.openxmlformats.org/officeDocument/2006/relationships/image" Target="../media/image4.jp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hyperlink" Target="https://researchleap.com/product/literature-review/" TargetMode="External"/><Relationship Id="rId2" Type="http://schemas.openxmlformats.org/officeDocument/2006/relationships/image" Target="../media/image5.jp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2D0880-0AF4-4BE3-B5BF-C336919D6215}"/>
              </a:ext>
            </a:extLst>
          </p:cNvPr>
          <p:cNvSpPr>
            <a:spLocks noGrp="1"/>
          </p:cNvSpPr>
          <p:nvPr>
            <p:ph type="ctrTitle"/>
          </p:nvPr>
        </p:nvSpPr>
        <p:spPr>
          <a:xfrm>
            <a:off x="536163" y="-224367"/>
            <a:ext cx="3391900" cy="5249334"/>
          </a:xfrm>
        </p:spPr>
        <p:txBody>
          <a:bodyPr vert="horz" lIns="91440" tIns="45720" rIns="91440" bIns="45720" rtlCol="0" anchor="ctr">
            <a:normAutofit/>
          </a:bodyPr>
          <a:lstStyle/>
          <a:p>
            <a:r>
              <a:rPr lang="en-US" sz="2800" spc="100" dirty="0">
                <a:solidFill>
                  <a:srgbClr val="FFFFFF"/>
                </a:solidFill>
              </a:rPr>
              <a:t>A mixed method approach to understanding the factors surrounding delayed diagnosis of type one diabetes</a:t>
            </a:r>
          </a:p>
        </p:txBody>
      </p:sp>
      <p:sp>
        <p:nvSpPr>
          <p:cNvPr id="3" name="Subtitle 2">
            <a:extLst>
              <a:ext uri="{FF2B5EF4-FFF2-40B4-BE49-F238E27FC236}">
                <a16:creationId xmlns:a16="http://schemas.microsoft.com/office/drawing/2014/main" id="{7B8AF3FD-C12B-491C-BB2D-4F278DB470F6}"/>
              </a:ext>
            </a:extLst>
          </p:cNvPr>
          <p:cNvSpPr>
            <a:spLocks noGrp="1"/>
          </p:cNvSpPr>
          <p:nvPr>
            <p:ph type="subTitle" idx="1"/>
          </p:nvPr>
        </p:nvSpPr>
        <p:spPr>
          <a:xfrm>
            <a:off x="4951048" y="804333"/>
            <a:ext cx="6306003" cy="5249334"/>
          </a:xfrm>
        </p:spPr>
        <p:txBody>
          <a:bodyPr vert="horz" lIns="45720" tIns="45720" rIns="45720" bIns="45720" rtlCol="0" anchor="ctr">
            <a:normAutofit/>
          </a:bodyPr>
          <a:lstStyle/>
          <a:p>
            <a:pPr>
              <a:lnSpc>
                <a:spcPct val="90000"/>
              </a:lnSpc>
            </a:pPr>
            <a:endParaRPr lang="en-US" dirty="0">
              <a:solidFill>
                <a:schemeClr val="tx1"/>
              </a:solidFill>
            </a:endParaRPr>
          </a:p>
          <a:p>
            <a:pPr>
              <a:lnSpc>
                <a:spcPct val="90000"/>
              </a:lnSpc>
            </a:pPr>
            <a:r>
              <a:rPr lang="en-US" dirty="0">
                <a:solidFill>
                  <a:schemeClr val="tx1"/>
                </a:solidFill>
              </a:rPr>
              <a:t>                                            </a:t>
            </a:r>
          </a:p>
          <a:p>
            <a:pPr>
              <a:lnSpc>
                <a:spcPct val="90000"/>
              </a:lnSpc>
            </a:pPr>
            <a:r>
              <a:rPr lang="en-US" dirty="0">
                <a:solidFill>
                  <a:schemeClr val="tx1"/>
                </a:solidFill>
              </a:rPr>
              <a:t>                                          </a:t>
            </a:r>
          </a:p>
          <a:p>
            <a:pPr>
              <a:lnSpc>
                <a:spcPct val="90000"/>
              </a:lnSpc>
            </a:pPr>
            <a:endParaRPr lang="en-US" dirty="0">
              <a:solidFill>
                <a:schemeClr val="tx1"/>
              </a:solidFill>
            </a:endParaRPr>
          </a:p>
          <a:p>
            <a:pPr>
              <a:lnSpc>
                <a:spcPct val="90000"/>
              </a:lnSpc>
            </a:pPr>
            <a:endParaRPr lang="en-US" dirty="0">
              <a:solidFill>
                <a:schemeClr val="tx1"/>
              </a:solidFill>
            </a:endParaRPr>
          </a:p>
          <a:p>
            <a:pPr>
              <a:lnSpc>
                <a:spcPct val="90000"/>
              </a:lnSpc>
            </a:pPr>
            <a:endParaRPr lang="en-US" dirty="0">
              <a:solidFill>
                <a:schemeClr val="tx1"/>
              </a:solidFill>
            </a:endParaRPr>
          </a:p>
          <a:p>
            <a:pPr>
              <a:lnSpc>
                <a:spcPct val="90000"/>
              </a:lnSpc>
            </a:pPr>
            <a:endParaRPr lang="en-US" dirty="0">
              <a:solidFill>
                <a:schemeClr val="tx1"/>
              </a:solidFill>
            </a:endParaRPr>
          </a:p>
          <a:p>
            <a:pPr>
              <a:lnSpc>
                <a:spcPct val="90000"/>
              </a:lnSpc>
            </a:pPr>
            <a:endParaRPr lang="en-US" sz="2400" dirty="0">
              <a:solidFill>
                <a:schemeClr val="tx1"/>
              </a:solidFill>
              <a:latin typeface="Arial" panose="020B0604020202020204" pitchFamily="34" charset="0"/>
              <a:cs typeface="Arial" panose="020B0604020202020204" pitchFamily="34" charset="0"/>
            </a:endParaRPr>
          </a:p>
          <a:p>
            <a:pPr>
              <a:lnSpc>
                <a:spcPct val="90000"/>
              </a:lnSpc>
            </a:pPr>
            <a:r>
              <a:rPr lang="en-US" sz="2400" dirty="0">
                <a:solidFill>
                  <a:schemeClr val="tx1"/>
                </a:solidFill>
                <a:latin typeface="Arial" panose="020B0604020202020204" pitchFamily="34" charset="0"/>
                <a:cs typeface="Arial" panose="020B0604020202020204" pitchFamily="34" charset="0"/>
              </a:rPr>
              <a:t>                                      Georgiana Hurjui   </a:t>
            </a:r>
          </a:p>
          <a:p>
            <a:pPr>
              <a:lnSpc>
                <a:spcPct val="90000"/>
              </a:lnSpc>
            </a:pPr>
            <a:r>
              <a:rPr lang="en-US" sz="2400" dirty="0">
                <a:solidFill>
                  <a:schemeClr val="tx1"/>
                </a:solidFill>
                <a:latin typeface="Arial" panose="020B0604020202020204" pitchFamily="34" charset="0"/>
                <a:cs typeface="Arial" panose="020B0604020202020204" pitchFamily="34" charset="0"/>
              </a:rPr>
              <a:t>                                              1913063</a:t>
            </a:r>
          </a:p>
        </p:txBody>
      </p:sp>
    </p:spTree>
    <p:extLst>
      <p:ext uri="{BB962C8B-B14F-4D97-AF65-F5344CB8AC3E}">
        <p14:creationId xmlns:p14="http://schemas.microsoft.com/office/powerpoint/2010/main" val="5154354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5651AE-414A-429D-BF86-3A32927F3DAE}"/>
              </a:ext>
            </a:extLst>
          </p:cNvPr>
          <p:cNvSpPr>
            <a:spLocks noGrp="1"/>
          </p:cNvSpPr>
          <p:nvPr>
            <p:ph type="title"/>
          </p:nvPr>
        </p:nvSpPr>
        <p:spPr/>
        <p:txBody>
          <a:bodyPr/>
          <a:lstStyle/>
          <a:p>
            <a:r>
              <a:rPr lang="en-US" dirty="0"/>
              <a:t>Introduction </a:t>
            </a:r>
            <a:endParaRPr lang="en-GB" dirty="0"/>
          </a:p>
        </p:txBody>
      </p:sp>
      <p:pic>
        <p:nvPicPr>
          <p:cNvPr id="16" name="Content Placeholder 15" descr="A picture containing watch&#10;&#10;Description automatically generated">
            <a:extLst>
              <a:ext uri="{FF2B5EF4-FFF2-40B4-BE49-F238E27FC236}">
                <a16:creationId xmlns:a16="http://schemas.microsoft.com/office/drawing/2014/main" id="{1852FFBB-725F-4CE8-AE2D-1BCDB3DE6E7D}"/>
              </a:ext>
            </a:extLst>
          </p:cNvPr>
          <p:cNvPicPr>
            <a:picLocks noGrp="1" noChangeAspect="1"/>
          </p:cNvPicPr>
          <p:nvPr>
            <p:ph idx="1"/>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4856163" y="1395314"/>
            <a:ext cx="6251575" cy="3516510"/>
          </a:xfrm>
        </p:spPr>
      </p:pic>
      <p:sp>
        <p:nvSpPr>
          <p:cNvPr id="4" name="Text Placeholder 3">
            <a:extLst>
              <a:ext uri="{FF2B5EF4-FFF2-40B4-BE49-F238E27FC236}">
                <a16:creationId xmlns:a16="http://schemas.microsoft.com/office/drawing/2014/main" id="{B50F293D-023C-49A5-BCB5-BB4CEBEE07CF}"/>
              </a:ext>
            </a:extLst>
          </p:cNvPr>
          <p:cNvSpPr>
            <a:spLocks noGrp="1"/>
          </p:cNvSpPr>
          <p:nvPr>
            <p:ph type="body" sz="half" idx="2"/>
          </p:nvPr>
        </p:nvSpPr>
        <p:spPr/>
        <p:txBody>
          <a:bodyPr>
            <a:normAutofit/>
          </a:bodyPr>
          <a:lstStyle/>
          <a:p>
            <a:r>
              <a:rPr lang="en-US" b="1" dirty="0">
                <a:latin typeface="Arial" panose="020B0604020202020204" pitchFamily="34" charset="0"/>
                <a:cs typeface="Arial" panose="020B0604020202020204" pitchFamily="34" charset="0"/>
              </a:rPr>
              <a:t> The title :  A mixed method approach to understanding the factors surrounding delayed diagnosis of type one diabetes </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TeriSue Smith-Jackson , Mary V. Brown, Matthew Flint, Merilee Larsen (2018).</a:t>
            </a:r>
          </a:p>
          <a:p>
            <a:endParaRPr lang="en-GB"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Journal of Diabetes and Its Complications, vol.32, pp.1051-1055.</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6928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ED145E-FC43-4A29-98F0-7E23507562A7}"/>
              </a:ext>
            </a:extLst>
          </p:cNvPr>
          <p:cNvSpPr>
            <a:spLocks noGrp="1"/>
          </p:cNvSpPr>
          <p:nvPr>
            <p:ph type="title"/>
          </p:nvPr>
        </p:nvSpPr>
        <p:spPr/>
        <p:txBody>
          <a:bodyPr/>
          <a:lstStyle/>
          <a:p>
            <a:r>
              <a:rPr lang="en-US" sz="2400" dirty="0"/>
              <a:t>Description </a:t>
            </a:r>
            <a:r>
              <a:rPr lang="en-US" dirty="0"/>
              <a:t> </a:t>
            </a:r>
            <a:endParaRPr lang="en-GB" dirty="0"/>
          </a:p>
        </p:txBody>
      </p:sp>
      <p:pic>
        <p:nvPicPr>
          <p:cNvPr id="11" name="Content Placeholder 10" descr="Diagram&#10;&#10;Description automatically generated with low confidence">
            <a:extLst>
              <a:ext uri="{FF2B5EF4-FFF2-40B4-BE49-F238E27FC236}">
                <a16:creationId xmlns:a16="http://schemas.microsoft.com/office/drawing/2014/main" id="{29EE22B2-9C14-431E-AF94-49DD47B61E1A}"/>
              </a:ext>
            </a:extLst>
          </p:cNvPr>
          <p:cNvPicPr>
            <a:picLocks noGrp="1" noChangeAspect="1"/>
          </p:cNvPicPr>
          <p:nvPr>
            <p:ph idx="1"/>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4856163" y="1069711"/>
            <a:ext cx="6251575" cy="4167716"/>
          </a:xfrm>
        </p:spPr>
      </p:pic>
      <p:sp>
        <p:nvSpPr>
          <p:cNvPr id="4" name="Text Placeholder 3">
            <a:extLst>
              <a:ext uri="{FF2B5EF4-FFF2-40B4-BE49-F238E27FC236}">
                <a16:creationId xmlns:a16="http://schemas.microsoft.com/office/drawing/2014/main" id="{61480A03-261F-471C-B82B-2132F30BF5B9}"/>
              </a:ext>
            </a:extLst>
          </p:cNvPr>
          <p:cNvSpPr>
            <a:spLocks noGrp="1"/>
          </p:cNvSpPr>
          <p:nvPr>
            <p:ph type="body" sz="half" idx="2"/>
          </p:nvPr>
        </p:nvSpPr>
        <p:spPr>
          <a:xfrm>
            <a:off x="347790" y="2743199"/>
            <a:ext cx="4508373" cy="3838575"/>
          </a:xfrm>
        </p:spPr>
        <p:txBody>
          <a:bodyPr>
            <a:normAutofit lnSpcReduction="10000"/>
          </a:bodyPr>
          <a:lstStyle/>
          <a:p>
            <a:pPr>
              <a:lnSpc>
                <a:spcPct val="107000"/>
              </a:lnSpc>
              <a:spcAft>
                <a:spcPts val="800"/>
              </a:spcAft>
            </a:pPr>
            <a:r>
              <a:rPr lang="en-GB" sz="1200" dirty="0">
                <a:effectLst/>
                <a:latin typeface="Arial" panose="020B0604020202020204" pitchFamily="34" charset="0"/>
                <a:ea typeface="Calibri" panose="020F0502020204030204" pitchFamily="34" charset="0"/>
                <a:cs typeface="Times New Roman" panose="02020603050405020304" pitchFamily="18" charset="0"/>
              </a:rPr>
              <a:t>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dirty="0">
                <a:solidFill>
                  <a:schemeClr val="tx1">
                    <a:lumMod val="95000"/>
                  </a:schemeClr>
                </a:solidFill>
                <a:effectLst/>
                <a:latin typeface="Arial" panose="020B0604020202020204" pitchFamily="34" charset="0"/>
                <a:ea typeface="Calibri" panose="020F0502020204030204" pitchFamily="34" charset="0"/>
                <a:cs typeface="Arial" panose="020B0604020202020204" pitchFamily="34" charset="0"/>
              </a:rPr>
              <a:t>Diabetes occurred when Beta cells dies.</a:t>
            </a:r>
            <a:r>
              <a:rPr lang="en-GB" kern="1200" dirty="0">
                <a:solidFill>
                  <a:schemeClr val="tx1">
                    <a:lumMod val="95000"/>
                  </a:schemeClr>
                </a:solidFill>
                <a:effectLst/>
                <a:latin typeface="Arial" panose="020B0604020202020204" pitchFamily="34" charset="0"/>
                <a:ea typeface="Calibri" panose="020F0502020204030204" pitchFamily="34" charset="0"/>
                <a:cs typeface="Arial" panose="020B0604020202020204" pitchFamily="34" charset="0"/>
              </a:rPr>
              <a:t> </a:t>
            </a:r>
            <a:endParaRPr lang="en-GB" dirty="0">
              <a:solidFill>
                <a:schemeClr val="tx1">
                  <a:lumMod val="95000"/>
                </a:schemeClr>
              </a:solidFill>
              <a:effectLst/>
              <a:latin typeface="Arial" panose="020B0604020202020204" pitchFamily="34" charset="0"/>
              <a:ea typeface="Calibri" panose="020F0502020204030204" pitchFamily="34" charset="0"/>
              <a:cs typeface="Arial" panose="020B0604020202020204" pitchFamily="34" charset="0"/>
            </a:endParaRPr>
          </a:p>
          <a:p>
            <a:pPr marL="342900" lvl="0" indent="-342900">
              <a:lnSpc>
                <a:spcPct val="107000"/>
              </a:lnSpc>
              <a:buFont typeface="Symbol" panose="05050102010706020507" pitchFamily="18" charset="2"/>
              <a:buChar char=""/>
            </a:pPr>
            <a:r>
              <a:rPr lang="en-GB" kern="1200" dirty="0">
                <a:solidFill>
                  <a:schemeClr val="tx1">
                    <a:lumMod val="95000"/>
                  </a:schemeClr>
                </a:solidFill>
                <a:effectLst/>
                <a:latin typeface="Arial" panose="020B0604020202020204" pitchFamily="34" charset="0"/>
                <a:ea typeface="Calibri" panose="020F0502020204030204" pitchFamily="34" charset="0"/>
                <a:cs typeface="Arial" panose="020B0604020202020204" pitchFamily="34" charset="0"/>
              </a:rPr>
              <a:t>Beta cells helps to regulated glucose levels in the blood.</a:t>
            </a:r>
            <a:endParaRPr lang="en-GB" dirty="0">
              <a:solidFill>
                <a:schemeClr val="tx1">
                  <a:lumMod val="95000"/>
                </a:schemeClr>
              </a:solidFill>
              <a:effectLst/>
              <a:latin typeface="Arial" panose="020B0604020202020204" pitchFamily="34" charset="0"/>
              <a:ea typeface="Calibri" panose="020F0502020204030204" pitchFamily="34" charset="0"/>
              <a:cs typeface="Arial" panose="020B0604020202020204" pitchFamily="34" charset="0"/>
            </a:endParaRPr>
          </a:p>
          <a:p>
            <a:pPr marL="342900" lvl="0" indent="-342900">
              <a:lnSpc>
                <a:spcPct val="107000"/>
              </a:lnSpc>
              <a:buFont typeface="Symbol" panose="05050102010706020507" pitchFamily="18" charset="2"/>
              <a:buChar char=""/>
            </a:pPr>
            <a:r>
              <a:rPr lang="en-GB" kern="1200" dirty="0">
                <a:solidFill>
                  <a:schemeClr val="tx1">
                    <a:lumMod val="95000"/>
                  </a:schemeClr>
                </a:solidFill>
                <a:effectLst/>
                <a:latin typeface="Arial" panose="020B0604020202020204" pitchFamily="34" charset="0"/>
                <a:ea typeface="Calibri" panose="020F0502020204030204" pitchFamily="34" charset="0"/>
                <a:cs typeface="Arial" panose="020B0604020202020204" pitchFamily="34" charset="0"/>
              </a:rPr>
              <a:t>The symptoms of Diabetes are frequent urination, constant hunger, weight loss, excessive thirst, and blurred vision. 5 </a:t>
            </a:r>
            <a:endParaRPr lang="en-GB" dirty="0">
              <a:solidFill>
                <a:schemeClr val="tx1">
                  <a:lumMod val="95000"/>
                </a:schemeClr>
              </a:solidFill>
              <a:effectLst/>
              <a:latin typeface="Arial" panose="020B0604020202020204" pitchFamily="34" charset="0"/>
              <a:ea typeface="Calibri" panose="020F0502020204030204" pitchFamily="34" charset="0"/>
              <a:cs typeface="Arial" panose="020B0604020202020204" pitchFamily="34" charset="0"/>
            </a:endParaRPr>
          </a:p>
          <a:p>
            <a:pPr marL="342900" lvl="0" indent="-342900">
              <a:lnSpc>
                <a:spcPct val="107000"/>
              </a:lnSpc>
              <a:buFont typeface="Symbol" panose="05050102010706020507" pitchFamily="18" charset="2"/>
              <a:buChar char=""/>
            </a:pPr>
            <a:r>
              <a:rPr lang="en-GB" kern="1200" dirty="0">
                <a:solidFill>
                  <a:schemeClr val="tx1">
                    <a:lumMod val="95000"/>
                  </a:schemeClr>
                </a:solidFill>
                <a:effectLst/>
                <a:latin typeface="Arial" panose="020B0604020202020204" pitchFamily="34" charset="0"/>
                <a:ea typeface="Calibri" panose="020F0502020204030204" pitchFamily="34" charset="0"/>
                <a:cs typeface="Arial" panose="020B0604020202020204" pitchFamily="34" charset="0"/>
              </a:rPr>
              <a:t>Early diagnosis is important.</a:t>
            </a:r>
            <a:endParaRPr lang="en-GB" dirty="0">
              <a:solidFill>
                <a:schemeClr val="tx1">
                  <a:lumMod val="95000"/>
                </a:schemeClr>
              </a:solidFill>
              <a:effectLst/>
              <a:latin typeface="Arial" panose="020B0604020202020204" pitchFamily="34" charset="0"/>
              <a:ea typeface="Calibri" panose="020F0502020204030204" pitchFamily="34" charset="0"/>
              <a:cs typeface="Arial" panose="020B0604020202020204" pitchFamily="34" charset="0"/>
            </a:endParaRPr>
          </a:p>
          <a:p>
            <a:pPr marL="342900" lvl="0" indent="-342900">
              <a:lnSpc>
                <a:spcPct val="107000"/>
              </a:lnSpc>
              <a:buFont typeface="Symbol" panose="05050102010706020507" pitchFamily="18" charset="2"/>
              <a:buChar char=""/>
            </a:pPr>
            <a:r>
              <a:rPr lang="en-GB" dirty="0">
                <a:solidFill>
                  <a:schemeClr val="tx1">
                    <a:lumMod val="95000"/>
                  </a:schemeClr>
                </a:solidFill>
                <a:effectLst/>
                <a:latin typeface="Arial" panose="020B0604020202020204" pitchFamily="34" charset="0"/>
                <a:ea typeface="Calibri" panose="020F0502020204030204" pitchFamily="34" charset="0"/>
                <a:cs typeface="Arial" panose="020B0604020202020204" pitchFamily="34" charset="0"/>
              </a:rPr>
              <a:t>The symptoms are frequently ignored.</a:t>
            </a:r>
          </a:p>
          <a:p>
            <a:pPr marL="342900" lvl="0" indent="-342900">
              <a:lnSpc>
                <a:spcPct val="107000"/>
              </a:lnSpc>
              <a:buFont typeface="Symbol" panose="05050102010706020507" pitchFamily="18" charset="2"/>
              <a:buChar char=""/>
            </a:pPr>
            <a:r>
              <a:rPr lang="en-GB" dirty="0">
                <a:solidFill>
                  <a:schemeClr val="tx1">
                    <a:lumMod val="95000"/>
                  </a:schemeClr>
                </a:solidFill>
                <a:effectLst/>
                <a:latin typeface="Arial" panose="020B0604020202020204" pitchFamily="34" charset="0"/>
                <a:ea typeface="Calibri" panose="020F0502020204030204" pitchFamily="34" charset="0"/>
                <a:cs typeface="Arial" panose="020B0604020202020204" pitchFamily="34" charset="0"/>
              </a:rPr>
              <a:t>The symptoms do not match the gravity of the disease</a:t>
            </a:r>
            <a:r>
              <a:rPr lang="en-GB" dirty="0">
                <a:effectLst/>
                <a:latin typeface="Arial" panose="020B0604020202020204" pitchFamily="34" charset="0"/>
                <a:ea typeface="Calibri" panose="020F0502020204030204" pitchFamily="34" charset="0"/>
                <a:cs typeface="Arial" panose="020B0604020202020204" pitchFamily="34" charset="0"/>
              </a:rPr>
              <a:t>.</a:t>
            </a:r>
          </a:p>
          <a:p>
            <a:pPr marL="342900" lvl="0" indent="-342900">
              <a:lnSpc>
                <a:spcPct val="107000"/>
              </a:lnSpc>
              <a:spcAft>
                <a:spcPts val="800"/>
              </a:spcAft>
              <a:buFont typeface="Symbol" panose="05050102010706020507" pitchFamily="18" charset="2"/>
              <a:buChar char=""/>
            </a:pPr>
            <a:r>
              <a:rPr lang="en-GB" dirty="0">
                <a:effectLst/>
                <a:latin typeface="Arial" panose="020B0604020202020204" pitchFamily="34" charset="0"/>
                <a:ea typeface="Calibri" panose="020F0502020204030204" pitchFamily="34" charset="0"/>
                <a:cs typeface="Arial" panose="020B0604020202020204" pitchFamily="34" charset="0"/>
              </a:rPr>
              <a:t>The lack of early diagnosis affects the patients’ health</a:t>
            </a:r>
            <a:r>
              <a:rPr lang="en-GB" sz="1200" dirty="0">
                <a:effectLst/>
                <a:latin typeface="Arial" panose="020B0604020202020204" pitchFamily="34" charset="0"/>
                <a:ea typeface="Calibri" panose="020F0502020204030204" pitchFamily="34" charset="0"/>
                <a:cs typeface="Times New Roman" panose="02020603050405020304" pitchFamily="18" charset="0"/>
              </a:rPr>
              <a:t>.</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200" dirty="0">
              <a:effectLst/>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pPr>
            <a:endParaRPr lang="en-GB" sz="1200" dirty="0">
              <a:effectLst/>
              <a:latin typeface="Arial" panose="020B0604020202020204" pitchFamily="34" charset="0"/>
              <a:ea typeface="Calibri" panose="020F050202020403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395981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9A69AF-D57B-49B4-886C-D4A5DC1944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CABDC08D-6093-4397-92D4-54D00E2BB1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rot="16200000">
            <a:off x="-650724" y="650724"/>
            <a:ext cx="6858000" cy="5556552"/>
          </a:xfrm>
          <a:custGeom>
            <a:avLst/>
            <a:gdLst>
              <a:gd name="connsiteX0" fmla="*/ 6858000 w 6858000"/>
              <a:gd name="connsiteY0" fmla="*/ 3445704 h 5556552"/>
              <a:gd name="connsiteX1" fmla="*/ 3829242 w 6858000"/>
              <a:gd name="connsiteY1" fmla="*/ 5433322 h 5556552"/>
              <a:gd name="connsiteX2" fmla="*/ 3827369 w 6858000"/>
              <a:gd name="connsiteY2" fmla="*/ 5434867 h 5556552"/>
              <a:gd name="connsiteX3" fmla="*/ 3824583 w 6858000"/>
              <a:gd name="connsiteY3" fmla="*/ 5436378 h 5556552"/>
              <a:gd name="connsiteX4" fmla="*/ 3798693 w 6858000"/>
              <a:gd name="connsiteY4" fmla="*/ 5453370 h 5556552"/>
              <a:gd name="connsiteX5" fmla="*/ 3785011 w 6858000"/>
              <a:gd name="connsiteY5" fmla="*/ 5457858 h 5556552"/>
              <a:gd name="connsiteX6" fmla="*/ 3706339 w 6858000"/>
              <a:gd name="connsiteY6" fmla="*/ 5500559 h 5556552"/>
              <a:gd name="connsiteX7" fmla="*/ 3428998 w 6858000"/>
              <a:gd name="connsiteY7" fmla="*/ 5556552 h 5556552"/>
              <a:gd name="connsiteX8" fmla="*/ 3151658 w 6858000"/>
              <a:gd name="connsiteY8" fmla="*/ 5500559 h 5556552"/>
              <a:gd name="connsiteX9" fmla="*/ 3072996 w 6858000"/>
              <a:gd name="connsiteY9" fmla="*/ 5457863 h 5556552"/>
              <a:gd name="connsiteX10" fmla="*/ 3059298 w 6858000"/>
              <a:gd name="connsiteY10" fmla="*/ 5453370 h 5556552"/>
              <a:gd name="connsiteX11" fmla="*/ 3033383 w 6858000"/>
              <a:gd name="connsiteY11" fmla="*/ 5436362 h 5556552"/>
              <a:gd name="connsiteX12" fmla="*/ 3030627 w 6858000"/>
              <a:gd name="connsiteY12" fmla="*/ 5434867 h 5556552"/>
              <a:gd name="connsiteX13" fmla="*/ 3028775 w 6858000"/>
              <a:gd name="connsiteY13" fmla="*/ 5433338 h 5556552"/>
              <a:gd name="connsiteX14" fmla="*/ 0 w 6858000"/>
              <a:gd name="connsiteY14" fmla="*/ 3445704 h 5556552"/>
              <a:gd name="connsiteX15" fmla="*/ 6858000 w 6858000"/>
              <a:gd name="connsiteY15" fmla="*/ 0 h 5556552"/>
              <a:gd name="connsiteX16" fmla="*/ 6858000 w 6858000"/>
              <a:gd name="connsiteY16" fmla="*/ 349336 h 5556552"/>
              <a:gd name="connsiteX17" fmla="*/ 6858000 w 6858000"/>
              <a:gd name="connsiteY17" fmla="*/ 3445703 h 5556552"/>
              <a:gd name="connsiteX18" fmla="*/ 0 w 6858000"/>
              <a:gd name="connsiteY18" fmla="*/ 3445703 h 5556552"/>
              <a:gd name="connsiteX19" fmla="*/ 0 w 6858000"/>
              <a:gd name="connsiteY19" fmla="*/ 0 h 55565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6858000" h="5556552">
                <a:moveTo>
                  <a:pt x="6858000" y="3445704"/>
                </a:moveTo>
                <a:lnTo>
                  <a:pt x="3829242" y="5433322"/>
                </a:lnTo>
                <a:lnTo>
                  <a:pt x="3827369" y="5434867"/>
                </a:lnTo>
                <a:lnTo>
                  <a:pt x="3824583" y="5436378"/>
                </a:lnTo>
                <a:lnTo>
                  <a:pt x="3798693" y="5453370"/>
                </a:lnTo>
                <a:lnTo>
                  <a:pt x="3785011" y="5457858"/>
                </a:lnTo>
                <a:lnTo>
                  <a:pt x="3706339" y="5500559"/>
                </a:lnTo>
                <a:cubicBezTo>
                  <a:pt x="3621096" y="5536614"/>
                  <a:pt x="3527375" y="5556552"/>
                  <a:pt x="3428998" y="5556552"/>
                </a:cubicBezTo>
                <a:cubicBezTo>
                  <a:pt x="3330621" y="5556552"/>
                  <a:pt x="3236901" y="5536614"/>
                  <a:pt x="3151658" y="5500559"/>
                </a:cubicBezTo>
                <a:lnTo>
                  <a:pt x="3072996" y="5457863"/>
                </a:lnTo>
                <a:lnTo>
                  <a:pt x="3059298" y="5453370"/>
                </a:lnTo>
                <a:lnTo>
                  <a:pt x="3033383" y="5436362"/>
                </a:lnTo>
                <a:lnTo>
                  <a:pt x="3030627" y="5434867"/>
                </a:lnTo>
                <a:lnTo>
                  <a:pt x="3028775" y="5433338"/>
                </a:lnTo>
                <a:lnTo>
                  <a:pt x="0" y="3445704"/>
                </a:lnTo>
                <a:close/>
                <a:moveTo>
                  <a:pt x="6858000" y="0"/>
                </a:moveTo>
                <a:lnTo>
                  <a:pt x="6858000" y="349336"/>
                </a:lnTo>
                <a:lnTo>
                  <a:pt x="6858000" y="3445703"/>
                </a:lnTo>
                <a:lnTo>
                  <a:pt x="0" y="3445703"/>
                </a:lnTo>
                <a:lnTo>
                  <a:pt x="0" y="0"/>
                </a:lnTo>
                <a:close/>
              </a:path>
            </a:pathLst>
          </a:custGeom>
          <a:ln>
            <a:noFill/>
          </a:ln>
          <a:effectLst/>
          <a:extLst>
            <a:ext uri="{91240B29-F687-4f45-9708-019B960494DF}">
              <a14:hiddenLine xmlns="" xmlns:a14="http://schemas.microsoft.com/office/drawing/2010/main" xmlns:p14="http://schemas.microsoft.com/office/powerpoint/2010/main" xmlns:a16="http://schemas.microsoft.com/office/drawing/2014/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F3BE2D58-D47D-483C-A4AA-C32059C66137}"/>
              </a:ext>
            </a:extLst>
          </p:cNvPr>
          <p:cNvSpPr>
            <a:spLocks noGrp="1"/>
          </p:cNvSpPr>
          <p:nvPr>
            <p:ph type="title"/>
          </p:nvPr>
        </p:nvSpPr>
        <p:spPr>
          <a:xfrm>
            <a:off x="451515" y="1734857"/>
            <a:ext cx="3765483" cy="3388287"/>
          </a:xfrm>
        </p:spPr>
        <p:txBody>
          <a:bodyPr anchor="ctr">
            <a:normAutofit/>
          </a:bodyPr>
          <a:lstStyle/>
          <a:p>
            <a:r>
              <a:rPr lang="en-US"/>
              <a:t>Background </a:t>
            </a:r>
            <a:endParaRPr lang="en-GB"/>
          </a:p>
        </p:txBody>
      </p:sp>
      <p:sp>
        <p:nvSpPr>
          <p:cNvPr id="3" name="Content Placeholder 2">
            <a:extLst>
              <a:ext uri="{FF2B5EF4-FFF2-40B4-BE49-F238E27FC236}">
                <a16:creationId xmlns:a16="http://schemas.microsoft.com/office/drawing/2014/main" id="{7D622B39-DF10-4422-B608-810F94F987A1}"/>
              </a:ext>
            </a:extLst>
          </p:cNvPr>
          <p:cNvSpPr>
            <a:spLocks noGrp="1"/>
          </p:cNvSpPr>
          <p:nvPr>
            <p:ph idx="1"/>
          </p:nvPr>
        </p:nvSpPr>
        <p:spPr>
          <a:xfrm>
            <a:off x="6008068" y="978993"/>
            <a:ext cx="5365218" cy="4900014"/>
          </a:xfrm>
          <a:effectLst/>
        </p:spPr>
        <p:txBody>
          <a:bodyPr>
            <a:normAutofit/>
          </a:bodyPr>
          <a:lstStyle/>
          <a:p>
            <a:pPr marL="0" indent="0">
              <a:buNone/>
            </a:pPr>
            <a:r>
              <a:rPr lang="en-GB" dirty="0">
                <a:effectLst/>
                <a:latin typeface="Arial" panose="020B0604020202020204" pitchFamily="34" charset="0"/>
                <a:ea typeface="Calibri" panose="020F0502020204030204" pitchFamily="34" charset="0"/>
                <a:cs typeface="Arial" panose="020B0604020202020204" pitchFamily="34" charset="0"/>
              </a:rPr>
              <a:t> The purpose of the research was to evaluate the levels on diagnostic delayed, alongside with the severity markers associated with type one diabetes, in the United States. The study was organized in the United States and from perspective of parents while many researches have been conducted from a clinical standpoint internationally. </a:t>
            </a:r>
            <a:endParaRPr lang="en-GB" dirty="0"/>
          </a:p>
        </p:txBody>
      </p:sp>
    </p:spTree>
    <p:extLst>
      <p:ext uri="{BB962C8B-B14F-4D97-AF65-F5344CB8AC3E}">
        <p14:creationId xmlns:p14="http://schemas.microsoft.com/office/powerpoint/2010/main" val="8823788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D0AF81-FB75-4F8E-B270-7314288037B8}"/>
              </a:ext>
            </a:extLst>
          </p:cNvPr>
          <p:cNvSpPr>
            <a:spLocks noGrp="1"/>
          </p:cNvSpPr>
          <p:nvPr>
            <p:ph type="title"/>
          </p:nvPr>
        </p:nvSpPr>
        <p:spPr/>
        <p:txBody>
          <a:bodyPr/>
          <a:lstStyle/>
          <a:p>
            <a:r>
              <a:rPr lang="en-GB" b="1" dirty="0"/>
              <a:t>Study design and data collection methods</a:t>
            </a:r>
            <a:endParaRPr lang="en-GB" dirty="0"/>
          </a:p>
        </p:txBody>
      </p:sp>
      <p:pic>
        <p:nvPicPr>
          <p:cNvPr id="6" name="Content Placeholder 5" descr="A picture containing gambling house, room&#10;&#10;Description automatically generated">
            <a:extLst>
              <a:ext uri="{FF2B5EF4-FFF2-40B4-BE49-F238E27FC236}">
                <a16:creationId xmlns:a16="http://schemas.microsoft.com/office/drawing/2014/main" id="{DACAE226-386A-48AB-826E-3B543E0FF7CF}"/>
              </a:ext>
            </a:extLst>
          </p:cNvPr>
          <p:cNvPicPr>
            <a:picLocks noGrp="1" noChangeAspect="1"/>
          </p:cNvPicPr>
          <p:nvPr>
            <p:ph idx="1"/>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406401" y="2492074"/>
            <a:ext cx="5175250" cy="3449025"/>
          </a:xfrm>
        </p:spPr>
      </p:pic>
      <p:sp>
        <p:nvSpPr>
          <p:cNvPr id="4" name="Text Placeholder 3">
            <a:extLst>
              <a:ext uri="{FF2B5EF4-FFF2-40B4-BE49-F238E27FC236}">
                <a16:creationId xmlns:a16="http://schemas.microsoft.com/office/drawing/2014/main" id="{FCA3F429-64C8-47A4-9828-037BF4B49FD6}"/>
              </a:ext>
            </a:extLst>
          </p:cNvPr>
          <p:cNvSpPr>
            <a:spLocks noGrp="1"/>
          </p:cNvSpPr>
          <p:nvPr>
            <p:ph type="body" sz="half" idx="2"/>
          </p:nvPr>
        </p:nvSpPr>
        <p:spPr>
          <a:xfrm>
            <a:off x="6096000" y="857250"/>
            <a:ext cx="5689599" cy="5524500"/>
          </a:xfrm>
        </p:spPr>
        <p:txBody>
          <a:bodyPr/>
          <a:lstStyle/>
          <a:p>
            <a:pPr marL="342900" lvl="0" indent="-342900">
              <a:lnSpc>
                <a:spcPct val="107000"/>
              </a:lnSpc>
              <a:buFont typeface="Symbol" panose="05050102010706020507" pitchFamily="18" charset="2"/>
              <a:buChar char=""/>
            </a:pPr>
            <a:r>
              <a:rPr lang="en-GB" sz="1400" dirty="0">
                <a:effectLst/>
                <a:latin typeface="Arial" panose="020B0604020202020204" pitchFamily="34" charset="0"/>
                <a:ea typeface="Calibri" panose="020F0502020204030204" pitchFamily="34" charset="0"/>
                <a:cs typeface="Times New Roman" panose="02020603050405020304" pitchFamily="18" charset="0"/>
              </a:rPr>
              <a:t>Parents of children with type one diabetes were recruited for an online study</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1400" dirty="0">
                <a:effectLst/>
                <a:latin typeface="Arial" panose="020B0604020202020204" pitchFamily="34" charset="0"/>
                <a:ea typeface="Calibri" panose="020F0502020204030204" pitchFamily="34" charset="0"/>
                <a:cs typeface="Times New Roman" panose="02020603050405020304" pitchFamily="18" charset="0"/>
              </a:rPr>
              <a:t>The patients had to be diagnosed in the last 10 years </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1400" dirty="0">
                <a:effectLst/>
                <a:latin typeface="Arial" panose="020B0604020202020204" pitchFamily="34" charset="0"/>
                <a:ea typeface="Calibri" panose="020F0502020204030204" pitchFamily="34" charset="0"/>
                <a:cs typeface="Times New Roman" panose="02020603050405020304" pitchFamily="18" charset="0"/>
              </a:rPr>
              <a:t>The limit age had to be 18 years old or younger </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1400" dirty="0">
                <a:effectLst/>
                <a:latin typeface="Arial" panose="020B0604020202020204" pitchFamily="34" charset="0"/>
                <a:ea typeface="Calibri" panose="020F0502020204030204" pitchFamily="34" charset="0"/>
                <a:cs typeface="Times New Roman" panose="02020603050405020304" pitchFamily="18" charset="0"/>
              </a:rPr>
              <a:t>Must being diagnosed in the United States</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1400" dirty="0">
                <a:effectLst/>
                <a:latin typeface="Arial" panose="020B0604020202020204" pitchFamily="34" charset="0"/>
                <a:ea typeface="Calibri" panose="020F0502020204030204" pitchFamily="34" charset="0"/>
                <a:cs typeface="Times New Roman" panose="02020603050405020304" pitchFamily="18" charset="0"/>
              </a:rPr>
              <a:t>Quantitative and qualitative methods were used </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1400" kern="1200" dirty="0">
                <a:solidFill>
                  <a:schemeClr val="tx1">
                    <a:lumMod val="95000"/>
                  </a:schemeClr>
                </a:solidFill>
                <a:effectLst/>
                <a:latin typeface="Arial" panose="020B0604020202020204" pitchFamily="34" charset="0"/>
                <a:ea typeface="Calibri" panose="020F0502020204030204" pitchFamily="34" charset="0"/>
                <a:cs typeface="Times New Roman" panose="02020603050405020304" pitchFamily="18" charset="0"/>
              </a:rPr>
              <a:t>the time period just before diagnosis, and the hospitalization was necessary to be known </a:t>
            </a:r>
            <a:endParaRPr lang="en-GB" sz="1400" dirty="0">
              <a:solidFill>
                <a:schemeClr val="tx1">
                  <a:lumMod val="95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1400" kern="1200" dirty="0">
                <a:solidFill>
                  <a:schemeClr val="tx1">
                    <a:lumMod val="95000"/>
                  </a:schemeClr>
                </a:solidFill>
                <a:effectLst/>
                <a:latin typeface="Arial" panose="020B0604020202020204" pitchFamily="34" charset="0"/>
                <a:ea typeface="Calibri" panose="020F0502020204030204" pitchFamily="34" charset="0"/>
                <a:cs typeface="Times New Roman" panose="02020603050405020304" pitchFamily="18" charset="0"/>
              </a:rPr>
              <a:t>55 questions were used in the survey </a:t>
            </a:r>
            <a:endParaRPr lang="en-GB" sz="1400" dirty="0">
              <a:solidFill>
                <a:schemeClr val="tx1">
                  <a:lumMod val="95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1400" kern="1200" dirty="0">
                <a:solidFill>
                  <a:schemeClr val="tx1">
                    <a:lumMod val="95000"/>
                  </a:schemeClr>
                </a:solidFill>
                <a:effectLst/>
                <a:latin typeface="Arial" panose="020B0604020202020204" pitchFamily="34" charset="0"/>
                <a:ea typeface="Calibri" panose="020F0502020204030204" pitchFamily="34" charset="0"/>
                <a:cs typeface="Times New Roman" panose="02020603050405020304" pitchFamily="18" charset="0"/>
              </a:rPr>
              <a:t>The survey focused on finding information about diagnosis experiences.</a:t>
            </a:r>
            <a:endParaRPr lang="en-GB" sz="1400" dirty="0">
              <a:solidFill>
                <a:schemeClr val="tx1">
                  <a:lumMod val="95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Symbol" panose="05050102010706020507" pitchFamily="18" charset="2"/>
              <a:buChar char=""/>
            </a:pPr>
            <a:r>
              <a:rPr lang="en-GB" sz="1400" kern="1200" dirty="0">
                <a:solidFill>
                  <a:schemeClr val="tx1">
                    <a:lumMod val="95000"/>
                  </a:schemeClr>
                </a:solidFill>
                <a:effectLst/>
                <a:latin typeface="Arial" panose="020B0604020202020204" pitchFamily="34" charset="0"/>
                <a:ea typeface="Calibri" panose="020F0502020204030204" pitchFamily="34" charset="0"/>
                <a:cs typeface="Times New Roman" panose="02020603050405020304" pitchFamily="18" charset="0"/>
              </a:rPr>
              <a:t>Multiple choice questions and short answers were used </a:t>
            </a:r>
          </a:p>
          <a:p>
            <a:pPr marL="342900" indent="-342900">
              <a:lnSpc>
                <a:spcPct val="107000"/>
              </a:lnSpc>
              <a:spcAft>
                <a:spcPts val="800"/>
              </a:spcAft>
              <a:buFont typeface="Symbol" panose="05050102010706020507" pitchFamily="18" charset="2"/>
              <a:buChar char=""/>
            </a:pPr>
            <a:r>
              <a:rPr lang="en-GB" dirty="0">
                <a:effectLst/>
                <a:latin typeface="Arial" panose="020B0604020202020204" pitchFamily="34" charset="0"/>
                <a:ea typeface="Calibri" panose="020F0502020204030204" pitchFamily="34" charset="0"/>
                <a:cs typeface="Arial" panose="020B0604020202020204" pitchFamily="34" charset="0"/>
              </a:rPr>
              <a:t>To add a better depth to understanding the delayed diagnosis a qualitative reflection was also explored.</a:t>
            </a:r>
          </a:p>
          <a:p>
            <a:pPr lvl="0">
              <a:lnSpc>
                <a:spcPct val="107000"/>
              </a:lnSpc>
              <a:spcAft>
                <a:spcPts val="800"/>
              </a:spcAft>
            </a:pPr>
            <a:endParaRPr lang="en-GB" sz="1400" dirty="0">
              <a:solidFill>
                <a:schemeClr val="tx1">
                  <a:lumMod val="95000"/>
                </a:schemeClr>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22742011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1433E9-6647-4FCC-B38E-AE2C887159E7}"/>
              </a:ext>
            </a:extLst>
          </p:cNvPr>
          <p:cNvSpPr>
            <a:spLocks noGrp="1"/>
          </p:cNvSpPr>
          <p:nvPr>
            <p:ph type="title"/>
          </p:nvPr>
        </p:nvSpPr>
        <p:spPr/>
        <p:txBody>
          <a:bodyPr/>
          <a:lstStyle/>
          <a:p>
            <a:r>
              <a:rPr lang="en-US"/>
              <a:t>Literature review </a:t>
            </a:r>
            <a:endParaRPr lang="en-GB" dirty="0"/>
          </a:p>
        </p:txBody>
      </p:sp>
      <p:pic>
        <p:nvPicPr>
          <p:cNvPr id="6" name="Content Placeholder 5" descr="A picture containing text, black&#10;&#10;Description automatically generated">
            <a:extLst>
              <a:ext uri="{FF2B5EF4-FFF2-40B4-BE49-F238E27FC236}">
                <a16:creationId xmlns:a16="http://schemas.microsoft.com/office/drawing/2014/main" id="{9EDA055D-7EB5-45EF-B8C4-963BF580CAB8}"/>
              </a:ext>
            </a:extLst>
          </p:cNvPr>
          <p:cNvPicPr>
            <a:picLocks noGrp="1" noChangeAspect="1"/>
          </p:cNvPicPr>
          <p:nvPr>
            <p:ph idx="1"/>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464344" y="2505074"/>
            <a:ext cx="4679156" cy="3906838"/>
          </a:xfrm>
        </p:spPr>
      </p:pic>
      <p:sp>
        <p:nvSpPr>
          <p:cNvPr id="4" name="Text Placeholder 3">
            <a:extLst>
              <a:ext uri="{FF2B5EF4-FFF2-40B4-BE49-F238E27FC236}">
                <a16:creationId xmlns:a16="http://schemas.microsoft.com/office/drawing/2014/main" id="{317CDA79-24CC-4C29-B469-EA1ADF80E6AF}"/>
              </a:ext>
            </a:extLst>
          </p:cNvPr>
          <p:cNvSpPr>
            <a:spLocks noGrp="1"/>
          </p:cNvSpPr>
          <p:nvPr>
            <p:ph type="body" sz="half" idx="2"/>
          </p:nvPr>
        </p:nvSpPr>
        <p:spPr>
          <a:xfrm>
            <a:off x="6562725" y="735011"/>
            <a:ext cx="4981575" cy="5275263"/>
          </a:xfrm>
        </p:spPr>
        <p:txBody>
          <a:bodyPr/>
          <a:lstStyle/>
          <a:p>
            <a:pPr marL="285750" indent="-285750">
              <a:buFont typeface="Arial" panose="020B0604020202020204" pitchFamily="34" charset="0"/>
              <a:buChar char="•"/>
            </a:pPr>
            <a:r>
              <a:rPr lang="en-US" dirty="0">
                <a:latin typeface="Arial" panose="020B0604020202020204" pitchFamily="34" charset="0"/>
                <a:cs typeface="Arial" panose="020B0604020202020204" pitchFamily="34" charset="0"/>
              </a:rPr>
              <a:t>The researchers conducted the study based on previous  up to date research.</a:t>
            </a:r>
          </a:p>
          <a:p>
            <a:pPr marL="285750" indent="-285750">
              <a:buFont typeface="Arial" panose="020B0604020202020204" pitchFamily="34" charset="0"/>
              <a:buChar char="•"/>
            </a:pPr>
            <a:r>
              <a:rPr lang="en-US" dirty="0">
                <a:latin typeface="Arial" panose="020B0604020202020204" pitchFamily="34" charset="0"/>
                <a:cs typeface="Arial" panose="020B0604020202020204" pitchFamily="34" charset="0"/>
              </a:rPr>
              <a:t>The literature supports higher incidence in later years.</a:t>
            </a:r>
          </a:p>
          <a:p>
            <a:pPr marL="285750" indent="-285750">
              <a:buFont typeface="Arial" panose="020B0604020202020204" pitchFamily="34" charset="0"/>
              <a:buChar char="•"/>
            </a:pPr>
            <a:r>
              <a:rPr lang="en-US" dirty="0">
                <a:latin typeface="Arial" panose="020B0604020202020204" pitchFamily="34" charset="0"/>
                <a:cs typeface="Arial" panose="020B0604020202020204" pitchFamily="34" charset="0"/>
              </a:rPr>
              <a:t>This sample may reflect social media usage rates among those parents with a young T1D.</a:t>
            </a:r>
          </a:p>
          <a:p>
            <a:pPr marL="285750" indent="-285750">
              <a:buFont typeface="Arial" panose="020B0604020202020204" pitchFamily="34" charset="0"/>
              <a:buChar char="•"/>
            </a:pPr>
            <a:r>
              <a:rPr lang="en-US" dirty="0">
                <a:latin typeface="Arial" panose="020B0604020202020204" pitchFamily="34" charset="0"/>
                <a:cs typeface="Arial" panose="020B0604020202020204" pitchFamily="34" charset="0"/>
              </a:rPr>
              <a:t>Future research on this topic could be done with other diabetes groups, such as Glu/T1D Exchange and/or Diabetes.</a:t>
            </a:r>
          </a:p>
          <a:p>
            <a:pPr marL="285750" indent="-285750">
              <a:buFont typeface="Arial" panose="020B0604020202020204" pitchFamily="34" charset="0"/>
              <a:buChar char="•"/>
            </a:pPr>
            <a:r>
              <a:rPr lang="en-US" dirty="0">
                <a:latin typeface="Arial" panose="020B0604020202020204" pitchFamily="34" charset="0"/>
                <a:cs typeface="Arial" panose="020B0604020202020204" pitchFamily="34" charset="0"/>
              </a:rPr>
              <a:t>The lack of a universal database for those with T1D led to the use of a snowball social media sample for this research study, which may limit the findings.</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264940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FD8BB6-F002-4FF0-B92E-7E4A1F293048}"/>
              </a:ext>
            </a:extLst>
          </p:cNvPr>
          <p:cNvSpPr>
            <a:spLocks noGrp="1"/>
          </p:cNvSpPr>
          <p:nvPr>
            <p:ph type="title"/>
          </p:nvPr>
        </p:nvSpPr>
        <p:spPr/>
        <p:txBody>
          <a:bodyPr/>
          <a:lstStyle/>
          <a:p>
            <a:r>
              <a:rPr lang="en-US" dirty="0"/>
              <a:t>Sample </a:t>
            </a:r>
            <a:endParaRPr lang="en-GB" dirty="0"/>
          </a:p>
        </p:txBody>
      </p:sp>
      <p:sp>
        <p:nvSpPr>
          <p:cNvPr id="3" name="Content Placeholder 2">
            <a:extLst>
              <a:ext uri="{FF2B5EF4-FFF2-40B4-BE49-F238E27FC236}">
                <a16:creationId xmlns:a16="http://schemas.microsoft.com/office/drawing/2014/main" id="{93623C87-CEF6-4BCD-AA1E-0FA2B4822F44}"/>
              </a:ext>
            </a:extLst>
          </p:cNvPr>
          <p:cNvSpPr>
            <a:spLocks noGrp="1"/>
          </p:cNvSpPr>
          <p:nvPr>
            <p:ph idx="1"/>
          </p:nvPr>
        </p:nvSpPr>
        <p:spPr>
          <a:xfrm>
            <a:off x="425962" y="2089121"/>
            <a:ext cx="11053690" cy="3841162"/>
          </a:xfrm>
        </p:spPr>
        <p:txBody>
          <a:bodyPr>
            <a:normAutofit/>
          </a:bodyPr>
          <a:lstStyle/>
          <a:p>
            <a:r>
              <a:rPr lang="en-US" sz="1400" dirty="0">
                <a:latin typeface="Arial" panose="020B0604020202020204" pitchFamily="34" charset="0"/>
                <a:cs typeface="Arial" panose="020B0604020202020204" pitchFamily="34" charset="0"/>
              </a:rPr>
              <a:t>Within one week of opening the survey, 1352 individuals had completed the survey. From this initial pool, all those individuals who did not meet the inclusion criteria, including age of child, time span from diagnosis, and location of diagnosis were eliminated.</a:t>
            </a:r>
          </a:p>
          <a:p>
            <a:r>
              <a:rPr lang="en-US" sz="1400" dirty="0">
                <a:latin typeface="Arial" panose="020B0604020202020204" pitchFamily="34" charset="0"/>
                <a:cs typeface="Arial" panose="020B0604020202020204" pitchFamily="34" charset="0"/>
              </a:rPr>
              <a:t>Samples t-tests, and correlation tests were conducted on the quantitative data.</a:t>
            </a:r>
          </a:p>
          <a:p>
            <a:r>
              <a:rPr lang="en-US" sz="1400" dirty="0">
                <a:latin typeface="Arial" panose="020B0604020202020204" pitchFamily="34" charset="0"/>
                <a:cs typeface="Arial" panose="020B0604020202020204" pitchFamily="34" charset="0"/>
              </a:rPr>
              <a:t>Of the children diagnosed with T1D, 54.1% (n = 527) were male and 45.8% (n = 447) were female.</a:t>
            </a:r>
          </a:p>
          <a:p>
            <a:r>
              <a:rPr lang="en-US" sz="1400" dirty="0">
                <a:latin typeface="Arial" panose="020B0604020202020204" pitchFamily="34" charset="0"/>
                <a:cs typeface="Arial" panose="020B0604020202020204" pitchFamily="34" charset="0"/>
              </a:rPr>
              <a:t>A delayed diagnosis occurred in 34.1% (n = 332) of all cases. </a:t>
            </a:r>
          </a:p>
        </p:txBody>
      </p:sp>
    </p:spTree>
    <p:extLst>
      <p:ext uri="{BB962C8B-B14F-4D97-AF65-F5344CB8AC3E}">
        <p14:creationId xmlns:p14="http://schemas.microsoft.com/office/powerpoint/2010/main" val="26554398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6B4BF0-BA40-412B-B870-60F644E8DD81}"/>
              </a:ext>
            </a:extLst>
          </p:cNvPr>
          <p:cNvSpPr>
            <a:spLocks noGrp="1"/>
          </p:cNvSpPr>
          <p:nvPr>
            <p:ph type="title"/>
          </p:nvPr>
        </p:nvSpPr>
        <p:spPr/>
        <p:txBody>
          <a:bodyPr/>
          <a:lstStyle/>
          <a:p>
            <a:r>
              <a:rPr lang="en-US" dirty="0"/>
              <a:t>Ethical considerations and Data analysis and Results</a:t>
            </a:r>
            <a:endParaRPr lang="en-GB" dirty="0"/>
          </a:p>
        </p:txBody>
      </p:sp>
      <p:sp>
        <p:nvSpPr>
          <p:cNvPr id="4" name="TextBox 3">
            <a:extLst>
              <a:ext uri="{FF2B5EF4-FFF2-40B4-BE49-F238E27FC236}">
                <a16:creationId xmlns:a16="http://schemas.microsoft.com/office/drawing/2014/main" id="{C8E2D80E-EB76-4B26-8B59-70179A56256D}"/>
              </a:ext>
            </a:extLst>
          </p:cNvPr>
          <p:cNvSpPr txBox="1"/>
          <p:nvPr/>
        </p:nvSpPr>
        <p:spPr>
          <a:xfrm>
            <a:off x="810001" y="2804422"/>
            <a:ext cx="11032811" cy="2031325"/>
          </a:xfrm>
          <a:prstGeom prst="rect">
            <a:avLst/>
          </a:prstGeom>
          <a:noFill/>
        </p:spPr>
        <p:txBody>
          <a:bodyPr wrap="square">
            <a:spAutoFit/>
          </a:bodyPr>
          <a:lstStyle/>
          <a:p>
            <a:pPr marL="285750" indent="-285750">
              <a:buFont typeface="Arial" panose="020B0604020202020204" pitchFamily="34" charset="0"/>
              <a:buChar char="•"/>
            </a:pPr>
            <a:r>
              <a:rPr lang="en-US" sz="1400" dirty="0">
                <a:latin typeface="Arial" panose="020B0604020202020204" pitchFamily="34" charset="0"/>
                <a:cs typeface="Arial" panose="020B0604020202020204" pitchFamily="34" charset="0"/>
              </a:rPr>
              <a:t>For this research, a social media request take on the parents of children with T1D to complete an online survey about the experience of diagnosis.</a:t>
            </a:r>
          </a:p>
          <a:p>
            <a:pPr marL="285750" indent="-285750">
              <a:buFont typeface="Arial" panose="020B0604020202020204" pitchFamily="34" charset="0"/>
              <a:buChar char="•"/>
            </a:pPr>
            <a:r>
              <a:rPr lang="en-US" sz="1400" dirty="0">
                <a:latin typeface="Arial" panose="020B0604020202020204" pitchFamily="34" charset="0"/>
                <a:cs typeface="Arial" panose="020B0604020202020204" pitchFamily="34" charset="0"/>
              </a:rPr>
              <a:t>Those who did not consent to participate in the research and those who were not the parent or guardian of a child with T1D were removed from the dataset.</a:t>
            </a:r>
          </a:p>
          <a:p>
            <a:pPr marL="285750" indent="-285750">
              <a:buFont typeface="Arial" panose="020B0604020202020204" pitchFamily="34" charset="0"/>
              <a:buChar char="•"/>
            </a:pPr>
            <a:r>
              <a:rPr lang="en-US" sz="1400" dirty="0">
                <a:latin typeface="Arial" panose="020B0604020202020204" pitchFamily="34" charset="0"/>
                <a:cs typeface="Arial" panose="020B0604020202020204" pitchFamily="34" charset="0"/>
              </a:rPr>
              <a:t>An Institutional Review Board (IRB) approval was obtained prior to the implementation of the survey to ensure ethical considerations of participants.</a:t>
            </a:r>
          </a:p>
          <a:p>
            <a:pPr marL="285750" indent="-285750">
              <a:buFont typeface="Arial" panose="020B0604020202020204" pitchFamily="34" charset="0"/>
              <a:buChar char="•"/>
            </a:pPr>
            <a:r>
              <a:rPr lang="en-US" sz="1400" dirty="0">
                <a:latin typeface="Arial" panose="020B0604020202020204" pitchFamily="34" charset="0"/>
                <a:cs typeface="Arial" panose="020B0604020202020204" pitchFamily="34" charset="0"/>
              </a:rPr>
              <a:t>All data was received anonymously, and no identifying information was collected from participants.</a:t>
            </a:r>
          </a:p>
          <a:p>
            <a:pPr marL="285750" indent="-285750">
              <a:buFont typeface="Arial" panose="020B0604020202020204" pitchFamily="34" charset="0"/>
              <a:buChar char="•"/>
            </a:pPr>
            <a:r>
              <a:rPr lang="en-US" sz="1400" dirty="0">
                <a:latin typeface="Arial" panose="020B0604020202020204" pitchFamily="34" charset="0"/>
                <a:cs typeface="Arial" panose="020B0604020202020204" pitchFamily="34" charset="0"/>
              </a:rPr>
              <a:t>Almost half of the children who were represented in this study were five years old or younger at the time of diagnosis</a:t>
            </a:r>
          </a:p>
          <a:p>
            <a:pPr marL="285750" indent="-285750">
              <a:buFont typeface="Arial" panose="020B0604020202020204" pitchFamily="34" charset="0"/>
              <a:buChar char="•"/>
            </a:pPr>
            <a:r>
              <a:rPr lang="en-US" sz="1400" dirty="0">
                <a:latin typeface="Arial" panose="020B0604020202020204" pitchFamily="34" charset="0"/>
                <a:cs typeface="Arial" panose="020B0604020202020204" pitchFamily="34" charset="0"/>
              </a:rPr>
              <a:t>A two way contingency table analysis was conducted to evaluate the relationship between delayed diagnosis and place of diagnosis.</a:t>
            </a:r>
            <a:endParaRPr lang="en-GB"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924973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D2A9A8-6930-45C7-9E94-0D81BCA60E90}"/>
              </a:ext>
            </a:extLst>
          </p:cNvPr>
          <p:cNvSpPr>
            <a:spLocks noGrp="1"/>
          </p:cNvSpPr>
          <p:nvPr>
            <p:ph type="title"/>
          </p:nvPr>
        </p:nvSpPr>
        <p:spPr/>
        <p:txBody>
          <a:bodyPr/>
          <a:lstStyle/>
          <a:p>
            <a:r>
              <a:rPr lang="en-US" dirty="0"/>
              <a:t>Conclusion </a:t>
            </a:r>
            <a:endParaRPr lang="en-GB" dirty="0"/>
          </a:p>
        </p:txBody>
      </p:sp>
      <p:sp>
        <p:nvSpPr>
          <p:cNvPr id="3" name="Content Placeholder 2">
            <a:extLst>
              <a:ext uri="{FF2B5EF4-FFF2-40B4-BE49-F238E27FC236}">
                <a16:creationId xmlns:a16="http://schemas.microsoft.com/office/drawing/2014/main" id="{619B2B8E-0B28-4D47-B452-3BCA8D56DA48}"/>
              </a:ext>
            </a:extLst>
          </p:cNvPr>
          <p:cNvSpPr>
            <a:spLocks noGrp="1"/>
          </p:cNvSpPr>
          <p:nvPr>
            <p:ph idx="1"/>
          </p:nvPr>
        </p:nvSpPr>
        <p:spPr>
          <a:xfrm>
            <a:off x="818712" y="2222287"/>
            <a:ext cx="10554574" cy="3317379"/>
          </a:xfrm>
        </p:spPr>
        <p:txBody>
          <a:bodyPr>
            <a:normAutofit/>
          </a:bodyPr>
          <a:lstStyle/>
          <a:p>
            <a:r>
              <a:rPr lang="en-US" sz="1400" dirty="0">
                <a:latin typeface="Arial" panose="020B0604020202020204" pitchFamily="34" charset="0"/>
                <a:cs typeface="Arial" panose="020B0604020202020204" pitchFamily="34" charset="0"/>
              </a:rPr>
              <a:t>The increasing incidence rates of T1D coupled with the high rates of delayed diagnosis illustrates an urgent problem.</a:t>
            </a:r>
          </a:p>
          <a:p>
            <a:r>
              <a:rPr lang="en-US" sz="1400" dirty="0">
                <a:latin typeface="Arial" panose="020B0604020202020204" pitchFamily="34" charset="0"/>
                <a:cs typeface="Arial" panose="020B0604020202020204" pitchFamily="34" charset="0"/>
              </a:rPr>
              <a:t>One of the highest complications in a prompt T1D diagnosis is identifying symptoms that do not necessarily appear dangerous and are not exclusive to this diagnosis.</a:t>
            </a:r>
          </a:p>
          <a:p>
            <a:r>
              <a:rPr lang="en-US" sz="1400" dirty="0">
                <a:latin typeface="Arial" panose="020B0604020202020204" pitchFamily="34" charset="0"/>
                <a:cs typeface="Arial" panose="020B0604020202020204" pitchFamily="34" charset="0"/>
              </a:rPr>
              <a:t>A delayed diagnosis has serious consequences for children, especially those ages 5 and under.</a:t>
            </a:r>
          </a:p>
          <a:p>
            <a:r>
              <a:rPr lang="en-US" sz="1400" dirty="0">
                <a:latin typeface="Arial" panose="020B0604020202020204" pitchFamily="34" charset="0"/>
                <a:cs typeface="Arial" panose="020B0604020202020204" pitchFamily="34" charset="0"/>
              </a:rPr>
              <a:t>Not to be minimalist is the emotional trauma that succeeds when a parent has his views and requests ignored by a physician, follow-on in a late diagnosis.</a:t>
            </a:r>
          </a:p>
          <a:p>
            <a:r>
              <a:rPr lang="en-US" sz="1400" dirty="0">
                <a:latin typeface="Arial" panose="020B0604020202020204" pitchFamily="34" charset="0"/>
                <a:cs typeface="Arial" panose="020B0604020202020204" pitchFamily="34" charset="0"/>
              </a:rPr>
              <a:t>Not only do the parents have to deal with and learn to manage the disease, but parents also must cope with the guiltiness, anger and frustration that they may feel as a result of the diagnosis process.</a:t>
            </a:r>
            <a:endParaRPr lang="en-GB"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336759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2C219B-1240-45C2-B1AB-8207369712EF}"/>
              </a:ext>
            </a:extLst>
          </p:cNvPr>
          <p:cNvSpPr>
            <a:spLocks noGrp="1"/>
          </p:cNvSpPr>
          <p:nvPr>
            <p:ph type="title"/>
          </p:nvPr>
        </p:nvSpPr>
        <p:spPr/>
        <p:txBody>
          <a:bodyPr/>
          <a:lstStyle/>
          <a:p>
            <a:r>
              <a:rPr lang="en-US" dirty="0"/>
              <a:t>Reference </a:t>
            </a:r>
            <a:endParaRPr lang="en-GB" dirty="0"/>
          </a:p>
        </p:txBody>
      </p:sp>
      <p:sp>
        <p:nvSpPr>
          <p:cNvPr id="6" name="TextBox 5">
            <a:extLst>
              <a:ext uri="{FF2B5EF4-FFF2-40B4-BE49-F238E27FC236}">
                <a16:creationId xmlns:a16="http://schemas.microsoft.com/office/drawing/2014/main" id="{DC66A213-B039-4018-AE5C-00552C639C66}"/>
              </a:ext>
            </a:extLst>
          </p:cNvPr>
          <p:cNvSpPr txBox="1"/>
          <p:nvPr/>
        </p:nvSpPr>
        <p:spPr>
          <a:xfrm>
            <a:off x="464598" y="2172425"/>
            <a:ext cx="11727402" cy="5861926"/>
          </a:xfrm>
          <a:prstGeom prst="rect">
            <a:avLst/>
          </a:prstGeom>
          <a:noFill/>
        </p:spPr>
        <p:txBody>
          <a:bodyPr wrap="square">
            <a:spAutoFit/>
          </a:bodyPr>
          <a:lstStyle/>
          <a:p>
            <a:pPr>
              <a:lnSpc>
                <a:spcPct val="107000"/>
              </a:lnSpc>
              <a:spcAft>
                <a:spcPts val="800"/>
              </a:spcAft>
            </a:pPr>
            <a:r>
              <a:rPr lang="en-GB" sz="1200" dirty="0">
                <a:effectLst/>
                <a:latin typeface="Arial" panose="020B0604020202020204" pitchFamily="34" charset="0"/>
                <a:ea typeface="Calibri" panose="020F0502020204030204" pitchFamily="34" charset="0"/>
                <a:cs typeface="Arial" panose="020B0604020202020204" pitchFamily="34" charset="0"/>
              </a:rPr>
              <a:t> </a:t>
            </a:r>
          </a:p>
          <a:p>
            <a:pPr>
              <a:lnSpc>
                <a:spcPct val="107000"/>
              </a:lnSpc>
              <a:spcAft>
                <a:spcPts val="800"/>
              </a:spcAft>
            </a:pPr>
            <a:r>
              <a:rPr lang="en-GB" sz="1200" dirty="0" err="1">
                <a:effectLst/>
                <a:latin typeface="Arial" panose="020B0604020202020204" pitchFamily="34" charset="0"/>
                <a:ea typeface="Calibri" panose="020F0502020204030204" pitchFamily="34" charset="0"/>
                <a:cs typeface="Arial" panose="020B0604020202020204" pitchFamily="34" charset="0"/>
              </a:rPr>
              <a:t>Cangelosi</a:t>
            </a:r>
            <a:r>
              <a:rPr lang="en-GB" sz="1200" dirty="0">
                <a:effectLst/>
                <a:latin typeface="Arial" panose="020B0604020202020204" pitchFamily="34" charset="0"/>
                <a:ea typeface="Calibri" panose="020F0502020204030204" pitchFamily="34" charset="0"/>
                <a:cs typeface="Arial" panose="020B0604020202020204" pitchFamily="34" charset="0"/>
              </a:rPr>
              <a:t>, A. M. </a:t>
            </a:r>
            <a:r>
              <a:rPr lang="en-GB" sz="1200" i="1" dirty="0">
                <a:effectLst/>
                <a:latin typeface="Arial" panose="020B0604020202020204" pitchFamily="34" charset="0"/>
                <a:ea typeface="Calibri" panose="020F0502020204030204" pitchFamily="34" charset="0"/>
                <a:cs typeface="Arial" panose="020B0604020202020204" pitchFamily="34" charset="0"/>
              </a:rPr>
              <a:t>et al.</a:t>
            </a:r>
            <a:r>
              <a:rPr lang="en-GB" sz="1200" dirty="0">
                <a:effectLst/>
                <a:latin typeface="Arial" panose="020B0604020202020204" pitchFamily="34" charset="0"/>
                <a:ea typeface="Calibri" panose="020F0502020204030204" pitchFamily="34" charset="0"/>
                <a:cs typeface="Arial" panose="020B0604020202020204" pitchFamily="34" charset="0"/>
              </a:rPr>
              <a:t> (2017) ‘Spontaneous Dissemination in </a:t>
            </a:r>
            <a:r>
              <a:rPr lang="en-GB" sz="1200" dirty="0" err="1">
                <a:effectLst/>
                <a:latin typeface="Arial" panose="020B0604020202020204" pitchFamily="34" charset="0"/>
                <a:ea typeface="Calibri" panose="020F0502020204030204" pitchFamily="34" charset="0"/>
                <a:cs typeface="Arial" panose="020B0604020202020204" pitchFamily="34" charset="0"/>
              </a:rPr>
              <a:t>Neighboring</a:t>
            </a:r>
            <a:r>
              <a:rPr lang="en-GB" sz="1200" dirty="0">
                <a:effectLst/>
                <a:latin typeface="Arial" panose="020B0604020202020204" pitchFamily="34" charset="0"/>
                <a:ea typeface="Calibri" panose="020F0502020204030204" pitchFamily="34" charset="0"/>
                <a:cs typeface="Arial" panose="020B0604020202020204" pitchFamily="34" charset="0"/>
              </a:rPr>
              <a:t> Provinces of DKA Prevention Campaign Successfully Launched in Nineties in Parma’s Province’, </a:t>
            </a:r>
            <a:r>
              <a:rPr lang="en-GB" sz="1200" i="1" dirty="0">
                <a:effectLst/>
                <a:latin typeface="Arial" panose="020B0604020202020204" pitchFamily="34" charset="0"/>
                <a:ea typeface="Calibri" panose="020F0502020204030204" pitchFamily="34" charset="0"/>
                <a:cs typeface="Arial" panose="020B0604020202020204" pitchFamily="34" charset="0"/>
              </a:rPr>
              <a:t>Acta </a:t>
            </a:r>
            <a:r>
              <a:rPr lang="en-GB" sz="1200" i="1" dirty="0" err="1">
                <a:effectLst/>
                <a:latin typeface="Arial" panose="020B0604020202020204" pitchFamily="34" charset="0"/>
                <a:ea typeface="Calibri" panose="020F0502020204030204" pitchFamily="34" charset="0"/>
                <a:cs typeface="Arial" panose="020B0604020202020204" pitchFamily="34" charset="0"/>
              </a:rPr>
              <a:t>Biomedica</a:t>
            </a:r>
            <a:r>
              <a:rPr lang="en-GB" sz="1200" i="1" dirty="0">
                <a:effectLst/>
                <a:latin typeface="Arial" panose="020B0604020202020204" pitchFamily="34" charset="0"/>
                <a:ea typeface="Calibri" panose="020F0502020204030204" pitchFamily="34" charset="0"/>
                <a:cs typeface="Arial" panose="020B0604020202020204" pitchFamily="34" charset="0"/>
              </a:rPr>
              <a:t> </a:t>
            </a:r>
            <a:r>
              <a:rPr lang="en-GB" sz="1200" i="1" dirty="0" err="1">
                <a:effectLst/>
                <a:latin typeface="Arial" panose="020B0604020202020204" pitchFamily="34" charset="0"/>
                <a:ea typeface="Calibri" panose="020F0502020204030204" pitchFamily="34" charset="0"/>
                <a:cs typeface="Arial" panose="020B0604020202020204" pitchFamily="34" charset="0"/>
              </a:rPr>
              <a:t>Atenei</a:t>
            </a:r>
            <a:r>
              <a:rPr lang="en-GB" sz="1200" i="1" dirty="0">
                <a:effectLst/>
                <a:latin typeface="Arial" panose="020B0604020202020204" pitchFamily="34" charset="0"/>
                <a:ea typeface="Calibri" panose="020F0502020204030204" pitchFamily="34" charset="0"/>
                <a:cs typeface="Arial" panose="020B0604020202020204" pitchFamily="34" charset="0"/>
              </a:rPr>
              <a:t> </a:t>
            </a:r>
            <a:r>
              <a:rPr lang="en-GB" sz="1200" i="1" dirty="0" err="1">
                <a:effectLst/>
                <a:latin typeface="Arial" panose="020B0604020202020204" pitchFamily="34" charset="0"/>
                <a:ea typeface="Calibri" panose="020F0502020204030204" pitchFamily="34" charset="0"/>
                <a:cs typeface="Arial" panose="020B0604020202020204" pitchFamily="34" charset="0"/>
              </a:rPr>
              <a:t>Parmensis</a:t>
            </a:r>
            <a:r>
              <a:rPr lang="en-GB" sz="1200" dirty="0">
                <a:effectLst/>
                <a:latin typeface="Arial" panose="020B0604020202020204" pitchFamily="34" charset="0"/>
                <a:ea typeface="Calibri" panose="020F0502020204030204" pitchFamily="34" charset="0"/>
                <a:cs typeface="Arial" panose="020B0604020202020204" pitchFamily="34" charset="0"/>
              </a:rPr>
              <a:t>, 88(2), pp. 151–155. </a:t>
            </a:r>
            <a:r>
              <a:rPr lang="en-GB" sz="1200" dirty="0" err="1">
                <a:effectLst/>
                <a:latin typeface="Arial" panose="020B0604020202020204" pitchFamily="34" charset="0"/>
                <a:ea typeface="Calibri" panose="020F0502020204030204" pitchFamily="34" charset="0"/>
                <a:cs typeface="Arial" panose="020B0604020202020204" pitchFamily="34" charset="0"/>
              </a:rPr>
              <a:t>doi</a:t>
            </a:r>
            <a:r>
              <a:rPr lang="en-GB" sz="1200" dirty="0">
                <a:effectLst/>
                <a:latin typeface="Arial" panose="020B0604020202020204" pitchFamily="34" charset="0"/>
                <a:ea typeface="Calibri" panose="020F0502020204030204" pitchFamily="34" charset="0"/>
                <a:cs typeface="Arial" panose="020B0604020202020204" pitchFamily="34" charset="0"/>
              </a:rPr>
              <a:t>: 10.23750/abm.v88i2.6553.</a:t>
            </a:r>
          </a:p>
          <a:p>
            <a:pPr>
              <a:lnSpc>
                <a:spcPct val="107000"/>
              </a:lnSpc>
              <a:spcAft>
                <a:spcPts val="800"/>
              </a:spcAft>
            </a:pPr>
            <a:r>
              <a:rPr lang="en-GB" sz="1200" dirty="0" err="1">
                <a:effectLst/>
                <a:latin typeface="Arial" panose="020B0604020202020204" pitchFamily="34" charset="0"/>
                <a:ea typeface="Calibri" panose="020F0502020204030204" pitchFamily="34" charset="0"/>
                <a:cs typeface="Arial" panose="020B0604020202020204" pitchFamily="34" charset="0"/>
              </a:rPr>
              <a:t>Frese</a:t>
            </a:r>
            <a:r>
              <a:rPr lang="en-GB" sz="1200" dirty="0">
                <a:effectLst/>
                <a:latin typeface="Arial" panose="020B0604020202020204" pitchFamily="34" charset="0"/>
                <a:ea typeface="Calibri" panose="020F0502020204030204" pitchFamily="34" charset="0"/>
                <a:cs typeface="Arial" panose="020B0604020202020204" pitchFamily="34" charset="0"/>
              </a:rPr>
              <a:t>, T. and </a:t>
            </a:r>
            <a:r>
              <a:rPr lang="en-GB" sz="1200" dirty="0" err="1">
                <a:effectLst/>
                <a:latin typeface="Arial" panose="020B0604020202020204" pitchFamily="34" charset="0"/>
                <a:ea typeface="Calibri" panose="020F0502020204030204" pitchFamily="34" charset="0"/>
                <a:cs typeface="Arial" panose="020B0604020202020204" pitchFamily="34" charset="0"/>
              </a:rPr>
              <a:t>Sandholzer</a:t>
            </a:r>
            <a:r>
              <a:rPr lang="en-GB" sz="1200" dirty="0">
                <a:effectLst/>
                <a:latin typeface="Arial" panose="020B0604020202020204" pitchFamily="34" charset="0"/>
                <a:ea typeface="Calibri" panose="020F0502020204030204" pitchFamily="34" charset="0"/>
                <a:cs typeface="Arial" panose="020B0604020202020204" pitchFamily="34" charset="0"/>
              </a:rPr>
              <a:t>, H. (2013) </a:t>
            </a:r>
            <a:r>
              <a:rPr lang="en-GB" sz="1200" i="1" dirty="0">
                <a:effectLst/>
                <a:latin typeface="Arial" panose="020B0604020202020204" pitchFamily="34" charset="0"/>
                <a:ea typeface="Calibri" panose="020F0502020204030204" pitchFamily="34" charset="0"/>
                <a:cs typeface="Arial" panose="020B0604020202020204" pitchFamily="34" charset="0"/>
              </a:rPr>
              <a:t>The Epidemiology of Type 1 Diabetes Mellitus</a:t>
            </a:r>
            <a:r>
              <a:rPr lang="en-GB" sz="1200" dirty="0">
                <a:effectLst/>
                <a:latin typeface="Arial" panose="020B0604020202020204" pitchFamily="34" charset="0"/>
                <a:ea typeface="Calibri" panose="020F0502020204030204" pitchFamily="34" charset="0"/>
                <a:cs typeface="Arial" panose="020B0604020202020204" pitchFamily="34" charset="0"/>
              </a:rPr>
              <a:t>, </a:t>
            </a:r>
            <a:r>
              <a:rPr lang="en-GB" sz="1200" i="1" dirty="0">
                <a:effectLst/>
                <a:latin typeface="Arial" panose="020B0604020202020204" pitchFamily="34" charset="0"/>
                <a:ea typeface="Calibri" panose="020F0502020204030204" pitchFamily="34" charset="0"/>
                <a:cs typeface="Arial" panose="020B0604020202020204" pitchFamily="34" charset="0"/>
              </a:rPr>
              <a:t>Type 1 Diabetes</a:t>
            </a:r>
            <a:r>
              <a:rPr lang="en-GB" sz="1200" dirty="0">
                <a:effectLst/>
                <a:latin typeface="Arial" panose="020B0604020202020204" pitchFamily="34" charset="0"/>
                <a:ea typeface="Calibri" panose="020F0502020204030204" pitchFamily="34" charset="0"/>
                <a:cs typeface="Arial" panose="020B0604020202020204" pitchFamily="34" charset="0"/>
              </a:rPr>
              <a:t>. </a:t>
            </a:r>
            <a:r>
              <a:rPr lang="en-GB" sz="1200" dirty="0" err="1">
                <a:effectLst/>
                <a:latin typeface="Arial" panose="020B0604020202020204" pitchFamily="34" charset="0"/>
                <a:ea typeface="Calibri" panose="020F0502020204030204" pitchFamily="34" charset="0"/>
                <a:cs typeface="Arial" panose="020B0604020202020204" pitchFamily="34" charset="0"/>
              </a:rPr>
              <a:t>IntechOpen</a:t>
            </a:r>
            <a:r>
              <a:rPr lang="en-GB" sz="1200" dirty="0">
                <a:effectLst/>
                <a:latin typeface="Arial" panose="020B0604020202020204" pitchFamily="34" charset="0"/>
                <a:ea typeface="Calibri" panose="020F0502020204030204" pitchFamily="34" charset="0"/>
                <a:cs typeface="Arial" panose="020B0604020202020204" pitchFamily="34" charset="0"/>
              </a:rPr>
              <a:t>. </a:t>
            </a:r>
            <a:r>
              <a:rPr lang="en-GB" sz="1200" dirty="0" err="1">
                <a:effectLst/>
                <a:latin typeface="Arial" panose="020B0604020202020204" pitchFamily="34" charset="0"/>
                <a:ea typeface="Calibri" panose="020F0502020204030204" pitchFamily="34" charset="0"/>
                <a:cs typeface="Arial" panose="020B0604020202020204" pitchFamily="34" charset="0"/>
              </a:rPr>
              <a:t>doi</a:t>
            </a:r>
            <a:r>
              <a:rPr lang="en-GB" sz="1200" dirty="0">
                <a:effectLst/>
                <a:latin typeface="Arial" panose="020B0604020202020204" pitchFamily="34" charset="0"/>
                <a:ea typeface="Calibri" panose="020F0502020204030204" pitchFamily="34" charset="0"/>
                <a:cs typeface="Arial" panose="020B0604020202020204" pitchFamily="34" charset="0"/>
              </a:rPr>
              <a:t>: 10.5772/52893.</a:t>
            </a:r>
          </a:p>
          <a:p>
            <a:pPr>
              <a:lnSpc>
                <a:spcPct val="107000"/>
              </a:lnSpc>
              <a:spcAft>
                <a:spcPts val="800"/>
              </a:spcAft>
            </a:pPr>
            <a:r>
              <a:rPr lang="en-GB" sz="1200" dirty="0" err="1">
                <a:effectLst/>
                <a:latin typeface="Arial" panose="020B0604020202020204" pitchFamily="34" charset="0"/>
                <a:ea typeface="Calibri" panose="020F0502020204030204" pitchFamily="34" charset="0"/>
                <a:cs typeface="Arial" panose="020B0604020202020204" pitchFamily="34" charset="0"/>
              </a:rPr>
              <a:t>Hursh</a:t>
            </a:r>
            <a:r>
              <a:rPr lang="en-GB" sz="1200" dirty="0">
                <a:effectLst/>
                <a:latin typeface="Arial" panose="020B0604020202020204" pitchFamily="34" charset="0"/>
                <a:ea typeface="Calibri" panose="020F0502020204030204" pitchFamily="34" charset="0"/>
                <a:cs typeface="Arial" panose="020B0604020202020204" pitchFamily="34" charset="0"/>
              </a:rPr>
              <a:t>, B. E. </a:t>
            </a:r>
            <a:r>
              <a:rPr lang="en-GB" sz="1200" i="1" dirty="0">
                <a:effectLst/>
                <a:latin typeface="Arial" panose="020B0604020202020204" pitchFamily="34" charset="0"/>
                <a:ea typeface="Calibri" panose="020F0502020204030204" pitchFamily="34" charset="0"/>
                <a:cs typeface="Arial" panose="020B0604020202020204" pitchFamily="34" charset="0"/>
              </a:rPr>
              <a:t>et al.</a:t>
            </a:r>
            <a:r>
              <a:rPr lang="en-GB" sz="1200" dirty="0">
                <a:effectLst/>
                <a:latin typeface="Arial" panose="020B0604020202020204" pitchFamily="34" charset="0"/>
                <a:ea typeface="Calibri" panose="020F0502020204030204" pitchFamily="34" charset="0"/>
                <a:cs typeface="Arial" panose="020B0604020202020204" pitchFamily="34" charset="0"/>
              </a:rPr>
              <a:t> (2017) ‘Acute Kidney Injury in Children With Type 1 Diabetes Hospitalized for Diabetic Ketoacidosis’, </a:t>
            </a:r>
            <a:r>
              <a:rPr lang="en-GB" sz="1200" i="1" dirty="0">
                <a:effectLst/>
                <a:latin typeface="Arial" panose="020B0604020202020204" pitchFamily="34" charset="0"/>
                <a:ea typeface="Calibri" panose="020F0502020204030204" pitchFamily="34" charset="0"/>
                <a:cs typeface="Arial" panose="020B0604020202020204" pitchFamily="34" charset="0"/>
              </a:rPr>
              <a:t>JAMA </a:t>
            </a:r>
            <a:r>
              <a:rPr lang="en-GB" sz="1200" i="1" dirty="0" err="1">
                <a:effectLst/>
                <a:latin typeface="Arial" panose="020B0604020202020204" pitchFamily="34" charset="0"/>
                <a:ea typeface="Calibri" panose="020F0502020204030204" pitchFamily="34" charset="0"/>
                <a:cs typeface="Arial" panose="020B0604020202020204" pitchFamily="34" charset="0"/>
              </a:rPr>
              <a:t>Pediatrics</a:t>
            </a:r>
            <a:r>
              <a:rPr lang="en-GB" sz="1200" dirty="0">
                <a:effectLst/>
                <a:latin typeface="Arial" panose="020B0604020202020204" pitchFamily="34" charset="0"/>
                <a:ea typeface="Calibri" panose="020F0502020204030204" pitchFamily="34" charset="0"/>
                <a:cs typeface="Arial" panose="020B0604020202020204" pitchFamily="34" charset="0"/>
              </a:rPr>
              <a:t>, 171(5), p. e170020. </a:t>
            </a:r>
            <a:r>
              <a:rPr lang="en-GB" sz="1200" dirty="0" err="1">
                <a:effectLst/>
                <a:latin typeface="Arial" panose="020B0604020202020204" pitchFamily="34" charset="0"/>
                <a:ea typeface="Calibri" panose="020F0502020204030204" pitchFamily="34" charset="0"/>
                <a:cs typeface="Arial" panose="020B0604020202020204" pitchFamily="34" charset="0"/>
              </a:rPr>
              <a:t>doi</a:t>
            </a:r>
            <a:r>
              <a:rPr lang="en-GB" sz="1200" dirty="0">
                <a:effectLst/>
                <a:latin typeface="Arial" panose="020B0604020202020204" pitchFamily="34" charset="0"/>
                <a:ea typeface="Calibri" panose="020F0502020204030204" pitchFamily="34" charset="0"/>
                <a:cs typeface="Arial" panose="020B0604020202020204" pitchFamily="34" charset="0"/>
              </a:rPr>
              <a:t>: 10.1001/jamapediatrics.2017.0020.</a:t>
            </a:r>
          </a:p>
          <a:p>
            <a:pPr>
              <a:lnSpc>
                <a:spcPct val="107000"/>
              </a:lnSpc>
              <a:spcAft>
                <a:spcPts val="800"/>
              </a:spcAft>
            </a:pPr>
            <a:r>
              <a:rPr lang="en-GB" sz="1200" dirty="0" err="1">
                <a:effectLst/>
                <a:latin typeface="Arial" panose="020B0604020202020204" pitchFamily="34" charset="0"/>
                <a:ea typeface="Calibri" panose="020F0502020204030204" pitchFamily="34" charset="0"/>
                <a:cs typeface="Arial" panose="020B0604020202020204" pitchFamily="34" charset="0"/>
              </a:rPr>
              <a:t>Insel</a:t>
            </a:r>
            <a:r>
              <a:rPr lang="en-GB" sz="1200" dirty="0">
                <a:effectLst/>
                <a:latin typeface="Arial" panose="020B0604020202020204" pitchFamily="34" charset="0"/>
                <a:ea typeface="Calibri" panose="020F0502020204030204" pitchFamily="34" charset="0"/>
                <a:cs typeface="Arial" panose="020B0604020202020204" pitchFamily="34" charset="0"/>
              </a:rPr>
              <a:t> et al., (2015) “Staging </a:t>
            </a:r>
            <a:r>
              <a:rPr lang="en-GB" sz="1200" dirty="0" err="1">
                <a:effectLst/>
                <a:latin typeface="Arial" panose="020B0604020202020204" pitchFamily="34" charset="0"/>
                <a:ea typeface="Calibri" panose="020F0502020204030204" pitchFamily="34" charset="0"/>
                <a:cs typeface="Arial" panose="020B0604020202020204" pitchFamily="34" charset="0"/>
              </a:rPr>
              <a:t>Presymptomatic</a:t>
            </a:r>
            <a:r>
              <a:rPr lang="en-GB" sz="1200" dirty="0">
                <a:effectLst/>
                <a:latin typeface="Arial" panose="020B0604020202020204" pitchFamily="34" charset="0"/>
                <a:ea typeface="Calibri" panose="020F0502020204030204" pitchFamily="34" charset="0"/>
                <a:cs typeface="Arial" panose="020B0604020202020204" pitchFamily="34" charset="0"/>
              </a:rPr>
              <a:t> Type 1 Diabetes: A Scientific Statement of JDRF, the Endocrine Society, and the American Diabetes Association.” </a:t>
            </a:r>
            <a:r>
              <a:rPr lang="en-GB" sz="1200" i="1" dirty="0">
                <a:effectLst/>
                <a:latin typeface="Arial" panose="020B0604020202020204" pitchFamily="34" charset="0"/>
                <a:ea typeface="Calibri" panose="020F0502020204030204" pitchFamily="34" charset="0"/>
                <a:cs typeface="Arial" panose="020B0604020202020204" pitchFamily="34" charset="0"/>
              </a:rPr>
              <a:t>Journal Diabetes Care, </a:t>
            </a:r>
            <a:r>
              <a:rPr lang="en-GB" sz="1200" dirty="0">
                <a:effectLst/>
                <a:latin typeface="Arial" panose="020B0604020202020204" pitchFamily="34" charset="0"/>
                <a:ea typeface="Calibri" panose="020F0502020204030204" pitchFamily="34" charset="0"/>
                <a:cs typeface="Arial" panose="020B0604020202020204" pitchFamily="34" charset="0"/>
              </a:rPr>
              <a:t>vol.38(10) pp.1964  </a:t>
            </a:r>
          </a:p>
          <a:p>
            <a:pPr>
              <a:lnSpc>
                <a:spcPct val="107000"/>
              </a:lnSpc>
              <a:spcAft>
                <a:spcPts val="800"/>
              </a:spcAft>
            </a:pPr>
            <a:r>
              <a:rPr lang="en-GB" sz="1200" dirty="0">
                <a:effectLst/>
                <a:latin typeface="Arial" panose="020B0604020202020204" pitchFamily="34" charset="0"/>
                <a:ea typeface="Calibri" panose="020F0502020204030204" pitchFamily="34" charset="0"/>
                <a:cs typeface="Arial" panose="020B0604020202020204" pitchFamily="34" charset="0"/>
              </a:rPr>
              <a:t>Jackman, J. </a:t>
            </a:r>
            <a:r>
              <a:rPr lang="en-GB" sz="1200" i="1" dirty="0">
                <a:effectLst/>
                <a:latin typeface="Arial" panose="020B0604020202020204" pitchFamily="34" charset="0"/>
                <a:ea typeface="Calibri" panose="020F0502020204030204" pitchFamily="34" charset="0"/>
                <a:cs typeface="Arial" panose="020B0604020202020204" pitchFamily="34" charset="0"/>
              </a:rPr>
              <a:t>et al.</a:t>
            </a:r>
            <a:r>
              <a:rPr lang="en-GB" sz="1200" dirty="0">
                <a:effectLst/>
                <a:latin typeface="Arial" panose="020B0604020202020204" pitchFamily="34" charset="0"/>
                <a:ea typeface="Calibri" panose="020F0502020204030204" pitchFamily="34" charset="0"/>
                <a:cs typeface="Arial" panose="020B0604020202020204" pitchFamily="34" charset="0"/>
              </a:rPr>
              <a:t> (2015) ‘Delayed diagnosis and issues with pump usage are the leading causes of diabetic ketoacidosis in children with diabetes living in Newfoundland and Labrador, Canada’, </a:t>
            </a:r>
            <a:r>
              <a:rPr lang="en-GB" sz="1200" i="1" dirty="0">
                <a:effectLst/>
                <a:latin typeface="Arial" panose="020B0604020202020204" pitchFamily="34" charset="0"/>
                <a:ea typeface="Calibri" panose="020F0502020204030204" pitchFamily="34" charset="0"/>
                <a:cs typeface="Arial" panose="020B0604020202020204" pitchFamily="34" charset="0"/>
              </a:rPr>
              <a:t>BMC Research Notes</a:t>
            </a:r>
            <a:r>
              <a:rPr lang="en-GB" sz="1200" dirty="0">
                <a:effectLst/>
                <a:latin typeface="Arial" panose="020B0604020202020204" pitchFamily="34" charset="0"/>
                <a:ea typeface="Calibri" panose="020F0502020204030204" pitchFamily="34" charset="0"/>
                <a:cs typeface="Arial" panose="020B0604020202020204" pitchFamily="34" charset="0"/>
              </a:rPr>
              <a:t>, 8(1), p. 158. </a:t>
            </a:r>
            <a:r>
              <a:rPr lang="en-GB" sz="1200" dirty="0" err="1">
                <a:effectLst/>
                <a:latin typeface="Arial" panose="020B0604020202020204" pitchFamily="34" charset="0"/>
                <a:ea typeface="Calibri" panose="020F0502020204030204" pitchFamily="34" charset="0"/>
                <a:cs typeface="Arial" panose="020B0604020202020204" pitchFamily="34" charset="0"/>
              </a:rPr>
              <a:t>doi</a:t>
            </a:r>
            <a:r>
              <a:rPr lang="en-GB" sz="1200" dirty="0">
                <a:effectLst/>
                <a:latin typeface="Arial" panose="020B0604020202020204" pitchFamily="34" charset="0"/>
                <a:ea typeface="Calibri" panose="020F0502020204030204" pitchFamily="34" charset="0"/>
                <a:cs typeface="Arial" panose="020B0604020202020204" pitchFamily="34" charset="0"/>
              </a:rPr>
              <a:t>: 10.1186/s13104-015-1115-y.</a:t>
            </a:r>
          </a:p>
          <a:p>
            <a:pPr>
              <a:lnSpc>
                <a:spcPct val="107000"/>
              </a:lnSpc>
              <a:spcAft>
                <a:spcPts val="800"/>
              </a:spcAft>
            </a:pPr>
            <a:r>
              <a:rPr lang="en-GB" sz="1200" dirty="0">
                <a:effectLst/>
                <a:latin typeface="Arial" panose="020B0604020202020204" pitchFamily="34" charset="0"/>
                <a:ea typeface="Calibri" panose="020F0502020204030204" pitchFamily="34" charset="0"/>
                <a:cs typeface="Arial" panose="020B0604020202020204" pitchFamily="34" charset="0"/>
              </a:rPr>
              <a:t>Kaufman, F. R., Gallivan, J. M. and Warren-Boulton, E. (2009) ‘Overview of Diabetes in Children and Teens’, </a:t>
            </a:r>
            <a:r>
              <a:rPr lang="en-GB" sz="1200" i="1" dirty="0">
                <a:effectLst/>
                <a:latin typeface="Arial" panose="020B0604020202020204" pitchFamily="34" charset="0"/>
                <a:ea typeface="Calibri" panose="020F0502020204030204" pitchFamily="34" charset="0"/>
                <a:cs typeface="Arial" panose="020B0604020202020204" pitchFamily="34" charset="0"/>
              </a:rPr>
              <a:t>American Journal of Health Education</a:t>
            </a:r>
            <a:r>
              <a:rPr lang="en-GB" sz="1200" dirty="0">
                <a:effectLst/>
                <a:latin typeface="Arial" panose="020B0604020202020204" pitchFamily="34" charset="0"/>
                <a:ea typeface="Calibri" panose="020F0502020204030204" pitchFamily="34" charset="0"/>
                <a:cs typeface="Arial" panose="020B0604020202020204" pitchFamily="34" charset="0"/>
              </a:rPr>
              <a:t>, 40(5), pp. 259–263. </a:t>
            </a:r>
            <a:r>
              <a:rPr lang="en-GB" sz="1200" dirty="0" err="1">
                <a:effectLst/>
                <a:latin typeface="Arial" panose="020B0604020202020204" pitchFamily="34" charset="0"/>
                <a:ea typeface="Calibri" panose="020F0502020204030204" pitchFamily="34" charset="0"/>
                <a:cs typeface="Arial" panose="020B0604020202020204" pitchFamily="34" charset="0"/>
              </a:rPr>
              <a:t>doi</a:t>
            </a:r>
            <a:r>
              <a:rPr lang="en-GB" sz="1200" dirty="0">
                <a:effectLst/>
                <a:latin typeface="Arial" panose="020B0604020202020204" pitchFamily="34" charset="0"/>
                <a:ea typeface="Calibri" panose="020F0502020204030204" pitchFamily="34" charset="0"/>
                <a:cs typeface="Arial" panose="020B0604020202020204" pitchFamily="34" charset="0"/>
              </a:rPr>
              <a:t>: 10.1080/19325037.2009.11770768.</a:t>
            </a:r>
          </a:p>
          <a:p>
            <a:pPr>
              <a:lnSpc>
                <a:spcPct val="107000"/>
              </a:lnSpc>
              <a:spcAft>
                <a:spcPts val="800"/>
              </a:spcAft>
            </a:pPr>
            <a:r>
              <a:rPr lang="en-GB" sz="1200" dirty="0">
                <a:effectLst/>
                <a:latin typeface="Arial" panose="020B0604020202020204" pitchFamily="34" charset="0"/>
                <a:ea typeface="Calibri" panose="020F0502020204030204" pitchFamily="34" charset="0"/>
                <a:cs typeface="Arial" panose="020B0604020202020204" pitchFamily="34" charset="0"/>
              </a:rPr>
              <a:t>King, B. R. </a:t>
            </a:r>
            <a:r>
              <a:rPr lang="en-GB" sz="1200" i="1" dirty="0">
                <a:effectLst/>
                <a:latin typeface="Arial" panose="020B0604020202020204" pitchFamily="34" charset="0"/>
                <a:ea typeface="Calibri" panose="020F0502020204030204" pitchFamily="34" charset="0"/>
                <a:cs typeface="Arial" panose="020B0604020202020204" pitchFamily="34" charset="0"/>
              </a:rPr>
              <a:t>et al.</a:t>
            </a:r>
            <a:r>
              <a:rPr lang="en-GB" sz="1200" dirty="0">
                <a:effectLst/>
                <a:latin typeface="Arial" panose="020B0604020202020204" pitchFamily="34" charset="0"/>
                <a:ea typeface="Calibri" panose="020F0502020204030204" pitchFamily="34" charset="0"/>
                <a:cs typeface="Arial" panose="020B0604020202020204" pitchFamily="34" charset="0"/>
              </a:rPr>
              <a:t> (2012) ‘A diabetes awareness campaign prevents diabetic ketoacidosis in children at their initial presentation with type 1 diabetes’, </a:t>
            </a:r>
            <a:r>
              <a:rPr lang="en-GB" sz="1200" i="1" dirty="0" err="1">
                <a:effectLst/>
                <a:latin typeface="Arial" panose="020B0604020202020204" pitchFamily="34" charset="0"/>
                <a:ea typeface="Calibri" panose="020F0502020204030204" pitchFamily="34" charset="0"/>
                <a:cs typeface="Arial" panose="020B0604020202020204" pitchFamily="34" charset="0"/>
              </a:rPr>
              <a:t>Pediatric</a:t>
            </a:r>
            <a:r>
              <a:rPr lang="en-GB" sz="1200" i="1" dirty="0">
                <a:effectLst/>
                <a:latin typeface="Arial" panose="020B0604020202020204" pitchFamily="34" charset="0"/>
                <a:ea typeface="Calibri" panose="020F0502020204030204" pitchFamily="34" charset="0"/>
                <a:cs typeface="Arial" panose="020B0604020202020204" pitchFamily="34" charset="0"/>
              </a:rPr>
              <a:t> Diabetes</a:t>
            </a:r>
            <a:r>
              <a:rPr lang="en-GB" sz="1200" dirty="0">
                <a:effectLst/>
                <a:latin typeface="Arial" panose="020B0604020202020204" pitchFamily="34" charset="0"/>
                <a:ea typeface="Calibri" panose="020F0502020204030204" pitchFamily="34" charset="0"/>
                <a:cs typeface="Arial" panose="020B0604020202020204" pitchFamily="34" charset="0"/>
              </a:rPr>
              <a:t>, 13(8), pp. 647–651. </a:t>
            </a:r>
            <a:r>
              <a:rPr lang="en-GB" sz="1200" dirty="0" err="1">
                <a:effectLst/>
                <a:latin typeface="Arial" panose="020B0604020202020204" pitchFamily="34" charset="0"/>
                <a:ea typeface="Calibri" panose="020F0502020204030204" pitchFamily="34" charset="0"/>
                <a:cs typeface="Arial" panose="020B0604020202020204" pitchFamily="34" charset="0"/>
              </a:rPr>
              <a:t>doi</a:t>
            </a:r>
            <a:r>
              <a:rPr lang="en-GB" sz="1200" dirty="0">
                <a:effectLst/>
                <a:latin typeface="Arial" panose="020B0604020202020204" pitchFamily="34" charset="0"/>
                <a:ea typeface="Calibri" panose="020F0502020204030204" pitchFamily="34" charset="0"/>
                <a:cs typeface="Arial" panose="020B0604020202020204" pitchFamily="34" charset="0"/>
              </a:rPr>
              <a:t>: 10.1111/j.1399-5448.2012.00896.x.</a:t>
            </a:r>
          </a:p>
          <a:p>
            <a:pPr>
              <a:lnSpc>
                <a:spcPct val="107000"/>
              </a:lnSpc>
              <a:spcAft>
                <a:spcPts val="800"/>
              </a:spcAft>
            </a:pPr>
            <a:r>
              <a:rPr lang="en-GB" sz="1200" dirty="0" err="1">
                <a:effectLst/>
                <a:latin typeface="Arial" panose="020B0604020202020204" pitchFamily="34" charset="0"/>
                <a:ea typeface="Calibri" panose="020F0502020204030204" pitchFamily="34" charset="0"/>
                <a:cs typeface="Arial" panose="020B0604020202020204" pitchFamily="34" charset="0"/>
              </a:rPr>
              <a:t>Mallare</a:t>
            </a:r>
            <a:r>
              <a:rPr lang="en-GB" sz="1200" dirty="0">
                <a:effectLst/>
                <a:latin typeface="Arial" panose="020B0604020202020204" pitchFamily="34" charset="0"/>
                <a:ea typeface="Calibri" panose="020F0502020204030204" pitchFamily="34" charset="0"/>
                <a:cs typeface="Arial" panose="020B0604020202020204" pitchFamily="34" charset="0"/>
              </a:rPr>
              <a:t>, J. T. </a:t>
            </a:r>
            <a:r>
              <a:rPr lang="en-GB" sz="1200" i="1" dirty="0">
                <a:effectLst/>
                <a:latin typeface="Arial" panose="020B0604020202020204" pitchFamily="34" charset="0"/>
                <a:ea typeface="Calibri" panose="020F0502020204030204" pitchFamily="34" charset="0"/>
                <a:cs typeface="Arial" panose="020B0604020202020204" pitchFamily="34" charset="0"/>
              </a:rPr>
              <a:t>et al.</a:t>
            </a:r>
            <a:r>
              <a:rPr lang="en-GB" sz="1200" dirty="0">
                <a:effectLst/>
                <a:latin typeface="Arial" panose="020B0604020202020204" pitchFamily="34" charset="0"/>
                <a:ea typeface="Calibri" panose="020F0502020204030204" pitchFamily="34" charset="0"/>
                <a:cs typeface="Arial" panose="020B0604020202020204" pitchFamily="34" charset="0"/>
              </a:rPr>
              <a:t> (2003) ‘Identifying Risk Factors for the Development of Diabetic Ketoacidosis in New Onset Type 1 Diabetes Mellitus’, </a:t>
            </a:r>
            <a:r>
              <a:rPr lang="en-GB" sz="1200" i="1" dirty="0">
                <a:effectLst/>
                <a:latin typeface="Arial" panose="020B0604020202020204" pitchFamily="34" charset="0"/>
                <a:ea typeface="Calibri" panose="020F0502020204030204" pitchFamily="34" charset="0"/>
                <a:cs typeface="Arial" panose="020B0604020202020204" pitchFamily="34" charset="0"/>
              </a:rPr>
              <a:t>Clinical </a:t>
            </a:r>
            <a:r>
              <a:rPr lang="en-GB" sz="1200" i="1" dirty="0" err="1">
                <a:effectLst/>
                <a:latin typeface="Arial" panose="020B0604020202020204" pitchFamily="34" charset="0"/>
                <a:ea typeface="Calibri" panose="020F0502020204030204" pitchFamily="34" charset="0"/>
                <a:cs typeface="Arial" panose="020B0604020202020204" pitchFamily="34" charset="0"/>
              </a:rPr>
              <a:t>Pediatrics</a:t>
            </a:r>
            <a:r>
              <a:rPr lang="en-GB" sz="1200" dirty="0">
                <a:effectLst/>
                <a:latin typeface="Arial" panose="020B0604020202020204" pitchFamily="34" charset="0"/>
                <a:ea typeface="Calibri" panose="020F0502020204030204" pitchFamily="34" charset="0"/>
                <a:cs typeface="Arial" panose="020B0604020202020204" pitchFamily="34" charset="0"/>
              </a:rPr>
              <a:t>, 42(7), pp. 591–597. </a:t>
            </a:r>
            <a:r>
              <a:rPr lang="en-GB" sz="1200" dirty="0" err="1">
                <a:effectLst/>
                <a:latin typeface="Arial" panose="020B0604020202020204" pitchFamily="34" charset="0"/>
                <a:ea typeface="Calibri" panose="020F0502020204030204" pitchFamily="34" charset="0"/>
                <a:cs typeface="Arial" panose="020B0604020202020204" pitchFamily="34" charset="0"/>
              </a:rPr>
              <a:t>doi</a:t>
            </a:r>
            <a:r>
              <a:rPr lang="en-GB" sz="1200" dirty="0">
                <a:effectLst/>
                <a:latin typeface="Arial" panose="020B0604020202020204" pitchFamily="34" charset="0"/>
                <a:ea typeface="Calibri" panose="020F0502020204030204" pitchFamily="34" charset="0"/>
                <a:cs typeface="Arial" panose="020B0604020202020204" pitchFamily="34" charset="0"/>
              </a:rPr>
              <a:t>: 10.1177/000992280304200704.</a:t>
            </a:r>
          </a:p>
          <a:p>
            <a:pPr>
              <a:lnSpc>
                <a:spcPct val="107000"/>
              </a:lnSpc>
              <a:spcAft>
                <a:spcPts val="800"/>
              </a:spcAft>
            </a:pPr>
            <a:r>
              <a:rPr lang="en-GB" sz="1200" dirty="0">
                <a:effectLst/>
                <a:latin typeface="Arial" panose="020B0604020202020204" pitchFamily="34" charset="0"/>
                <a:ea typeface="Calibri" panose="020F0502020204030204" pitchFamily="34" charset="0"/>
                <a:cs typeface="Arial" panose="020B0604020202020204" pitchFamily="34" charset="0"/>
              </a:rPr>
              <a:t> Pettitt, D. J. </a:t>
            </a:r>
            <a:r>
              <a:rPr lang="en-GB" sz="1200" i="1" dirty="0">
                <a:effectLst/>
                <a:latin typeface="Arial" panose="020B0604020202020204" pitchFamily="34" charset="0"/>
                <a:ea typeface="Calibri" panose="020F0502020204030204" pitchFamily="34" charset="0"/>
                <a:cs typeface="Arial" panose="020B0604020202020204" pitchFamily="34" charset="0"/>
              </a:rPr>
              <a:t>et al.</a:t>
            </a:r>
            <a:r>
              <a:rPr lang="en-GB" sz="1200" dirty="0">
                <a:effectLst/>
                <a:latin typeface="Arial" panose="020B0604020202020204" pitchFamily="34" charset="0"/>
                <a:ea typeface="Calibri" panose="020F0502020204030204" pitchFamily="34" charset="0"/>
                <a:cs typeface="Arial" panose="020B0604020202020204" pitchFamily="34" charset="0"/>
              </a:rPr>
              <a:t> (2014) ‘Prevalence of Diabetes in U.S. Youth in 2009: The SEARCH for Diabetes in Youth Study’, </a:t>
            </a:r>
            <a:r>
              <a:rPr lang="en-GB" sz="1200" i="1" dirty="0">
                <a:effectLst/>
                <a:latin typeface="Arial" panose="020B0604020202020204" pitchFamily="34" charset="0"/>
                <a:ea typeface="Calibri" panose="020F0502020204030204" pitchFamily="34" charset="0"/>
                <a:cs typeface="Arial" panose="020B0604020202020204" pitchFamily="34" charset="0"/>
              </a:rPr>
              <a:t>Diabetes Care</a:t>
            </a:r>
            <a:r>
              <a:rPr lang="en-GB" sz="1200" dirty="0">
                <a:effectLst/>
                <a:latin typeface="Arial" panose="020B0604020202020204" pitchFamily="34" charset="0"/>
                <a:ea typeface="Calibri" panose="020F0502020204030204" pitchFamily="34" charset="0"/>
                <a:cs typeface="Arial" panose="020B0604020202020204" pitchFamily="34" charset="0"/>
              </a:rPr>
              <a:t>, 37(2), p. 402. </a:t>
            </a:r>
            <a:r>
              <a:rPr lang="en-GB" sz="1200" dirty="0" err="1">
                <a:effectLst/>
                <a:latin typeface="Arial" panose="020B0604020202020204" pitchFamily="34" charset="0"/>
                <a:ea typeface="Calibri" panose="020F0502020204030204" pitchFamily="34" charset="0"/>
                <a:cs typeface="Arial" panose="020B0604020202020204" pitchFamily="34" charset="0"/>
              </a:rPr>
              <a:t>doi</a:t>
            </a:r>
            <a:r>
              <a:rPr lang="en-GB" sz="1200" dirty="0">
                <a:effectLst/>
                <a:latin typeface="Arial" panose="020B0604020202020204" pitchFamily="34" charset="0"/>
                <a:ea typeface="Calibri" panose="020F0502020204030204" pitchFamily="34" charset="0"/>
                <a:cs typeface="Arial" panose="020B0604020202020204" pitchFamily="34" charset="0"/>
              </a:rPr>
              <a:t>: 10.2337/dc13-1838.</a:t>
            </a:r>
          </a:p>
          <a:p>
            <a:pPr>
              <a:lnSpc>
                <a:spcPct val="107000"/>
              </a:lnSpc>
              <a:spcAft>
                <a:spcPts val="800"/>
              </a:spcAft>
            </a:pPr>
            <a:r>
              <a:rPr lang="en-GB" sz="1200" dirty="0">
                <a:effectLst/>
                <a:latin typeface="Arial" panose="020B0604020202020204" pitchFamily="34" charset="0"/>
                <a:ea typeface="Calibri" panose="020F0502020204030204" pitchFamily="34" charset="0"/>
                <a:cs typeface="Arial" panose="020B0604020202020204" pitchFamily="34" charset="0"/>
              </a:rPr>
              <a:t>  </a:t>
            </a:r>
          </a:p>
          <a:p>
            <a:pPr>
              <a:lnSpc>
                <a:spcPct val="107000"/>
              </a:lnSpc>
              <a:spcAft>
                <a:spcPts val="800"/>
              </a:spcAft>
            </a:pPr>
            <a:r>
              <a:rPr lang="en-GB" sz="1200" dirty="0">
                <a:effectLst/>
                <a:latin typeface="Arial" panose="020B0604020202020204" pitchFamily="34" charset="0"/>
                <a:ea typeface="Calibri" panose="020F0502020204030204" pitchFamily="34" charset="0"/>
                <a:cs typeface="Arial" panose="020B0604020202020204" pitchFamily="34" charset="0"/>
              </a:rPr>
              <a:t> </a:t>
            </a:r>
          </a:p>
          <a:p>
            <a:pPr>
              <a:lnSpc>
                <a:spcPct val="107000"/>
              </a:lnSpc>
              <a:spcAft>
                <a:spcPts val="800"/>
              </a:spcAft>
            </a:pPr>
            <a:r>
              <a:rPr lang="en-GB" sz="1200" dirty="0">
                <a:effectLst/>
                <a:latin typeface="Arial" panose="020B0604020202020204" pitchFamily="34" charset="0"/>
                <a:ea typeface="Calibri" panose="020F0502020204030204" pitchFamily="34" charset="0"/>
                <a:cs typeface="Arial" panose="020B0604020202020204" pitchFamily="34" charset="0"/>
              </a:rPr>
              <a:t> </a:t>
            </a:r>
          </a:p>
          <a:p>
            <a:pPr>
              <a:lnSpc>
                <a:spcPct val="107000"/>
              </a:lnSpc>
              <a:spcAft>
                <a:spcPts val="800"/>
              </a:spcAft>
            </a:pPr>
            <a:r>
              <a:rPr lang="en-GB" sz="1200" dirty="0">
                <a:effectLst/>
                <a:latin typeface="Arial" panose="020B0604020202020204" pitchFamily="34" charset="0"/>
                <a:ea typeface="Calibri" panose="020F0502020204030204" pitchFamily="34" charset="0"/>
                <a:cs typeface="Arial" panose="020B0604020202020204" pitchFamily="34" charset="0"/>
              </a:rPr>
              <a:t> </a:t>
            </a:r>
          </a:p>
          <a:p>
            <a:pPr>
              <a:lnSpc>
                <a:spcPct val="107000"/>
              </a:lnSpc>
              <a:spcAft>
                <a:spcPts val="800"/>
              </a:spcAft>
            </a:pPr>
            <a:r>
              <a:rPr lang="en-GB" sz="1200" dirty="0">
                <a:effectLst/>
                <a:latin typeface="Arial" panose="020B0604020202020204" pitchFamily="34" charset="0"/>
                <a:ea typeface="Calibri" panose="020F0502020204030204" pitchFamily="34" charset="0"/>
                <a:cs typeface="Arial" panose="020B0604020202020204" pitchFamily="34" charset="0"/>
              </a:rPr>
              <a:t> </a:t>
            </a:r>
          </a:p>
        </p:txBody>
      </p:sp>
    </p:spTree>
    <p:extLst>
      <p:ext uri="{BB962C8B-B14F-4D97-AF65-F5344CB8AC3E}">
        <p14:creationId xmlns:p14="http://schemas.microsoft.com/office/powerpoint/2010/main" val="5586452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0C2AD9E-E38E-414E-B784-10BD50793D56}"/>
              </a:ext>
            </a:extLst>
          </p:cNvPr>
          <p:cNvSpPr txBox="1"/>
          <p:nvPr/>
        </p:nvSpPr>
        <p:spPr>
          <a:xfrm>
            <a:off x="133165" y="254847"/>
            <a:ext cx="11774750" cy="3641061"/>
          </a:xfrm>
          <a:prstGeom prst="rect">
            <a:avLst/>
          </a:prstGeom>
          <a:noFill/>
        </p:spPr>
        <p:txBody>
          <a:bodyPr wrap="square">
            <a:spAutoFit/>
          </a:bodyPr>
          <a:lstStyle/>
          <a:p>
            <a:pPr>
              <a:lnSpc>
                <a:spcPct val="107000"/>
              </a:lnSpc>
              <a:spcAft>
                <a:spcPts val="800"/>
              </a:spcAft>
            </a:pPr>
            <a:r>
              <a:rPr lang="en-GB" sz="1100" dirty="0">
                <a:effectLst/>
                <a:latin typeface="Arial" panose="020B0604020202020204" pitchFamily="34" charset="0"/>
                <a:ea typeface="Calibri" panose="020F0502020204030204" pitchFamily="34" charset="0"/>
                <a:cs typeface="Arial" panose="020B0604020202020204" pitchFamily="34" charset="0"/>
              </a:rPr>
              <a:t>  </a:t>
            </a:r>
          </a:p>
          <a:p>
            <a:pPr>
              <a:lnSpc>
                <a:spcPct val="107000"/>
              </a:lnSpc>
              <a:spcAft>
                <a:spcPts val="800"/>
              </a:spcAft>
            </a:pPr>
            <a:r>
              <a:rPr lang="en-GB" sz="1100" dirty="0">
                <a:effectLst/>
                <a:latin typeface="Arial" panose="020B0604020202020204" pitchFamily="34" charset="0"/>
                <a:ea typeface="Calibri" panose="020F0502020204030204" pitchFamily="34" charset="0"/>
                <a:cs typeface="Arial" panose="020B0604020202020204" pitchFamily="34" charset="0"/>
              </a:rPr>
              <a:t> Rankin, D. </a:t>
            </a:r>
            <a:r>
              <a:rPr lang="en-GB" sz="1100" i="1" dirty="0">
                <a:effectLst/>
                <a:latin typeface="Arial" panose="020B0604020202020204" pitchFamily="34" charset="0"/>
                <a:ea typeface="Calibri" panose="020F0502020204030204" pitchFamily="34" charset="0"/>
                <a:cs typeface="Arial" panose="020B0604020202020204" pitchFamily="34" charset="0"/>
              </a:rPr>
              <a:t>et al.</a:t>
            </a:r>
            <a:r>
              <a:rPr lang="en-GB" sz="1100" dirty="0">
                <a:effectLst/>
                <a:latin typeface="Arial" panose="020B0604020202020204" pitchFamily="34" charset="0"/>
                <a:ea typeface="Calibri" panose="020F0502020204030204" pitchFamily="34" charset="0"/>
                <a:cs typeface="Arial" panose="020B0604020202020204" pitchFamily="34" charset="0"/>
              </a:rPr>
              <a:t> (2014) ‘Pathways to diagnosis: a qualitative study of the experiences and emotional reactions of parents of children diagnosed with type 1 diabetes’, </a:t>
            </a:r>
            <a:r>
              <a:rPr lang="en-GB" sz="1100" i="1" dirty="0" err="1">
                <a:effectLst/>
                <a:latin typeface="Arial" panose="020B0604020202020204" pitchFamily="34" charset="0"/>
                <a:ea typeface="Calibri" panose="020F0502020204030204" pitchFamily="34" charset="0"/>
                <a:cs typeface="Arial" panose="020B0604020202020204" pitchFamily="34" charset="0"/>
              </a:rPr>
              <a:t>Pediatric</a:t>
            </a:r>
            <a:r>
              <a:rPr lang="en-GB" sz="1100" i="1" dirty="0">
                <a:effectLst/>
                <a:latin typeface="Arial" panose="020B0604020202020204" pitchFamily="34" charset="0"/>
                <a:ea typeface="Calibri" panose="020F0502020204030204" pitchFamily="34" charset="0"/>
                <a:cs typeface="Arial" panose="020B0604020202020204" pitchFamily="34" charset="0"/>
              </a:rPr>
              <a:t> Diabetes</a:t>
            </a:r>
            <a:r>
              <a:rPr lang="en-GB" sz="1100" dirty="0">
                <a:effectLst/>
                <a:latin typeface="Arial" panose="020B0604020202020204" pitchFamily="34" charset="0"/>
                <a:ea typeface="Calibri" panose="020F0502020204030204" pitchFamily="34" charset="0"/>
                <a:cs typeface="Arial" panose="020B0604020202020204" pitchFamily="34" charset="0"/>
              </a:rPr>
              <a:t>, 15(8), pp. 591–598. </a:t>
            </a:r>
            <a:r>
              <a:rPr lang="en-GB" sz="1100" dirty="0" err="1">
                <a:effectLst/>
                <a:latin typeface="Arial" panose="020B0604020202020204" pitchFamily="34" charset="0"/>
                <a:ea typeface="Calibri" panose="020F0502020204030204" pitchFamily="34" charset="0"/>
                <a:cs typeface="Arial" panose="020B0604020202020204" pitchFamily="34" charset="0"/>
              </a:rPr>
              <a:t>doi</a:t>
            </a:r>
            <a:r>
              <a:rPr lang="en-GB" sz="1100" dirty="0">
                <a:effectLst/>
                <a:latin typeface="Arial" panose="020B0604020202020204" pitchFamily="34" charset="0"/>
                <a:ea typeface="Calibri" panose="020F0502020204030204" pitchFamily="34" charset="0"/>
                <a:cs typeface="Arial" panose="020B0604020202020204" pitchFamily="34" charset="0"/>
              </a:rPr>
              <a:t>: 10.1111/pedi.12124.</a:t>
            </a:r>
          </a:p>
          <a:p>
            <a:pPr>
              <a:lnSpc>
                <a:spcPct val="107000"/>
              </a:lnSpc>
              <a:spcAft>
                <a:spcPts val="800"/>
              </a:spcAft>
            </a:pPr>
            <a:r>
              <a:rPr lang="en-GB" sz="1100" dirty="0" err="1">
                <a:effectLst/>
                <a:latin typeface="Arial" panose="020B0604020202020204" pitchFamily="34" charset="0"/>
                <a:ea typeface="Calibri" panose="020F0502020204030204" pitchFamily="34" charset="0"/>
                <a:cs typeface="Arial" panose="020B0604020202020204" pitchFamily="34" charset="0"/>
              </a:rPr>
              <a:t>Rewers</a:t>
            </a:r>
            <a:r>
              <a:rPr lang="en-GB" sz="1100" dirty="0">
                <a:effectLst/>
                <a:latin typeface="Arial" panose="020B0604020202020204" pitchFamily="34" charset="0"/>
                <a:ea typeface="Calibri" panose="020F0502020204030204" pitchFamily="34" charset="0"/>
                <a:cs typeface="Arial" panose="020B0604020202020204" pitchFamily="34" charset="0"/>
              </a:rPr>
              <a:t>, A. </a:t>
            </a:r>
            <a:r>
              <a:rPr lang="en-GB" sz="1100" i="1" dirty="0">
                <a:effectLst/>
                <a:latin typeface="Arial" panose="020B0604020202020204" pitchFamily="34" charset="0"/>
                <a:ea typeface="Calibri" panose="020F0502020204030204" pitchFamily="34" charset="0"/>
                <a:cs typeface="Arial" panose="020B0604020202020204" pitchFamily="34" charset="0"/>
              </a:rPr>
              <a:t>et al.</a:t>
            </a:r>
            <a:r>
              <a:rPr lang="en-GB" sz="1100" dirty="0">
                <a:effectLst/>
                <a:latin typeface="Arial" panose="020B0604020202020204" pitchFamily="34" charset="0"/>
                <a:ea typeface="Calibri" panose="020F0502020204030204" pitchFamily="34" charset="0"/>
                <a:cs typeface="Arial" panose="020B0604020202020204" pitchFamily="34" charset="0"/>
              </a:rPr>
              <a:t> (2015) ‘Incidence of Diabetic Ketoacidosis at Diagnosis of Type 1 Diabetes in Colorado Youth, 1998-2012’, </a:t>
            </a:r>
            <a:r>
              <a:rPr lang="en-GB" sz="1100" i="1" dirty="0">
                <a:effectLst/>
                <a:latin typeface="Arial" panose="020B0604020202020204" pitchFamily="34" charset="0"/>
                <a:ea typeface="Calibri" panose="020F0502020204030204" pitchFamily="34" charset="0"/>
                <a:cs typeface="Arial" panose="020B0604020202020204" pitchFamily="34" charset="0"/>
              </a:rPr>
              <a:t>JAMA</a:t>
            </a:r>
            <a:r>
              <a:rPr lang="en-GB" sz="1100" dirty="0">
                <a:effectLst/>
                <a:latin typeface="Arial" panose="020B0604020202020204" pitchFamily="34" charset="0"/>
                <a:ea typeface="Calibri" panose="020F0502020204030204" pitchFamily="34" charset="0"/>
                <a:cs typeface="Arial" panose="020B0604020202020204" pitchFamily="34" charset="0"/>
              </a:rPr>
              <a:t>, 313(15), pp. 1570–1572. </a:t>
            </a:r>
            <a:r>
              <a:rPr lang="en-GB" sz="1100" dirty="0" err="1">
                <a:effectLst/>
                <a:latin typeface="Arial" panose="020B0604020202020204" pitchFamily="34" charset="0"/>
                <a:ea typeface="Calibri" panose="020F0502020204030204" pitchFamily="34" charset="0"/>
                <a:cs typeface="Arial" panose="020B0604020202020204" pitchFamily="34" charset="0"/>
              </a:rPr>
              <a:t>doi</a:t>
            </a:r>
            <a:r>
              <a:rPr lang="en-GB" sz="1100" dirty="0">
                <a:effectLst/>
                <a:latin typeface="Arial" panose="020B0604020202020204" pitchFamily="34" charset="0"/>
                <a:ea typeface="Calibri" panose="020F0502020204030204" pitchFamily="34" charset="0"/>
                <a:cs typeface="Arial" panose="020B0604020202020204" pitchFamily="34" charset="0"/>
              </a:rPr>
              <a:t>: 10.1001/jama.2015.1414.</a:t>
            </a:r>
          </a:p>
          <a:p>
            <a:pPr>
              <a:lnSpc>
                <a:spcPct val="107000"/>
              </a:lnSpc>
              <a:spcAft>
                <a:spcPts val="800"/>
              </a:spcAft>
            </a:pPr>
            <a:r>
              <a:rPr lang="en-GB" sz="1100" dirty="0">
                <a:effectLst/>
                <a:latin typeface="Arial" panose="020B0604020202020204" pitchFamily="34" charset="0"/>
                <a:ea typeface="Calibri" panose="020F0502020204030204" pitchFamily="34" charset="0"/>
                <a:cs typeface="Arial" panose="020B0604020202020204" pitchFamily="34" charset="0"/>
              </a:rPr>
              <a:t>Sundaram, P. C. B., Day, E. and Kirk, J. M. W. (2009) ‘Delayed diagnosis in type 1 diabetes mellitus’, </a:t>
            </a:r>
            <a:r>
              <a:rPr lang="en-GB" sz="1100" i="1" dirty="0">
                <a:effectLst/>
                <a:latin typeface="Arial" panose="020B0604020202020204" pitchFamily="34" charset="0"/>
                <a:ea typeface="Calibri" panose="020F0502020204030204" pitchFamily="34" charset="0"/>
                <a:cs typeface="Arial" panose="020B0604020202020204" pitchFamily="34" charset="0"/>
              </a:rPr>
              <a:t>Archives of Disease in Childhood</a:t>
            </a:r>
            <a:r>
              <a:rPr lang="en-GB" sz="1100" dirty="0">
                <a:effectLst/>
                <a:latin typeface="Arial" panose="020B0604020202020204" pitchFamily="34" charset="0"/>
                <a:ea typeface="Calibri" panose="020F0502020204030204" pitchFamily="34" charset="0"/>
                <a:cs typeface="Arial" panose="020B0604020202020204" pitchFamily="34" charset="0"/>
              </a:rPr>
              <a:t>, 94(2), p. 151. </a:t>
            </a:r>
            <a:r>
              <a:rPr lang="en-GB" sz="1100" dirty="0" err="1">
                <a:effectLst/>
                <a:latin typeface="Arial" panose="020B0604020202020204" pitchFamily="34" charset="0"/>
                <a:ea typeface="Calibri" panose="020F0502020204030204" pitchFamily="34" charset="0"/>
                <a:cs typeface="Arial" panose="020B0604020202020204" pitchFamily="34" charset="0"/>
              </a:rPr>
              <a:t>doi</a:t>
            </a:r>
            <a:r>
              <a:rPr lang="en-GB" sz="1100" dirty="0">
                <a:effectLst/>
                <a:latin typeface="Arial" panose="020B0604020202020204" pitchFamily="34" charset="0"/>
                <a:ea typeface="Calibri" panose="020F0502020204030204" pitchFamily="34" charset="0"/>
                <a:cs typeface="Arial" panose="020B0604020202020204" pitchFamily="34" charset="0"/>
              </a:rPr>
              <a:t>: 10.1136/adc.2007.133405.</a:t>
            </a:r>
          </a:p>
          <a:p>
            <a:pPr>
              <a:lnSpc>
                <a:spcPct val="107000"/>
              </a:lnSpc>
              <a:spcAft>
                <a:spcPts val="800"/>
              </a:spcAft>
            </a:pPr>
            <a:r>
              <a:rPr lang="en-GB" sz="1100" dirty="0">
                <a:effectLst/>
                <a:latin typeface="Arial" panose="020B0604020202020204" pitchFamily="34" charset="0"/>
                <a:ea typeface="Calibri" panose="020F0502020204030204" pitchFamily="34" charset="0"/>
                <a:cs typeface="Arial" panose="020B0604020202020204" pitchFamily="34" charset="0"/>
              </a:rPr>
              <a:t> </a:t>
            </a:r>
            <a:r>
              <a:rPr lang="en-GB" sz="1100" dirty="0" err="1">
                <a:effectLst/>
                <a:latin typeface="Arial" panose="020B0604020202020204" pitchFamily="34" charset="0"/>
                <a:ea typeface="Calibri" panose="020F0502020204030204" pitchFamily="34" charset="0"/>
                <a:cs typeface="Arial" panose="020B0604020202020204" pitchFamily="34" charset="0"/>
              </a:rPr>
              <a:t>Semenkovich</a:t>
            </a:r>
            <a:r>
              <a:rPr lang="en-GB" sz="1100" dirty="0">
                <a:effectLst/>
                <a:latin typeface="Arial" panose="020B0604020202020204" pitchFamily="34" charset="0"/>
                <a:ea typeface="Calibri" panose="020F0502020204030204" pitchFamily="34" charset="0"/>
                <a:cs typeface="Arial" panose="020B0604020202020204" pitchFamily="34" charset="0"/>
              </a:rPr>
              <a:t>, K. </a:t>
            </a:r>
            <a:r>
              <a:rPr lang="en-GB" sz="1100" i="1" dirty="0">
                <a:effectLst/>
                <a:latin typeface="Arial" panose="020B0604020202020204" pitchFamily="34" charset="0"/>
                <a:ea typeface="Calibri" panose="020F0502020204030204" pitchFamily="34" charset="0"/>
                <a:cs typeface="Arial" panose="020B0604020202020204" pitchFamily="34" charset="0"/>
              </a:rPr>
              <a:t>et al.</a:t>
            </a:r>
            <a:r>
              <a:rPr lang="en-GB" sz="1100" dirty="0">
                <a:effectLst/>
                <a:latin typeface="Arial" panose="020B0604020202020204" pitchFamily="34" charset="0"/>
                <a:ea typeface="Calibri" panose="020F0502020204030204" pitchFamily="34" charset="0"/>
                <a:cs typeface="Arial" panose="020B0604020202020204" pitchFamily="34" charset="0"/>
              </a:rPr>
              <a:t> (2016) ‘Clinical presentation and memory function in youth with type 1 diabetes’, </a:t>
            </a:r>
            <a:r>
              <a:rPr lang="en-GB" sz="1100" i="1" dirty="0" err="1">
                <a:effectLst/>
                <a:latin typeface="Arial" panose="020B0604020202020204" pitchFamily="34" charset="0"/>
                <a:ea typeface="Calibri" panose="020F0502020204030204" pitchFamily="34" charset="0"/>
                <a:cs typeface="Arial" panose="020B0604020202020204" pitchFamily="34" charset="0"/>
              </a:rPr>
              <a:t>Pediatric</a:t>
            </a:r>
            <a:r>
              <a:rPr lang="en-GB" sz="1100" i="1" dirty="0">
                <a:effectLst/>
                <a:latin typeface="Arial" panose="020B0604020202020204" pitchFamily="34" charset="0"/>
                <a:ea typeface="Calibri" panose="020F0502020204030204" pitchFamily="34" charset="0"/>
                <a:cs typeface="Arial" panose="020B0604020202020204" pitchFamily="34" charset="0"/>
              </a:rPr>
              <a:t> Diabetes</a:t>
            </a:r>
            <a:r>
              <a:rPr lang="en-GB" sz="1100" dirty="0">
                <a:effectLst/>
                <a:latin typeface="Arial" panose="020B0604020202020204" pitchFamily="34" charset="0"/>
                <a:ea typeface="Calibri" panose="020F0502020204030204" pitchFamily="34" charset="0"/>
                <a:cs typeface="Arial" panose="020B0604020202020204" pitchFamily="34" charset="0"/>
              </a:rPr>
              <a:t>, 17(7), pp. 492–499. Available at: https://onlinelibrary.wiley.com/doi/abs/10.1111/pedi.12314 (Accessed: 5 July 2021).</a:t>
            </a:r>
          </a:p>
          <a:p>
            <a:pPr>
              <a:lnSpc>
                <a:spcPct val="107000"/>
              </a:lnSpc>
              <a:spcAft>
                <a:spcPts val="800"/>
              </a:spcAft>
            </a:pPr>
            <a:r>
              <a:rPr lang="en-GB" sz="1100" dirty="0">
                <a:effectLst/>
                <a:latin typeface="Arial" panose="020B0604020202020204" pitchFamily="34" charset="0"/>
                <a:ea typeface="Calibri" panose="020F0502020204030204" pitchFamily="34" charset="0"/>
                <a:cs typeface="Arial" panose="020B0604020202020204" pitchFamily="34" charset="0"/>
              </a:rPr>
              <a:t>Thornton, L. </a:t>
            </a:r>
            <a:r>
              <a:rPr lang="en-GB" sz="1100" i="1" dirty="0">
                <a:effectLst/>
                <a:latin typeface="Arial" panose="020B0604020202020204" pitchFamily="34" charset="0"/>
                <a:ea typeface="Calibri" panose="020F0502020204030204" pitchFamily="34" charset="0"/>
                <a:cs typeface="Arial" panose="020B0604020202020204" pitchFamily="34" charset="0"/>
              </a:rPr>
              <a:t>et al.</a:t>
            </a:r>
            <a:r>
              <a:rPr lang="en-GB" sz="1100" dirty="0">
                <a:effectLst/>
                <a:latin typeface="Arial" panose="020B0604020202020204" pitchFamily="34" charset="0"/>
                <a:ea typeface="Calibri" panose="020F0502020204030204" pitchFamily="34" charset="0"/>
                <a:cs typeface="Arial" panose="020B0604020202020204" pitchFamily="34" charset="0"/>
              </a:rPr>
              <a:t> (2016) ‘Recruiting for health, medical or psychosocial research using Facebook: Systematic review’, </a:t>
            </a:r>
            <a:r>
              <a:rPr lang="en-GB" sz="1100" i="1" dirty="0">
                <a:effectLst/>
                <a:latin typeface="Arial" panose="020B0604020202020204" pitchFamily="34" charset="0"/>
                <a:ea typeface="Calibri" panose="020F0502020204030204" pitchFamily="34" charset="0"/>
                <a:cs typeface="Arial" panose="020B0604020202020204" pitchFamily="34" charset="0"/>
              </a:rPr>
              <a:t>Internet Interventions</a:t>
            </a:r>
            <a:r>
              <a:rPr lang="en-GB" sz="1100" dirty="0">
                <a:effectLst/>
                <a:latin typeface="Arial" panose="020B0604020202020204" pitchFamily="34" charset="0"/>
                <a:ea typeface="Calibri" panose="020F0502020204030204" pitchFamily="34" charset="0"/>
                <a:cs typeface="Arial" panose="020B0604020202020204" pitchFamily="34" charset="0"/>
              </a:rPr>
              <a:t>, 4, pp. 72–81. </a:t>
            </a:r>
            <a:r>
              <a:rPr lang="en-GB" sz="1100" dirty="0" err="1">
                <a:effectLst/>
                <a:latin typeface="Arial" panose="020B0604020202020204" pitchFamily="34" charset="0"/>
                <a:ea typeface="Calibri" panose="020F0502020204030204" pitchFamily="34" charset="0"/>
                <a:cs typeface="Arial" panose="020B0604020202020204" pitchFamily="34" charset="0"/>
              </a:rPr>
              <a:t>doi</a:t>
            </a:r>
            <a:r>
              <a:rPr lang="en-GB" sz="1100" dirty="0">
                <a:effectLst/>
                <a:latin typeface="Arial" panose="020B0604020202020204" pitchFamily="34" charset="0"/>
                <a:ea typeface="Calibri" panose="020F0502020204030204" pitchFamily="34" charset="0"/>
                <a:cs typeface="Arial" panose="020B0604020202020204" pitchFamily="34" charset="0"/>
              </a:rPr>
              <a:t>: 10.1016/j.invent.2016.02.001.</a:t>
            </a:r>
          </a:p>
          <a:p>
            <a:pPr>
              <a:lnSpc>
                <a:spcPct val="107000"/>
              </a:lnSpc>
              <a:spcAft>
                <a:spcPts val="800"/>
              </a:spcAft>
            </a:pPr>
            <a:r>
              <a:rPr lang="en-GB" sz="1100" dirty="0">
                <a:effectLst/>
                <a:latin typeface="Arial" panose="020B0604020202020204" pitchFamily="34" charset="0"/>
                <a:ea typeface="Calibri" panose="020F0502020204030204" pitchFamily="34" charset="0"/>
                <a:cs typeface="Arial" panose="020B0604020202020204" pitchFamily="34" charset="0"/>
              </a:rPr>
              <a:t> </a:t>
            </a:r>
          </a:p>
          <a:p>
            <a:pPr>
              <a:lnSpc>
                <a:spcPct val="107000"/>
              </a:lnSpc>
              <a:spcAft>
                <a:spcPts val="800"/>
              </a:spcAft>
            </a:pPr>
            <a:r>
              <a:rPr lang="en-GB" sz="1100" dirty="0">
                <a:effectLst/>
                <a:latin typeface="Arial" panose="020B0604020202020204" pitchFamily="34" charset="0"/>
                <a:ea typeface="Calibri" panose="020F0502020204030204" pitchFamily="34" charset="0"/>
                <a:cs typeface="Arial" panose="020B0604020202020204" pitchFamily="34" charset="0"/>
              </a:rPr>
              <a:t> </a:t>
            </a:r>
          </a:p>
          <a:p>
            <a:pPr>
              <a:lnSpc>
                <a:spcPct val="107000"/>
              </a:lnSpc>
              <a:spcAft>
                <a:spcPts val="800"/>
              </a:spcAft>
            </a:pPr>
            <a:r>
              <a:rPr lang="en-GB" sz="1100" dirty="0">
                <a:effectLst/>
                <a:latin typeface="Arial" panose="020B0604020202020204" pitchFamily="34" charset="0"/>
                <a:ea typeface="Calibri" panose="020F0502020204030204" pitchFamily="34" charset="0"/>
                <a:cs typeface="Arial" panose="020B0604020202020204" pitchFamily="34" charset="0"/>
              </a:rPr>
              <a:t> </a:t>
            </a:r>
          </a:p>
          <a:p>
            <a:pPr>
              <a:lnSpc>
                <a:spcPct val="107000"/>
              </a:lnSpc>
              <a:spcAft>
                <a:spcPts val="800"/>
              </a:spcAft>
            </a:pPr>
            <a:r>
              <a:rPr lang="en-GB" sz="1100" dirty="0">
                <a:effectLst/>
                <a:latin typeface="Arial" panose="020B0604020202020204" pitchFamily="34" charset="0"/>
                <a:ea typeface="Calibri" panose="020F0502020204030204" pitchFamily="34" charset="0"/>
                <a:cs typeface="Arial" panose="020B0604020202020204" pitchFamily="34" charset="0"/>
              </a:rPr>
              <a:t> </a:t>
            </a:r>
          </a:p>
          <a:p>
            <a:pPr>
              <a:lnSpc>
                <a:spcPct val="107000"/>
              </a:lnSpc>
              <a:spcAft>
                <a:spcPts val="800"/>
              </a:spcAft>
            </a:pPr>
            <a:r>
              <a:rPr lang="en-GB" sz="1100" dirty="0">
                <a:effectLst/>
                <a:latin typeface="Arial" panose="020B0604020202020204" pitchFamily="34" charset="0"/>
                <a:ea typeface="Calibri" panose="020F0502020204030204" pitchFamily="34" charset="0"/>
                <a:cs typeface="Arial" panose="020B0604020202020204" pitchFamily="34" charset="0"/>
              </a:rPr>
              <a:t> </a:t>
            </a:r>
          </a:p>
        </p:txBody>
      </p:sp>
    </p:spTree>
    <p:extLst>
      <p:ext uri="{BB962C8B-B14F-4D97-AF65-F5344CB8AC3E}">
        <p14:creationId xmlns:p14="http://schemas.microsoft.com/office/powerpoint/2010/main" val="117506487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Quotable">
  <a:themeElements>
    <a:clrScheme name="Quotable">
      <a:dk1>
        <a:sysClr val="windowText" lastClr="000000"/>
      </a:dk1>
      <a:lt1>
        <a:sysClr val="window" lastClr="FFFFFF"/>
      </a:lt1>
      <a:dk2>
        <a:srgbClr val="212121"/>
      </a:dk2>
      <a:lt2>
        <a:srgbClr val="636363"/>
      </a:lt2>
      <a:accent1>
        <a:srgbClr val="00C6BB"/>
      </a:accent1>
      <a:accent2>
        <a:srgbClr val="6FEBA0"/>
      </a:accent2>
      <a:accent3>
        <a:srgbClr val="B6DF5E"/>
      </a:accent3>
      <a:accent4>
        <a:srgbClr val="EFB251"/>
      </a:accent4>
      <a:accent5>
        <a:srgbClr val="EF755F"/>
      </a:accent5>
      <a:accent6>
        <a:srgbClr val="ED515C"/>
      </a:accent6>
      <a:hlink>
        <a:srgbClr val="8F8F8F"/>
      </a:hlink>
      <a:folHlink>
        <a:srgbClr val="A5A5A5"/>
      </a:folHlink>
    </a:clrScheme>
    <a:fontScheme name="Quotabl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Quotable">
      <a:fillStyleLst>
        <a:solidFill>
          <a:schemeClr val="phClr"/>
        </a:solidFill>
        <a:gradFill rotWithShape="1">
          <a:gsLst>
            <a:gs pos="0">
              <a:schemeClr val="phClr">
                <a:tint val="80000"/>
                <a:lumMod val="105000"/>
              </a:schemeClr>
            </a:gs>
            <a:gs pos="100000">
              <a:schemeClr val="phClr">
                <a:tint val="90000"/>
              </a:schemeClr>
            </a:gs>
          </a:gsLst>
          <a:lin ang="5400000" scaled="0"/>
        </a:gradFill>
        <a:blipFill rotWithShape="1">
          <a:blip xmlns:r="http://schemas.openxmlformats.org/officeDocument/2006/relationships" r:embed="rId1">
            <a:duotone>
              <a:schemeClr val="phClr">
                <a:tint val="98000"/>
                <a:lumMod val="102000"/>
              </a:schemeClr>
              <a:schemeClr val="phClr">
                <a:shade val="98000"/>
                <a:lumMod val="98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effectStyle>
        <a:effectStyle>
          <a:effectLst>
            <a:innerShdw blurRad="63500" dist="25400" dir="13500000">
              <a:srgbClr val="000000">
                <a:alpha val="75000"/>
              </a:srgbClr>
            </a:innerShdw>
          </a:effectLst>
        </a:effectStyle>
      </a:effectStyleLst>
      <a:bgFillStyleLst>
        <a:solidFill>
          <a:schemeClr val="phClr"/>
        </a:solidFill>
        <a:gradFill rotWithShape="1">
          <a:gsLst>
            <a:gs pos="0">
              <a:schemeClr val="phClr">
                <a:tint val="100000"/>
              </a:schemeClr>
            </a:gs>
            <a:gs pos="100000">
              <a:schemeClr val="phClr">
                <a:tint val="84000"/>
                <a:shade val="84000"/>
                <a:lumMod val="90000"/>
              </a:schemeClr>
            </a:gs>
          </a:gsLst>
          <a:lin ang="5400000" scaled="0"/>
        </a:gradFill>
        <a:gradFill rotWithShape="1">
          <a:gsLst>
            <a:gs pos="0">
              <a:schemeClr val="phClr">
                <a:tint val="84000"/>
                <a:shade val="90000"/>
                <a:satMod val="120000"/>
                <a:lumMod val="90000"/>
              </a:schemeClr>
            </a:gs>
            <a:gs pos="100000">
              <a:schemeClr val="phClr"/>
            </a:gs>
          </a:gsLst>
          <a:lin ang="5400000" scaled="0"/>
        </a:gradFill>
      </a:bgFillStyleLst>
    </a:fmtScheme>
  </a:themeElements>
  <a:objectDefaults/>
  <a:extraClrSchemeLst/>
  <a:extLst>
    <a:ext uri="{05A4C25C-085E-4340-85A3-A5531E510DB2}">
      <thm15:themeFamily xmlns:thm15="http://schemas.microsoft.com/office/thememl/2012/main" name="Quotable" id="{39EC5628-30ED-4578-ACD8-9820EDB8E15A}" vid="{6F3559E9-1A4C-49D8-94D4-F41003531C49}"/>
    </a:ext>
  </a:extLst>
</a:theme>
</file>

<file path=docProps/app.xml><?xml version="1.0" encoding="utf-8"?>
<Properties xmlns="http://schemas.openxmlformats.org/officeDocument/2006/extended-properties" xmlns:vt="http://schemas.openxmlformats.org/officeDocument/2006/docPropsVTypes">
  <Template>presentation introduction to the research</Template>
  <TotalTime>0</TotalTime>
  <Words>1464</Words>
  <Application>Microsoft Office PowerPoint</Application>
  <PresentationFormat>Widescreen</PresentationFormat>
  <Paragraphs>91</Paragraphs>
  <Slides>11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Arial</vt:lpstr>
      <vt:lpstr>Calibri</vt:lpstr>
      <vt:lpstr>Century Gothic</vt:lpstr>
      <vt:lpstr>Symbol</vt:lpstr>
      <vt:lpstr>Wingdings 2</vt:lpstr>
      <vt:lpstr>Quotable</vt:lpstr>
      <vt:lpstr>A mixed method approach to understanding the factors surrounding delayed diagnosis of type one diabetes</vt:lpstr>
      <vt:lpstr>Introduction </vt:lpstr>
      <vt:lpstr>Description  </vt:lpstr>
      <vt:lpstr>Background </vt:lpstr>
      <vt:lpstr>Study design and data collection methods</vt:lpstr>
      <vt:lpstr>Literature review </vt:lpstr>
      <vt:lpstr>Sample </vt:lpstr>
      <vt:lpstr>Ethical considerations and Data analysis and Results</vt:lpstr>
      <vt:lpstr>Conclusion </vt:lpstr>
      <vt:lpstr>Reference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 mixed method approach to understanding the factors surrounding delayed diagnosis of type one diabetes</dc:title>
  <dc:creator>Georgiana Hurjui</dc:creator>
  <cp:lastModifiedBy>Georgiana Hurjui</cp:lastModifiedBy>
  <cp:revision>1</cp:revision>
  <dcterms:created xsi:type="dcterms:W3CDTF">2021-07-05T12:21:20Z</dcterms:created>
  <dcterms:modified xsi:type="dcterms:W3CDTF">2021-07-05T12:21:49Z</dcterms:modified>
</cp:coreProperties>
</file>