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7"/>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1DE6741-F840-461C-9ACC-DD720193EBD1}" v="2" dt="2026-10-18T17:57:05.08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0031" autoAdjust="0"/>
    <p:restoredTop sz="94660"/>
  </p:normalViewPr>
  <p:slideViewPr>
    <p:cSldViewPr snapToGrid="0" snapToObjects="1">
      <p:cViewPr>
        <p:scale>
          <a:sx n="77" d="100"/>
          <a:sy n="77" d="100"/>
        </p:scale>
        <p:origin x="682" y="82"/>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Osagyefo Amoh" userId="3e8ebd5992af68ff" providerId="LiveId" clId="{394B2EE9-29BD-47E7-A50B-90359FAEB02D}"/>
    <pc:docChg chg="custSel modSld">
      <pc:chgData name="Osagyefo Amoh" userId="3e8ebd5992af68ff" providerId="LiveId" clId="{394B2EE9-29BD-47E7-A50B-90359FAEB02D}" dt="2026-10-18T17:58:06.504" v="27" actId="478"/>
      <pc:docMkLst>
        <pc:docMk/>
      </pc:docMkLst>
      <pc:sldChg chg="delSp modSp mod">
        <pc:chgData name="Osagyefo Amoh" userId="3e8ebd5992af68ff" providerId="LiveId" clId="{394B2EE9-29BD-47E7-A50B-90359FAEB02D}" dt="2026-10-18T17:58:06.504" v="27" actId="478"/>
        <pc:sldMkLst>
          <pc:docMk/>
          <pc:sldMk cId="0" sldId="256"/>
        </pc:sldMkLst>
        <pc:spChg chg="mod">
          <ac:chgData name="Osagyefo Amoh" userId="3e8ebd5992af68ff" providerId="LiveId" clId="{394B2EE9-29BD-47E7-A50B-90359FAEB02D}" dt="2026-10-18T17:46:43.766" v="17" actId="20577"/>
          <ac:spMkLst>
            <pc:docMk/>
            <pc:sldMk cId="0" sldId="256"/>
            <ac:spMk id="33" creationId="{00000000-0000-0000-0000-000000000000}"/>
          </ac:spMkLst>
        </pc:spChg>
        <pc:spChg chg="del">
          <ac:chgData name="Osagyefo Amoh" userId="3e8ebd5992af68ff" providerId="LiveId" clId="{394B2EE9-29BD-47E7-A50B-90359FAEB02D}" dt="2026-10-18T17:58:06.504" v="27" actId="478"/>
          <ac:spMkLst>
            <pc:docMk/>
            <pc:sldMk cId="0" sldId="256"/>
            <ac:spMk id="41" creationId="{27D05B71-BA0A-6980-37FC-4191F8834676}"/>
          </ac:spMkLst>
        </pc:spChg>
        <pc:picChg chg="del">
          <ac:chgData name="Osagyefo Amoh" userId="3e8ebd5992af68ff" providerId="LiveId" clId="{394B2EE9-29BD-47E7-A50B-90359FAEB02D}" dt="2026-10-18T17:58:01.797" v="26" actId="478"/>
          <ac:picMkLst>
            <pc:docMk/>
            <pc:sldMk cId="0" sldId="256"/>
            <ac:picMk id="42" creationId="{730F0866-26D9-0345-961E-F89C01737EF6}"/>
          </ac:picMkLst>
        </pc:picChg>
      </pc:sldChg>
      <pc:sldChg chg="modSp mod">
        <pc:chgData name="Osagyefo Amoh" userId="3e8ebd5992af68ff" providerId="LiveId" clId="{394B2EE9-29BD-47E7-A50B-90359FAEB02D}" dt="2026-10-18T17:50:32.381" v="18" actId="313"/>
        <pc:sldMkLst>
          <pc:docMk/>
          <pc:sldMk cId="0" sldId="260"/>
        </pc:sldMkLst>
        <pc:spChg chg="mod">
          <ac:chgData name="Osagyefo Amoh" userId="3e8ebd5992af68ff" providerId="LiveId" clId="{394B2EE9-29BD-47E7-A50B-90359FAEB02D}" dt="2026-10-18T17:50:32.381" v="18" actId="313"/>
          <ac:spMkLst>
            <pc:docMk/>
            <pc:sldMk cId="0" sldId="260"/>
            <ac:spMk id="33" creationId="{00000000-0000-0000-0000-000000000000}"/>
          </ac:spMkLst>
        </pc:spChg>
      </pc:sldChg>
      <pc:sldChg chg="delSp modSp mod">
        <pc:chgData name="Osagyefo Amoh" userId="3e8ebd5992af68ff" providerId="LiveId" clId="{394B2EE9-29BD-47E7-A50B-90359FAEB02D}" dt="2026-10-18T17:57:41.184" v="25" actId="20577"/>
        <pc:sldMkLst>
          <pc:docMk/>
          <pc:sldMk cId="0" sldId="270"/>
        </pc:sldMkLst>
        <pc:spChg chg="mod">
          <ac:chgData name="Osagyefo Amoh" userId="3e8ebd5992af68ff" providerId="LiveId" clId="{394B2EE9-29BD-47E7-A50B-90359FAEB02D}" dt="2026-10-18T17:57:41.184" v="25" actId="20577"/>
          <ac:spMkLst>
            <pc:docMk/>
            <pc:sldMk cId="0" sldId="270"/>
            <ac:spMk id="9" creationId="{00000000-0000-0000-0000-000000000000}"/>
          </ac:spMkLst>
        </pc:spChg>
        <pc:spChg chg="del mod">
          <ac:chgData name="Osagyefo Amoh" userId="3e8ebd5992af68ff" providerId="LiveId" clId="{394B2EE9-29BD-47E7-A50B-90359FAEB02D}" dt="2026-10-18T17:57:35.871" v="24" actId="478"/>
          <ac:spMkLst>
            <pc:docMk/>
            <pc:sldMk cId="0" sldId="270"/>
            <ac:spMk id="10"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21649801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This presentation examines the Lucy Letby case at the Countess of Chester Hospital through a quality assurance and service improvement lens. The emphasis is not simply on the criminal case, but on the organisational conditions surrounding patient safety, clinical governance, safeguarding and escalation. The Thirlwall Inquiry was established to examine events at the hospital between 2015 and 2018, including the conduct of staff, the response to concerns and the effectiveness of NHS management, governance and external scrutiny (Thirlwall Inquiry, 2026). The presentation applies systems-based approaches including Reason’s Swiss Cheese Model, Root Cause Analysis, Fishbone analysis and Donabedian’s model. It then considers policy issues and their implications for quality, efficiency and equity. The final section identifies practical improvement priorities and links the presentation to the proposed structure of Component 2.</a:t>
            </a:r>
          </a:p>
        </p:txBody>
      </p:sp>
      <p:sp>
        <p:nvSpPr>
          <p:cNvPr id="4" name="Slide Number Placeholder 3"/>
          <p:cNvSpPr>
            <a:spLocks noGrp="1"/>
          </p:cNvSpPr>
          <p:nvPr>
            <p:ph type="sldNum" sz="quarter" idx="5"/>
          </p:nvPr>
        </p:nvSpPr>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dirty="0"/>
              <a:t>The case concerns events at the Countess of Chester Hospital during the period 2015 to 2018. The Thirlwall Inquiry was established after Lucy Letby’s convictions and examined a broader set of questions than the criminal proceedings. Its terms of reference included the experiences of families, the conduct of staff and management, the response to concerns, the role of the Board, the use of whistleblowing and Freedom to Speak Up processes, and the effectiveness of wider NHS governance and regulation (UK Government, 2023). The final report was published on 15 September 2026 (UK Government, 2026). This distinction is important because the presentation is focused on quality assurance and service improvement. The central concern is how </a:t>
            </a:r>
            <a:r>
              <a:rPr dirty="0" err="1"/>
              <a:t>organisational</a:t>
            </a:r>
            <a:r>
              <a:rPr dirty="0"/>
              <a:t> systems should identify, escalate and respond to risk when vulnerable patients may be exposed to harm. This makes the case directly relevant to clinical governance and patient safety.</a:t>
            </a:r>
          </a:p>
        </p:txBody>
      </p:sp>
      <p:sp>
        <p:nvSpPr>
          <p:cNvPr id="4" name="Slide Number Placeholder 3"/>
          <p:cNvSpPr>
            <a:spLocks noGrp="1"/>
          </p:cNvSpPr>
          <p:nvPr>
            <p:ph type="sldNum" sz="quarter" idx="5"/>
          </p:nvPr>
        </p:nvSpPr>
        <p:spPr/>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The central quality problem is the failure of organisational systems to provide effective protection for vulnerable neonatal patients when serious concerns emerged. The Thirlwall Inquiry’s 2026 findings describe dysfunctional management and governance, a significant gap between hospital leadership and clinicians, and a failure to understand the fundamentals of safeguarding. The Inquiry reported that some collapses and deaths could have been avoided if safeguarding practices had been followed (Thirlwall Inquiry, 2026). This is significant from a quality improvement perspective because it moves the analysis beyond an individual-level explanation. A healthcare organisation can have competent professionals and formal policies, yet still experience unsafe outcomes if concerns are not escalated, governance does not function effectively, or staff are not supported to challenge decisions. The case therefore provides a strong basis for analysing how clinical information moves through organisational barriers and where those barriers failed.</a:t>
            </a:r>
          </a:p>
        </p:txBody>
      </p:sp>
      <p:sp>
        <p:nvSpPr>
          <p:cNvPr id="4" name="Slide Number Placeholder 3"/>
          <p:cNvSpPr>
            <a:spLocks noGrp="1"/>
          </p:cNvSpPr>
          <p:nvPr>
            <p:ph type="sldNum" sz="quarter" idx="5"/>
          </p:nvPr>
        </p:nvSpPr>
        <p:spPr/>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The root-cause analysis identifies several connected organisational factors. The Thirlwall Inquiry reported dysfunctional management and governance, a gulf between leadership and clinicians, and a failure to understand the safeguarding response required when a member of staff is suspected of causing deliberate harm. It also found that senior nurses did not accept that consultants’ concerns might be justified and that there was a prolonged delay in contacting the police (Thirlwall Inquiry, 2026). These findings suggest that the causes should not be treated as separate boxes. Governance determines how risks are monitored and escalated. Leadership affects whether clinical challenge is heard. Culture influences whether staff feel able to speak openly. Review processes determine whether emerging patterns are interpreted as ordinary variation or as signals requiring urgent investigation. A systems approach is therefore more appropriate than a narrow focus on individual decisions because the failures interacted over time.</a:t>
            </a:r>
          </a:p>
        </p:txBody>
      </p:sp>
      <p:sp>
        <p:nvSpPr>
          <p:cNvPr id="4" name="Slide Number Placeholder 3"/>
          <p:cNvSpPr>
            <a:spLocks noGrp="1"/>
          </p:cNvSpPr>
          <p:nvPr>
            <p:ph type="sldNum" sz="quarter" idx="5"/>
          </p:nvPr>
        </p:nvSpPr>
        <p:spPr/>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Reason’s Swiss Cheese Model provides a useful systems-based explanation of how serious incidents can occur when multiple layers of defence contain weaknesses. In healthcare, these layers may include clinical monitoring, incident reporting, safeguarding, management escalation, Board oversight and external scrutiny. Reason (2000) argues that accidents should not automatically be explained by a single frontline error because organisational conditions can create pathways for harm. Applied to the Countess of Chester Hospital, the model helps illustrate how concerns could emerge clinically but fail to produce timely organisational action. The Thirlwall Inquiry found failures in management, governance and safeguarding, alongside delays in responding to concerns (Thirlwall Inquiry, 2026). The value of the model is therefore analytical: it encourages the assessor to examine how different barriers should have worked together. It also supports a learning-oriented approach by asking which defences require strengthening to reduce the probability of recurrence.</a:t>
            </a:r>
          </a:p>
        </p:txBody>
      </p:sp>
      <p:sp>
        <p:nvSpPr>
          <p:cNvPr id="4" name="Slide Number Placeholder 3"/>
          <p:cNvSpPr>
            <a:spLocks noGrp="1"/>
          </p:cNvSpPr>
          <p:nvPr>
            <p:ph type="sldNum" sz="quarter" idx="5"/>
          </p:nvPr>
        </p:nvSpPr>
        <p:spPr/>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Root Cause Analysis is useful because it moves beyond describing what happened and asks why the organisation allowed the risk to continue. A structured RCA would begin with the observed patient-safety problem and then examine the processes surrounding recognition, reporting, safeguarding, management escalation and external referral. The Thirlwall Inquiry provides evidence that these processes were not functioning effectively. It found that concerns were not adequately acted upon, that safeguarding was not properly understood, and that internal and external reviews did not directly address whether deliberate harm was occurring (Thirlwall Inquiry, 2026). RCA should therefore include human, procedural and organisational factors. It should also consider what information was available at the time, what decision-makers knew, what they should reasonably have recognised, and which controls could have interrupted the pathway to harm. This approach supports learning because it identifies specific system weaknesses that can be redesigned, monitored and tested.</a:t>
            </a:r>
          </a:p>
        </p:txBody>
      </p:sp>
      <p:sp>
        <p:nvSpPr>
          <p:cNvPr id="4" name="Slide Number Placeholder 3"/>
          <p:cNvSpPr>
            <a:spLocks noGrp="1"/>
          </p:cNvSpPr>
          <p:nvPr>
            <p:ph type="sldNum" sz="quarter" idx="5"/>
          </p:nvPr>
        </p:nvSpPr>
        <p:spPr/>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The Fishbone, or cause-and-effect, approach is useful for organising the root causes identified in the case. Instead of presenting a long list, the causes can be grouped into people, process, leadership, governance, culture and policy. People-related factors include professional disagreement and the handling of concerns. Process factors include escalation and review arrangements. Leadership and governance relate to communication, oversight and the visibility of risk at senior levels. Culture concerns whether staff can challenge decisions and whether concerns are treated as legitimate safety information. Policy concerns the operation of safeguarding and external reporting arrangements. The Thirlwall Inquiry’s findings support this multidimensional approach because the report identified problems across management, governance, safeguarding and professional relationships (Thirlwall Inquiry, 2026). The analytical value of the Fishbone is that it makes interaction visible. A patient-safety failure can have several contributing causes, so improvement should address the system rather than applying a single corrective action.</a:t>
            </a:r>
          </a:p>
        </p:txBody>
      </p:sp>
      <p:sp>
        <p:nvSpPr>
          <p:cNvPr id="4" name="Slide Number Placeholder 3"/>
          <p:cNvSpPr>
            <a:spLocks noGrp="1"/>
          </p:cNvSpPr>
          <p:nvPr>
            <p:ph type="sldNum" sz="quarter" idx="5"/>
          </p:nvPr>
        </p:nvSpPr>
        <p:spPr/>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Donabedian’s structure-process-outcome framework provides a clear way of linking organisational conditions to healthcare quality. Structure refers to the resources and arrangements that support care, including governance, leadership, staffing and safeguarding infrastructure. Process refers to what the organisation actually does, such as monitoring, reporting, investigation, escalation and communication. Outcomes include patient safety, harm, experience and organisational learning. Donabedian (1988) argues that assessing quality requires attention to how care is organised as well as what outcomes occur. In this case, structural weaknesses in governance and accountability could influence processes such as escalation and safeguarding, which in turn affect safety outcomes. The model therefore complements the Swiss Cheese approach. Swiss Cheese explains how barriers can fail, while Donabedian helps classify where the weaknesses sit. Together, the models provide a stronger analytical basis for discussing quality assurance and service improvement.</a:t>
            </a:r>
          </a:p>
        </p:txBody>
      </p:sp>
      <p:sp>
        <p:nvSpPr>
          <p:cNvPr id="4" name="Slide Number Placeholder 3"/>
          <p:cNvSpPr>
            <a:spLocks noGrp="1"/>
          </p:cNvSpPr>
          <p:nvPr>
            <p:ph type="sldNum" sz="quarter" idx="5"/>
          </p:nvPr>
        </p:nvSpPr>
        <p:spPr/>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Policy issues are central because organisational behaviour is shaped by governance requirements, safeguarding protocols, reporting arrangements and accountability mechanisms. The Thirlwall Inquiry’s terms of reference explicitly considered whether management, governance, culture and external scrutiny contributed to the failure to protect babies and whether changes were required (UK Government, 2023). Following publication of the final report in September 2026, the Government announced actions intended to strengthen safeguarding, neonatal safety, inspections and accountability. These include urgent work on neonatal ‘cot cams’ and stronger accountability for NHS managers (UK Government, 2026). The Inquiry also recommends effective Board-level monitoring of deaths of children and babies, with clear routes for escalating concerning trends or patterns by 31 March 2027 (Thirlwall Inquiry, 2026). Critically, policy change only improves service provision when it is implemented, monitored and embedded in daily practice. Therefore, governance should focus on assurance as well as compliance.</a:t>
            </a:r>
          </a:p>
        </p:txBody>
      </p:sp>
      <p:sp>
        <p:nvSpPr>
          <p:cNvPr id="4" name="Slide Number Placeholder 3"/>
          <p:cNvSpPr>
            <a:spLocks noGrp="1"/>
          </p:cNvSpPr>
          <p:nvPr>
            <p:ph type="sldNum" sz="quarter" idx="5"/>
          </p:nvPr>
        </p:nvSpPr>
        <p:spPr/>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Organisational culture is a patient-safety issue because formal procedures only work when staff are willing and able to use them. The Thirlwall Inquiry’s terms of reference specifically examined whistleblowing, Freedom to Speak Up arrangements, organisational culture and the consequences for staff who raised concerns (UK Government, 2023). The Inquiry later reported a significant gap between clinicians and hospital leadership and described concerns being handled in ways that did not produce timely protective action (Thirlwall Inquiry, 2026). A strong safety culture should make challenge legitimate rather than disruptive. It should provide clear routes for escalation, protect staff from inappropriate responses and demonstrate that information is used for learning. From a quality assurance perspective, the important measure is therefore not simply whether a speaking-up policy exists. It is whether staff use it, whether concerns reach the appropriate level, whether action follows, and whether the organisation can demonstrate that learning has been embedded.</a:t>
            </a:r>
          </a:p>
        </p:txBody>
      </p:sp>
      <p:sp>
        <p:nvSpPr>
          <p:cNvPr id="4" name="Slide Number Placeholder 3"/>
          <p:cNvSpPr>
            <a:spLocks noGrp="1"/>
          </p:cNvSpPr>
          <p:nvPr>
            <p:ph type="sldNum" sz="quarter" idx="5"/>
          </p:nvPr>
        </p:nvSpPr>
        <p:spPr/>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The quality implications extend beyond mortality. Patient safety depends on recognising risk, responding to concerns and learning from adverse events. The Thirlwall Inquiry reported that the collapse and deaths of some babies could have been avoided had safeguarding practices been followed (Thirlwall Inquiry, 2026). It also identified weaknesses in communication with families and in the handling of concerns. These findings affect safety, effectiveness, patient and family experience, governance assurance and organisational learning. Quality assurance must therefore include both detection and response. Incident data, mortality patterns and staff concerns have limited value if decision-makers do not interpret them or escalate them appropriately. Improvement should test whether information moves effectively through the organisation and whether actions are timely, proportionate and evaluated for impact.</a:t>
            </a:r>
          </a:p>
        </p:txBody>
      </p:sp>
      <p:sp>
        <p:nvSpPr>
          <p:cNvPr id="4" name="Slide Number Placeholder 3"/>
          <p:cNvSpPr>
            <a:spLocks noGrp="1"/>
          </p:cNvSpPr>
          <p:nvPr>
            <p:ph type="sldNum" sz="quarter" idx="5"/>
          </p:nvPr>
        </p:nvSpPr>
        <p:spPr/>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Efficiency in patient safety should not be reduced to financial cost. It also concerns whether the organisation uses information, time and professional expertise effectively. When warning signs are not acted upon, organisations may face repeated reviews, duplicated investigations, delayed decisions, additional management work and greater regulatory scrutiny. The Thirlwall Inquiry criticised successive internal and external reviews because they did not directly address whether deliberate harm was occurring (Thirlwall Inquiry, 2026). From a service-improvement perspective, an efficient system creates a shorter pathway between signal, assessment, escalation, action and learning. This does not mean that every concern should automatically trigger the same response. Proportionality remains important. However, serious and unusual patterns should have defined escalation thresholds and clear accountability. Efficiency therefore depends on decision quality as well as speed. A well-designed governance system should help staff identify which concerns require routine monitoring and which require immediate safeguarding or external intervention.</a:t>
            </a:r>
          </a:p>
        </p:txBody>
      </p:sp>
      <p:sp>
        <p:nvSpPr>
          <p:cNvPr id="4" name="Slide Number Placeholder 3"/>
          <p:cNvSpPr>
            <a:spLocks noGrp="1"/>
          </p:cNvSpPr>
          <p:nvPr>
            <p:ph type="sldNum" sz="quarter" idx="5"/>
          </p:nvPr>
        </p:nvSpPr>
        <p:spPr/>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Equity is closely connected to vulnerability and voice. Babies receiving neonatal care cannot advocate for themselves, so their safety depends on professionals, governance systems and safeguarding arrangements. Families also depend on timely and accurate communication. The Thirlwall Inquiry reported that parents were kept in the dark for years about concerns and reviews and were not informed about the possibility of deliberate harm until 2018 (Thirlwall Inquiry, 2026). These findings show that quality includes transparency, respect, communication and involvement. An equitable safety system should give vulnerable patients strong organisational protection while ensuring families receive appropriate information and support. This strengthens patient-centred care and public trust.</a:t>
            </a:r>
          </a:p>
        </p:txBody>
      </p:sp>
      <p:sp>
        <p:nvSpPr>
          <p:cNvPr id="4" name="Slide Number Placeholder 3"/>
          <p:cNvSpPr>
            <a:spLocks noGrp="1"/>
          </p:cNvSpPr>
          <p:nvPr>
            <p:ph type="sldNum" sz="quarter" idx="5"/>
          </p:nvPr>
        </p:nvSpPr>
        <p:spPr/>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The recommendations translate the analysis into service-improvement priorities. Boards need reliable mechanisms for monitoring deaths of babies and children and escalating concerning patterns. The Thirlwall Inquiry recommends effective Board-level monitoring by 31 March 2027 (Thirlwall Inquiry, 2026). Staff also require safeguarding training and clear understanding of the response to suspected deliberate harm. Organisations need accessible speaking-up and escalation routes, while neonatal safety data should be monitored systematically. Accountability should be clear when serious concerns are not acted upon. The Government has announced measures concerning safeguarding, neonatal safety, inspections and NHS manager accountability (UK Government, 2026). Component 2 can build from root causes to policy, impacts and an evidence-based improvement strategy, with implementation and evaluation made explicit.</a:t>
            </a:r>
          </a:p>
        </p:txBody>
      </p:sp>
      <p:sp>
        <p:nvSpPr>
          <p:cNvPr id="4" name="Slide Number Placeholder 3"/>
          <p:cNvSpPr>
            <a:spLocks noGrp="1"/>
          </p:cNvSpPr>
          <p:nvPr>
            <p:ph type="sldNum" sz="quarter" idx="5"/>
          </p:nvPr>
        </p:nvSpPr>
        <p:spPr/>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The conclusion brings the analytical strands together. The case demonstrates that patient safety depends on the interaction between clinical practice and organisational systems. Reason’s Swiss Cheese Model shows how defensive barriers can fail or align, while Donabedian’s framework explains how structures and processes influence outcomes. Root Cause Analysis and Fishbone analysis help identify organisational conditions requiring change. The Thirlwall Inquiry’s 2026 findings provide evidence of failures in management, governance and safeguarding, while the Government response sets out reforms (Thirlwall Inquiry, 2026; UK Government, 2026). The main lesson is that quality assurance should create reliable routes from concern to action and from action to learning. Component 2 should connect root causes with policy, impact and measurable improvement.</a:t>
            </a:r>
          </a:p>
        </p:txBody>
      </p:sp>
      <p:sp>
        <p:nvSpPr>
          <p:cNvPr id="4" name="Slide Number Placeholder 3"/>
          <p:cNvSpPr>
            <a:spLocks noGrp="1"/>
          </p:cNvSpPr>
          <p:nvPr>
            <p:ph type="sldNum" sz="quarter" idx="5"/>
          </p:nvPr>
        </p:nvSpPr>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5BCAD085-E8A6-8845-BD4E-CB4CCA059FC4}" type="datetimeFigureOut">
              <a:rPr lang="en-US" smtClean="0"/>
              <a:t>10/18/2026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1680755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10/18/2026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6143142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10/18/2026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606483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BCAD085-E8A6-8845-BD4E-CB4CCA059FC4}" type="datetimeFigureOut">
              <a:rPr lang="en-US" smtClean="0"/>
              <a:t>10/18/2026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7822449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BCAD085-E8A6-8845-BD4E-CB4CCA059FC4}" type="datetimeFigureOut">
              <a:rPr lang="en-US" smtClean="0"/>
              <a:t>10/18/2026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901587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5BCAD085-E8A6-8845-BD4E-CB4CCA059FC4}" type="datetimeFigureOut">
              <a:rPr lang="en-US" smtClean="0"/>
              <a:t>10/18/2026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7270277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10/18/2026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2129998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10/18/2026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8407265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10/18/2026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8892369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10/18/2026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9109279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10/18/2026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6122237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BCAD085-E8A6-8845-BD4E-CB4CCA059FC4}" type="datetimeFigureOut">
              <a:rPr lang="en-US" smtClean="0"/>
              <a:t>10/18/2026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22099775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4633" y="-35122"/>
            <a:ext cx="12191695" cy="6858000"/>
          </a:xfrm>
          <a:prstGeom prst="rect">
            <a:avLst/>
          </a:prstGeom>
          <a:solidFill>
            <a:srgbClr val="122338"/>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9" name="Rectangle 8"/>
          <p:cNvSpPr/>
          <p:nvPr/>
        </p:nvSpPr>
        <p:spPr>
          <a:xfrm>
            <a:off x="9985247" y="5760720"/>
            <a:ext cx="91440" cy="73152"/>
          </a:xfrm>
          <a:prstGeom prst="rect">
            <a:avLst/>
          </a:prstGeom>
          <a:solidFill>
            <a:srgbClr val="F7F6F2"/>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0" name="Rectangle 9"/>
          <p:cNvSpPr/>
          <p:nvPr/>
        </p:nvSpPr>
        <p:spPr>
          <a:xfrm>
            <a:off x="9985247" y="5504688"/>
            <a:ext cx="91440" cy="73152"/>
          </a:xfrm>
          <a:prstGeom prst="rect">
            <a:avLst/>
          </a:prstGeom>
          <a:solidFill>
            <a:srgbClr val="F7F6F2"/>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1" name="Rectangle 10"/>
          <p:cNvSpPr/>
          <p:nvPr/>
        </p:nvSpPr>
        <p:spPr>
          <a:xfrm>
            <a:off x="9985247" y="5248656"/>
            <a:ext cx="91440" cy="73152"/>
          </a:xfrm>
          <a:prstGeom prst="rect">
            <a:avLst/>
          </a:prstGeom>
          <a:solidFill>
            <a:srgbClr val="F7F6F2"/>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2" name="Rectangle 11"/>
          <p:cNvSpPr/>
          <p:nvPr/>
        </p:nvSpPr>
        <p:spPr>
          <a:xfrm>
            <a:off x="9985247" y="4992624"/>
            <a:ext cx="91440" cy="73152"/>
          </a:xfrm>
          <a:prstGeom prst="rect">
            <a:avLst/>
          </a:prstGeom>
          <a:solidFill>
            <a:srgbClr val="F7F6F2"/>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3" name="Rectangle 12"/>
          <p:cNvSpPr/>
          <p:nvPr/>
        </p:nvSpPr>
        <p:spPr>
          <a:xfrm>
            <a:off x="9985247" y="4736592"/>
            <a:ext cx="91440" cy="73152"/>
          </a:xfrm>
          <a:prstGeom prst="rect">
            <a:avLst/>
          </a:prstGeom>
          <a:solidFill>
            <a:srgbClr val="F7F6F2"/>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5" name="Rectangle 14"/>
          <p:cNvSpPr/>
          <p:nvPr/>
        </p:nvSpPr>
        <p:spPr>
          <a:xfrm>
            <a:off x="10625328" y="5760720"/>
            <a:ext cx="91440" cy="73152"/>
          </a:xfrm>
          <a:prstGeom prst="rect">
            <a:avLst/>
          </a:prstGeom>
          <a:solidFill>
            <a:srgbClr val="F7F6F2"/>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6" name="Rectangle 15"/>
          <p:cNvSpPr/>
          <p:nvPr/>
        </p:nvSpPr>
        <p:spPr>
          <a:xfrm>
            <a:off x="10625328" y="5504688"/>
            <a:ext cx="91440" cy="73152"/>
          </a:xfrm>
          <a:prstGeom prst="rect">
            <a:avLst/>
          </a:prstGeom>
          <a:solidFill>
            <a:srgbClr val="F7F6F2"/>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7" name="Rectangle 16"/>
          <p:cNvSpPr/>
          <p:nvPr/>
        </p:nvSpPr>
        <p:spPr>
          <a:xfrm>
            <a:off x="10625328" y="5248656"/>
            <a:ext cx="91440" cy="73152"/>
          </a:xfrm>
          <a:prstGeom prst="rect">
            <a:avLst/>
          </a:prstGeom>
          <a:solidFill>
            <a:srgbClr val="F7F6F2"/>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8" name="Rectangle 17"/>
          <p:cNvSpPr/>
          <p:nvPr/>
        </p:nvSpPr>
        <p:spPr>
          <a:xfrm>
            <a:off x="10625328" y="4992624"/>
            <a:ext cx="91440" cy="73152"/>
          </a:xfrm>
          <a:prstGeom prst="rect">
            <a:avLst/>
          </a:prstGeom>
          <a:solidFill>
            <a:srgbClr val="F7F6F2"/>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9" name="Rectangle 18"/>
          <p:cNvSpPr/>
          <p:nvPr/>
        </p:nvSpPr>
        <p:spPr>
          <a:xfrm>
            <a:off x="10625328" y="4736592"/>
            <a:ext cx="91440" cy="73152"/>
          </a:xfrm>
          <a:prstGeom prst="rect">
            <a:avLst/>
          </a:prstGeom>
          <a:solidFill>
            <a:srgbClr val="F7F6F2"/>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0" name="Rectangle 19"/>
          <p:cNvSpPr/>
          <p:nvPr/>
        </p:nvSpPr>
        <p:spPr>
          <a:xfrm>
            <a:off x="10625328" y="4480559"/>
            <a:ext cx="91440" cy="73152"/>
          </a:xfrm>
          <a:prstGeom prst="rect">
            <a:avLst/>
          </a:prstGeom>
          <a:solidFill>
            <a:srgbClr val="F7F6F2"/>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1" name="Rectangle 20"/>
          <p:cNvSpPr/>
          <p:nvPr/>
        </p:nvSpPr>
        <p:spPr>
          <a:xfrm>
            <a:off x="10625328" y="4224527"/>
            <a:ext cx="91440" cy="73152"/>
          </a:xfrm>
          <a:prstGeom prst="rect">
            <a:avLst/>
          </a:prstGeom>
          <a:solidFill>
            <a:srgbClr val="F7F6F2"/>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3" name="Rectangle 22"/>
          <p:cNvSpPr/>
          <p:nvPr/>
        </p:nvSpPr>
        <p:spPr>
          <a:xfrm>
            <a:off x="11265407" y="5760720"/>
            <a:ext cx="91440" cy="73152"/>
          </a:xfrm>
          <a:prstGeom prst="rect">
            <a:avLst/>
          </a:prstGeom>
          <a:solidFill>
            <a:srgbClr val="F7F6F2"/>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4" name="Rectangle 23"/>
          <p:cNvSpPr/>
          <p:nvPr/>
        </p:nvSpPr>
        <p:spPr>
          <a:xfrm>
            <a:off x="11265407" y="5504688"/>
            <a:ext cx="91440" cy="73152"/>
          </a:xfrm>
          <a:prstGeom prst="rect">
            <a:avLst/>
          </a:prstGeom>
          <a:solidFill>
            <a:srgbClr val="F7F6F2"/>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5" name="Rectangle 24"/>
          <p:cNvSpPr/>
          <p:nvPr/>
        </p:nvSpPr>
        <p:spPr>
          <a:xfrm>
            <a:off x="11265407" y="5248656"/>
            <a:ext cx="91440" cy="73152"/>
          </a:xfrm>
          <a:prstGeom prst="rect">
            <a:avLst/>
          </a:prstGeom>
          <a:solidFill>
            <a:srgbClr val="F7F6F2"/>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6" name="Rectangle 25"/>
          <p:cNvSpPr/>
          <p:nvPr/>
        </p:nvSpPr>
        <p:spPr>
          <a:xfrm>
            <a:off x="11265407" y="4992624"/>
            <a:ext cx="91440" cy="73152"/>
          </a:xfrm>
          <a:prstGeom prst="rect">
            <a:avLst/>
          </a:prstGeom>
          <a:solidFill>
            <a:srgbClr val="F7F6F2"/>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7" name="TextBox 26"/>
          <p:cNvSpPr txBox="1"/>
          <p:nvPr/>
        </p:nvSpPr>
        <p:spPr>
          <a:xfrm>
            <a:off x="731520" y="685800"/>
            <a:ext cx="7680960" cy="338554"/>
          </a:xfrm>
          <a:prstGeom prst="rect">
            <a:avLst/>
          </a:prstGeom>
          <a:noFill/>
        </p:spPr>
        <p:txBody>
          <a:bodyPr wrap="square" anchor="t">
            <a:spAutoFit/>
          </a:bodyPr>
          <a:lstStyle/>
          <a:p>
            <a:pPr algn="ctr">
              <a:defRPr sz="1300" b="1">
                <a:solidFill>
                  <a:srgbClr val="187E85"/>
                </a:solidFill>
                <a:latin typeface="Arial"/>
              </a:defRPr>
            </a:pPr>
            <a:r>
              <a:rPr sz="1600" dirty="0">
                <a:solidFill>
                  <a:schemeClr val="bg1"/>
                </a:solidFill>
              </a:rPr>
              <a:t>QUALITY ASSURANCE AND SERVICE IMPROVEMENTS</a:t>
            </a:r>
          </a:p>
        </p:txBody>
      </p:sp>
      <p:sp>
        <p:nvSpPr>
          <p:cNvPr id="28" name="TextBox 27"/>
          <p:cNvSpPr txBox="1"/>
          <p:nvPr/>
        </p:nvSpPr>
        <p:spPr>
          <a:xfrm>
            <a:off x="731520" y="1417320"/>
            <a:ext cx="7772400" cy="1046440"/>
          </a:xfrm>
          <a:prstGeom prst="rect">
            <a:avLst/>
          </a:prstGeom>
          <a:noFill/>
        </p:spPr>
        <p:txBody>
          <a:bodyPr wrap="square" anchor="t">
            <a:spAutoFit/>
          </a:bodyPr>
          <a:lstStyle/>
          <a:p>
            <a:pPr algn="ctr">
              <a:defRPr sz="3100" b="1">
                <a:solidFill>
                  <a:srgbClr val="FFFFFF"/>
                </a:solidFill>
                <a:latin typeface="Arial"/>
              </a:defRPr>
            </a:pPr>
            <a:r>
              <a:rPr dirty="0">
                <a:solidFill>
                  <a:srgbClr val="FFC000"/>
                </a:solidFill>
              </a:rPr>
              <a:t>Lucy Letby and the</a:t>
            </a:r>
            <a:br>
              <a:rPr dirty="0">
                <a:solidFill>
                  <a:srgbClr val="FFC000"/>
                </a:solidFill>
              </a:rPr>
            </a:br>
            <a:r>
              <a:rPr dirty="0">
                <a:solidFill>
                  <a:srgbClr val="FFC000"/>
                </a:solidFill>
              </a:rPr>
              <a:t>Countess of Chester Hospital</a:t>
            </a:r>
          </a:p>
        </p:txBody>
      </p:sp>
      <p:sp>
        <p:nvSpPr>
          <p:cNvPr id="29" name="TextBox 28"/>
          <p:cNvSpPr txBox="1"/>
          <p:nvPr/>
        </p:nvSpPr>
        <p:spPr>
          <a:xfrm>
            <a:off x="1188720" y="3051649"/>
            <a:ext cx="7223760" cy="707886"/>
          </a:xfrm>
          <a:prstGeom prst="rect">
            <a:avLst/>
          </a:prstGeom>
          <a:noFill/>
        </p:spPr>
        <p:txBody>
          <a:bodyPr wrap="square" anchor="t">
            <a:spAutoFit/>
          </a:bodyPr>
          <a:lstStyle/>
          <a:p>
            <a:pPr algn="ctr">
              <a:defRPr sz="1700" b="0">
                <a:solidFill>
                  <a:srgbClr val="D0DBE2"/>
                </a:solidFill>
                <a:latin typeface="Arial"/>
              </a:defRPr>
            </a:pPr>
            <a:r>
              <a:rPr sz="2000" dirty="0">
                <a:solidFill>
                  <a:schemeClr val="accent6">
                    <a:lumMod val="75000"/>
                  </a:schemeClr>
                </a:solidFill>
              </a:rPr>
              <a:t>Root causes • clinical governance • policy • quality, efficiency and equity</a:t>
            </a:r>
          </a:p>
        </p:txBody>
      </p:sp>
      <p:sp>
        <p:nvSpPr>
          <p:cNvPr id="30" name="Rounded Rectangle 29"/>
          <p:cNvSpPr/>
          <p:nvPr/>
        </p:nvSpPr>
        <p:spPr>
          <a:xfrm>
            <a:off x="749808" y="4251960"/>
            <a:ext cx="2057400" cy="384048"/>
          </a:xfrm>
          <a:prstGeom prst="roundRect">
            <a:avLst/>
          </a:prstGeom>
          <a:solidFill>
            <a:srgbClr val="27435B"/>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1" name="TextBox 30"/>
          <p:cNvSpPr txBox="1"/>
          <p:nvPr/>
        </p:nvSpPr>
        <p:spPr>
          <a:xfrm>
            <a:off x="749808" y="4261104"/>
            <a:ext cx="2057400" cy="320040"/>
          </a:xfrm>
          <a:prstGeom prst="rect">
            <a:avLst/>
          </a:prstGeom>
          <a:noFill/>
        </p:spPr>
        <p:txBody>
          <a:bodyPr wrap="square" anchor="ctr">
            <a:spAutoFit/>
          </a:bodyPr>
          <a:lstStyle/>
          <a:p>
            <a:pPr algn="ctr">
              <a:defRPr sz="1050" b="1">
                <a:solidFill>
                  <a:srgbClr val="FFFFFF"/>
                </a:solidFill>
                <a:latin typeface="Arial"/>
              </a:defRPr>
            </a:pPr>
            <a:r>
              <a:rPr dirty="0"/>
              <a:t>INDIVIDUAL PRESENTATION</a:t>
            </a:r>
          </a:p>
        </p:txBody>
      </p:sp>
      <p:sp>
        <p:nvSpPr>
          <p:cNvPr id="32" name="TextBox 31"/>
          <p:cNvSpPr txBox="1"/>
          <p:nvPr/>
        </p:nvSpPr>
        <p:spPr>
          <a:xfrm>
            <a:off x="749808" y="4919472"/>
            <a:ext cx="6949440" cy="954107"/>
          </a:xfrm>
          <a:prstGeom prst="rect">
            <a:avLst/>
          </a:prstGeom>
          <a:noFill/>
        </p:spPr>
        <p:txBody>
          <a:bodyPr wrap="square" anchor="t">
            <a:spAutoFit/>
          </a:bodyPr>
          <a:lstStyle/>
          <a:p>
            <a:pPr algn="l">
              <a:defRPr sz="1400" b="0">
                <a:solidFill>
                  <a:srgbClr val="BDCBD5"/>
                </a:solidFill>
                <a:latin typeface="Arial"/>
              </a:defRPr>
            </a:pPr>
            <a:r>
              <a:rPr dirty="0">
                <a:solidFill>
                  <a:schemeClr val="bg1"/>
                </a:solidFill>
              </a:rPr>
              <a:t>LCHS7006  |  MSc Public Health and Social Care in Practice</a:t>
            </a:r>
            <a:br>
              <a:rPr dirty="0">
                <a:solidFill>
                  <a:schemeClr val="bg1"/>
                </a:solidFill>
              </a:rPr>
            </a:br>
            <a:r>
              <a:rPr dirty="0">
                <a:solidFill>
                  <a:schemeClr val="bg1"/>
                </a:solidFill>
              </a:rPr>
              <a:t>15-minute presentation</a:t>
            </a:r>
            <a:endParaRPr lang="en-GB" dirty="0">
              <a:solidFill>
                <a:schemeClr val="bg1"/>
              </a:solidFill>
            </a:endParaRPr>
          </a:p>
          <a:p>
            <a:pPr algn="l">
              <a:defRPr sz="1400" b="0">
                <a:solidFill>
                  <a:srgbClr val="BDCBD5"/>
                </a:solidFill>
                <a:latin typeface="Arial"/>
              </a:defRPr>
            </a:pPr>
            <a:r>
              <a:rPr lang="en-GB" dirty="0">
                <a:solidFill>
                  <a:srgbClr val="FF0000"/>
                </a:solidFill>
                <a:highlight>
                  <a:srgbClr val="C0C0C0"/>
                </a:highlight>
              </a:rPr>
              <a:t>Paul Amoh</a:t>
            </a:r>
          </a:p>
          <a:p>
            <a:pPr algn="l">
              <a:defRPr sz="1400" b="0">
                <a:solidFill>
                  <a:srgbClr val="BDCBD5"/>
                </a:solidFill>
                <a:latin typeface="Arial"/>
              </a:defRPr>
            </a:pPr>
            <a:r>
              <a:rPr lang="en-GB" dirty="0">
                <a:solidFill>
                  <a:srgbClr val="FF0000"/>
                </a:solidFill>
                <a:highlight>
                  <a:srgbClr val="C0C0C0"/>
                </a:highlight>
              </a:rPr>
              <a:t>Student number 2246297</a:t>
            </a:r>
          </a:p>
        </p:txBody>
      </p:sp>
      <p:sp>
        <p:nvSpPr>
          <p:cNvPr id="33" name="TextBox 32"/>
          <p:cNvSpPr txBox="1"/>
          <p:nvPr/>
        </p:nvSpPr>
        <p:spPr>
          <a:xfrm>
            <a:off x="694944" y="6005303"/>
            <a:ext cx="6583680" cy="276999"/>
          </a:xfrm>
          <a:prstGeom prst="rect">
            <a:avLst/>
          </a:prstGeom>
          <a:noFill/>
        </p:spPr>
        <p:txBody>
          <a:bodyPr wrap="square" anchor="t">
            <a:spAutoFit/>
          </a:bodyPr>
          <a:lstStyle/>
          <a:p>
            <a:pPr algn="l">
              <a:defRPr sz="1050" b="0">
                <a:solidFill>
                  <a:srgbClr val="A0B4C0"/>
                </a:solidFill>
                <a:latin typeface="Arial"/>
              </a:defRPr>
            </a:pPr>
            <a:r>
              <a:rPr sz="1200" dirty="0">
                <a:solidFill>
                  <a:schemeClr val="bg1"/>
                </a:solidFill>
              </a:rPr>
              <a:t>Case evidence updated to the Thirlwall Inquiry report,</a:t>
            </a:r>
          </a:p>
        </p:txBody>
      </p:sp>
      <p:sp>
        <p:nvSpPr>
          <p:cNvPr id="34" name="Rectangle 33"/>
          <p:cNvSpPr/>
          <p:nvPr/>
        </p:nvSpPr>
        <p:spPr>
          <a:xfrm>
            <a:off x="502920" y="6547104"/>
            <a:ext cx="11155680" cy="10972"/>
          </a:xfrm>
          <a:prstGeom prst="rect">
            <a:avLst/>
          </a:prstGeom>
          <a:solidFill>
            <a:srgbClr val="405365"/>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5" name="TextBox 34"/>
          <p:cNvSpPr txBox="1"/>
          <p:nvPr/>
        </p:nvSpPr>
        <p:spPr>
          <a:xfrm>
            <a:off x="502920" y="6592824"/>
            <a:ext cx="9601200" cy="182880"/>
          </a:xfrm>
          <a:prstGeom prst="rect">
            <a:avLst/>
          </a:prstGeom>
          <a:noFill/>
        </p:spPr>
        <p:txBody>
          <a:bodyPr wrap="none">
            <a:spAutoFit/>
          </a:bodyPr>
          <a:lstStyle/>
          <a:p>
            <a:pPr>
              <a:defRPr sz="850">
                <a:solidFill>
                  <a:srgbClr val="B4BEC6"/>
                </a:solidFill>
                <a:latin typeface="Arial"/>
              </a:defRPr>
            </a:pPr>
            <a:r>
              <a:t>LCHS7006  |  Quality Assurance and Service Improvements</a:t>
            </a:r>
          </a:p>
        </p:txBody>
      </p:sp>
      <p:sp>
        <p:nvSpPr>
          <p:cNvPr id="36" name="TextBox 35"/>
          <p:cNvSpPr txBox="1"/>
          <p:nvPr/>
        </p:nvSpPr>
        <p:spPr>
          <a:xfrm>
            <a:off x="10652760" y="6565392"/>
            <a:ext cx="1005840" cy="228600"/>
          </a:xfrm>
          <a:prstGeom prst="rect">
            <a:avLst/>
          </a:prstGeom>
          <a:noFill/>
        </p:spPr>
        <p:txBody>
          <a:bodyPr wrap="none">
            <a:spAutoFit/>
          </a:bodyPr>
          <a:lstStyle/>
          <a:p>
            <a:pPr algn="r">
              <a:defRPr sz="900" b="1">
                <a:solidFill>
                  <a:srgbClr val="FFFFFF"/>
                </a:solidFill>
                <a:latin typeface="Arial"/>
              </a:defRPr>
            </a:pPr>
            <a:r>
              <a:t>01/15</a:t>
            </a:r>
          </a:p>
        </p:txBody>
      </p:sp>
      <p:pic>
        <p:nvPicPr>
          <p:cNvPr id="1026" name="Picture 2" descr="Nurse Charged Over Baby Deaths At Countess of Chester Hospital">
            <a:extLst>
              <a:ext uri="{FF2B5EF4-FFF2-40B4-BE49-F238E27FC236}">
                <a16:creationId xmlns:a16="http://schemas.microsoft.com/office/drawing/2014/main" id="{6E0F0ED8-B991-260E-5656-5348E14714E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467344" y="150566"/>
            <a:ext cx="3724351" cy="6332530"/>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12191695" cy="6858000"/>
          </a:xfrm>
          <a:prstGeom prst="rect">
            <a:avLst/>
          </a:prstGeom>
          <a:solidFill>
            <a:srgbClr val="F7F6F2"/>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Rectangle 2"/>
          <p:cNvSpPr/>
          <p:nvPr/>
        </p:nvSpPr>
        <p:spPr>
          <a:xfrm>
            <a:off x="0" y="0"/>
            <a:ext cx="109728" cy="6858000"/>
          </a:xfrm>
          <a:prstGeom prst="rect">
            <a:avLst/>
          </a:prstGeom>
          <a:solidFill>
            <a:srgbClr val="187E85"/>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TextBox 3"/>
          <p:cNvSpPr txBox="1"/>
          <p:nvPr/>
        </p:nvSpPr>
        <p:spPr>
          <a:xfrm>
            <a:off x="502920" y="274320"/>
            <a:ext cx="10698480" cy="566928"/>
          </a:xfrm>
          <a:prstGeom prst="rect">
            <a:avLst/>
          </a:prstGeom>
          <a:noFill/>
        </p:spPr>
        <p:txBody>
          <a:bodyPr wrap="none">
            <a:spAutoFit/>
          </a:bodyPr>
          <a:lstStyle/>
          <a:p>
            <a:pPr>
              <a:defRPr sz="2700" b="1">
                <a:solidFill>
                  <a:srgbClr val="122338"/>
                </a:solidFill>
                <a:latin typeface="Arial"/>
              </a:defRPr>
            </a:pPr>
            <a:r>
              <a:t>1. Case context and scope</a:t>
            </a:r>
          </a:p>
        </p:txBody>
      </p:sp>
      <p:sp>
        <p:nvSpPr>
          <p:cNvPr id="5" name="TextBox 4"/>
          <p:cNvSpPr txBox="1"/>
          <p:nvPr/>
        </p:nvSpPr>
        <p:spPr>
          <a:xfrm>
            <a:off x="10524887" y="292608"/>
            <a:ext cx="1042273" cy="307777"/>
          </a:xfrm>
          <a:prstGeom prst="rect">
            <a:avLst/>
          </a:prstGeom>
          <a:noFill/>
        </p:spPr>
        <p:txBody>
          <a:bodyPr wrap="none">
            <a:spAutoFit/>
          </a:bodyPr>
          <a:lstStyle/>
          <a:p>
            <a:pPr algn="r">
              <a:defRPr sz="1000" b="1">
                <a:solidFill>
                  <a:srgbClr val="187E85"/>
                </a:solidFill>
                <a:latin typeface="Arial"/>
              </a:defRPr>
            </a:pPr>
            <a:r>
              <a:rPr sz="1400" u="sng" dirty="0">
                <a:effectLst>
                  <a:outerShdw blurRad="38100" dist="38100" dir="2700000" algn="tl">
                    <a:srgbClr val="000000">
                      <a:alpha val="43137"/>
                    </a:srgbClr>
                  </a:outerShdw>
                </a:effectLst>
              </a:rPr>
              <a:t>CONTEXT</a:t>
            </a:r>
          </a:p>
        </p:txBody>
      </p:sp>
      <p:sp>
        <p:nvSpPr>
          <p:cNvPr id="6" name="Rounded Rectangle 5"/>
          <p:cNvSpPr/>
          <p:nvPr/>
        </p:nvSpPr>
        <p:spPr>
          <a:xfrm>
            <a:off x="685800" y="1143000"/>
            <a:ext cx="5257800" cy="4434840"/>
          </a:xfrm>
          <a:prstGeom prst="roundRect">
            <a:avLst/>
          </a:prstGeom>
          <a:solidFill>
            <a:srgbClr val="FFFFFF"/>
          </a:solidFill>
          <a:ln w="10160">
            <a:solidFill>
              <a:srgbClr val="E2E8EB"/>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 name="Rectangle 6"/>
          <p:cNvSpPr/>
          <p:nvPr/>
        </p:nvSpPr>
        <p:spPr>
          <a:xfrm>
            <a:off x="685800" y="1143000"/>
            <a:ext cx="73152" cy="4434840"/>
          </a:xfrm>
          <a:prstGeom prst="rect">
            <a:avLst/>
          </a:prstGeom>
          <a:solidFill>
            <a:srgbClr val="187E85"/>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 name="TextBox 7"/>
          <p:cNvSpPr txBox="1"/>
          <p:nvPr/>
        </p:nvSpPr>
        <p:spPr>
          <a:xfrm>
            <a:off x="1024128" y="1256648"/>
            <a:ext cx="4965192" cy="338554"/>
          </a:xfrm>
          <a:prstGeom prst="rect">
            <a:avLst/>
          </a:prstGeom>
          <a:noFill/>
        </p:spPr>
        <p:txBody>
          <a:bodyPr wrap="square" anchor="t">
            <a:spAutoFit/>
          </a:bodyPr>
          <a:lstStyle/>
          <a:p>
            <a:pPr algn="ctr">
              <a:defRPr sz="1600" b="1">
                <a:solidFill>
                  <a:srgbClr val="122338"/>
                </a:solidFill>
                <a:latin typeface="Arial"/>
              </a:defRPr>
            </a:pPr>
            <a:r>
              <a:rPr dirty="0"/>
              <a:t>The case</a:t>
            </a:r>
          </a:p>
        </p:txBody>
      </p:sp>
      <p:sp>
        <p:nvSpPr>
          <p:cNvPr id="9" name="TextBox 8"/>
          <p:cNvSpPr txBox="1"/>
          <p:nvPr/>
        </p:nvSpPr>
        <p:spPr>
          <a:xfrm>
            <a:off x="850392" y="1627632"/>
            <a:ext cx="4965192" cy="2960875"/>
          </a:xfrm>
          <a:prstGeom prst="rect">
            <a:avLst/>
          </a:prstGeom>
          <a:noFill/>
        </p:spPr>
        <p:txBody>
          <a:bodyPr wrap="square" anchor="t">
            <a:spAutoFit/>
          </a:bodyPr>
          <a:lstStyle/>
          <a:p>
            <a:pPr algn="l">
              <a:lnSpc>
                <a:spcPct val="150000"/>
              </a:lnSpc>
              <a:defRPr sz="1500" b="0">
                <a:solidFill>
                  <a:srgbClr val="232C34"/>
                </a:solidFill>
                <a:latin typeface="Arial"/>
              </a:defRPr>
            </a:pPr>
            <a:r>
              <a:rPr sz="1400" dirty="0"/>
              <a:t>• Events examined: Countess of Chester Hospital, 2015–2018</a:t>
            </a:r>
            <a:br>
              <a:rPr sz="1400" dirty="0"/>
            </a:br>
            <a:r>
              <a:rPr sz="1400" dirty="0"/>
              <a:t>• Former neonatal nurse Lucy Letby was convicted of murdering seven babies and attempting to murder seven others.</a:t>
            </a:r>
            <a:br>
              <a:rPr sz="1400" dirty="0"/>
            </a:br>
            <a:r>
              <a:rPr sz="1400" dirty="0"/>
              <a:t>• The Thirlwall Inquiry examined the hospital’s response to concerns, management, governance, culture and external scrutiny.</a:t>
            </a:r>
            <a:br>
              <a:rPr sz="1400" dirty="0"/>
            </a:br>
            <a:r>
              <a:rPr sz="1400" dirty="0"/>
              <a:t>• Report published 15 September 2026.</a:t>
            </a:r>
          </a:p>
        </p:txBody>
      </p:sp>
      <p:sp>
        <p:nvSpPr>
          <p:cNvPr id="10" name="Rounded Rectangle 9"/>
          <p:cNvSpPr/>
          <p:nvPr/>
        </p:nvSpPr>
        <p:spPr>
          <a:xfrm>
            <a:off x="6172200" y="1143000"/>
            <a:ext cx="5257800" cy="4434840"/>
          </a:xfrm>
          <a:prstGeom prst="roundRect">
            <a:avLst/>
          </a:prstGeom>
          <a:solidFill>
            <a:srgbClr val="E8EFF7"/>
          </a:solidFill>
          <a:ln w="10160">
            <a:solidFill>
              <a:srgbClr val="E2E8EB"/>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1" name="Rectangle 10"/>
          <p:cNvSpPr/>
          <p:nvPr/>
        </p:nvSpPr>
        <p:spPr>
          <a:xfrm>
            <a:off x="6172200" y="1143000"/>
            <a:ext cx="73152" cy="4434840"/>
          </a:xfrm>
          <a:prstGeom prst="rect">
            <a:avLst/>
          </a:prstGeom>
          <a:solidFill>
            <a:srgbClr val="D16353"/>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2" name="TextBox 11"/>
          <p:cNvSpPr txBox="1"/>
          <p:nvPr/>
        </p:nvSpPr>
        <p:spPr>
          <a:xfrm>
            <a:off x="6336792" y="1271016"/>
            <a:ext cx="4965192" cy="338554"/>
          </a:xfrm>
          <a:prstGeom prst="rect">
            <a:avLst/>
          </a:prstGeom>
          <a:noFill/>
        </p:spPr>
        <p:txBody>
          <a:bodyPr wrap="square" anchor="t">
            <a:spAutoFit/>
          </a:bodyPr>
          <a:lstStyle/>
          <a:p>
            <a:pPr algn="ctr">
              <a:defRPr sz="1600" b="1">
                <a:solidFill>
                  <a:srgbClr val="122338"/>
                </a:solidFill>
                <a:latin typeface="Arial"/>
              </a:defRPr>
            </a:pPr>
            <a:r>
              <a:rPr dirty="0"/>
              <a:t>Why this matters for quality</a:t>
            </a:r>
          </a:p>
        </p:txBody>
      </p:sp>
      <p:sp>
        <p:nvSpPr>
          <p:cNvPr id="13" name="TextBox 12"/>
          <p:cNvSpPr txBox="1"/>
          <p:nvPr/>
        </p:nvSpPr>
        <p:spPr>
          <a:xfrm>
            <a:off x="6376416" y="1745424"/>
            <a:ext cx="4965192" cy="2314544"/>
          </a:xfrm>
          <a:prstGeom prst="rect">
            <a:avLst/>
          </a:prstGeom>
          <a:noFill/>
        </p:spPr>
        <p:txBody>
          <a:bodyPr wrap="square" anchor="t">
            <a:spAutoFit/>
          </a:bodyPr>
          <a:lstStyle/>
          <a:p>
            <a:pPr algn="l">
              <a:lnSpc>
                <a:spcPct val="150000"/>
              </a:lnSpc>
              <a:defRPr sz="1500" b="0">
                <a:solidFill>
                  <a:srgbClr val="232C34"/>
                </a:solidFill>
                <a:latin typeface="Arial"/>
              </a:defRPr>
            </a:pPr>
            <a:r>
              <a:rPr sz="1400" dirty="0"/>
              <a:t>• Neonatal patients are highly vulnerable.</a:t>
            </a:r>
            <a:br>
              <a:rPr sz="1400" dirty="0"/>
            </a:br>
            <a:r>
              <a:rPr sz="1400" dirty="0"/>
              <a:t>• Safety depends on reliable escalation and safeguarding systems.</a:t>
            </a:r>
            <a:br>
              <a:rPr sz="1400" dirty="0"/>
            </a:br>
            <a:r>
              <a:rPr sz="1400" dirty="0"/>
              <a:t>• The inquiry identified failures extending beyond one clinical interaction.</a:t>
            </a:r>
            <a:br>
              <a:rPr sz="1400" dirty="0"/>
            </a:br>
            <a:r>
              <a:rPr sz="1400" dirty="0"/>
              <a:t>• Quality assurance therefore requires analysis of structures, processes, leadership and </a:t>
            </a:r>
            <a:r>
              <a:rPr sz="1400" dirty="0" err="1"/>
              <a:t>organisational</a:t>
            </a:r>
            <a:r>
              <a:rPr sz="1400" dirty="0"/>
              <a:t> learning.</a:t>
            </a:r>
          </a:p>
        </p:txBody>
      </p:sp>
      <p:sp>
        <p:nvSpPr>
          <p:cNvPr id="14" name="Rounded Rectangle 13"/>
          <p:cNvSpPr/>
          <p:nvPr/>
        </p:nvSpPr>
        <p:spPr>
          <a:xfrm>
            <a:off x="685800" y="5806440"/>
            <a:ext cx="3749039" cy="384048"/>
          </a:xfrm>
          <a:prstGeom prst="roundRect">
            <a:avLst/>
          </a:prstGeom>
          <a:ln/>
        </p:spPr>
        <p:style>
          <a:lnRef idx="3">
            <a:schemeClr val="lt1"/>
          </a:lnRef>
          <a:fillRef idx="1">
            <a:schemeClr val="accent6"/>
          </a:fillRef>
          <a:effectRef idx="1">
            <a:schemeClr val="accent6"/>
          </a:effectRef>
          <a:fontRef idx="minor">
            <a:schemeClr val="lt1"/>
          </a:fontRef>
        </p:style>
        <p:txBody>
          <a:bodyPr rtlCol="0" anchor="ctr"/>
          <a:lstStyle/>
          <a:p>
            <a:pPr algn="ctr"/>
            <a:endParaRPr/>
          </a:p>
        </p:txBody>
      </p:sp>
      <p:sp>
        <p:nvSpPr>
          <p:cNvPr id="15" name="TextBox 14"/>
          <p:cNvSpPr txBox="1"/>
          <p:nvPr/>
        </p:nvSpPr>
        <p:spPr>
          <a:xfrm>
            <a:off x="685800" y="5837104"/>
            <a:ext cx="3749039" cy="276999"/>
          </a:xfrm>
          <a:prstGeom prst="rect">
            <a:avLst/>
          </a:prstGeom>
          <a:noFill/>
        </p:spPr>
        <p:txBody>
          <a:bodyPr wrap="square" anchor="ctr">
            <a:spAutoFit/>
          </a:bodyPr>
          <a:lstStyle/>
          <a:p>
            <a:pPr algn="ctr">
              <a:defRPr sz="1050" b="1">
                <a:solidFill>
                  <a:srgbClr val="187E85"/>
                </a:solidFill>
                <a:latin typeface="Arial"/>
              </a:defRPr>
            </a:pPr>
            <a:r>
              <a:rPr sz="1200" dirty="0">
                <a:solidFill>
                  <a:schemeClr val="tx1">
                    <a:lumMod val="95000"/>
                    <a:lumOff val="5000"/>
                  </a:schemeClr>
                </a:solidFill>
              </a:rPr>
              <a:t>Thirlwall Inquiry (2026)</a:t>
            </a:r>
          </a:p>
        </p:txBody>
      </p:sp>
      <p:sp>
        <p:nvSpPr>
          <p:cNvPr id="16" name="Rounded Rectangle 15"/>
          <p:cNvSpPr/>
          <p:nvPr/>
        </p:nvSpPr>
        <p:spPr>
          <a:xfrm>
            <a:off x="4617720" y="5806440"/>
            <a:ext cx="2834640" cy="384048"/>
          </a:xfrm>
          <a:prstGeom prst="roundRect">
            <a:avLst/>
          </a:prstGeom>
          <a:ln/>
        </p:spPr>
        <p:style>
          <a:lnRef idx="3">
            <a:schemeClr val="lt1"/>
          </a:lnRef>
          <a:fillRef idx="1">
            <a:schemeClr val="accent2"/>
          </a:fillRef>
          <a:effectRef idx="1">
            <a:schemeClr val="accent2"/>
          </a:effectRef>
          <a:fontRef idx="minor">
            <a:schemeClr val="lt1"/>
          </a:fontRef>
        </p:style>
        <p:txBody>
          <a:bodyPr rtlCol="0" anchor="ctr"/>
          <a:lstStyle/>
          <a:p>
            <a:pPr algn="ctr"/>
            <a:endParaRPr/>
          </a:p>
        </p:txBody>
      </p:sp>
      <p:sp>
        <p:nvSpPr>
          <p:cNvPr id="17" name="TextBox 16"/>
          <p:cNvSpPr txBox="1"/>
          <p:nvPr/>
        </p:nvSpPr>
        <p:spPr>
          <a:xfrm>
            <a:off x="4617720" y="5837104"/>
            <a:ext cx="2834640" cy="276999"/>
          </a:xfrm>
          <a:prstGeom prst="rect">
            <a:avLst/>
          </a:prstGeom>
          <a:noFill/>
        </p:spPr>
        <p:txBody>
          <a:bodyPr wrap="square" anchor="ctr">
            <a:spAutoFit/>
          </a:bodyPr>
          <a:lstStyle/>
          <a:p>
            <a:pPr algn="ctr">
              <a:defRPr sz="1050" b="1">
                <a:solidFill>
                  <a:srgbClr val="D16353"/>
                </a:solidFill>
                <a:latin typeface="Arial"/>
              </a:defRPr>
            </a:pPr>
            <a:r>
              <a:rPr sz="1200" dirty="0">
                <a:solidFill>
                  <a:schemeClr val="tx1">
                    <a:lumMod val="95000"/>
                    <a:lumOff val="5000"/>
                  </a:schemeClr>
                </a:solidFill>
              </a:rPr>
              <a:t>Systems perspective</a:t>
            </a:r>
          </a:p>
        </p:txBody>
      </p:sp>
      <p:sp>
        <p:nvSpPr>
          <p:cNvPr id="18" name="Rounded Rectangle 17"/>
          <p:cNvSpPr/>
          <p:nvPr/>
        </p:nvSpPr>
        <p:spPr>
          <a:xfrm>
            <a:off x="7589520" y="5806440"/>
            <a:ext cx="3840480" cy="384048"/>
          </a:xfrm>
          <a:prstGeom prst="roundRect">
            <a:avLst/>
          </a:prstGeom>
          <a:ln/>
        </p:spPr>
        <p:style>
          <a:lnRef idx="3">
            <a:schemeClr val="lt1"/>
          </a:lnRef>
          <a:fillRef idx="1">
            <a:schemeClr val="accent6"/>
          </a:fillRef>
          <a:effectRef idx="1">
            <a:schemeClr val="accent6"/>
          </a:effectRef>
          <a:fontRef idx="minor">
            <a:schemeClr val="lt1"/>
          </a:fontRef>
        </p:style>
        <p:txBody>
          <a:bodyPr rtlCol="0" anchor="ctr"/>
          <a:lstStyle/>
          <a:p>
            <a:pPr algn="ctr"/>
            <a:endParaRPr/>
          </a:p>
        </p:txBody>
      </p:sp>
      <p:sp>
        <p:nvSpPr>
          <p:cNvPr id="19" name="TextBox 18"/>
          <p:cNvSpPr txBox="1"/>
          <p:nvPr/>
        </p:nvSpPr>
        <p:spPr>
          <a:xfrm>
            <a:off x="7589520" y="5837104"/>
            <a:ext cx="3840480" cy="276999"/>
          </a:xfrm>
          <a:prstGeom prst="rect">
            <a:avLst/>
          </a:prstGeom>
          <a:noFill/>
        </p:spPr>
        <p:txBody>
          <a:bodyPr wrap="square" anchor="ctr">
            <a:spAutoFit/>
          </a:bodyPr>
          <a:lstStyle/>
          <a:p>
            <a:pPr algn="ctr">
              <a:defRPr sz="1050" b="1">
                <a:solidFill>
                  <a:srgbClr val="122338"/>
                </a:solidFill>
                <a:latin typeface="Arial"/>
              </a:defRPr>
            </a:pPr>
            <a:r>
              <a:rPr sz="1200" dirty="0"/>
              <a:t>Patient safety and governance</a:t>
            </a:r>
          </a:p>
        </p:txBody>
      </p:sp>
      <p:sp>
        <p:nvSpPr>
          <p:cNvPr id="20" name="Rectangle 19"/>
          <p:cNvSpPr/>
          <p:nvPr/>
        </p:nvSpPr>
        <p:spPr>
          <a:xfrm>
            <a:off x="502920" y="6547104"/>
            <a:ext cx="11155680" cy="10972"/>
          </a:xfrm>
          <a:prstGeom prst="rect">
            <a:avLst/>
          </a:prstGeom>
          <a:solidFill>
            <a:srgbClr val="E2E8EB"/>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1" name="TextBox 20"/>
          <p:cNvSpPr txBox="1"/>
          <p:nvPr/>
        </p:nvSpPr>
        <p:spPr>
          <a:xfrm>
            <a:off x="502920" y="6592824"/>
            <a:ext cx="9601200" cy="182880"/>
          </a:xfrm>
          <a:prstGeom prst="rect">
            <a:avLst/>
          </a:prstGeom>
          <a:noFill/>
        </p:spPr>
        <p:txBody>
          <a:bodyPr wrap="none">
            <a:spAutoFit/>
          </a:bodyPr>
          <a:lstStyle/>
          <a:p>
            <a:pPr>
              <a:defRPr sz="850">
                <a:solidFill>
                  <a:srgbClr val="5E6A73"/>
                </a:solidFill>
                <a:latin typeface="Arial"/>
              </a:defRPr>
            </a:pPr>
            <a:r>
              <a:t>LCHS7006  |  Quality Assurance and Service Improvements</a:t>
            </a:r>
          </a:p>
        </p:txBody>
      </p:sp>
      <p:sp>
        <p:nvSpPr>
          <p:cNvPr id="22" name="TextBox 21"/>
          <p:cNvSpPr txBox="1"/>
          <p:nvPr/>
        </p:nvSpPr>
        <p:spPr>
          <a:xfrm>
            <a:off x="10652760" y="6565392"/>
            <a:ext cx="1005840" cy="228600"/>
          </a:xfrm>
          <a:prstGeom prst="rect">
            <a:avLst/>
          </a:prstGeom>
          <a:noFill/>
        </p:spPr>
        <p:txBody>
          <a:bodyPr wrap="none">
            <a:spAutoFit/>
          </a:bodyPr>
          <a:lstStyle/>
          <a:p>
            <a:pPr algn="r">
              <a:defRPr sz="900" b="1">
                <a:solidFill>
                  <a:srgbClr val="187E85"/>
                </a:solidFill>
                <a:latin typeface="Arial"/>
              </a:defRPr>
            </a:pPr>
            <a:r>
              <a:t>02/15</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12191695" cy="6858000"/>
          </a:xfrm>
          <a:prstGeom prst="rect">
            <a:avLst/>
          </a:prstGeom>
          <a:solidFill>
            <a:srgbClr val="F7F6F2"/>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Rectangle 2"/>
          <p:cNvSpPr/>
          <p:nvPr/>
        </p:nvSpPr>
        <p:spPr>
          <a:xfrm>
            <a:off x="0" y="0"/>
            <a:ext cx="109728" cy="6858000"/>
          </a:xfrm>
          <a:prstGeom prst="rect">
            <a:avLst/>
          </a:prstGeom>
          <a:solidFill>
            <a:srgbClr val="187E85"/>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TextBox 3"/>
          <p:cNvSpPr txBox="1"/>
          <p:nvPr/>
        </p:nvSpPr>
        <p:spPr>
          <a:xfrm>
            <a:off x="502920" y="274320"/>
            <a:ext cx="10698480" cy="566928"/>
          </a:xfrm>
          <a:prstGeom prst="rect">
            <a:avLst/>
          </a:prstGeom>
          <a:noFill/>
        </p:spPr>
        <p:txBody>
          <a:bodyPr wrap="none">
            <a:spAutoFit/>
          </a:bodyPr>
          <a:lstStyle/>
          <a:p>
            <a:pPr>
              <a:defRPr sz="2700" b="1">
                <a:solidFill>
                  <a:srgbClr val="122338"/>
                </a:solidFill>
                <a:latin typeface="Arial"/>
              </a:defRPr>
            </a:pPr>
            <a:r>
              <a:t>2. The central quality problem</a:t>
            </a:r>
          </a:p>
        </p:txBody>
      </p:sp>
      <p:sp>
        <p:nvSpPr>
          <p:cNvPr id="5" name="TextBox 4"/>
          <p:cNvSpPr txBox="1"/>
          <p:nvPr/>
        </p:nvSpPr>
        <p:spPr>
          <a:xfrm>
            <a:off x="10484811" y="292608"/>
            <a:ext cx="1082349" cy="307777"/>
          </a:xfrm>
          <a:prstGeom prst="rect">
            <a:avLst/>
          </a:prstGeom>
          <a:noFill/>
        </p:spPr>
        <p:txBody>
          <a:bodyPr wrap="none">
            <a:spAutoFit/>
          </a:bodyPr>
          <a:lstStyle/>
          <a:p>
            <a:pPr algn="r">
              <a:defRPr sz="1000" b="1">
                <a:solidFill>
                  <a:srgbClr val="187E85"/>
                </a:solidFill>
                <a:latin typeface="Arial"/>
              </a:defRPr>
            </a:pPr>
            <a:r>
              <a:rPr sz="1400" u="sng" dirty="0">
                <a:effectLst>
                  <a:outerShdw blurRad="38100" dist="38100" dir="2700000" algn="tl">
                    <a:srgbClr val="000000">
                      <a:alpha val="43137"/>
                    </a:srgbClr>
                  </a:outerShdw>
                </a:effectLst>
              </a:rPr>
              <a:t>PROBLEM</a:t>
            </a:r>
            <a:endParaRPr u="sng" dirty="0">
              <a:effectLst>
                <a:outerShdw blurRad="38100" dist="38100" dir="2700000" algn="tl">
                  <a:srgbClr val="000000">
                    <a:alpha val="43137"/>
                  </a:srgbClr>
                </a:outerShdw>
              </a:effectLst>
            </a:endParaRPr>
          </a:p>
        </p:txBody>
      </p:sp>
      <p:sp>
        <p:nvSpPr>
          <p:cNvPr id="6" name="TextBox 5"/>
          <p:cNvSpPr txBox="1"/>
          <p:nvPr/>
        </p:nvSpPr>
        <p:spPr>
          <a:xfrm>
            <a:off x="685800" y="1143000"/>
            <a:ext cx="6400800" cy="502920"/>
          </a:xfrm>
          <a:prstGeom prst="rect">
            <a:avLst/>
          </a:prstGeom>
          <a:noFill/>
        </p:spPr>
        <p:txBody>
          <a:bodyPr wrap="square" anchor="t">
            <a:spAutoFit/>
          </a:bodyPr>
          <a:lstStyle/>
          <a:p>
            <a:pPr algn="l">
              <a:defRPr sz="2300" b="1">
                <a:solidFill>
                  <a:srgbClr val="122338"/>
                </a:solidFill>
                <a:latin typeface="Arial"/>
              </a:defRPr>
            </a:pPr>
            <a:r>
              <a:t>A failure of organisational protection</a:t>
            </a:r>
          </a:p>
        </p:txBody>
      </p:sp>
      <p:sp>
        <p:nvSpPr>
          <p:cNvPr id="7" name="TextBox 6"/>
          <p:cNvSpPr txBox="1"/>
          <p:nvPr/>
        </p:nvSpPr>
        <p:spPr>
          <a:xfrm>
            <a:off x="806043" y="1888004"/>
            <a:ext cx="10579608" cy="646331"/>
          </a:xfrm>
          <a:prstGeom prst="rect">
            <a:avLst/>
          </a:prstGeom>
          <a:noFill/>
        </p:spPr>
        <p:txBody>
          <a:bodyPr wrap="square" anchor="t">
            <a:spAutoFit/>
          </a:bodyPr>
          <a:lstStyle/>
          <a:p>
            <a:pPr algn="ctr">
              <a:defRPr sz="1800" b="0">
                <a:solidFill>
                  <a:srgbClr val="232C34"/>
                </a:solidFill>
                <a:latin typeface="Arial"/>
              </a:defRPr>
            </a:pPr>
            <a:r>
              <a:rPr dirty="0"/>
              <a:t>The Thirlwall Inquiry identified serious failures in management, governance and safeguarding, including a gulf between hospital leadership and clinicians.</a:t>
            </a:r>
          </a:p>
        </p:txBody>
      </p:sp>
      <p:sp>
        <p:nvSpPr>
          <p:cNvPr id="8" name="Rounded Rectangle 7"/>
          <p:cNvSpPr/>
          <p:nvPr/>
        </p:nvSpPr>
        <p:spPr>
          <a:xfrm>
            <a:off x="685800" y="3063240"/>
            <a:ext cx="2240280" cy="1325880"/>
          </a:xfrm>
          <a:prstGeom prst="roundRect">
            <a:avLst/>
          </a:prstGeom>
          <a:ln/>
        </p:spPr>
        <p:style>
          <a:lnRef idx="3">
            <a:schemeClr val="lt1"/>
          </a:lnRef>
          <a:fillRef idx="1">
            <a:schemeClr val="accent6"/>
          </a:fillRef>
          <a:effectRef idx="1">
            <a:schemeClr val="accent6"/>
          </a:effectRef>
          <a:fontRef idx="minor">
            <a:schemeClr val="lt1"/>
          </a:fontRef>
        </p:style>
        <p:txBody>
          <a:bodyPr rtlCol="0" anchor="ctr"/>
          <a:lstStyle/>
          <a:p>
            <a:pPr algn="ctr"/>
            <a:endParaRPr/>
          </a:p>
        </p:txBody>
      </p:sp>
      <p:sp>
        <p:nvSpPr>
          <p:cNvPr id="9" name="TextBox 8"/>
          <p:cNvSpPr txBox="1"/>
          <p:nvPr/>
        </p:nvSpPr>
        <p:spPr>
          <a:xfrm>
            <a:off x="822960" y="3273552"/>
            <a:ext cx="1965960" cy="310896"/>
          </a:xfrm>
          <a:prstGeom prst="rect">
            <a:avLst/>
          </a:prstGeom>
          <a:noFill/>
        </p:spPr>
        <p:txBody>
          <a:bodyPr wrap="square" anchor="t">
            <a:spAutoFit/>
          </a:bodyPr>
          <a:lstStyle/>
          <a:p>
            <a:pPr algn="ctr">
              <a:defRPr sz="1400" b="1">
                <a:solidFill>
                  <a:srgbClr val="122338"/>
                </a:solidFill>
                <a:latin typeface="Arial"/>
              </a:defRPr>
            </a:pPr>
            <a:r>
              <a:t>Clinical concerns</a:t>
            </a:r>
          </a:p>
        </p:txBody>
      </p:sp>
      <p:sp>
        <p:nvSpPr>
          <p:cNvPr id="10" name="TextBox 9"/>
          <p:cNvSpPr txBox="1"/>
          <p:nvPr/>
        </p:nvSpPr>
        <p:spPr>
          <a:xfrm>
            <a:off x="822960" y="3703320"/>
            <a:ext cx="1965960" cy="475488"/>
          </a:xfrm>
          <a:prstGeom prst="rect">
            <a:avLst/>
          </a:prstGeom>
          <a:noFill/>
        </p:spPr>
        <p:txBody>
          <a:bodyPr wrap="square" anchor="t">
            <a:spAutoFit/>
          </a:bodyPr>
          <a:lstStyle/>
          <a:p>
            <a:pPr algn="ctr">
              <a:defRPr sz="1250" b="0">
                <a:solidFill>
                  <a:srgbClr val="5E6A73"/>
                </a:solidFill>
                <a:latin typeface="Arial"/>
              </a:defRPr>
            </a:pPr>
            <a:r>
              <a:t>Concerns emerged</a:t>
            </a:r>
          </a:p>
        </p:txBody>
      </p:sp>
      <p:cxnSp>
        <p:nvCxnSpPr>
          <p:cNvPr id="11" name="Connector 10"/>
          <p:cNvCxnSpPr/>
          <p:nvPr/>
        </p:nvCxnSpPr>
        <p:spPr>
          <a:xfrm>
            <a:off x="2926080" y="3730752"/>
            <a:ext cx="411480" cy="0"/>
          </a:xfrm>
          <a:prstGeom prst="line">
            <a:avLst/>
          </a:prstGeom>
          <a:ln w="25400">
            <a:solidFill>
              <a:srgbClr val="D16353"/>
            </a:solidFill>
          </a:ln>
        </p:spPr>
        <p:style>
          <a:lnRef idx="2">
            <a:schemeClr val="accent1"/>
          </a:lnRef>
          <a:fillRef idx="0">
            <a:schemeClr val="accent1"/>
          </a:fillRef>
          <a:effectRef idx="1">
            <a:schemeClr val="accent1"/>
          </a:effectRef>
          <a:fontRef idx="minor">
            <a:schemeClr val="tx1"/>
          </a:fontRef>
        </p:style>
      </p:cxnSp>
      <p:sp>
        <p:nvSpPr>
          <p:cNvPr id="12" name="Rounded Rectangle 11"/>
          <p:cNvSpPr/>
          <p:nvPr/>
        </p:nvSpPr>
        <p:spPr>
          <a:xfrm>
            <a:off x="3383280" y="3063240"/>
            <a:ext cx="2240280" cy="1325880"/>
          </a:xfrm>
          <a:prstGeom prst="roundRect">
            <a:avLst/>
          </a:prstGeom>
          <a:ln/>
        </p:spPr>
        <p:style>
          <a:lnRef idx="3">
            <a:schemeClr val="lt1"/>
          </a:lnRef>
          <a:fillRef idx="1">
            <a:schemeClr val="accent5"/>
          </a:fillRef>
          <a:effectRef idx="1">
            <a:schemeClr val="accent5"/>
          </a:effectRef>
          <a:fontRef idx="minor">
            <a:schemeClr val="lt1"/>
          </a:fontRef>
        </p:style>
        <p:txBody>
          <a:bodyPr rtlCol="0" anchor="ctr"/>
          <a:lstStyle/>
          <a:p>
            <a:pPr algn="ctr"/>
            <a:endParaRPr/>
          </a:p>
        </p:txBody>
      </p:sp>
      <p:sp>
        <p:nvSpPr>
          <p:cNvPr id="13" name="TextBox 12"/>
          <p:cNvSpPr txBox="1"/>
          <p:nvPr/>
        </p:nvSpPr>
        <p:spPr>
          <a:xfrm>
            <a:off x="3520440" y="3273552"/>
            <a:ext cx="1965960" cy="310896"/>
          </a:xfrm>
          <a:prstGeom prst="rect">
            <a:avLst/>
          </a:prstGeom>
          <a:noFill/>
        </p:spPr>
        <p:txBody>
          <a:bodyPr wrap="square" anchor="t">
            <a:spAutoFit/>
          </a:bodyPr>
          <a:lstStyle/>
          <a:p>
            <a:pPr algn="ctr">
              <a:defRPr sz="1400" b="1">
                <a:solidFill>
                  <a:srgbClr val="122338"/>
                </a:solidFill>
                <a:latin typeface="Arial"/>
              </a:defRPr>
            </a:pPr>
            <a:r>
              <a:rPr dirty="0"/>
              <a:t>Escalation</a:t>
            </a:r>
          </a:p>
        </p:txBody>
      </p:sp>
      <p:sp>
        <p:nvSpPr>
          <p:cNvPr id="14" name="TextBox 13"/>
          <p:cNvSpPr txBox="1"/>
          <p:nvPr/>
        </p:nvSpPr>
        <p:spPr>
          <a:xfrm>
            <a:off x="3520440" y="3703320"/>
            <a:ext cx="1965960" cy="475488"/>
          </a:xfrm>
          <a:prstGeom prst="rect">
            <a:avLst/>
          </a:prstGeom>
          <a:noFill/>
        </p:spPr>
        <p:txBody>
          <a:bodyPr wrap="square" anchor="t">
            <a:spAutoFit/>
          </a:bodyPr>
          <a:lstStyle/>
          <a:p>
            <a:pPr algn="ctr">
              <a:defRPr sz="1250" b="0">
                <a:solidFill>
                  <a:srgbClr val="5E6A73"/>
                </a:solidFill>
                <a:latin typeface="Arial"/>
              </a:defRPr>
            </a:pPr>
            <a:r>
              <a:t>Response was delayed</a:t>
            </a:r>
          </a:p>
        </p:txBody>
      </p:sp>
      <p:cxnSp>
        <p:nvCxnSpPr>
          <p:cNvPr id="15" name="Connector 14"/>
          <p:cNvCxnSpPr/>
          <p:nvPr/>
        </p:nvCxnSpPr>
        <p:spPr>
          <a:xfrm>
            <a:off x="5623560" y="3730752"/>
            <a:ext cx="411480" cy="0"/>
          </a:xfrm>
          <a:prstGeom prst="line">
            <a:avLst/>
          </a:prstGeom>
          <a:ln w="25400">
            <a:solidFill>
              <a:srgbClr val="D16353"/>
            </a:solidFill>
          </a:ln>
        </p:spPr>
        <p:style>
          <a:lnRef idx="2">
            <a:schemeClr val="accent1"/>
          </a:lnRef>
          <a:fillRef idx="0">
            <a:schemeClr val="accent1"/>
          </a:fillRef>
          <a:effectRef idx="1">
            <a:schemeClr val="accent1"/>
          </a:effectRef>
          <a:fontRef idx="minor">
            <a:schemeClr val="tx1"/>
          </a:fontRef>
        </p:style>
      </p:cxnSp>
      <p:sp>
        <p:nvSpPr>
          <p:cNvPr id="16" name="Rounded Rectangle 15"/>
          <p:cNvSpPr/>
          <p:nvPr/>
        </p:nvSpPr>
        <p:spPr>
          <a:xfrm>
            <a:off x="6080760" y="3063240"/>
            <a:ext cx="2240280" cy="1325880"/>
          </a:xfrm>
          <a:prstGeom prst="roundRect">
            <a:avLst/>
          </a:prstGeom>
          <a:ln/>
        </p:spPr>
        <p:style>
          <a:lnRef idx="3">
            <a:schemeClr val="lt1"/>
          </a:lnRef>
          <a:fillRef idx="1">
            <a:schemeClr val="accent3"/>
          </a:fillRef>
          <a:effectRef idx="1">
            <a:schemeClr val="accent3"/>
          </a:effectRef>
          <a:fontRef idx="minor">
            <a:schemeClr val="lt1"/>
          </a:fontRef>
        </p:style>
        <p:txBody>
          <a:bodyPr rtlCol="0" anchor="ctr"/>
          <a:lstStyle/>
          <a:p>
            <a:pPr algn="ctr"/>
            <a:endParaRPr/>
          </a:p>
        </p:txBody>
      </p:sp>
      <p:sp>
        <p:nvSpPr>
          <p:cNvPr id="17" name="TextBox 16"/>
          <p:cNvSpPr txBox="1"/>
          <p:nvPr/>
        </p:nvSpPr>
        <p:spPr>
          <a:xfrm>
            <a:off x="6217920" y="3273552"/>
            <a:ext cx="1965960" cy="310896"/>
          </a:xfrm>
          <a:prstGeom prst="rect">
            <a:avLst/>
          </a:prstGeom>
          <a:noFill/>
        </p:spPr>
        <p:txBody>
          <a:bodyPr wrap="square" anchor="t">
            <a:spAutoFit/>
          </a:bodyPr>
          <a:lstStyle/>
          <a:p>
            <a:pPr algn="ctr">
              <a:defRPr sz="1400" b="1">
                <a:solidFill>
                  <a:srgbClr val="122338"/>
                </a:solidFill>
                <a:latin typeface="Arial"/>
              </a:defRPr>
            </a:pPr>
            <a:r>
              <a:t>Safeguarding</a:t>
            </a:r>
          </a:p>
        </p:txBody>
      </p:sp>
      <p:sp>
        <p:nvSpPr>
          <p:cNvPr id="18" name="TextBox 17"/>
          <p:cNvSpPr txBox="1"/>
          <p:nvPr/>
        </p:nvSpPr>
        <p:spPr>
          <a:xfrm>
            <a:off x="6217920" y="3703320"/>
            <a:ext cx="1965960" cy="475488"/>
          </a:xfrm>
          <a:prstGeom prst="rect">
            <a:avLst/>
          </a:prstGeom>
          <a:noFill/>
        </p:spPr>
        <p:txBody>
          <a:bodyPr wrap="square" anchor="t">
            <a:spAutoFit/>
          </a:bodyPr>
          <a:lstStyle/>
          <a:p>
            <a:pPr algn="ctr">
              <a:defRPr sz="1250" b="0">
                <a:solidFill>
                  <a:srgbClr val="5E6A73"/>
                </a:solidFill>
                <a:latin typeface="Arial"/>
              </a:defRPr>
            </a:pPr>
            <a:r>
              <a:t>Protective action failed</a:t>
            </a:r>
          </a:p>
        </p:txBody>
      </p:sp>
      <p:cxnSp>
        <p:nvCxnSpPr>
          <p:cNvPr id="19" name="Connector 18"/>
          <p:cNvCxnSpPr/>
          <p:nvPr/>
        </p:nvCxnSpPr>
        <p:spPr>
          <a:xfrm>
            <a:off x="8321040" y="3730752"/>
            <a:ext cx="411480" cy="0"/>
          </a:xfrm>
          <a:prstGeom prst="line">
            <a:avLst/>
          </a:prstGeom>
          <a:ln w="25400">
            <a:solidFill>
              <a:srgbClr val="D16353"/>
            </a:solidFill>
          </a:ln>
        </p:spPr>
        <p:style>
          <a:lnRef idx="2">
            <a:schemeClr val="accent1"/>
          </a:lnRef>
          <a:fillRef idx="0">
            <a:schemeClr val="accent1"/>
          </a:fillRef>
          <a:effectRef idx="1">
            <a:schemeClr val="accent1"/>
          </a:effectRef>
          <a:fontRef idx="minor">
            <a:schemeClr val="tx1"/>
          </a:fontRef>
        </p:style>
      </p:cxnSp>
      <p:sp>
        <p:nvSpPr>
          <p:cNvPr id="20" name="Rounded Rectangle 19"/>
          <p:cNvSpPr/>
          <p:nvPr/>
        </p:nvSpPr>
        <p:spPr>
          <a:xfrm>
            <a:off x="8778240" y="3063240"/>
            <a:ext cx="2240280" cy="1325880"/>
          </a:xfrm>
          <a:prstGeom prst="roundRect">
            <a:avLst/>
          </a:prstGeom>
          <a:ln/>
        </p:spPr>
        <p:style>
          <a:lnRef idx="3">
            <a:schemeClr val="lt1"/>
          </a:lnRef>
          <a:fillRef idx="1">
            <a:schemeClr val="accent6"/>
          </a:fillRef>
          <a:effectRef idx="1">
            <a:schemeClr val="accent6"/>
          </a:effectRef>
          <a:fontRef idx="minor">
            <a:schemeClr val="lt1"/>
          </a:fontRef>
        </p:style>
        <p:txBody>
          <a:bodyPr rtlCol="0" anchor="ctr"/>
          <a:lstStyle/>
          <a:p>
            <a:pPr algn="ctr"/>
            <a:endParaRPr/>
          </a:p>
        </p:txBody>
      </p:sp>
      <p:sp>
        <p:nvSpPr>
          <p:cNvPr id="21" name="TextBox 20"/>
          <p:cNvSpPr txBox="1"/>
          <p:nvPr/>
        </p:nvSpPr>
        <p:spPr>
          <a:xfrm>
            <a:off x="8915400" y="3273552"/>
            <a:ext cx="1965960" cy="310896"/>
          </a:xfrm>
          <a:prstGeom prst="rect">
            <a:avLst/>
          </a:prstGeom>
          <a:noFill/>
        </p:spPr>
        <p:txBody>
          <a:bodyPr wrap="square" anchor="t">
            <a:spAutoFit/>
          </a:bodyPr>
          <a:lstStyle/>
          <a:p>
            <a:pPr algn="ctr">
              <a:defRPr sz="1400" b="1">
                <a:solidFill>
                  <a:srgbClr val="122338"/>
                </a:solidFill>
                <a:latin typeface="Arial"/>
              </a:defRPr>
            </a:pPr>
            <a:r>
              <a:t>Governance</a:t>
            </a:r>
          </a:p>
        </p:txBody>
      </p:sp>
      <p:sp>
        <p:nvSpPr>
          <p:cNvPr id="22" name="TextBox 21"/>
          <p:cNvSpPr txBox="1"/>
          <p:nvPr/>
        </p:nvSpPr>
        <p:spPr>
          <a:xfrm>
            <a:off x="8915400" y="3703320"/>
            <a:ext cx="1965960" cy="475488"/>
          </a:xfrm>
          <a:prstGeom prst="rect">
            <a:avLst/>
          </a:prstGeom>
          <a:noFill/>
        </p:spPr>
        <p:txBody>
          <a:bodyPr wrap="square" anchor="t">
            <a:spAutoFit/>
          </a:bodyPr>
          <a:lstStyle/>
          <a:p>
            <a:pPr algn="ctr">
              <a:defRPr sz="1250" b="0">
                <a:solidFill>
                  <a:srgbClr val="5E6A73"/>
                </a:solidFill>
                <a:latin typeface="Arial"/>
              </a:defRPr>
            </a:pPr>
            <a:r>
              <a:t>Oversight was weak</a:t>
            </a:r>
          </a:p>
        </p:txBody>
      </p:sp>
      <p:sp>
        <p:nvSpPr>
          <p:cNvPr id="23" name="TextBox 22"/>
          <p:cNvSpPr txBox="1"/>
          <p:nvPr/>
        </p:nvSpPr>
        <p:spPr>
          <a:xfrm>
            <a:off x="713232" y="4800600"/>
            <a:ext cx="10744200" cy="502920"/>
          </a:xfrm>
          <a:prstGeom prst="rect">
            <a:avLst/>
          </a:prstGeom>
          <a:noFill/>
        </p:spPr>
        <p:txBody>
          <a:bodyPr wrap="square" anchor="t">
            <a:spAutoFit/>
          </a:bodyPr>
          <a:lstStyle/>
          <a:p>
            <a:pPr algn="ctr">
              <a:defRPr sz="1700" b="1">
                <a:solidFill>
                  <a:srgbClr val="D16353"/>
                </a:solidFill>
                <a:latin typeface="Arial"/>
              </a:defRPr>
            </a:pPr>
            <a:r>
              <a:t>Critical interpretation: the quality problem is best understood as an interacting systems failure, not a single isolated process failure.</a:t>
            </a:r>
          </a:p>
        </p:txBody>
      </p:sp>
      <p:sp>
        <p:nvSpPr>
          <p:cNvPr id="24" name="TextBox 23"/>
          <p:cNvSpPr txBox="1"/>
          <p:nvPr/>
        </p:nvSpPr>
        <p:spPr>
          <a:xfrm>
            <a:off x="749808" y="5532120"/>
            <a:ext cx="10515600" cy="284693"/>
          </a:xfrm>
          <a:prstGeom prst="rect">
            <a:avLst/>
          </a:prstGeom>
          <a:noFill/>
        </p:spPr>
        <p:txBody>
          <a:bodyPr wrap="square" anchor="t">
            <a:spAutoFit/>
          </a:bodyPr>
          <a:lstStyle/>
          <a:p>
            <a:pPr algn="ctr">
              <a:defRPr sz="1250" b="0">
                <a:solidFill>
                  <a:srgbClr val="5E6A73"/>
                </a:solidFill>
                <a:latin typeface="Arial"/>
              </a:defRPr>
            </a:pPr>
            <a:r>
              <a:rPr dirty="0">
                <a:solidFill>
                  <a:schemeClr val="tx1">
                    <a:lumMod val="95000"/>
                    <a:lumOff val="5000"/>
                  </a:schemeClr>
                </a:solidFill>
              </a:rPr>
              <a:t>The Inquiry reported that some collapses and deaths could have been avoided had safeguarding practices been followed (Thirlwall Inquiry, 2026).</a:t>
            </a:r>
          </a:p>
        </p:txBody>
      </p:sp>
      <p:sp>
        <p:nvSpPr>
          <p:cNvPr id="25" name="Rectangle 24"/>
          <p:cNvSpPr/>
          <p:nvPr/>
        </p:nvSpPr>
        <p:spPr>
          <a:xfrm>
            <a:off x="502920" y="6547104"/>
            <a:ext cx="11155680" cy="10972"/>
          </a:xfrm>
          <a:prstGeom prst="rect">
            <a:avLst/>
          </a:prstGeom>
          <a:solidFill>
            <a:srgbClr val="E2E8EB"/>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6" name="TextBox 25"/>
          <p:cNvSpPr txBox="1"/>
          <p:nvPr/>
        </p:nvSpPr>
        <p:spPr>
          <a:xfrm>
            <a:off x="502920" y="6592824"/>
            <a:ext cx="9601200" cy="182880"/>
          </a:xfrm>
          <a:prstGeom prst="rect">
            <a:avLst/>
          </a:prstGeom>
          <a:noFill/>
        </p:spPr>
        <p:txBody>
          <a:bodyPr wrap="none">
            <a:spAutoFit/>
          </a:bodyPr>
          <a:lstStyle/>
          <a:p>
            <a:pPr>
              <a:defRPr sz="850">
                <a:solidFill>
                  <a:srgbClr val="5E6A73"/>
                </a:solidFill>
                <a:latin typeface="Arial"/>
              </a:defRPr>
            </a:pPr>
            <a:r>
              <a:t>LCHS7006  |  Quality Assurance and Service Improvements</a:t>
            </a:r>
          </a:p>
        </p:txBody>
      </p:sp>
      <p:sp>
        <p:nvSpPr>
          <p:cNvPr id="27" name="TextBox 26"/>
          <p:cNvSpPr txBox="1"/>
          <p:nvPr/>
        </p:nvSpPr>
        <p:spPr>
          <a:xfrm>
            <a:off x="10652760" y="6565392"/>
            <a:ext cx="1005840" cy="228600"/>
          </a:xfrm>
          <a:prstGeom prst="rect">
            <a:avLst/>
          </a:prstGeom>
          <a:noFill/>
        </p:spPr>
        <p:txBody>
          <a:bodyPr wrap="none">
            <a:spAutoFit/>
          </a:bodyPr>
          <a:lstStyle/>
          <a:p>
            <a:pPr algn="r">
              <a:defRPr sz="900" b="1">
                <a:solidFill>
                  <a:srgbClr val="187E85"/>
                </a:solidFill>
                <a:latin typeface="Arial"/>
              </a:defRPr>
            </a:pPr>
            <a:r>
              <a:t>03/15</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12191695" cy="6858000"/>
          </a:xfrm>
          <a:prstGeom prst="rect">
            <a:avLst/>
          </a:prstGeom>
          <a:solidFill>
            <a:srgbClr val="F7F6F2"/>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Rectangle 2"/>
          <p:cNvSpPr/>
          <p:nvPr/>
        </p:nvSpPr>
        <p:spPr>
          <a:xfrm>
            <a:off x="0" y="0"/>
            <a:ext cx="109728" cy="6858000"/>
          </a:xfrm>
          <a:prstGeom prst="rect">
            <a:avLst/>
          </a:prstGeom>
          <a:solidFill>
            <a:srgbClr val="187E85"/>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TextBox 3"/>
          <p:cNvSpPr txBox="1"/>
          <p:nvPr/>
        </p:nvSpPr>
        <p:spPr>
          <a:xfrm>
            <a:off x="502920" y="274320"/>
            <a:ext cx="10698480" cy="566928"/>
          </a:xfrm>
          <a:prstGeom prst="rect">
            <a:avLst/>
          </a:prstGeom>
          <a:noFill/>
        </p:spPr>
        <p:txBody>
          <a:bodyPr wrap="none">
            <a:spAutoFit/>
          </a:bodyPr>
          <a:lstStyle/>
          <a:p>
            <a:pPr>
              <a:defRPr sz="2700" b="1">
                <a:solidFill>
                  <a:srgbClr val="122338"/>
                </a:solidFill>
                <a:latin typeface="Arial"/>
              </a:defRPr>
            </a:pPr>
            <a:r>
              <a:t>3. Root causes identified</a:t>
            </a:r>
          </a:p>
        </p:txBody>
      </p:sp>
      <p:sp>
        <p:nvSpPr>
          <p:cNvPr id="5" name="TextBox 4"/>
          <p:cNvSpPr txBox="1"/>
          <p:nvPr/>
        </p:nvSpPr>
        <p:spPr>
          <a:xfrm>
            <a:off x="10253980" y="292608"/>
            <a:ext cx="1313180" cy="276999"/>
          </a:xfrm>
          <a:prstGeom prst="rect">
            <a:avLst/>
          </a:prstGeom>
          <a:noFill/>
        </p:spPr>
        <p:txBody>
          <a:bodyPr wrap="none">
            <a:spAutoFit/>
          </a:bodyPr>
          <a:lstStyle/>
          <a:p>
            <a:pPr algn="r">
              <a:defRPr sz="1000" b="1">
                <a:solidFill>
                  <a:srgbClr val="187E85"/>
                </a:solidFill>
                <a:latin typeface="Arial"/>
              </a:defRPr>
            </a:pPr>
            <a:r>
              <a:rPr sz="1200" u="sng" dirty="0">
                <a:effectLst>
                  <a:outerShdw blurRad="38100" dist="38100" dir="2700000" algn="tl">
                    <a:srgbClr val="000000">
                      <a:alpha val="43137"/>
                    </a:srgbClr>
                  </a:outerShdw>
                </a:effectLst>
              </a:rPr>
              <a:t>ROOT CAUSES</a:t>
            </a:r>
          </a:p>
        </p:txBody>
      </p:sp>
      <p:sp>
        <p:nvSpPr>
          <p:cNvPr id="6" name="Rounded Rectangle 5"/>
          <p:cNvSpPr/>
          <p:nvPr/>
        </p:nvSpPr>
        <p:spPr>
          <a:xfrm>
            <a:off x="658368" y="1143000"/>
            <a:ext cx="3429000" cy="1783080"/>
          </a:xfrm>
          <a:prstGeom prst="roundRect">
            <a:avLst/>
          </a:prstGeom>
          <a:solidFill>
            <a:srgbClr val="FFFFFF"/>
          </a:solidFill>
          <a:ln w="10160">
            <a:solidFill>
              <a:srgbClr val="E2E8EB"/>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 name="Rectangle 6"/>
          <p:cNvSpPr/>
          <p:nvPr/>
        </p:nvSpPr>
        <p:spPr>
          <a:xfrm>
            <a:off x="658368" y="1143000"/>
            <a:ext cx="73152" cy="1783080"/>
          </a:xfrm>
          <a:prstGeom prst="rect">
            <a:avLst/>
          </a:prstGeom>
          <a:solidFill>
            <a:srgbClr val="187E85"/>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 name="TextBox 7"/>
          <p:cNvSpPr txBox="1"/>
          <p:nvPr/>
        </p:nvSpPr>
        <p:spPr>
          <a:xfrm>
            <a:off x="822959" y="1271016"/>
            <a:ext cx="3136392" cy="310896"/>
          </a:xfrm>
          <a:prstGeom prst="rect">
            <a:avLst/>
          </a:prstGeom>
          <a:noFill/>
        </p:spPr>
        <p:txBody>
          <a:bodyPr wrap="square" anchor="t">
            <a:spAutoFit/>
          </a:bodyPr>
          <a:lstStyle/>
          <a:p>
            <a:pPr algn="l">
              <a:defRPr sz="1400" b="1">
                <a:solidFill>
                  <a:srgbClr val="122338"/>
                </a:solidFill>
                <a:latin typeface="Arial"/>
              </a:defRPr>
            </a:pPr>
            <a:r>
              <a:t>Governance</a:t>
            </a:r>
          </a:p>
        </p:txBody>
      </p:sp>
      <p:sp>
        <p:nvSpPr>
          <p:cNvPr id="9" name="TextBox 8"/>
          <p:cNvSpPr txBox="1"/>
          <p:nvPr/>
        </p:nvSpPr>
        <p:spPr>
          <a:xfrm>
            <a:off x="822959" y="1627632"/>
            <a:ext cx="3136392" cy="1188719"/>
          </a:xfrm>
          <a:prstGeom prst="rect">
            <a:avLst/>
          </a:prstGeom>
          <a:noFill/>
        </p:spPr>
        <p:txBody>
          <a:bodyPr wrap="square" anchor="t">
            <a:spAutoFit/>
          </a:bodyPr>
          <a:lstStyle/>
          <a:p>
            <a:pPr algn="l">
              <a:defRPr sz="1250" b="0">
                <a:solidFill>
                  <a:srgbClr val="232C34"/>
                </a:solidFill>
                <a:latin typeface="Arial"/>
              </a:defRPr>
            </a:pPr>
            <a:r>
              <a:t>Weak Board-level visibility and escalation of emerging risk.</a:t>
            </a:r>
          </a:p>
        </p:txBody>
      </p:sp>
      <p:sp>
        <p:nvSpPr>
          <p:cNvPr id="10" name="Rounded Rectangle 9"/>
          <p:cNvSpPr/>
          <p:nvPr/>
        </p:nvSpPr>
        <p:spPr>
          <a:xfrm>
            <a:off x="4453128" y="1143000"/>
            <a:ext cx="3429000" cy="1783080"/>
          </a:xfrm>
          <a:prstGeom prst="roundRect">
            <a:avLst/>
          </a:prstGeom>
          <a:solidFill>
            <a:srgbClr val="FFFFFF"/>
          </a:solidFill>
          <a:ln w="10160">
            <a:solidFill>
              <a:srgbClr val="E2E8EB"/>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1" name="Rectangle 10"/>
          <p:cNvSpPr/>
          <p:nvPr/>
        </p:nvSpPr>
        <p:spPr>
          <a:xfrm>
            <a:off x="4453128" y="1143000"/>
            <a:ext cx="73152" cy="1783080"/>
          </a:xfrm>
          <a:prstGeom prst="rect">
            <a:avLst/>
          </a:prstGeom>
          <a:solidFill>
            <a:srgbClr val="D16353"/>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2" name="TextBox 11"/>
          <p:cNvSpPr txBox="1"/>
          <p:nvPr/>
        </p:nvSpPr>
        <p:spPr>
          <a:xfrm>
            <a:off x="4617720" y="1271016"/>
            <a:ext cx="3136392" cy="310896"/>
          </a:xfrm>
          <a:prstGeom prst="rect">
            <a:avLst/>
          </a:prstGeom>
          <a:noFill/>
        </p:spPr>
        <p:txBody>
          <a:bodyPr wrap="square" anchor="t">
            <a:spAutoFit/>
          </a:bodyPr>
          <a:lstStyle/>
          <a:p>
            <a:pPr algn="l">
              <a:defRPr sz="1400" b="1">
                <a:solidFill>
                  <a:srgbClr val="122338"/>
                </a:solidFill>
                <a:latin typeface="Arial"/>
              </a:defRPr>
            </a:pPr>
            <a:r>
              <a:t>Leadership</a:t>
            </a:r>
          </a:p>
        </p:txBody>
      </p:sp>
      <p:sp>
        <p:nvSpPr>
          <p:cNvPr id="13" name="TextBox 12"/>
          <p:cNvSpPr txBox="1"/>
          <p:nvPr/>
        </p:nvSpPr>
        <p:spPr>
          <a:xfrm>
            <a:off x="4617720" y="1627632"/>
            <a:ext cx="3136392" cy="1188719"/>
          </a:xfrm>
          <a:prstGeom prst="rect">
            <a:avLst/>
          </a:prstGeom>
          <a:noFill/>
        </p:spPr>
        <p:txBody>
          <a:bodyPr wrap="square" anchor="t">
            <a:spAutoFit/>
          </a:bodyPr>
          <a:lstStyle/>
          <a:p>
            <a:pPr algn="l">
              <a:defRPr sz="1250" b="0">
                <a:solidFill>
                  <a:srgbClr val="232C34"/>
                </a:solidFill>
                <a:latin typeface="Arial"/>
              </a:defRPr>
            </a:pPr>
            <a:r>
              <a:t>Distance between senior leadership and clinical concerns.</a:t>
            </a:r>
          </a:p>
        </p:txBody>
      </p:sp>
      <p:sp>
        <p:nvSpPr>
          <p:cNvPr id="14" name="Rounded Rectangle 13"/>
          <p:cNvSpPr/>
          <p:nvPr/>
        </p:nvSpPr>
        <p:spPr>
          <a:xfrm>
            <a:off x="8247888" y="1143000"/>
            <a:ext cx="3429000" cy="1783080"/>
          </a:xfrm>
          <a:prstGeom prst="roundRect">
            <a:avLst/>
          </a:prstGeom>
          <a:solidFill>
            <a:srgbClr val="FFFFFF"/>
          </a:solidFill>
          <a:ln w="10160">
            <a:solidFill>
              <a:srgbClr val="E2E8EB"/>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5" name="Rectangle 14"/>
          <p:cNvSpPr/>
          <p:nvPr/>
        </p:nvSpPr>
        <p:spPr>
          <a:xfrm>
            <a:off x="8247888" y="1143000"/>
            <a:ext cx="73152" cy="1783080"/>
          </a:xfrm>
          <a:prstGeom prst="rect">
            <a:avLst/>
          </a:prstGeom>
          <a:solidFill>
            <a:srgbClr val="4B9FA0"/>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6" name="TextBox 15"/>
          <p:cNvSpPr txBox="1"/>
          <p:nvPr/>
        </p:nvSpPr>
        <p:spPr>
          <a:xfrm>
            <a:off x="8412480" y="1271016"/>
            <a:ext cx="3136392" cy="310896"/>
          </a:xfrm>
          <a:prstGeom prst="rect">
            <a:avLst/>
          </a:prstGeom>
          <a:noFill/>
        </p:spPr>
        <p:txBody>
          <a:bodyPr wrap="square" anchor="t">
            <a:spAutoFit/>
          </a:bodyPr>
          <a:lstStyle/>
          <a:p>
            <a:pPr algn="l">
              <a:defRPr sz="1400" b="1">
                <a:solidFill>
                  <a:srgbClr val="122338"/>
                </a:solidFill>
                <a:latin typeface="Arial"/>
              </a:defRPr>
            </a:pPr>
            <a:r>
              <a:t>Safeguarding</a:t>
            </a:r>
          </a:p>
        </p:txBody>
      </p:sp>
      <p:sp>
        <p:nvSpPr>
          <p:cNvPr id="17" name="TextBox 16"/>
          <p:cNvSpPr txBox="1"/>
          <p:nvPr/>
        </p:nvSpPr>
        <p:spPr>
          <a:xfrm>
            <a:off x="8412480" y="1627632"/>
            <a:ext cx="3136392" cy="1188719"/>
          </a:xfrm>
          <a:prstGeom prst="rect">
            <a:avLst/>
          </a:prstGeom>
          <a:noFill/>
        </p:spPr>
        <p:txBody>
          <a:bodyPr wrap="square" anchor="t">
            <a:spAutoFit/>
          </a:bodyPr>
          <a:lstStyle/>
          <a:p>
            <a:pPr algn="l">
              <a:defRPr sz="1250" b="0">
                <a:solidFill>
                  <a:srgbClr val="232C34"/>
                </a:solidFill>
                <a:latin typeface="Arial"/>
              </a:defRPr>
            </a:pPr>
            <a:r>
              <a:t>Failure to recognise when suspected deliberate harm required safeguarding action.</a:t>
            </a:r>
          </a:p>
        </p:txBody>
      </p:sp>
      <p:sp>
        <p:nvSpPr>
          <p:cNvPr id="18" name="Rounded Rectangle 17"/>
          <p:cNvSpPr/>
          <p:nvPr/>
        </p:nvSpPr>
        <p:spPr>
          <a:xfrm>
            <a:off x="658368" y="3291840"/>
            <a:ext cx="3429000" cy="1783080"/>
          </a:xfrm>
          <a:prstGeom prst="roundRect">
            <a:avLst/>
          </a:prstGeom>
          <a:solidFill>
            <a:srgbClr val="FFFFFF"/>
          </a:solidFill>
          <a:ln w="10160">
            <a:solidFill>
              <a:srgbClr val="E2E8EB"/>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9" name="Rectangle 18"/>
          <p:cNvSpPr/>
          <p:nvPr/>
        </p:nvSpPr>
        <p:spPr>
          <a:xfrm>
            <a:off x="658368" y="3291840"/>
            <a:ext cx="73152" cy="1783080"/>
          </a:xfrm>
          <a:prstGeom prst="rect">
            <a:avLst/>
          </a:prstGeom>
          <a:solidFill>
            <a:srgbClr val="D16353"/>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0" name="TextBox 19"/>
          <p:cNvSpPr txBox="1"/>
          <p:nvPr/>
        </p:nvSpPr>
        <p:spPr>
          <a:xfrm>
            <a:off x="822959" y="3419856"/>
            <a:ext cx="3136392" cy="310896"/>
          </a:xfrm>
          <a:prstGeom prst="rect">
            <a:avLst/>
          </a:prstGeom>
          <a:noFill/>
        </p:spPr>
        <p:txBody>
          <a:bodyPr wrap="square" anchor="t">
            <a:spAutoFit/>
          </a:bodyPr>
          <a:lstStyle/>
          <a:p>
            <a:pPr algn="l">
              <a:defRPr sz="1400" b="1">
                <a:solidFill>
                  <a:srgbClr val="122338"/>
                </a:solidFill>
                <a:latin typeface="Arial"/>
              </a:defRPr>
            </a:pPr>
            <a:r>
              <a:t>Culture</a:t>
            </a:r>
          </a:p>
        </p:txBody>
      </p:sp>
      <p:sp>
        <p:nvSpPr>
          <p:cNvPr id="21" name="TextBox 20"/>
          <p:cNvSpPr txBox="1"/>
          <p:nvPr/>
        </p:nvSpPr>
        <p:spPr>
          <a:xfrm>
            <a:off x="822959" y="3776472"/>
            <a:ext cx="3136392" cy="1188719"/>
          </a:xfrm>
          <a:prstGeom prst="rect">
            <a:avLst/>
          </a:prstGeom>
          <a:noFill/>
        </p:spPr>
        <p:txBody>
          <a:bodyPr wrap="square" anchor="t">
            <a:spAutoFit/>
          </a:bodyPr>
          <a:lstStyle/>
          <a:p>
            <a:pPr algn="l">
              <a:defRPr sz="1250" b="0">
                <a:solidFill>
                  <a:srgbClr val="232C34"/>
                </a:solidFill>
                <a:latin typeface="Arial"/>
              </a:defRPr>
            </a:pPr>
            <a:r>
              <a:t>Professional relationships and organisational responses discouraged effective challenge.</a:t>
            </a:r>
          </a:p>
        </p:txBody>
      </p:sp>
      <p:sp>
        <p:nvSpPr>
          <p:cNvPr id="22" name="Rounded Rectangle 21"/>
          <p:cNvSpPr/>
          <p:nvPr/>
        </p:nvSpPr>
        <p:spPr>
          <a:xfrm>
            <a:off x="4453128" y="3291840"/>
            <a:ext cx="3429000" cy="1783080"/>
          </a:xfrm>
          <a:prstGeom prst="roundRect">
            <a:avLst/>
          </a:prstGeom>
          <a:solidFill>
            <a:srgbClr val="FFFFFF"/>
          </a:solidFill>
          <a:ln w="10160">
            <a:solidFill>
              <a:srgbClr val="E2E8EB"/>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3" name="Rectangle 22"/>
          <p:cNvSpPr/>
          <p:nvPr/>
        </p:nvSpPr>
        <p:spPr>
          <a:xfrm>
            <a:off x="4453128" y="3291840"/>
            <a:ext cx="73152" cy="1783080"/>
          </a:xfrm>
          <a:prstGeom prst="rect">
            <a:avLst/>
          </a:prstGeom>
          <a:solidFill>
            <a:srgbClr val="187E85"/>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4" name="TextBox 23"/>
          <p:cNvSpPr txBox="1"/>
          <p:nvPr/>
        </p:nvSpPr>
        <p:spPr>
          <a:xfrm>
            <a:off x="4617720" y="3419856"/>
            <a:ext cx="3136392" cy="310896"/>
          </a:xfrm>
          <a:prstGeom prst="rect">
            <a:avLst/>
          </a:prstGeom>
          <a:noFill/>
        </p:spPr>
        <p:txBody>
          <a:bodyPr wrap="square" anchor="t">
            <a:spAutoFit/>
          </a:bodyPr>
          <a:lstStyle/>
          <a:p>
            <a:pPr algn="l">
              <a:defRPr sz="1400" b="1">
                <a:solidFill>
                  <a:srgbClr val="122338"/>
                </a:solidFill>
                <a:latin typeface="Arial"/>
              </a:defRPr>
            </a:pPr>
            <a:r>
              <a:t>Escalation</a:t>
            </a:r>
          </a:p>
        </p:txBody>
      </p:sp>
      <p:sp>
        <p:nvSpPr>
          <p:cNvPr id="25" name="TextBox 24"/>
          <p:cNvSpPr txBox="1"/>
          <p:nvPr/>
        </p:nvSpPr>
        <p:spPr>
          <a:xfrm>
            <a:off x="4617720" y="3776472"/>
            <a:ext cx="3136392" cy="1188719"/>
          </a:xfrm>
          <a:prstGeom prst="rect">
            <a:avLst/>
          </a:prstGeom>
          <a:noFill/>
        </p:spPr>
        <p:txBody>
          <a:bodyPr wrap="square" anchor="t">
            <a:spAutoFit/>
          </a:bodyPr>
          <a:lstStyle/>
          <a:p>
            <a:pPr algn="l">
              <a:defRPr sz="1250" b="0">
                <a:solidFill>
                  <a:srgbClr val="232C34"/>
                </a:solidFill>
                <a:latin typeface="Arial"/>
              </a:defRPr>
            </a:pPr>
            <a:r>
              <a:t>Concerns were not converted into timely external referral.</a:t>
            </a:r>
          </a:p>
        </p:txBody>
      </p:sp>
      <p:sp>
        <p:nvSpPr>
          <p:cNvPr id="26" name="Rounded Rectangle 25"/>
          <p:cNvSpPr/>
          <p:nvPr/>
        </p:nvSpPr>
        <p:spPr>
          <a:xfrm>
            <a:off x="8247888" y="3291840"/>
            <a:ext cx="3429000" cy="1783080"/>
          </a:xfrm>
          <a:prstGeom prst="roundRect">
            <a:avLst/>
          </a:prstGeom>
          <a:solidFill>
            <a:srgbClr val="FFFFFF"/>
          </a:solidFill>
          <a:ln w="10160">
            <a:solidFill>
              <a:srgbClr val="E2E8EB"/>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7" name="Rectangle 26"/>
          <p:cNvSpPr/>
          <p:nvPr/>
        </p:nvSpPr>
        <p:spPr>
          <a:xfrm>
            <a:off x="8247888" y="3291840"/>
            <a:ext cx="73152" cy="1783080"/>
          </a:xfrm>
          <a:prstGeom prst="rect">
            <a:avLst/>
          </a:prstGeom>
          <a:solidFill>
            <a:srgbClr val="122338"/>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8" name="TextBox 27"/>
          <p:cNvSpPr txBox="1"/>
          <p:nvPr/>
        </p:nvSpPr>
        <p:spPr>
          <a:xfrm>
            <a:off x="8412480" y="3419856"/>
            <a:ext cx="3136392" cy="310896"/>
          </a:xfrm>
          <a:prstGeom prst="rect">
            <a:avLst/>
          </a:prstGeom>
          <a:noFill/>
        </p:spPr>
        <p:txBody>
          <a:bodyPr wrap="square" anchor="t">
            <a:spAutoFit/>
          </a:bodyPr>
          <a:lstStyle/>
          <a:p>
            <a:pPr algn="l">
              <a:defRPr sz="1400" b="1">
                <a:solidFill>
                  <a:srgbClr val="122338"/>
                </a:solidFill>
                <a:latin typeface="Arial"/>
              </a:defRPr>
            </a:pPr>
            <a:r>
              <a:t>Review processes</a:t>
            </a:r>
          </a:p>
        </p:txBody>
      </p:sp>
      <p:sp>
        <p:nvSpPr>
          <p:cNvPr id="29" name="TextBox 28"/>
          <p:cNvSpPr txBox="1"/>
          <p:nvPr/>
        </p:nvSpPr>
        <p:spPr>
          <a:xfrm>
            <a:off x="8412480" y="3776472"/>
            <a:ext cx="3136392" cy="1188719"/>
          </a:xfrm>
          <a:prstGeom prst="rect">
            <a:avLst/>
          </a:prstGeom>
          <a:noFill/>
        </p:spPr>
        <p:txBody>
          <a:bodyPr wrap="square" anchor="t">
            <a:spAutoFit/>
          </a:bodyPr>
          <a:lstStyle/>
          <a:p>
            <a:pPr algn="l">
              <a:defRPr sz="1250" b="0">
                <a:solidFill>
                  <a:srgbClr val="232C34"/>
                </a:solidFill>
                <a:latin typeface="Arial"/>
              </a:defRPr>
            </a:pPr>
            <a:r>
              <a:t>Reviews did not directly address the possibility of deliberate harm.</a:t>
            </a:r>
          </a:p>
        </p:txBody>
      </p:sp>
      <p:sp>
        <p:nvSpPr>
          <p:cNvPr id="30" name="TextBox 29"/>
          <p:cNvSpPr txBox="1"/>
          <p:nvPr/>
        </p:nvSpPr>
        <p:spPr>
          <a:xfrm>
            <a:off x="685800" y="5577840"/>
            <a:ext cx="10698480" cy="438912"/>
          </a:xfrm>
          <a:prstGeom prst="rect">
            <a:avLst/>
          </a:prstGeom>
          <a:noFill/>
        </p:spPr>
        <p:txBody>
          <a:bodyPr wrap="square" anchor="t">
            <a:spAutoFit/>
          </a:bodyPr>
          <a:lstStyle/>
          <a:p>
            <a:pPr algn="ctr">
              <a:defRPr sz="1500" b="1">
                <a:solidFill>
                  <a:srgbClr val="122338"/>
                </a:solidFill>
                <a:latin typeface="Arial"/>
              </a:defRPr>
            </a:pPr>
            <a:r>
              <a:t>The root causes are interconnected: weak governance can amplify weak escalation, while culture can determine whether concerns are heard and acted upon.</a:t>
            </a:r>
          </a:p>
        </p:txBody>
      </p:sp>
      <p:sp>
        <p:nvSpPr>
          <p:cNvPr id="31" name="Rectangle 30"/>
          <p:cNvSpPr/>
          <p:nvPr/>
        </p:nvSpPr>
        <p:spPr>
          <a:xfrm>
            <a:off x="502920" y="6547104"/>
            <a:ext cx="11155680" cy="10972"/>
          </a:xfrm>
          <a:prstGeom prst="rect">
            <a:avLst/>
          </a:prstGeom>
          <a:solidFill>
            <a:srgbClr val="E2E8EB"/>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2" name="TextBox 31"/>
          <p:cNvSpPr txBox="1"/>
          <p:nvPr/>
        </p:nvSpPr>
        <p:spPr>
          <a:xfrm>
            <a:off x="502920" y="6592824"/>
            <a:ext cx="9601200" cy="182880"/>
          </a:xfrm>
          <a:prstGeom prst="rect">
            <a:avLst/>
          </a:prstGeom>
          <a:noFill/>
        </p:spPr>
        <p:txBody>
          <a:bodyPr wrap="none">
            <a:spAutoFit/>
          </a:bodyPr>
          <a:lstStyle/>
          <a:p>
            <a:pPr>
              <a:defRPr sz="850">
                <a:solidFill>
                  <a:srgbClr val="5E6A73"/>
                </a:solidFill>
                <a:latin typeface="Arial"/>
              </a:defRPr>
            </a:pPr>
            <a:r>
              <a:t>LCHS7006  |  Quality Assurance and Service Improvements</a:t>
            </a:r>
          </a:p>
        </p:txBody>
      </p:sp>
      <p:sp>
        <p:nvSpPr>
          <p:cNvPr id="33" name="TextBox 32"/>
          <p:cNvSpPr txBox="1"/>
          <p:nvPr/>
        </p:nvSpPr>
        <p:spPr>
          <a:xfrm>
            <a:off x="10652760" y="6565392"/>
            <a:ext cx="1005840" cy="228600"/>
          </a:xfrm>
          <a:prstGeom prst="rect">
            <a:avLst/>
          </a:prstGeom>
          <a:noFill/>
        </p:spPr>
        <p:txBody>
          <a:bodyPr wrap="none">
            <a:spAutoFit/>
          </a:bodyPr>
          <a:lstStyle/>
          <a:p>
            <a:pPr algn="r">
              <a:defRPr sz="900" b="1">
                <a:solidFill>
                  <a:srgbClr val="187E85"/>
                </a:solidFill>
                <a:latin typeface="Arial"/>
              </a:defRPr>
            </a:pPr>
            <a:r>
              <a:t>04/15</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12191695" cy="6858000"/>
          </a:xfrm>
          <a:prstGeom prst="rect">
            <a:avLst/>
          </a:prstGeom>
          <a:solidFill>
            <a:srgbClr val="F7F6F2"/>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Rectangle 2"/>
          <p:cNvSpPr/>
          <p:nvPr/>
        </p:nvSpPr>
        <p:spPr>
          <a:xfrm>
            <a:off x="0" y="0"/>
            <a:ext cx="109728" cy="6858000"/>
          </a:xfrm>
          <a:prstGeom prst="rect">
            <a:avLst/>
          </a:prstGeom>
          <a:solidFill>
            <a:srgbClr val="187E85"/>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TextBox 3"/>
          <p:cNvSpPr txBox="1"/>
          <p:nvPr/>
        </p:nvSpPr>
        <p:spPr>
          <a:xfrm>
            <a:off x="502920" y="274320"/>
            <a:ext cx="10698480" cy="566928"/>
          </a:xfrm>
          <a:prstGeom prst="rect">
            <a:avLst/>
          </a:prstGeom>
          <a:noFill/>
        </p:spPr>
        <p:txBody>
          <a:bodyPr wrap="none">
            <a:spAutoFit/>
          </a:bodyPr>
          <a:lstStyle/>
          <a:p>
            <a:pPr>
              <a:defRPr sz="2700" b="1">
                <a:solidFill>
                  <a:srgbClr val="122338"/>
                </a:solidFill>
                <a:latin typeface="Arial"/>
              </a:defRPr>
            </a:pPr>
            <a:r>
              <a:t>4. Swiss Cheese Model</a:t>
            </a:r>
          </a:p>
        </p:txBody>
      </p:sp>
      <p:sp>
        <p:nvSpPr>
          <p:cNvPr id="5" name="TextBox 4"/>
          <p:cNvSpPr txBox="1"/>
          <p:nvPr/>
        </p:nvSpPr>
        <p:spPr>
          <a:xfrm>
            <a:off x="10047192" y="292608"/>
            <a:ext cx="1519968" cy="276999"/>
          </a:xfrm>
          <a:prstGeom prst="rect">
            <a:avLst/>
          </a:prstGeom>
          <a:noFill/>
        </p:spPr>
        <p:txBody>
          <a:bodyPr wrap="none">
            <a:spAutoFit/>
          </a:bodyPr>
          <a:lstStyle/>
          <a:p>
            <a:pPr algn="r">
              <a:defRPr sz="1000" b="1">
                <a:solidFill>
                  <a:srgbClr val="187E85"/>
                </a:solidFill>
                <a:latin typeface="Arial"/>
              </a:defRPr>
            </a:pPr>
            <a:r>
              <a:rPr sz="1200" u="sng" dirty="0">
                <a:effectLst>
                  <a:outerShdw blurRad="38100" dist="38100" dir="2700000" algn="tl">
                    <a:srgbClr val="000000">
                      <a:alpha val="43137"/>
                    </a:srgbClr>
                  </a:outerShdw>
                </a:effectLst>
              </a:rPr>
              <a:t>SYSTEMS MODEL</a:t>
            </a:r>
          </a:p>
        </p:txBody>
      </p:sp>
      <p:sp>
        <p:nvSpPr>
          <p:cNvPr id="6" name="TextBox 5"/>
          <p:cNvSpPr txBox="1"/>
          <p:nvPr/>
        </p:nvSpPr>
        <p:spPr>
          <a:xfrm>
            <a:off x="685800" y="1024128"/>
            <a:ext cx="5760720" cy="457200"/>
          </a:xfrm>
          <a:prstGeom prst="rect">
            <a:avLst/>
          </a:prstGeom>
          <a:noFill/>
        </p:spPr>
        <p:txBody>
          <a:bodyPr wrap="square" anchor="t">
            <a:spAutoFit/>
          </a:bodyPr>
          <a:lstStyle/>
          <a:p>
            <a:pPr algn="l">
              <a:defRPr sz="2100" b="1">
                <a:solidFill>
                  <a:srgbClr val="122338"/>
                </a:solidFill>
                <a:latin typeface="Arial"/>
              </a:defRPr>
            </a:pPr>
            <a:r>
              <a:t>Reason’s defence-in-depth perspective</a:t>
            </a:r>
          </a:p>
        </p:txBody>
      </p:sp>
      <p:sp>
        <p:nvSpPr>
          <p:cNvPr id="7" name="TextBox 6"/>
          <p:cNvSpPr txBox="1"/>
          <p:nvPr/>
        </p:nvSpPr>
        <p:spPr>
          <a:xfrm>
            <a:off x="685800" y="1527048"/>
            <a:ext cx="5486400" cy="566928"/>
          </a:xfrm>
          <a:prstGeom prst="rect">
            <a:avLst/>
          </a:prstGeom>
          <a:noFill/>
        </p:spPr>
        <p:txBody>
          <a:bodyPr wrap="square" anchor="t">
            <a:spAutoFit/>
          </a:bodyPr>
          <a:lstStyle/>
          <a:p>
            <a:pPr algn="l">
              <a:defRPr sz="1500" b="0">
                <a:solidFill>
                  <a:srgbClr val="232C34"/>
                </a:solidFill>
                <a:latin typeface="Arial"/>
              </a:defRPr>
            </a:pPr>
            <a:r>
              <a:rPr dirty="0"/>
              <a:t>Serious harm can occur when weaknesses across several protective layers align (Reason, 2000).</a:t>
            </a:r>
          </a:p>
        </p:txBody>
      </p:sp>
      <p:sp>
        <p:nvSpPr>
          <p:cNvPr id="8" name="Rounded Rectangle 7"/>
          <p:cNvSpPr/>
          <p:nvPr/>
        </p:nvSpPr>
        <p:spPr>
          <a:xfrm>
            <a:off x="868680" y="2606040"/>
            <a:ext cx="1353312" cy="2057400"/>
          </a:xfrm>
          <a:prstGeom prst="roundRect">
            <a:avLst/>
          </a:prstGeom>
          <a:solidFill>
            <a:srgbClr val="187E85"/>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9" name="TextBox 8"/>
          <p:cNvSpPr txBox="1"/>
          <p:nvPr/>
        </p:nvSpPr>
        <p:spPr>
          <a:xfrm>
            <a:off x="978407" y="2816352"/>
            <a:ext cx="1133856" cy="685800"/>
          </a:xfrm>
          <a:prstGeom prst="rect">
            <a:avLst/>
          </a:prstGeom>
          <a:noFill/>
        </p:spPr>
        <p:txBody>
          <a:bodyPr wrap="square" anchor="t">
            <a:spAutoFit/>
          </a:bodyPr>
          <a:lstStyle/>
          <a:p>
            <a:pPr algn="ctr">
              <a:defRPr sz="1220" b="1">
                <a:solidFill>
                  <a:srgbClr val="FFFFFF"/>
                </a:solidFill>
                <a:latin typeface="Arial"/>
              </a:defRPr>
            </a:pPr>
            <a:r>
              <a:t>Clinical monitoring</a:t>
            </a:r>
          </a:p>
        </p:txBody>
      </p:sp>
      <p:sp>
        <p:nvSpPr>
          <p:cNvPr id="10" name="Oval 9"/>
          <p:cNvSpPr/>
          <p:nvPr/>
        </p:nvSpPr>
        <p:spPr>
          <a:xfrm>
            <a:off x="1161288" y="3703320"/>
            <a:ext cx="274320" cy="274320"/>
          </a:xfrm>
          <a:prstGeom prst="ellipse">
            <a:avLst/>
          </a:prstGeom>
          <a:solidFill>
            <a:srgbClr val="F7F6F2"/>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1" name="Oval 10"/>
          <p:cNvSpPr/>
          <p:nvPr/>
        </p:nvSpPr>
        <p:spPr>
          <a:xfrm>
            <a:off x="1728216" y="3913632"/>
            <a:ext cx="274320" cy="274320"/>
          </a:xfrm>
          <a:prstGeom prst="ellipse">
            <a:avLst/>
          </a:prstGeom>
          <a:solidFill>
            <a:srgbClr val="F7F6F2"/>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2" name="Rounded Rectangle 11"/>
          <p:cNvSpPr/>
          <p:nvPr/>
        </p:nvSpPr>
        <p:spPr>
          <a:xfrm>
            <a:off x="2624328" y="2606040"/>
            <a:ext cx="1353312" cy="2057400"/>
          </a:xfrm>
          <a:prstGeom prst="roundRect">
            <a:avLst/>
          </a:prstGeom>
          <a:solidFill>
            <a:srgbClr val="4B9FA0"/>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3" name="TextBox 12"/>
          <p:cNvSpPr txBox="1"/>
          <p:nvPr/>
        </p:nvSpPr>
        <p:spPr>
          <a:xfrm>
            <a:off x="2734056" y="2816352"/>
            <a:ext cx="1133856" cy="685800"/>
          </a:xfrm>
          <a:prstGeom prst="rect">
            <a:avLst/>
          </a:prstGeom>
          <a:noFill/>
        </p:spPr>
        <p:txBody>
          <a:bodyPr wrap="square" anchor="t">
            <a:spAutoFit/>
          </a:bodyPr>
          <a:lstStyle/>
          <a:p>
            <a:pPr algn="ctr">
              <a:defRPr sz="1220" b="1">
                <a:solidFill>
                  <a:srgbClr val="FFFFFF"/>
                </a:solidFill>
                <a:latin typeface="Arial"/>
              </a:defRPr>
            </a:pPr>
            <a:r>
              <a:t>Incident reporting</a:t>
            </a:r>
          </a:p>
        </p:txBody>
      </p:sp>
      <p:sp>
        <p:nvSpPr>
          <p:cNvPr id="14" name="Oval 13"/>
          <p:cNvSpPr/>
          <p:nvPr/>
        </p:nvSpPr>
        <p:spPr>
          <a:xfrm>
            <a:off x="3008376" y="3913632"/>
            <a:ext cx="274320" cy="274320"/>
          </a:xfrm>
          <a:prstGeom prst="ellipse">
            <a:avLst/>
          </a:prstGeom>
          <a:solidFill>
            <a:srgbClr val="F7F6F2"/>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5" name="Oval 14"/>
          <p:cNvSpPr/>
          <p:nvPr/>
        </p:nvSpPr>
        <p:spPr>
          <a:xfrm>
            <a:off x="3575304" y="4123944"/>
            <a:ext cx="274320" cy="274320"/>
          </a:xfrm>
          <a:prstGeom prst="ellipse">
            <a:avLst/>
          </a:prstGeom>
          <a:solidFill>
            <a:srgbClr val="F7F6F2"/>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6" name="Rounded Rectangle 15"/>
          <p:cNvSpPr/>
          <p:nvPr/>
        </p:nvSpPr>
        <p:spPr>
          <a:xfrm>
            <a:off x="4379976" y="2606040"/>
            <a:ext cx="1353312" cy="2057400"/>
          </a:xfrm>
          <a:prstGeom prst="roundRect">
            <a:avLst/>
          </a:prstGeom>
          <a:solidFill>
            <a:srgbClr val="D16353"/>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7" name="TextBox 16"/>
          <p:cNvSpPr txBox="1"/>
          <p:nvPr/>
        </p:nvSpPr>
        <p:spPr>
          <a:xfrm>
            <a:off x="4379976" y="2816352"/>
            <a:ext cx="1243584" cy="280077"/>
          </a:xfrm>
          <a:prstGeom prst="rect">
            <a:avLst/>
          </a:prstGeom>
          <a:noFill/>
        </p:spPr>
        <p:txBody>
          <a:bodyPr wrap="square" anchor="t">
            <a:spAutoFit/>
          </a:bodyPr>
          <a:lstStyle/>
          <a:p>
            <a:pPr algn="ctr">
              <a:defRPr sz="1220" b="1">
                <a:solidFill>
                  <a:srgbClr val="FFFFFF"/>
                </a:solidFill>
                <a:latin typeface="Arial"/>
              </a:defRPr>
            </a:pPr>
            <a:r>
              <a:rPr dirty="0"/>
              <a:t>Safeguarding</a:t>
            </a:r>
          </a:p>
        </p:txBody>
      </p:sp>
      <p:sp>
        <p:nvSpPr>
          <p:cNvPr id="18" name="Oval 17"/>
          <p:cNvSpPr/>
          <p:nvPr/>
        </p:nvSpPr>
        <p:spPr>
          <a:xfrm>
            <a:off x="4672584" y="4123944"/>
            <a:ext cx="274320" cy="274320"/>
          </a:xfrm>
          <a:prstGeom prst="ellipse">
            <a:avLst/>
          </a:prstGeom>
          <a:solidFill>
            <a:srgbClr val="F7F6F2"/>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9" name="Oval 18"/>
          <p:cNvSpPr/>
          <p:nvPr/>
        </p:nvSpPr>
        <p:spPr>
          <a:xfrm>
            <a:off x="5239512" y="3703320"/>
            <a:ext cx="274320" cy="274320"/>
          </a:xfrm>
          <a:prstGeom prst="ellipse">
            <a:avLst/>
          </a:prstGeom>
          <a:solidFill>
            <a:srgbClr val="F7F6F2"/>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0" name="Rounded Rectangle 19"/>
          <p:cNvSpPr/>
          <p:nvPr/>
        </p:nvSpPr>
        <p:spPr>
          <a:xfrm>
            <a:off x="6135624" y="2606040"/>
            <a:ext cx="1353312" cy="2057400"/>
          </a:xfrm>
          <a:prstGeom prst="roundRect">
            <a:avLst/>
          </a:prstGeom>
          <a:solidFill>
            <a:srgbClr val="187E85"/>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1" name="TextBox 20"/>
          <p:cNvSpPr txBox="1"/>
          <p:nvPr/>
        </p:nvSpPr>
        <p:spPr>
          <a:xfrm>
            <a:off x="6245352" y="2816352"/>
            <a:ext cx="1133856" cy="685800"/>
          </a:xfrm>
          <a:prstGeom prst="rect">
            <a:avLst/>
          </a:prstGeom>
          <a:noFill/>
        </p:spPr>
        <p:txBody>
          <a:bodyPr wrap="square" anchor="t">
            <a:spAutoFit/>
          </a:bodyPr>
          <a:lstStyle/>
          <a:p>
            <a:pPr algn="ctr">
              <a:defRPr sz="1220" b="1">
                <a:solidFill>
                  <a:srgbClr val="FFFFFF"/>
                </a:solidFill>
                <a:latin typeface="Arial"/>
              </a:defRPr>
            </a:pPr>
            <a:r>
              <a:t>Management escalation</a:t>
            </a:r>
          </a:p>
        </p:txBody>
      </p:sp>
      <p:sp>
        <p:nvSpPr>
          <p:cNvPr id="22" name="Oval 21"/>
          <p:cNvSpPr/>
          <p:nvPr/>
        </p:nvSpPr>
        <p:spPr>
          <a:xfrm>
            <a:off x="6519672" y="3703320"/>
            <a:ext cx="274320" cy="274320"/>
          </a:xfrm>
          <a:prstGeom prst="ellipse">
            <a:avLst/>
          </a:prstGeom>
          <a:solidFill>
            <a:srgbClr val="F7F6F2"/>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3" name="Oval 22"/>
          <p:cNvSpPr/>
          <p:nvPr/>
        </p:nvSpPr>
        <p:spPr>
          <a:xfrm>
            <a:off x="7086600" y="3913632"/>
            <a:ext cx="274320" cy="274320"/>
          </a:xfrm>
          <a:prstGeom prst="ellipse">
            <a:avLst/>
          </a:prstGeom>
          <a:solidFill>
            <a:srgbClr val="F7F6F2"/>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4" name="Rounded Rectangle 23"/>
          <p:cNvSpPr/>
          <p:nvPr/>
        </p:nvSpPr>
        <p:spPr>
          <a:xfrm>
            <a:off x="7891271" y="2606040"/>
            <a:ext cx="1353312" cy="2057400"/>
          </a:xfrm>
          <a:prstGeom prst="roundRect">
            <a:avLst/>
          </a:prstGeom>
          <a:solidFill>
            <a:srgbClr val="122338"/>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5" name="TextBox 24"/>
          <p:cNvSpPr txBox="1"/>
          <p:nvPr/>
        </p:nvSpPr>
        <p:spPr>
          <a:xfrm>
            <a:off x="8000999" y="2816352"/>
            <a:ext cx="1133856" cy="685800"/>
          </a:xfrm>
          <a:prstGeom prst="rect">
            <a:avLst/>
          </a:prstGeom>
          <a:noFill/>
        </p:spPr>
        <p:txBody>
          <a:bodyPr wrap="square" anchor="t">
            <a:spAutoFit/>
          </a:bodyPr>
          <a:lstStyle/>
          <a:p>
            <a:pPr algn="ctr">
              <a:defRPr sz="1220" b="1">
                <a:solidFill>
                  <a:srgbClr val="FFFFFF"/>
                </a:solidFill>
                <a:latin typeface="Arial"/>
              </a:defRPr>
            </a:pPr>
            <a:r>
              <a:t>Board oversight</a:t>
            </a:r>
          </a:p>
        </p:txBody>
      </p:sp>
      <p:sp>
        <p:nvSpPr>
          <p:cNvPr id="26" name="Oval 25"/>
          <p:cNvSpPr/>
          <p:nvPr/>
        </p:nvSpPr>
        <p:spPr>
          <a:xfrm>
            <a:off x="8183879" y="3913632"/>
            <a:ext cx="274320" cy="274320"/>
          </a:xfrm>
          <a:prstGeom prst="ellipse">
            <a:avLst/>
          </a:prstGeom>
          <a:solidFill>
            <a:srgbClr val="F7F6F2"/>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7" name="Oval 26"/>
          <p:cNvSpPr/>
          <p:nvPr/>
        </p:nvSpPr>
        <p:spPr>
          <a:xfrm>
            <a:off x="8750807" y="4123944"/>
            <a:ext cx="274320" cy="274320"/>
          </a:xfrm>
          <a:prstGeom prst="ellipse">
            <a:avLst/>
          </a:prstGeom>
          <a:solidFill>
            <a:srgbClr val="F7F6F2"/>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8" name="Rounded Rectangle 27"/>
          <p:cNvSpPr/>
          <p:nvPr/>
        </p:nvSpPr>
        <p:spPr>
          <a:xfrm>
            <a:off x="9646919" y="2606040"/>
            <a:ext cx="1353312" cy="2057400"/>
          </a:xfrm>
          <a:prstGeom prst="roundRect">
            <a:avLst/>
          </a:prstGeom>
          <a:solidFill>
            <a:srgbClr val="D16353"/>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9" name="TextBox 28"/>
          <p:cNvSpPr txBox="1"/>
          <p:nvPr/>
        </p:nvSpPr>
        <p:spPr>
          <a:xfrm>
            <a:off x="9756647" y="2816352"/>
            <a:ext cx="1133856" cy="685800"/>
          </a:xfrm>
          <a:prstGeom prst="rect">
            <a:avLst/>
          </a:prstGeom>
          <a:noFill/>
        </p:spPr>
        <p:txBody>
          <a:bodyPr wrap="square" anchor="t">
            <a:spAutoFit/>
          </a:bodyPr>
          <a:lstStyle/>
          <a:p>
            <a:pPr algn="ctr">
              <a:defRPr sz="1220" b="1">
                <a:solidFill>
                  <a:srgbClr val="FFFFFF"/>
                </a:solidFill>
                <a:latin typeface="Arial"/>
              </a:defRPr>
            </a:pPr>
            <a:r>
              <a:t>External scrutiny</a:t>
            </a:r>
          </a:p>
        </p:txBody>
      </p:sp>
      <p:sp>
        <p:nvSpPr>
          <p:cNvPr id="30" name="Oval 29"/>
          <p:cNvSpPr/>
          <p:nvPr/>
        </p:nvSpPr>
        <p:spPr>
          <a:xfrm>
            <a:off x="10030967" y="4123944"/>
            <a:ext cx="274320" cy="274320"/>
          </a:xfrm>
          <a:prstGeom prst="ellipse">
            <a:avLst/>
          </a:prstGeom>
          <a:solidFill>
            <a:srgbClr val="F7F6F2"/>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1" name="Oval 30"/>
          <p:cNvSpPr/>
          <p:nvPr/>
        </p:nvSpPr>
        <p:spPr>
          <a:xfrm>
            <a:off x="10597895" y="3703320"/>
            <a:ext cx="274320" cy="274320"/>
          </a:xfrm>
          <a:prstGeom prst="ellipse">
            <a:avLst/>
          </a:prstGeom>
          <a:solidFill>
            <a:srgbClr val="F7F6F2"/>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2" name="TextBox 31"/>
          <p:cNvSpPr txBox="1"/>
          <p:nvPr/>
        </p:nvSpPr>
        <p:spPr>
          <a:xfrm>
            <a:off x="868680" y="5074920"/>
            <a:ext cx="9875520" cy="475488"/>
          </a:xfrm>
          <a:prstGeom prst="rect">
            <a:avLst/>
          </a:prstGeom>
          <a:noFill/>
        </p:spPr>
        <p:txBody>
          <a:bodyPr wrap="square" anchor="t">
            <a:spAutoFit/>
          </a:bodyPr>
          <a:lstStyle/>
          <a:p>
            <a:pPr algn="ctr">
              <a:defRPr sz="1700" b="1">
                <a:solidFill>
                  <a:srgbClr val="D16353"/>
                </a:solidFill>
                <a:latin typeface="Arial"/>
              </a:defRPr>
            </a:pPr>
            <a:r>
              <a:t>Alignment of weaknesses  →  delayed recognition  →  delayed protective action  →  patient-safety risk</a:t>
            </a:r>
          </a:p>
        </p:txBody>
      </p:sp>
      <p:sp>
        <p:nvSpPr>
          <p:cNvPr id="33" name="TextBox 32"/>
          <p:cNvSpPr txBox="1"/>
          <p:nvPr/>
        </p:nvSpPr>
        <p:spPr>
          <a:xfrm>
            <a:off x="1005840" y="5623560"/>
            <a:ext cx="9601200" cy="284693"/>
          </a:xfrm>
          <a:prstGeom prst="rect">
            <a:avLst/>
          </a:prstGeom>
          <a:noFill/>
        </p:spPr>
        <p:txBody>
          <a:bodyPr wrap="square" anchor="t">
            <a:spAutoFit/>
          </a:bodyPr>
          <a:lstStyle/>
          <a:p>
            <a:pPr algn="ctr">
              <a:defRPr sz="1250" b="0">
                <a:solidFill>
                  <a:srgbClr val="5E6A73"/>
                </a:solidFill>
                <a:latin typeface="Arial"/>
              </a:defRPr>
            </a:pPr>
            <a:r>
              <a:rPr dirty="0">
                <a:solidFill>
                  <a:schemeClr val="tx1">
                    <a:lumMod val="95000"/>
                    <a:lumOff val="5000"/>
                  </a:schemeClr>
                </a:solidFill>
              </a:rPr>
              <a:t>Application: the model shifts attention from “who failed?” to “which defenses failed, and why?”</a:t>
            </a:r>
          </a:p>
        </p:txBody>
      </p:sp>
      <p:sp>
        <p:nvSpPr>
          <p:cNvPr id="34" name="Rectangle 33"/>
          <p:cNvSpPr/>
          <p:nvPr/>
        </p:nvSpPr>
        <p:spPr>
          <a:xfrm>
            <a:off x="502920" y="6547104"/>
            <a:ext cx="11155680" cy="10972"/>
          </a:xfrm>
          <a:prstGeom prst="rect">
            <a:avLst/>
          </a:prstGeom>
          <a:solidFill>
            <a:srgbClr val="E2E8EB"/>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5" name="TextBox 34"/>
          <p:cNvSpPr txBox="1"/>
          <p:nvPr/>
        </p:nvSpPr>
        <p:spPr>
          <a:xfrm>
            <a:off x="502920" y="6592824"/>
            <a:ext cx="9601200" cy="182880"/>
          </a:xfrm>
          <a:prstGeom prst="rect">
            <a:avLst/>
          </a:prstGeom>
          <a:noFill/>
        </p:spPr>
        <p:txBody>
          <a:bodyPr wrap="none">
            <a:spAutoFit/>
          </a:bodyPr>
          <a:lstStyle/>
          <a:p>
            <a:pPr>
              <a:defRPr sz="850">
                <a:solidFill>
                  <a:srgbClr val="5E6A73"/>
                </a:solidFill>
                <a:latin typeface="Arial"/>
              </a:defRPr>
            </a:pPr>
            <a:r>
              <a:t>LCHS7006  |  Quality Assurance and Service Improvements</a:t>
            </a:r>
          </a:p>
        </p:txBody>
      </p:sp>
      <p:sp>
        <p:nvSpPr>
          <p:cNvPr id="36" name="TextBox 35"/>
          <p:cNvSpPr txBox="1"/>
          <p:nvPr/>
        </p:nvSpPr>
        <p:spPr>
          <a:xfrm>
            <a:off x="10652760" y="6565392"/>
            <a:ext cx="1005840" cy="228600"/>
          </a:xfrm>
          <a:prstGeom prst="rect">
            <a:avLst/>
          </a:prstGeom>
          <a:noFill/>
        </p:spPr>
        <p:txBody>
          <a:bodyPr wrap="none">
            <a:spAutoFit/>
          </a:bodyPr>
          <a:lstStyle/>
          <a:p>
            <a:pPr algn="r">
              <a:defRPr sz="900" b="1">
                <a:solidFill>
                  <a:srgbClr val="187E85"/>
                </a:solidFill>
                <a:latin typeface="Arial"/>
              </a:defRPr>
            </a:pPr>
            <a:r>
              <a:t>05/15</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12191695" cy="6858000"/>
          </a:xfrm>
          <a:prstGeom prst="rect">
            <a:avLst/>
          </a:prstGeom>
          <a:solidFill>
            <a:srgbClr val="F7F6F2"/>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Rectangle 2"/>
          <p:cNvSpPr/>
          <p:nvPr/>
        </p:nvSpPr>
        <p:spPr>
          <a:xfrm>
            <a:off x="0" y="0"/>
            <a:ext cx="109728" cy="6858000"/>
          </a:xfrm>
          <a:prstGeom prst="rect">
            <a:avLst/>
          </a:prstGeom>
          <a:solidFill>
            <a:srgbClr val="187E85"/>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TextBox 3"/>
          <p:cNvSpPr txBox="1"/>
          <p:nvPr/>
        </p:nvSpPr>
        <p:spPr>
          <a:xfrm>
            <a:off x="502920" y="274320"/>
            <a:ext cx="10698480" cy="566928"/>
          </a:xfrm>
          <a:prstGeom prst="rect">
            <a:avLst/>
          </a:prstGeom>
          <a:noFill/>
        </p:spPr>
        <p:txBody>
          <a:bodyPr wrap="none">
            <a:spAutoFit/>
          </a:bodyPr>
          <a:lstStyle/>
          <a:p>
            <a:pPr>
              <a:defRPr sz="2700" b="1">
                <a:solidFill>
                  <a:srgbClr val="122338"/>
                </a:solidFill>
                <a:latin typeface="Arial"/>
              </a:defRPr>
            </a:pPr>
            <a:r>
              <a:t>5. Root Cause Analysis</a:t>
            </a:r>
          </a:p>
        </p:txBody>
      </p:sp>
      <p:sp>
        <p:nvSpPr>
          <p:cNvPr id="5" name="TextBox 4"/>
          <p:cNvSpPr txBox="1"/>
          <p:nvPr/>
        </p:nvSpPr>
        <p:spPr>
          <a:xfrm>
            <a:off x="10992964" y="292608"/>
            <a:ext cx="574196" cy="307777"/>
          </a:xfrm>
          <a:prstGeom prst="rect">
            <a:avLst/>
          </a:prstGeom>
          <a:noFill/>
        </p:spPr>
        <p:txBody>
          <a:bodyPr wrap="none">
            <a:spAutoFit/>
          </a:bodyPr>
          <a:lstStyle/>
          <a:p>
            <a:pPr algn="r">
              <a:defRPr sz="1000" b="1">
                <a:solidFill>
                  <a:srgbClr val="187E85"/>
                </a:solidFill>
                <a:latin typeface="Arial"/>
              </a:defRPr>
            </a:pPr>
            <a:r>
              <a:rPr sz="1400" u="sng" dirty="0">
                <a:effectLst>
                  <a:outerShdw blurRad="38100" dist="38100" dir="2700000" algn="tl">
                    <a:srgbClr val="000000">
                      <a:alpha val="43137"/>
                    </a:srgbClr>
                  </a:outerShdw>
                </a:effectLst>
              </a:rPr>
              <a:t>RCA</a:t>
            </a:r>
          </a:p>
        </p:txBody>
      </p:sp>
      <p:sp>
        <p:nvSpPr>
          <p:cNvPr id="6" name="TextBox 5"/>
          <p:cNvSpPr txBox="1"/>
          <p:nvPr/>
        </p:nvSpPr>
        <p:spPr>
          <a:xfrm>
            <a:off x="685800" y="1051560"/>
            <a:ext cx="7543800" cy="400110"/>
          </a:xfrm>
          <a:prstGeom prst="rect">
            <a:avLst/>
          </a:prstGeom>
          <a:noFill/>
        </p:spPr>
        <p:txBody>
          <a:bodyPr wrap="square" anchor="t">
            <a:spAutoFit/>
          </a:bodyPr>
          <a:lstStyle/>
          <a:p>
            <a:pPr algn="l">
              <a:defRPr sz="2000" b="1">
                <a:solidFill>
                  <a:srgbClr val="122338"/>
                </a:solidFill>
                <a:latin typeface="Arial"/>
              </a:defRPr>
            </a:pPr>
            <a:r>
              <a:rPr dirty="0"/>
              <a:t>RCA asks: why did the system permit risk to persist?</a:t>
            </a:r>
          </a:p>
        </p:txBody>
      </p:sp>
      <p:sp>
        <p:nvSpPr>
          <p:cNvPr id="7" name="Rounded Rectangle 6"/>
          <p:cNvSpPr/>
          <p:nvPr/>
        </p:nvSpPr>
        <p:spPr>
          <a:xfrm>
            <a:off x="713232" y="1783080"/>
            <a:ext cx="1965960" cy="566928"/>
          </a:xfrm>
          <a:prstGeom prst="roundRect">
            <a:avLst/>
          </a:prstGeom>
          <a:ln/>
        </p:spPr>
        <p:style>
          <a:lnRef idx="3">
            <a:schemeClr val="lt1"/>
          </a:lnRef>
          <a:fillRef idx="1">
            <a:schemeClr val="accent2"/>
          </a:fillRef>
          <a:effectRef idx="1">
            <a:schemeClr val="accent2"/>
          </a:effectRef>
          <a:fontRef idx="minor">
            <a:schemeClr val="lt1"/>
          </a:fontRef>
        </p:style>
        <p:txBody>
          <a:bodyPr rtlCol="0" anchor="ctr"/>
          <a:lstStyle/>
          <a:p>
            <a:pPr algn="ctr"/>
            <a:endParaRPr/>
          </a:p>
        </p:txBody>
      </p:sp>
      <p:sp>
        <p:nvSpPr>
          <p:cNvPr id="8" name="TextBox 7"/>
          <p:cNvSpPr txBox="1"/>
          <p:nvPr/>
        </p:nvSpPr>
        <p:spPr>
          <a:xfrm>
            <a:off x="630936" y="1903511"/>
            <a:ext cx="2130552" cy="307777"/>
          </a:xfrm>
          <a:prstGeom prst="rect">
            <a:avLst/>
          </a:prstGeom>
          <a:noFill/>
        </p:spPr>
        <p:txBody>
          <a:bodyPr wrap="square" anchor="t">
            <a:spAutoFit/>
          </a:bodyPr>
          <a:lstStyle/>
          <a:p>
            <a:pPr algn="ctr">
              <a:defRPr sz="1150" b="1">
                <a:solidFill>
                  <a:srgbClr val="187E85"/>
                </a:solidFill>
                <a:latin typeface="Arial"/>
              </a:defRPr>
            </a:pPr>
            <a:r>
              <a:rPr sz="1400" dirty="0">
                <a:solidFill>
                  <a:schemeClr val="bg1"/>
                </a:solidFill>
              </a:rPr>
              <a:t>Observed problem</a:t>
            </a:r>
          </a:p>
        </p:txBody>
      </p:sp>
      <p:sp>
        <p:nvSpPr>
          <p:cNvPr id="9" name="TextBox 8"/>
          <p:cNvSpPr txBox="1"/>
          <p:nvPr/>
        </p:nvSpPr>
        <p:spPr>
          <a:xfrm>
            <a:off x="2976880" y="1839105"/>
            <a:ext cx="8138160" cy="475488"/>
          </a:xfrm>
          <a:prstGeom prst="rect">
            <a:avLst/>
          </a:prstGeom>
          <a:noFill/>
        </p:spPr>
        <p:txBody>
          <a:bodyPr wrap="square" anchor="t">
            <a:spAutoFit/>
          </a:bodyPr>
          <a:lstStyle/>
          <a:p>
            <a:pPr algn="l">
              <a:defRPr sz="1400" b="0">
                <a:solidFill>
                  <a:srgbClr val="232C34"/>
                </a:solidFill>
                <a:latin typeface="Arial"/>
              </a:defRPr>
            </a:pPr>
            <a:r>
              <a:rPr dirty="0"/>
              <a:t>Repeated unexpected neonatal collapses and deaths</a:t>
            </a:r>
          </a:p>
        </p:txBody>
      </p:sp>
      <p:sp>
        <p:nvSpPr>
          <p:cNvPr id="10" name="TextBox 9"/>
          <p:cNvSpPr txBox="1"/>
          <p:nvPr/>
        </p:nvSpPr>
        <p:spPr>
          <a:xfrm>
            <a:off x="1572768" y="2368296"/>
            <a:ext cx="457200" cy="256032"/>
          </a:xfrm>
          <a:prstGeom prst="rect">
            <a:avLst/>
          </a:prstGeom>
          <a:noFill/>
        </p:spPr>
        <p:txBody>
          <a:bodyPr wrap="square" anchor="t">
            <a:spAutoFit/>
          </a:bodyPr>
          <a:lstStyle/>
          <a:p>
            <a:pPr algn="ctr">
              <a:defRPr sz="1500" b="1">
                <a:solidFill>
                  <a:srgbClr val="D16353"/>
                </a:solidFill>
                <a:latin typeface="Arial"/>
              </a:defRPr>
            </a:pPr>
            <a:r>
              <a:t>↓</a:t>
            </a:r>
          </a:p>
        </p:txBody>
      </p:sp>
      <p:sp>
        <p:nvSpPr>
          <p:cNvPr id="11" name="Rounded Rectangle 10"/>
          <p:cNvSpPr/>
          <p:nvPr/>
        </p:nvSpPr>
        <p:spPr>
          <a:xfrm>
            <a:off x="713232" y="2578608"/>
            <a:ext cx="1965960" cy="566928"/>
          </a:xfrm>
          <a:prstGeom prst="roundRect">
            <a:avLst/>
          </a:prstGeom>
          <a:ln/>
        </p:spPr>
        <p:style>
          <a:lnRef idx="3">
            <a:schemeClr val="lt1"/>
          </a:lnRef>
          <a:fillRef idx="1">
            <a:schemeClr val="accent3"/>
          </a:fillRef>
          <a:effectRef idx="1">
            <a:schemeClr val="accent3"/>
          </a:effectRef>
          <a:fontRef idx="minor">
            <a:schemeClr val="lt1"/>
          </a:fontRef>
        </p:style>
        <p:txBody>
          <a:bodyPr rtlCol="0" anchor="ctr"/>
          <a:lstStyle/>
          <a:p>
            <a:pPr algn="ctr"/>
            <a:endParaRPr/>
          </a:p>
        </p:txBody>
      </p:sp>
      <p:sp>
        <p:nvSpPr>
          <p:cNvPr id="12" name="TextBox 11"/>
          <p:cNvSpPr txBox="1"/>
          <p:nvPr/>
        </p:nvSpPr>
        <p:spPr>
          <a:xfrm>
            <a:off x="841248" y="2670048"/>
            <a:ext cx="1691640" cy="307777"/>
          </a:xfrm>
          <a:prstGeom prst="rect">
            <a:avLst/>
          </a:prstGeom>
          <a:noFill/>
        </p:spPr>
        <p:txBody>
          <a:bodyPr wrap="square" anchor="t">
            <a:spAutoFit/>
          </a:bodyPr>
          <a:lstStyle/>
          <a:p>
            <a:pPr algn="ctr">
              <a:defRPr sz="1150" b="1">
                <a:solidFill>
                  <a:srgbClr val="187E85"/>
                </a:solidFill>
                <a:latin typeface="Arial"/>
              </a:defRPr>
            </a:pPr>
            <a:r>
              <a:rPr sz="1400" dirty="0">
                <a:solidFill>
                  <a:schemeClr val="bg1"/>
                </a:solidFill>
              </a:rPr>
              <a:t>Why 1</a:t>
            </a:r>
          </a:p>
        </p:txBody>
      </p:sp>
      <p:sp>
        <p:nvSpPr>
          <p:cNvPr id="13" name="TextBox 12"/>
          <p:cNvSpPr txBox="1"/>
          <p:nvPr/>
        </p:nvSpPr>
        <p:spPr>
          <a:xfrm>
            <a:off x="2971800" y="2606039"/>
            <a:ext cx="8138160" cy="475488"/>
          </a:xfrm>
          <a:prstGeom prst="rect">
            <a:avLst/>
          </a:prstGeom>
          <a:noFill/>
        </p:spPr>
        <p:txBody>
          <a:bodyPr wrap="square" anchor="t">
            <a:spAutoFit/>
          </a:bodyPr>
          <a:lstStyle/>
          <a:p>
            <a:pPr algn="l">
              <a:defRPr sz="1400" b="0">
                <a:solidFill>
                  <a:srgbClr val="232C34"/>
                </a:solidFill>
                <a:latin typeface="Arial"/>
              </a:defRPr>
            </a:pPr>
            <a:r>
              <a:t>Concerns were not translated into effective escalation</a:t>
            </a:r>
          </a:p>
        </p:txBody>
      </p:sp>
      <p:sp>
        <p:nvSpPr>
          <p:cNvPr id="14" name="TextBox 13"/>
          <p:cNvSpPr txBox="1"/>
          <p:nvPr/>
        </p:nvSpPr>
        <p:spPr>
          <a:xfrm>
            <a:off x="1572768" y="3163824"/>
            <a:ext cx="457200" cy="256032"/>
          </a:xfrm>
          <a:prstGeom prst="rect">
            <a:avLst/>
          </a:prstGeom>
          <a:noFill/>
        </p:spPr>
        <p:txBody>
          <a:bodyPr wrap="square" anchor="t">
            <a:spAutoFit/>
          </a:bodyPr>
          <a:lstStyle/>
          <a:p>
            <a:pPr algn="ctr">
              <a:defRPr sz="1500" b="1">
                <a:solidFill>
                  <a:srgbClr val="D16353"/>
                </a:solidFill>
                <a:latin typeface="Arial"/>
              </a:defRPr>
            </a:pPr>
            <a:r>
              <a:t>↓</a:t>
            </a:r>
          </a:p>
        </p:txBody>
      </p:sp>
      <p:sp>
        <p:nvSpPr>
          <p:cNvPr id="15" name="Rounded Rectangle 14"/>
          <p:cNvSpPr/>
          <p:nvPr/>
        </p:nvSpPr>
        <p:spPr>
          <a:xfrm>
            <a:off x="713232" y="3374136"/>
            <a:ext cx="1965960" cy="566928"/>
          </a:xfrm>
          <a:prstGeom prst="roundRect">
            <a:avLst/>
          </a:prstGeom>
          <a:ln/>
        </p:spPr>
        <p:style>
          <a:lnRef idx="3">
            <a:schemeClr val="lt1"/>
          </a:lnRef>
          <a:fillRef idx="1">
            <a:schemeClr val="accent1"/>
          </a:fillRef>
          <a:effectRef idx="1">
            <a:schemeClr val="accent1"/>
          </a:effectRef>
          <a:fontRef idx="minor">
            <a:schemeClr val="lt1"/>
          </a:fontRef>
        </p:style>
        <p:txBody>
          <a:bodyPr rtlCol="0" anchor="ctr"/>
          <a:lstStyle/>
          <a:p>
            <a:pPr algn="ctr"/>
            <a:endParaRPr/>
          </a:p>
        </p:txBody>
      </p:sp>
      <p:sp>
        <p:nvSpPr>
          <p:cNvPr id="16" name="TextBox 15"/>
          <p:cNvSpPr txBox="1"/>
          <p:nvPr/>
        </p:nvSpPr>
        <p:spPr>
          <a:xfrm>
            <a:off x="841248" y="3465576"/>
            <a:ext cx="1691640" cy="307777"/>
          </a:xfrm>
          <a:prstGeom prst="rect">
            <a:avLst/>
          </a:prstGeom>
          <a:noFill/>
        </p:spPr>
        <p:txBody>
          <a:bodyPr wrap="square" anchor="t">
            <a:spAutoFit/>
          </a:bodyPr>
          <a:lstStyle/>
          <a:p>
            <a:pPr algn="ctr">
              <a:defRPr sz="1150" b="1">
                <a:solidFill>
                  <a:srgbClr val="187E85"/>
                </a:solidFill>
                <a:latin typeface="Arial"/>
              </a:defRPr>
            </a:pPr>
            <a:r>
              <a:rPr sz="1400" dirty="0">
                <a:solidFill>
                  <a:schemeClr val="bg1"/>
                </a:solidFill>
              </a:rPr>
              <a:t>Why 2</a:t>
            </a:r>
          </a:p>
        </p:txBody>
      </p:sp>
      <p:sp>
        <p:nvSpPr>
          <p:cNvPr id="17" name="TextBox 16"/>
          <p:cNvSpPr txBox="1"/>
          <p:nvPr/>
        </p:nvSpPr>
        <p:spPr>
          <a:xfrm>
            <a:off x="2971800" y="3401568"/>
            <a:ext cx="8138160" cy="475488"/>
          </a:xfrm>
          <a:prstGeom prst="rect">
            <a:avLst/>
          </a:prstGeom>
          <a:noFill/>
        </p:spPr>
        <p:txBody>
          <a:bodyPr wrap="square" anchor="t">
            <a:spAutoFit/>
          </a:bodyPr>
          <a:lstStyle/>
          <a:p>
            <a:pPr algn="l">
              <a:defRPr sz="1400" b="0">
                <a:solidFill>
                  <a:srgbClr val="232C34"/>
                </a:solidFill>
                <a:latin typeface="Arial"/>
              </a:defRPr>
            </a:pPr>
            <a:r>
              <a:t>Safeguarding action was not understood or activated</a:t>
            </a:r>
          </a:p>
        </p:txBody>
      </p:sp>
      <p:sp>
        <p:nvSpPr>
          <p:cNvPr id="18" name="TextBox 17"/>
          <p:cNvSpPr txBox="1"/>
          <p:nvPr/>
        </p:nvSpPr>
        <p:spPr>
          <a:xfrm>
            <a:off x="1572768" y="3959352"/>
            <a:ext cx="457200" cy="256032"/>
          </a:xfrm>
          <a:prstGeom prst="rect">
            <a:avLst/>
          </a:prstGeom>
          <a:noFill/>
        </p:spPr>
        <p:txBody>
          <a:bodyPr wrap="square" anchor="t">
            <a:spAutoFit/>
          </a:bodyPr>
          <a:lstStyle/>
          <a:p>
            <a:pPr algn="ctr">
              <a:defRPr sz="1500" b="1">
                <a:solidFill>
                  <a:srgbClr val="D16353"/>
                </a:solidFill>
                <a:latin typeface="Arial"/>
              </a:defRPr>
            </a:pPr>
            <a:r>
              <a:t>↓</a:t>
            </a:r>
          </a:p>
        </p:txBody>
      </p:sp>
      <p:sp>
        <p:nvSpPr>
          <p:cNvPr id="19" name="Rounded Rectangle 18"/>
          <p:cNvSpPr/>
          <p:nvPr/>
        </p:nvSpPr>
        <p:spPr>
          <a:xfrm>
            <a:off x="713232" y="4169663"/>
            <a:ext cx="1965960" cy="566928"/>
          </a:xfrm>
          <a:prstGeom prst="roundRect">
            <a:avLst/>
          </a:prstGeom>
          <a:ln/>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a:p>
        </p:txBody>
      </p:sp>
      <p:sp>
        <p:nvSpPr>
          <p:cNvPr id="20" name="TextBox 19"/>
          <p:cNvSpPr txBox="1"/>
          <p:nvPr/>
        </p:nvSpPr>
        <p:spPr>
          <a:xfrm>
            <a:off x="841248" y="4261103"/>
            <a:ext cx="1691640" cy="307777"/>
          </a:xfrm>
          <a:prstGeom prst="rect">
            <a:avLst/>
          </a:prstGeom>
          <a:noFill/>
        </p:spPr>
        <p:txBody>
          <a:bodyPr wrap="square" anchor="t">
            <a:spAutoFit/>
          </a:bodyPr>
          <a:lstStyle/>
          <a:p>
            <a:pPr algn="ctr">
              <a:defRPr sz="1150" b="1">
                <a:solidFill>
                  <a:srgbClr val="187E85"/>
                </a:solidFill>
                <a:latin typeface="Arial"/>
              </a:defRPr>
            </a:pPr>
            <a:r>
              <a:rPr sz="1400" dirty="0">
                <a:solidFill>
                  <a:schemeClr val="bg1"/>
                </a:solidFill>
              </a:rPr>
              <a:t>Why 3</a:t>
            </a:r>
          </a:p>
        </p:txBody>
      </p:sp>
      <p:sp>
        <p:nvSpPr>
          <p:cNvPr id="21" name="TextBox 20"/>
          <p:cNvSpPr txBox="1"/>
          <p:nvPr/>
        </p:nvSpPr>
        <p:spPr>
          <a:xfrm>
            <a:off x="2971800" y="4197096"/>
            <a:ext cx="8138160" cy="475488"/>
          </a:xfrm>
          <a:prstGeom prst="rect">
            <a:avLst/>
          </a:prstGeom>
          <a:noFill/>
        </p:spPr>
        <p:txBody>
          <a:bodyPr wrap="square" anchor="t">
            <a:spAutoFit/>
          </a:bodyPr>
          <a:lstStyle/>
          <a:p>
            <a:pPr algn="l">
              <a:defRPr sz="1400" b="0">
                <a:solidFill>
                  <a:srgbClr val="232C34"/>
                </a:solidFill>
                <a:latin typeface="Arial"/>
              </a:defRPr>
            </a:pPr>
            <a:r>
              <a:t>Management and clinical perspectives were poorly aligned</a:t>
            </a:r>
          </a:p>
        </p:txBody>
      </p:sp>
      <p:sp>
        <p:nvSpPr>
          <p:cNvPr id="22" name="TextBox 21"/>
          <p:cNvSpPr txBox="1"/>
          <p:nvPr/>
        </p:nvSpPr>
        <p:spPr>
          <a:xfrm>
            <a:off x="1572768" y="4754879"/>
            <a:ext cx="457200" cy="256032"/>
          </a:xfrm>
          <a:prstGeom prst="rect">
            <a:avLst/>
          </a:prstGeom>
          <a:noFill/>
        </p:spPr>
        <p:txBody>
          <a:bodyPr wrap="square" anchor="t">
            <a:spAutoFit/>
          </a:bodyPr>
          <a:lstStyle/>
          <a:p>
            <a:pPr algn="ctr">
              <a:defRPr sz="1500" b="1">
                <a:solidFill>
                  <a:srgbClr val="D16353"/>
                </a:solidFill>
                <a:latin typeface="Arial"/>
              </a:defRPr>
            </a:pPr>
            <a:r>
              <a:t>↓</a:t>
            </a:r>
          </a:p>
        </p:txBody>
      </p:sp>
      <p:sp>
        <p:nvSpPr>
          <p:cNvPr id="23" name="Rounded Rectangle 22"/>
          <p:cNvSpPr/>
          <p:nvPr/>
        </p:nvSpPr>
        <p:spPr>
          <a:xfrm>
            <a:off x="713232" y="4965192"/>
            <a:ext cx="1965960" cy="566928"/>
          </a:xfrm>
          <a:prstGeom prst="roundRect">
            <a:avLst/>
          </a:prstGeom>
          <a:ln/>
        </p:spPr>
        <p:style>
          <a:lnRef idx="3">
            <a:schemeClr val="lt1"/>
          </a:lnRef>
          <a:fillRef idx="1">
            <a:schemeClr val="accent5"/>
          </a:fillRef>
          <a:effectRef idx="1">
            <a:schemeClr val="accent5"/>
          </a:effectRef>
          <a:fontRef idx="minor">
            <a:schemeClr val="lt1"/>
          </a:fontRef>
        </p:style>
        <p:txBody>
          <a:bodyPr rtlCol="0" anchor="ctr"/>
          <a:lstStyle/>
          <a:p>
            <a:pPr algn="ctr"/>
            <a:endParaRPr/>
          </a:p>
        </p:txBody>
      </p:sp>
      <p:sp>
        <p:nvSpPr>
          <p:cNvPr id="24" name="TextBox 23"/>
          <p:cNvSpPr txBox="1"/>
          <p:nvPr/>
        </p:nvSpPr>
        <p:spPr>
          <a:xfrm>
            <a:off x="841248" y="5056631"/>
            <a:ext cx="1691640" cy="307777"/>
          </a:xfrm>
          <a:prstGeom prst="rect">
            <a:avLst/>
          </a:prstGeom>
          <a:noFill/>
        </p:spPr>
        <p:txBody>
          <a:bodyPr wrap="square" anchor="t">
            <a:spAutoFit/>
          </a:bodyPr>
          <a:lstStyle/>
          <a:p>
            <a:pPr algn="ctr">
              <a:defRPr sz="1150" b="1">
                <a:solidFill>
                  <a:srgbClr val="187E85"/>
                </a:solidFill>
                <a:latin typeface="Arial"/>
              </a:defRPr>
            </a:pPr>
            <a:r>
              <a:rPr sz="1400" dirty="0">
                <a:solidFill>
                  <a:schemeClr val="bg1"/>
                </a:solidFill>
              </a:rPr>
              <a:t>Why 4</a:t>
            </a:r>
          </a:p>
        </p:txBody>
      </p:sp>
      <p:sp>
        <p:nvSpPr>
          <p:cNvPr id="25" name="TextBox 24"/>
          <p:cNvSpPr txBox="1"/>
          <p:nvPr/>
        </p:nvSpPr>
        <p:spPr>
          <a:xfrm>
            <a:off x="2971800" y="4992624"/>
            <a:ext cx="8138160" cy="475488"/>
          </a:xfrm>
          <a:prstGeom prst="rect">
            <a:avLst/>
          </a:prstGeom>
          <a:noFill/>
        </p:spPr>
        <p:txBody>
          <a:bodyPr wrap="square" anchor="t">
            <a:spAutoFit/>
          </a:bodyPr>
          <a:lstStyle/>
          <a:p>
            <a:pPr algn="l">
              <a:defRPr sz="1400" b="0">
                <a:solidFill>
                  <a:srgbClr val="232C34"/>
                </a:solidFill>
                <a:latin typeface="Arial"/>
              </a:defRPr>
            </a:pPr>
            <a:r>
              <a:t>Review and governance processes did not sufficiently challenge the emerging pattern</a:t>
            </a:r>
          </a:p>
        </p:txBody>
      </p:sp>
      <p:sp>
        <p:nvSpPr>
          <p:cNvPr id="26" name="Rounded Rectangle 25"/>
          <p:cNvSpPr/>
          <p:nvPr/>
        </p:nvSpPr>
        <p:spPr>
          <a:xfrm>
            <a:off x="731520" y="5532120"/>
            <a:ext cx="10561320" cy="530352"/>
          </a:xfrm>
          <a:prstGeom prst="roundRect">
            <a:avLst/>
          </a:prstGeom>
          <a:ln/>
        </p:spPr>
        <p:style>
          <a:lnRef idx="3">
            <a:schemeClr val="lt1"/>
          </a:lnRef>
          <a:fillRef idx="1">
            <a:schemeClr val="accent6"/>
          </a:fillRef>
          <a:effectRef idx="1">
            <a:schemeClr val="accent6"/>
          </a:effectRef>
          <a:fontRef idx="minor">
            <a:schemeClr val="lt1"/>
          </a:fontRef>
        </p:style>
        <p:txBody>
          <a:bodyPr rtlCol="0" anchor="ctr"/>
          <a:lstStyle/>
          <a:p>
            <a:pPr algn="ctr"/>
            <a:endParaRPr/>
          </a:p>
        </p:txBody>
      </p:sp>
      <p:sp>
        <p:nvSpPr>
          <p:cNvPr id="27" name="Rectangle 26"/>
          <p:cNvSpPr/>
          <p:nvPr/>
        </p:nvSpPr>
        <p:spPr>
          <a:xfrm>
            <a:off x="731520" y="5532120"/>
            <a:ext cx="73152" cy="530352"/>
          </a:xfrm>
          <a:prstGeom prst="rect">
            <a:avLst/>
          </a:prstGeom>
          <a:solidFill>
            <a:srgbClr val="D16353"/>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8" name="TextBox 27"/>
          <p:cNvSpPr txBox="1"/>
          <p:nvPr/>
        </p:nvSpPr>
        <p:spPr>
          <a:xfrm>
            <a:off x="896112" y="5660136"/>
            <a:ext cx="10268712" cy="307777"/>
          </a:xfrm>
          <a:prstGeom prst="rect">
            <a:avLst/>
          </a:prstGeom>
          <a:noFill/>
        </p:spPr>
        <p:txBody>
          <a:bodyPr wrap="square" anchor="t">
            <a:spAutoFit/>
          </a:bodyPr>
          <a:lstStyle/>
          <a:p>
            <a:pPr algn="l">
              <a:defRPr sz="1300" b="1">
                <a:solidFill>
                  <a:srgbClr val="122338"/>
                </a:solidFill>
                <a:latin typeface="Arial"/>
              </a:defRPr>
            </a:pPr>
            <a:r>
              <a:rPr sz="1400" dirty="0">
                <a:solidFill>
                  <a:schemeClr val="bg1"/>
                </a:solidFill>
              </a:rPr>
              <a:t>Analytical outcome</a:t>
            </a:r>
          </a:p>
        </p:txBody>
      </p:sp>
      <p:sp>
        <p:nvSpPr>
          <p:cNvPr id="29" name="TextBox 28"/>
          <p:cNvSpPr txBox="1"/>
          <p:nvPr/>
        </p:nvSpPr>
        <p:spPr>
          <a:xfrm>
            <a:off x="3087770" y="5667974"/>
            <a:ext cx="8205070" cy="269304"/>
          </a:xfrm>
          <a:prstGeom prst="rect">
            <a:avLst/>
          </a:prstGeom>
          <a:noFill/>
        </p:spPr>
        <p:txBody>
          <a:bodyPr wrap="square" anchor="t">
            <a:spAutoFit/>
          </a:bodyPr>
          <a:lstStyle/>
          <a:p>
            <a:pPr algn="l">
              <a:defRPr sz="1150" b="0">
                <a:solidFill>
                  <a:srgbClr val="232C34"/>
                </a:solidFill>
                <a:latin typeface="Arial"/>
              </a:defRPr>
            </a:pPr>
            <a:r>
              <a:rPr dirty="0"/>
              <a:t>RCA points towards system conditions, not only individual </a:t>
            </a:r>
            <a:r>
              <a:rPr dirty="0" err="1"/>
              <a:t>behaviour</a:t>
            </a:r>
            <a:r>
              <a:rPr dirty="0"/>
              <a:t>.</a:t>
            </a:r>
          </a:p>
        </p:txBody>
      </p:sp>
      <p:sp>
        <p:nvSpPr>
          <p:cNvPr id="30" name="Rectangle 29"/>
          <p:cNvSpPr/>
          <p:nvPr/>
        </p:nvSpPr>
        <p:spPr>
          <a:xfrm>
            <a:off x="502920" y="6547104"/>
            <a:ext cx="11155680" cy="10972"/>
          </a:xfrm>
          <a:prstGeom prst="rect">
            <a:avLst/>
          </a:prstGeom>
          <a:solidFill>
            <a:srgbClr val="E2E8EB"/>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1" name="TextBox 30"/>
          <p:cNvSpPr txBox="1"/>
          <p:nvPr/>
        </p:nvSpPr>
        <p:spPr>
          <a:xfrm>
            <a:off x="502920" y="6592824"/>
            <a:ext cx="9601200" cy="182880"/>
          </a:xfrm>
          <a:prstGeom prst="rect">
            <a:avLst/>
          </a:prstGeom>
          <a:noFill/>
        </p:spPr>
        <p:txBody>
          <a:bodyPr wrap="none">
            <a:spAutoFit/>
          </a:bodyPr>
          <a:lstStyle/>
          <a:p>
            <a:pPr>
              <a:defRPr sz="850">
                <a:solidFill>
                  <a:srgbClr val="5E6A73"/>
                </a:solidFill>
                <a:latin typeface="Arial"/>
              </a:defRPr>
            </a:pPr>
            <a:r>
              <a:t>LCHS7006  |  Quality Assurance and Service Improvements</a:t>
            </a:r>
          </a:p>
        </p:txBody>
      </p:sp>
      <p:sp>
        <p:nvSpPr>
          <p:cNvPr id="32" name="TextBox 31"/>
          <p:cNvSpPr txBox="1"/>
          <p:nvPr/>
        </p:nvSpPr>
        <p:spPr>
          <a:xfrm>
            <a:off x="10652760" y="6565392"/>
            <a:ext cx="1005840" cy="228600"/>
          </a:xfrm>
          <a:prstGeom prst="rect">
            <a:avLst/>
          </a:prstGeom>
          <a:noFill/>
        </p:spPr>
        <p:txBody>
          <a:bodyPr wrap="none">
            <a:spAutoFit/>
          </a:bodyPr>
          <a:lstStyle/>
          <a:p>
            <a:pPr algn="r">
              <a:defRPr sz="900" b="1">
                <a:solidFill>
                  <a:srgbClr val="187E85"/>
                </a:solidFill>
                <a:latin typeface="Arial"/>
              </a:defRPr>
            </a:pPr>
            <a:r>
              <a:t>06/15</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12191695" cy="6858000"/>
          </a:xfrm>
          <a:prstGeom prst="rect">
            <a:avLst/>
          </a:prstGeom>
          <a:solidFill>
            <a:srgbClr val="F7F6F2"/>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Rectangle 2"/>
          <p:cNvSpPr/>
          <p:nvPr/>
        </p:nvSpPr>
        <p:spPr>
          <a:xfrm>
            <a:off x="0" y="0"/>
            <a:ext cx="109728" cy="6858000"/>
          </a:xfrm>
          <a:prstGeom prst="rect">
            <a:avLst/>
          </a:prstGeom>
          <a:solidFill>
            <a:srgbClr val="187E85"/>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TextBox 3"/>
          <p:cNvSpPr txBox="1"/>
          <p:nvPr/>
        </p:nvSpPr>
        <p:spPr>
          <a:xfrm>
            <a:off x="502920" y="274320"/>
            <a:ext cx="10698480" cy="566928"/>
          </a:xfrm>
          <a:prstGeom prst="rect">
            <a:avLst/>
          </a:prstGeom>
          <a:noFill/>
        </p:spPr>
        <p:txBody>
          <a:bodyPr wrap="none">
            <a:spAutoFit/>
          </a:bodyPr>
          <a:lstStyle/>
          <a:p>
            <a:pPr>
              <a:defRPr sz="2700" b="1">
                <a:solidFill>
                  <a:srgbClr val="122338"/>
                </a:solidFill>
                <a:latin typeface="Arial"/>
              </a:defRPr>
            </a:pPr>
            <a:r>
              <a:t>6. Fishbone analysis of contributing causes</a:t>
            </a:r>
          </a:p>
        </p:txBody>
      </p:sp>
      <p:sp>
        <p:nvSpPr>
          <p:cNvPr id="5" name="TextBox 4"/>
          <p:cNvSpPr txBox="1"/>
          <p:nvPr/>
        </p:nvSpPr>
        <p:spPr>
          <a:xfrm>
            <a:off x="10303673" y="292608"/>
            <a:ext cx="1263487" cy="307777"/>
          </a:xfrm>
          <a:prstGeom prst="rect">
            <a:avLst/>
          </a:prstGeom>
          <a:noFill/>
        </p:spPr>
        <p:txBody>
          <a:bodyPr wrap="none">
            <a:spAutoFit/>
          </a:bodyPr>
          <a:lstStyle/>
          <a:p>
            <a:pPr algn="r">
              <a:defRPr sz="1000" b="1">
                <a:solidFill>
                  <a:srgbClr val="187E85"/>
                </a:solidFill>
                <a:latin typeface="Arial"/>
              </a:defRPr>
            </a:pPr>
            <a:r>
              <a:rPr sz="1400" u="sng" dirty="0">
                <a:effectLst>
                  <a:outerShdw blurRad="38100" dist="38100" dir="2700000" algn="tl">
                    <a:srgbClr val="000000">
                      <a:alpha val="43137"/>
                    </a:srgbClr>
                  </a:outerShdw>
                </a:effectLst>
              </a:rPr>
              <a:t>CAUSE MAP</a:t>
            </a:r>
          </a:p>
        </p:txBody>
      </p:sp>
      <p:cxnSp>
        <p:nvCxnSpPr>
          <p:cNvPr id="6" name="Connector 5"/>
          <p:cNvCxnSpPr>
            <a:cxnSpLocks/>
          </p:cNvCxnSpPr>
          <p:nvPr/>
        </p:nvCxnSpPr>
        <p:spPr>
          <a:xfrm>
            <a:off x="1005840" y="3703320"/>
            <a:ext cx="7982712" cy="0"/>
          </a:xfrm>
          <a:prstGeom prst="line">
            <a:avLst/>
          </a:prstGeom>
          <a:ln w="38100">
            <a:solidFill>
              <a:srgbClr val="122338"/>
            </a:solidFill>
          </a:ln>
        </p:spPr>
        <p:style>
          <a:lnRef idx="2">
            <a:schemeClr val="accent1"/>
          </a:lnRef>
          <a:fillRef idx="0">
            <a:schemeClr val="accent1"/>
          </a:fillRef>
          <a:effectRef idx="1">
            <a:schemeClr val="accent1"/>
          </a:effectRef>
          <a:fontRef idx="minor">
            <a:schemeClr val="tx1"/>
          </a:fontRef>
        </p:style>
      </p:cxnSp>
      <p:sp>
        <p:nvSpPr>
          <p:cNvPr id="7" name="Isosceles Triangle 6"/>
          <p:cNvSpPr/>
          <p:nvPr/>
        </p:nvSpPr>
        <p:spPr>
          <a:xfrm rot="10800000">
            <a:off x="5200405" y="3687172"/>
            <a:ext cx="450648" cy="216626"/>
          </a:xfrm>
          <a:prstGeom prst="triangle">
            <a:avLst>
              <a:gd name="adj" fmla="val 46779"/>
            </a:avLst>
          </a:prstGeom>
          <a:solidFill>
            <a:srgbClr val="D16353"/>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cxnSp>
        <p:nvCxnSpPr>
          <p:cNvPr id="8" name="Connector 7"/>
          <p:cNvCxnSpPr/>
          <p:nvPr/>
        </p:nvCxnSpPr>
        <p:spPr>
          <a:xfrm flipV="1">
            <a:off x="2194560" y="2103120"/>
            <a:ext cx="25400" cy="1536192"/>
          </a:xfrm>
          <a:prstGeom prst="line">
            <a:avLst/>
          </a:prstGeom>
          <a:ln>
            <a:solidFill>
              <a:srgbClr val="187E85"/>
            </a:solidFill>
          </a:ln>
        </p:spPr>
        <p:style>
          <a:lnRef idx="2">
            <a:schemeClr val="accent1"/>
          </a:lnRef>
          <a:fillRef idx="0">
            <a:schemeClr val="accent1"/>
          </a:fillRef>
          <a:effectRef idx="1">
            <a:schemeClr val="accent1"/>
          </a:effectRef>
          <a:fontRef idx="minor">
            <a:schemeClr val="tx1"/>
          </a:fontRef>
        </p:style>
      </p:cxnSp>
      <p:sp>
        <p:nvSpPr>
          <p:cNvPr id="9" name="Rounded Rectangle 8"/>
          <p:cNvSpPr/>
          <p:nvPr/>
        </p:nvSpPr>
        <p:spPr>
          <a:xfrm>
            <a:off x="1234440" y="1417320"/>
            <a:ext cx="2331720" cy="1078992"/>
          </a:xfrm>
          <a:prstGeom prst="roundRect">
            <a:avLst/>
          </a:prstGeom>
          <a:ln/>
        </p:spPr>
        <p:style>
          <a:lnRef idx="3">
            <a:schemeClr val="lt1"/>
          </a:lnRef>
          <a:fillRef idx="1">
            <a:schemeClr val="accent5"/>
          </a:fillRef>
          <a:effectRef idx="1">
            <a:schemeClr val="accent5"/>
          </a:effectRef>
          <a:fontRef idx="minor">
            <a:schemeClr val="lt1"/>
          </a:fontRef>
        </p:style>
        <p:txBody>
          <a:bodyPr rtlCol="0" anchor="ctr"/>
          <a:lstStyle/>
          <a:p>
            <a:pPr algn="ctr"/>
            <a:endParaRPr/>
          </a:p>
        </p:txBody>
      </p:sp>
      <p:sp>
        <p:nvSpPr>
          <p:cNvPr id="10" name="Rectangle 9"/>
          <p:cNvSpPr/>
          <p:nvPr/>
        </p:nvSpPr>
        <p:spPr>
          <a:xfrm>
            <a:off x="1234440" y="1417320"/>
            <a:ext cx="73152" cy="1078992"/>
          </a:xfrm>
          <a:prstGeom prst="rect">
            <a:avLst/>
          </a:prstGeom>
          <a:solidFill>
            <a:srgbClr val="187E85"/>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1" name="TextBox 10"/>
          <p:cNvSpPr txBox="1"/>
          <p:nvPr/>
        </p:nvSpPr>
        <p:spPr>
          <a:xfrm>
            <a:off x="1399032" y="1545336"/>
            <a:ext cx="2039112" cy="310896"/>
          </a:xfrm>
          <a:prstGeom prst="rect">
            <a:avLst/>
          </a:prstGeom>
          <a:noFill/>
        </p:spPr>
        <p:txBody>
          <a:bodyPr wrap="square" anchor="t">
            <a:spAutoFit/>
          </a:bodyPr>
          <a:lstStyle/>
          <a:p>
            <a:pPr algn="l">
              <a:defRPr sz="1250" b="1">
                <a:solidFill>
                  <a:srgbClr val="122338"/>
                </a:solidFill>
                <a:latin typeface="Arial"/>
              </a:defRPr>
            </a:pPr>
            <a:r>
              <a:t>PEOPLE</a:t>
            </a:r>
          </a:p>
        </p:txBody>
      </p:sp>
      <p:sp>
        <p:nvSpPr>
          <p:cNvPr id="12" name="TextBox 11"/>
          <p:cNvSpPr txBox="1"/>
          <p:nvPr/>
        </p:nvSpPr>
        <p:spPr>
          <a:xfrm>
            <a:off x="1399032" y="1901952"/>
            <a:ext cx="2039112" cy="484631"/>
          </a:xfrm>
          <a:prstGeom prst="rect">
            <a:avLst/>
          </a:prstGeom>
          <a:noFill/>
        </p:spPr>
        <p:txBody>
          <a:bodyPr wrap="square" anchor="t">
            <a:spAutoFit/>
          </a:bodyPr>
          <a:lstStyle/>
          <a:p>
            <a:pPr algn="l">
              <a:defRPr sz="1080" b="0">
                <a:solidFill>
                  <a:srgbClr val="232C34"/>
                </a:solidFill>
                <a:latin typeface="Arial"/>
              </a:defRPr>
            </a:pPr>
            <a:r>
              <a:t>Professional disagreement</a:t>
            </a:r>
            <a:br/>
            <a:r>
              <a:t>Concerns not heard</a:t>
            </a:r>
          </a:p>
        </p:txBody>
      </p:sp>
      <p:cxnSp>
        <p:nvCxnSpPr>
          <p:cNvPr id="13" name="Connector 12"/>
          <p:cNvCxnSpPr>
            <a:cxnSpLocks/>
          </p:cNvCxnSpPr>
          <p:nvPr/>
        </p:nvCxnSpPr>
        <p:spPr>
          <a:xfrm flipH="1" flipV="1">
            <a:off x="5374640" y="2103120"/>
            <a:ext cx="4064" cy="1189249"/>
          </a:xfrm>
          <a:prstGeom prst="line">
            <a:avLst/>
          </a:prstGeom>
          <a:ln>
            <a:solidFill>
              <a:srgbClr val="187E85"/>
            </a:solidFill>
          </a:ln>
        </p:spPr>
        <p:style>
          <a:lnRef idx="2">
            <a:schemeClr val="accent1"/>
          </a:lnRef>
          <a:fillRef idx="0">
            <a:schemeClr val="accent1"/>
          </a:fillRef>
          <a:effectRef idx="1">
            <a:schemeClr val="accent1"/>
          </a:effectRef>
          <a:fontRef idx="minor">
            <a:schemeClr val="tx1"/>
          </a:fontRef>
        </p:style>
      </p:cxnSp>
      <p:sp>
        <p:nvSpPr>
          <p:cNvPr id="14" name="Rounded Rectangle 13"/>
          <p:cNvSpPr/>
          <p:nvPr/>
        </p:nvSpPr>
        <p:spPr>
          <a:xfrm>
            <a:off x="4389120" y="1417320"/>
            <a:ext cx="2331720" cy="1078992"/>
          </a:xfrm>
          <a:prstGeom prst="roundRect">
            <a:avLst/>
          </a:prstGeom>
          <a:ln/>
        </p:spPr>
        <p:style>
          <a:lnRef idx="1">
            <a:schemeClr val="accent4"/>
          </a:lnRef>
          <a:fillRef idx="2">
            <a:schemeClr val="accent4"/>
          </a:fillRef>
          <a:effectRef idx="1">
            <a:schemeClr val="accent4"/>
          </a:effectRef>
          <a:fontRef idx="minor">
            <a:schemeClr val="dk1"/>
          </a:fontRef>
        </p:style>
        <p:txBody>
          <a:bodyPr rtlCol="0" anchor="ctr"/>
          <a:lstStyle/>
          <a:p>
            <a:pPr algn="ctr"/>
            <a:endParaRPr/>
          </a:p>
        </p:txBody>
      </p:sp>
      <p:sp>
        <p:nvSpPr>
          <p:cNvPr id="15" name="Rectangle 14"/>
          <p:cNvSpPr/>
          <p:nvPr/>
        </p:nvSpPr>
        <p:spPr>
          <a:xfrm>
            <a:off x="4389120" y="1417320"/>
            <a:ext cx="73152" cy="1078992"/>
          </a:xfrm>
          <a:prstGeom prst="rect">
            <a:avLst/>
          </a:prstGeom>
          <a:solidFill>
            <a:srgbClr val="187E85"/>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6" name="TextBox 15"/>
          <p:cNvSpPr txBox="1"/>
          <p:nvPr/>
        </p:nvSpPr>
        <p:spPr>
          <a:xfrm>
            <a:off x="4553712" y="1545336"/>
            <a:ext cx="2039112" cy="310896"/>
          </a:xfrm>
          <a:prstGeom prst="rect">
            <a:avLst/>
          </a:prstGeom>
          <a:noFill/>
        </p:spPr>
        <p:txBody>
          <a:bodyPr wrap="square" anchor="t">
            <a:spAutoFit/>
          </a:bodyPr>
          <a:lstStyle/>
          <a:p>
            <a:pPr algn="l">
              <a:defRPr sz="1250" b="1">
                <a:solidFill>
                  <a:srgbClr val="122338"/>
                </a:solidFill>
                <a:latin typeface="Arial"/>
              </a:defRPr>
            </a:pPr>
            <a:r>
              <a:t>PROCESS</a:t>
            </a:r>
          </a:p>
        </p:txBody>
      </p:sp>
      <p:sp>
        <p:nvSpPr>
          <p:cNvPr id="17" name="TextBox 16"/>
          <p:cNvSpPr txBox="1"/>
          <p:nvPr/>
        </p:nvSpPr>
        <p:spPr>
          <a:xfrm>
            <a:off x="4553712" y="1901952"/>
            <a:ext cx="2039112" cy="484631"/>
          </a:xfrm>
          <a:prstGeom prst="rect">
            <a:avLst/>
          </a:prstGeom>
          <a:noFill/>
        </p:spPr>
        <p:txBody>
          <a:bodyPr wrap="square" anchor="t">
            <a:spAutoFit/>
          </a:bodyPr>
          <a:lstStyle/>
          <a:p>
            <a:pPr algn="l">
              <a:defRPr sz="1080" b="0">
                <a:solidFill>
                  <a:srgbClr val="232C34"/>
                </a:solidFill>
                <a:latin typeface="Arial"/>
              </a:defRPr>
            </a:pPr>
            <a:r>
              <a:t>Weak escalation</a:t>
            </a:r>
            <a:br/>
            <a:r>
              <a:t>Inadequate review</a:t>
            </a:r>
          </a:p>
        </p:txBody>
      </p:sp>
      <p:cxnSp>
        <p:nvCxnSpPr>
          <p:cNvPr id="18" name="Connector 17"/>
          <p:cNvCxnSpPr/>
          <p:nvPr/>
        </p:nvCxnSpPr>
        <p:spPr>
          <a:xfrm flipV="1">
            <a:off x="8503920" y="2103120"/>
            <a:ext cx="25400" cy="1536192"/>
          </a:xfrm>
          <a:prstGeom prst="line">
            <a:avLst/>
          </a:prstGeom>
          <a:ln>
            <a:solidFill>
              <a:srgbClr val="187E85"/>
            </a:solidFill>
          </a:ln>
        </p:spPr>
        <p:style>
          <a:lnRef idx="2">
            <a:schemeClr val="accent1"/>
          </a:lnRef>
          <a:fillRef idx="0">
            <a:schemeClr val="accent1"/>
          </a:fillRef>
          <a:effectRef idx="1">
            <a:schemeClr val="accent1"/>
          </a:effectRef>
          <a:fontRef idx="minor">
            <a:schemeClr val="tx1"/>
          </a:fontRef>
        </p:style>
      </p:cxnSp>
      <p:sp>
        <p:nvSpPr>
          <p:cNvPr id="19" name="Rounded Rectangle 18"/>
          <p:cNvSpPr/>
          <p:nvPr/>
        </p:nvSpPr>
        <p:spPr>
          <a:xfrm>
            <a:off x="7543800" y="1417320"/>
            <a:ext cx="2331720" cy="1078992"/>
          </a:xfrm>
          <a:prstGeom prst="roundRect">
            <a:avLst/>
          </a:prstGeom>
          <a:ln/>
        </p:spPr>
        <p:style>
          <a:lnRef idx="3">
            <a:schemeClr val="lt1"/>
          </a:lnRef>
          <a:fillRef idx="1">
            <a:schemeClr val="accent6"/>
          </a:fillRef>
          <a:effectRef idx="1">
            <a:schemeClr val="accent6"/>
          </a:effectRef>
          <a:fontRef idx="minor">
            <a:schemeClr val="lt1"/>
          </a:fontRef>
        </p:style>
        <p:txBody>
          <a:bodyPr rtlCol="0" anchor="ctr"/>
          <a:lstStyle/>
          <a:p>
            <a:pPr algn="ctr"/>
            <a:endParaRPr/>
          </a:p>
        </p:txBody>
      </p:sp>
      <p:sp>
        <p:nvSpPr>
          <p:cNvPr id="20" name="Rectangle 19"/>
          <p:cNvSpPr/>
          <p:nvPr/>
        </p:nvSpPr>
        <p:spPr>
          <a:xfrm>
            <a:off x="7543800" y="1417320"/>
            <a:ext cx="73152" cy="1078992"/>
          </a:xfrm>
          <a:prstGeom prst="rect">
            <a:avLst/>
          </a:prstGeom>
          <a:solidFill>
            <a:srgbClr val="187E85"/>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1" name="TextBox 20"/>
          <p:cNvSpPr txBox="1"/>
          <p:nvPr/>
        </p:nvSpPr>
        <p:spPr>
          <a:xfrm>
            <a:off x="7708392" y="1545336"/>
            <a:ext cx="2039112" cy="310896"/>
          </a:xfrm>
          <a:prstGeom prst="rect">
            <a:avLst/>
          </a:prstGeom>
          <a:noFill/>
        </p:spPr>
        <p:txBody>
          <a:bodyPr wrap="square" anchor="t">
            <a:spAutoFit/>
          </a:bodyPr>
          <a:lstStyle/>
          <a:p>
            <a:pPr algn="l">
              <a:defRPr sz="1250" b="1">
                <a:solidFill>
                  <a:srgbClr val="122338"/>
                </a:solidFill>
                <a:latin typeface="Arial"/>
              </a:defRPr>
            </a:pPr>
            <a:r>
              <a:t>LEADERSHIP</a:t>
            </a:r>
          </a:p>
        </p:txBody>
      </p:sp>
      <p:sp>
        <p:nvSpPr>
          <p:cNvPr id="22" name="TextBox 21"/>
          <p:cNvSpPr txBox="1"/>
          <p:nvPr/>
        </p:nvSpPr>
        <p:spPr>
          <a:xfrm>
            <a:off x="7708392" y="1901952"/>
            <a:ext cx="2039112" cy="484631"/>
          </a:xfrm>
          <a:prstGeom prst="rect">
            <a:avLst/>
          </a:prstGeom>
          <a:noFill/>
        </p:spPr>
        <p:txBody>
          <a:bodyPr wrap="square" anchor="t">
            <a:spAutoFit/>
          </a:bodyPr>
          <a:lstStyle/>
          <a:p>
            <a:pPr algn="l">
              <a:defRPr sz="1080" b="0">
                <a:solidFill>
                  <a:srgbClr val="232C34"/>
                </a:solidFill>
                <a:latin typeface="Arial"/>
              </a:defRPr>
            </a:pPr>
            <a:r>
              <a:t>Poor communication</a:t>
            </a:r>
            <a:br/>
            <a:r>
              <a:t>Limited visibility</a:t>
            </a:r>
          </a:p>
        </p:txBody>
      </p:sp>
      <p:cxnSp>
        <p:nvCxnSpPr>
          <p:cNvPr id="23" name="Connector 22"/>
          <p:cNvCxnSpPr>
            <a:cxnSpLocks/>
          </p:cNvCxnSpPr>
          <p:nvPr/>
        </p:nvCxnSpPr>
        <p:spPr>
          <a:xfrm>
            <a:off x="5425728" y="3895344"/>
            <a:ext cx="0" cy="393192"/>
          </a:xfrm>
          <a:prstGeom prst="line">
            <a:avLst/>
          </a:prstGeom>
          <a:ln>
            <a:solidFill>
              <a:srgbClr val="D16353"/>
            </a:solidFill>
          </a:ln>
        </p:spPr>
        <p:style>
          <a:lnRef idx="2">
            <a:schemeClr val="accent1"/>
          </a:lnRef>
          <a:fillRef idx="0">
            <a:schemeClr val="accent1"/>
          </a:fillRef>
          <a:effectRef idx="1">
            <a:schemeClr val="accent1"/>
          </a:effectRef>
          <a:fontRef idx="minor">
            <a:schemeClr val="tx1"/>
          </a:fontRef>
        </p:style>
      </p:cxnSp>
      <p:sp>
        <p:nvSpPr>
          <p:cNvPr id="24" name="Rounded Rectangle 23"/>
          <p:cNvSpPr/>
          <p:nvPr/>
        </p:nvSpPr>
        <p:spPr>
          <a:xfrm>
            <a:off x="4553712" y="4233813"/>
            <a:ext cx="2331720" cy="1078992"/>
          </a:xfrm>
          <a:prstGeom prst="roundRect">
            <a:avLst/>
          </a:prstGeom>
          <a:solidFill>
            <a:srgbClr val="FFFFFF"/>
          </a:solidFill>
          <a:ln w="10160">
            <a:solidFill>
              <a:srgbClr val="E2E8EB"/>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5" name="Rectangle 24"/>
          <p:cNvSpPr/>
          <p:nvPr/>
        </p:nvSpPr>
        <p:spPr>
          <a:xfrm>
            <a:off x="4471416" y="4262989"/>
            <a:ext cx="73152" cy="1078992"/>
          </a:xfrm>
          <a:prstGeom prst="rect">
            <a:avLst/>
          </a:prstGeom>
          <a:solidFill>
            <a:srgbClr val="D16353"/>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6" name="TextBox 25"/>
          <p:cNvSpPr txBox="1"/>
          <p:nvPr/>
        </p:nvSpPr>
        <p:spPr>
          <a:xfrm>
            <a:off x="4700016" y="4390968"/>
            <a:ext cx="2039112" cy="310896"/>
          </a:xfrm>
          <a:prstGeom prst="rect">
            <a:avLst/>
          </a:prstGeom>
          <a:noFill/>
        </p:spPr>
        <p:txBody>
          <a:bodyPr wrap="square" anchor="t">
            <a:spAutoFit/>
          </a:bodyPr>
          <a:lstStyle/>
          <a:p>
            <a:pPr algn="l">
              <a:defRPr sz="1250" b="1">
                <a:solidFill>
                  <a:srgbClr val="122338"/>
                </a:solidFill>
                <a:latin typeface="Arial"/>
              </a:defRPr>
            </a:pPr>
            <a:r>
              <a:rPr dirty="0"/>
              <a:t>GOVERNANCE</a:t>
            </a:r>
          </a:p>
        </p:txBody>
      </p:sp>
      <p:sp>
        <p:nvSpPr>
          <p:cNvPr id="27" name="TextBox 26"/>
          <p:cNvSpPr txBox="1"/>
          <p:nvPr/>
        </p:nvSpPr>
        <p:spPr>
          <a:xfrm>
            <a:off x="4882751" y="4794430"/>
            <a:ext cx="2039112" cy="484631"/>
          </a:xfrm>
          <a:prstGeom prst="rect">
            <a:avLst/>
          </a:prstGeom>
          <a:noFill/>
        </p:spPr>
        <p:txBody>
          <a:bodyPr wrap="square" anchor="t">
            <a:spAutoFit/>
          </a:bodyPr>
          <a:lstStyle/>
          <a:p>
            <a:pPr algn="l">
              <a:defRPr sz="1080" b="0">
                <a:solidFill>
                  <a:srgbClr val="232C34"/>
                </a:solidFill>
                <a:latin typeface="Arial"/>
              </a:defRPr>
            </a:pPr>
            <a:r>
              <a:rPr dirty="0"/>
              <a:t>Weak oversight</a:t>
            </a:r>
            <a:br>
              <a:rPr dirty="0"/>
            </a:br>
            <a:r>
              <a:rPr dirty="0"/>
              <a:t>Risk not escalated</a:t>
            </a:r>
          </a:p>
        </p:txBody>
      </p:sp>
      <p:cxnSp>
        <p:nvCxnSpPr>
          <p:cNvPr id="28" name="Connector 27"/>
          <p:cNvCxnSpPr>
            <a:cxnSpLocks/>
          </p:cNvCxnSpPr>
          <p:nvPr/>
        </p:nvCxnSpPr>
        <p:spPr>
          <a:xfrm>
            <a:off x="8671703" y="3858354"/>
            <a:ext cx="0" cy="404635"/>
          </a:xfrm>
          <a:prstGeom prst="line">
            <a:avLst/>
          </a:prstGeom>
          <a:ln>
            <a:solidFill>
              <a:srgbClr val="D16353"/>
            </a:solidFill>
          </a:ln>
        </p:spPr>
        <p:style>
          <a:lnRef idx="2">
            <a:schemeClr val="accent1"/>
          </a:lnRef>
          <a:fillRef idx="0">
            <a:schemeClr val="accent1"/>
          </a:fillRef>
          <a:effectRef idx="1">
            <a:schemeClr val="accent1"/>
          </a:effectRef>
          <a:fontRef idx="minor">
            <a:schemeClr val="tx1"/>
          </a:fontRef>
        </p:style>
      </p:cxnSp>
      <p:sp>
        <p:nvSpPr>
          <p:cNvPr id="29" name="Rounded Rectangle 28"/>
          <p:cNvSpPr/>
          <p:nvPr/>
        </p:nvSpPr>
        <p:spPr>
          <a:xfrm>
            <a:off x="7752007" y="4269407"/>
            <a:ext cx="2331720" cy="1078992"/>
          </a:xfrm>
          <a:prstGeom prst="roundRect">
            <a:avLst/>
          </a:prstGeom>
          <a:solidFill>
            <a:srgbClr val="FFFFFF"/>
          </a:solidFill>
          <a:ln w="10160">
            <a:solidFill>
              <a:srgbClr val="E2E8EB"/>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0" name="Rectangle 29"/>
          <p:cNvSpPr/>
          <p:nvPr/>
        </p:nvSpPr>
        <p:spPr>
          <a:xfrm>
            <a:off x="7731179" y="4267200"/>
            <a:ext cx="73152" cy="1078992"/>
          </a:xfrm>
          <a:prstGeom prst="rect">
            <a:avLst/>
          </a:prstGeom>
          <a:solidFill>
            <a:srgbClr val="D16353"/>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1" name="TextBox 30"/>
          <p:cNvSpPr txBox="1"/>
          <p:nvPr/>
        </p:nvSpPr>
        <p:spPr>
          <a:xfrm>
            <a:off x="8427656" y="4402022"/>
            <a:ext cx="2039112" cy="310896"/>
          </a:xfrm>
          <a:prstGeom prst="rect">
            <a:avLst/>
          </a:prstGeom>
          <a:noFill/>
        </p:spPr>
        <p:txBody>
          <a:bodyPr wrap="square" anchor="t">
            <a:spAutoFit/>
          </a:bodyPr>
          <a:lstStyle/>
          <a:p>
            <a:pPr algn="l">
              <a:defRPr sz="1250" b="1">
                <a:solidFill>
                  <a:srgbClr val="122338"/>
                </a:solidFill>
                <a:latin typeface="Arial"/>
              </a:defRPr>
            </a:pPr>
            <a:r>
              <a:rPr dirty="0"/>
              <a:t>CULTURE</a:t>
            </a:r>
          </a:p>
        </p:txBody>
      </p:sp>
      <p:sp>
        <p:nvSpPr>
          <p:cNvPr id="32" name="TextBox 31"/>
          <p:cNvSpPr txBox="1"/>
          <p:nvPr/>
        </p:nvSpPr>
        <p:spPr>
          <a:xfrm>
            <a:off x="8206740" y="4846394"/>
            <a:ext cx="2039112" cy="484631"/>
          </a:xfrm>
          <a:prstGeom prst="rect">
            <a:avLst/>
          </a:prstGeom>
          <a:noFill/>
        </p:spPr>
        <p:txBody>
          <a:bodyPr wrap="square" anchor="t">
            <a:spAutoFit/>
          </a:bodyPr>
          <a:lstStyle/>
          <a:p>
            <a:pPr algn="l">
              <a:defRPr sz="1080" b="0">
                <a:solidFill>
                  <a:srgbClr val="232C34"/>
                </a:solidFill>
                <a:latin typeface="Arial"/>
              </a:defRPr>
            </a:pPr>
            <a:r>
              <a:t>Challenge not supported</a:t>
            </a:r>
            <a:br/>
            <a:r>
              <a:t>Defensive responses</a:t>
            </a:r>
          </a:p>
        </p:txBody>
      </p:sp>
      <p:cxnSp>
        <p:nvCxnSpPr>
          <p:cNvPr id="33" name="Connector 32"/>
          <p:cNvCxnSpPr/>
          <p:nvPr/>
        </p:nvCxnSpPr>
        <p:spPr>
          <a:xfrm>
            <a:off x="17967960" y="3767328"/>
            <a:ext cx="25400" cy="393192"/>
          </a:xfrm>
          <a:prstGeom prst="line">
            <a:avLst/>
          </a:prstGeom>
          <a:ln>
            <a:solidFill>
              <a:srgbClr val="D16353"/>
            </a:solidFill>
          </a:ln>
        </p:spPr>
        <p:style>
          <a:lnRef idx="2">
            <a:schemeClr val="accent1"/>
          </a:lnRef>
          <a:fillRef idx="0">
            <a:schemeClr val="accent1"/>
          </a:fillRef>
          <a:effectRef idx="1">
            <a:schemeClr val="accent1"/>
          </a:effectRef>
          <a:fontRef idx="minor">
            <a:schemeClr val="tx1"/>
          </a:fontRef>
        </p:style>
      </p:cxnSp>
      <p:sp>
        <p:nvSpPr>
          <p:cNvPr id="34" name="Rounded Rectangle 33"/>
          <p:cNvSpPr/>
          <p:nvPr/>
        </p:nvSpPr>
        <p:spPr>
          <a:xfrm>
            <a:off x="17007840" y="4160520"/>
            <a:ext cx="2331720" cy="1078992"/>
          </a:xfrm>
          <a:prstGeom prst="roundRect">
            <a:avLst/>
          </a:prstGeom>
          <a:solidFill>
            <a:srgbClr val="FFFFFF"/>
          </a:solidFill>
          <a:ln w="10160">
            <a:solidFill>
              <a:srgbClr val="E2E8EB"/>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5" name="Rectangle 34"/>
          <p:cNvSpPr/>
          <p:nvPr/>
        </p:nvSpPr>
        <p:spPr>
          <a:xfrm>
            <a:off x="17007840" y="4160520"/>
            <a:ext cx="73152" cy="1078992"/>
          </a:xfrm>
          <a:prstGeom prst="rect">
            <a:avLst/>
          </a:prstGeom>
          <a:solidFill>
            <a:srgbClr val="D16353"/>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6" name="TextBox 35"/>
          <p:cNvSpPr txBox="1"/>
          <p:nvPr/>
        </p:nvSpPr>
        <p:spPr>
          <a:xfrm>
            <a:off x="17172432" y="4288536"/>
            <a:ext cx="2039112" cy="310896"/>
          </a:xfrm>
          <a:prstGeom prst="rect">
            <a:avLst/>
          </a:prstGeom>
          <a:noFill/>
        </p:spPr>
        <p:txBody>
          <a:bodyPr wrap="square" anchor="t">
            <a:spAutoFit/>
          </a:bodyPr>
          <a:lstStyle/>
          <a:p>
            <a:pPr algn="l">
              <a:defRPr sz="1250" b="1">
                <a:solidFill>
                  <a:srgbClr val="122338"/>
                </a:solidFill>
                <a:latin typeface="Arial"/>
              </a:defRPr>
            </a:pPr>
            <a:r>
              <a:t>POLICY</a:t>
            </a:r>
          </a:p>
        </p:txBody>
      </p:sp>
      <p:sp>
        <p:nvSpPr>
          <p:cNvPr id="37" name="TextBox 36"/>
          <p:cNvSpPr txBox="1"/>
          <p:nvPr/>
        </p:nvSpPr>
        <p:spPr>
          <a:xfrm>
            <a:off x="17172432" y="4645152"/>
            <a:ext cx="2039112" cy="484631"/>
          </a:xfrm>
          <a:prstGeom prst="rect">
            <a:avLst/>
          </a:prstGeom>
          <a:noFill/>
        </p:spPr>
        <p:txBody>
          <a:bodyPr wrap="square" anchor="t">
            <a:spAutoFit/>
          </a:bodyPr>
          <a:lstStyle/>
          <a:p>
            <a:pPr algn="l">
              <a:defRPr sz="1080" b="0">
                <a:solidFill>
                  <a:srgbClr val="232C34"/>
                </a:solidFill>
                <a:latin typeface="Arial"/>
              </a:defRPr>
            </a:pPr>
            <a:r>
              <a:t>Safeguarding gaps</a:t>
            </a:r>
            <a:br/>
            <a:r>
              <a:t>External referral issues</a:t>
            </a:r>
          </a:p>
        </p:txBody>
      </p:sp>
      <p:sp>
        <p:nvSpPr>
          <p:cNvPr id="38" name="TextBox 37"/>
          <p:cNvSpPr txBox="1"/>
          <p:nvPr/>
        </p:nvSpPr>
        <p:spPr>
          <a:xfrm>
            <a:off x="4160520" y="3410712"/>
            <a:ext cx="2743200" cy="307777"/>
          </a:xfrm>
          <a:prstGeom prst="rect">
            <a:avLst/>
          </a:prstGeom>
          <a:noFill/>
        </p:spPr>
        <p:txBody>
          <a:bodyPr wrap="square" anchor="t">
            <a:spAutoFit/>
          </a:bodyPr>
          <a:lstStyle/>
          <a:p>
            <a:pPr algn="ctr">
              <a:defRPr sz="1400" b="1">
                <a:solidFill>
                  <a:srgbClr val="FFFFFF"/>
                </a:solidFill>
                <a:latin typeface="Arial"/>
              </a:defRPr>
            </a:pPr>
            <a:r>
              <a:rPr dirty="0">
                <a:solidFill>
                  <a:schemeClr val="tx1">
                    <a:lumMod val="95000"/>
                    <a:lumOff val="5000"/>
                  </a:schemeClr>
                </a:solidFill>
              </a:rPr>
              <a:t>PATIENT-SAFETY FAILURE</a:t>
            </a:r>
          </a:p>
        </p:txBody>
      </p:sp>
      <p:sp>
        <p:nvSpPr>
          <p:cNvPr id="39" name="Rectangle 38"/>
          <p:cNvSpPr/>
          <p:nvPr/>
        </p:nvSpPr>
        <p:spPr>
          <a:xfrm>
            <a:off x="502920" y="6547104"/>
            <a:ext cx="11155680" cy="10972"/>
          </a:xfrm>
          <a:prstGeom prst="rect">
            <a:avLst/>
          </a:prstGeom>
          <a:solidFill>
            <a:srgbClr val="E2E8EB"/>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0" name="TextBox 39"/>
          <p:cNvSpPr txBox="1"/>
          <p:nvPr/>
        </p:nvSpPr>
        <p:spPr>
          <a:xfrm>
            <a:off x="502920" y="6592824"/>
            <a:ext cx="9601200" cy="182880"/>
          </a:xfrm>
          <a:prstGeom prst="rect">
            <a:avLst/>
          </a:prstGeom>
          <a:noFill/>
        </p:spPr>
        <p:txBody>
          <a:bodyPr wrap="none">
            <a:spAutoFit/>
          </a:bodyPr>
          <a:lstStyle/>
          <a:p>
            <a:pPr>
              <a:defRPr sz="850">
                <a:solidFill>
                  <a:srgbClr val="5E6A73"/>
                </a:solidFill>
                <a:latin typeface="Arial"/>
              </a:defRPr>
            </a:pPr>
            <a:r>
              <a:t>LCHS7006  |  Quality Assurance and Service Improvements</a:t>
            </a:r>
          </a:p>
        </p:txBody>
      </p:sp>
      <p:sp>
        <p:nvSpPr>
          <p:cNvPr id="41" name="TextBox 40"/>
          <p:cNvSpPr txBox="1"/>
          <p:nvPr/>
        </p:nvSpPr>
        <p:spPr>
          <a:xfrm>
            <a:off x="10652760" y="6565392"/>
            <a:ext cx="1005840" cy="228600"/>
          </a:xfrm>
          <a:prstGeom prst="rect">
            <a:avLst/>
          </a:prstGeom>
          <a:noFill/>
        </p:spPr>
        <p:txBody>
          <a:bodyPr wrap="none">
            <a:spAutoFit/>
          </a:bodyPr>
          <a:lstStyle/>
          <a:p>
            <a:pPr algn="r">
              <a:defRPr sz="900" b="1">
                <a:solidFill>
                  <a:srgbClr val="187E85"/>
                </a:solidFill>
                <a:latin typeface="Arial"/>
              </a:defRPr>
            </a:pPr>
            <a:r>
              <a:t>07/15</a:t>
            </a:r>
          </a:p>
        </p:txBody>
      </p:sp>
      <p:sp>
        <p:nvSpPr>
          <p:cNvPr id="47" name="Isosceles Triangle 46">
            <a:extLst>
              <a:ext uri="{FF2B5EF4-FFF2-40B4-BE49-F238E27FC236}">
                <a16:creationId xmlns:a16="http://schemas.microsoft.com/office/drawing/2014/main" id="{4FA9DBD0-211D-8ABA-8683-A83050FAB84D}"/>
              </a:ext>
            </a:extLst>
          </p:cNvPr>
          <p:cNvSpPr/>
          <p:nvPr/>
        </p:nvSpPr>
        <p:spPr>
          <a:xfrm rot="10800000">
            <a:off x="8427656" y="3708497"/>
            <a:ext cx="450648" cy="216626"/>
          </a:xfrm>
          <a:prstGeom prst="triangle">
            <a:avLst>
              <a:gd name="adj" fmla="val 46779"/>
            </a:avLst>
          </a:prstGeom>
          <a:solidFill>
            <a:srgbClr val="D16353"/>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0" y="0"/>
            <a:ext cx="12191695" cy="6858000"/>
          </a:xfrm>
          <a:prstGeom prst="rect">
            <a:avLst/>
          </a:prstGeom>
          <a:solidFill>
            <a:srgbClr val="F7F6F2"/>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 name="Rectangle 1"/>
          <p:cNvSpPr/>
          <p:nvPr/>
        </p:nvSpPr>
        <p:spPr>
          <a:xfrm>
            <a:off x="0" y="0"/>
            <a:ext cx="109728" cy="6858000"/>
          </a:xfrm>
          <a:prstGeom prst="rect">
            <a:avLst/>
          </a:prstGeom>
          <a:solidFill>
            <a:srgbClr val="187E85"/>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502920" y="274320"/>
            <a:ext cx="10698480" cy="566928"/>
          </a:xfrm>
          <a:prstGeom prst="rect">
            <a:avLst/>
          </a:prstGeom>
          <a:noFill/>
        </p:spPr>
        <p:txBody>
          <a:bodyPr wrap="none">
            <a:spAutoFit/>
          </a:bodyPr>
          <a:lstStyle/>
          <a:p>
            <a:pPr>
              <a:defRPr sz="2700" b="1">
                <a:solidFill>
                  <a:srgbClr val="122338"/>
                </a:solidFill>
                <a:latin typeface="Arial"/>
              </a:defRPr>
            </a:pPr>
            <a:r>
              <a:t>7. Donabedian: structure → process → outcome</a:t>
            </a:r>
          </a:p>
        </p:txBody>
      </p:sp>
      <p:sp>
        <p:nvSpPr>
          <p:cNvPr id="4" name="TextBox 3"/>
          <p:cNvSpPr txBox="1"/>
          <p:nvPr/>
        </p:nvSpPr>
        <p:spPr>
          <a:xfrm>
            <a:off x="9901383" y="292608"/>
            <a:ext cx="1665777" cy="307777"/>
          </a:xfrm>
          <a:prstGeom prst="rect">
            <a:avLst/>
          </a:prstGeom>
          <a:noFill/>
        </p:spPr>
        <p:txBody>
          <a:bodyPr wrap="none">
            <a:spAutoFit/>
          </a:bodyPr>
          <a:lstStyle/>
          <a:p>
            <a:pPr algn="r">
              <a:defRPr sz="1000" b="1">
                <a:solidFill>
                  <a:srgbClr val="187E85"/>
                </a:solidFill>
                <a:latin typeface="Arial"/>
              </a:defRPr>
            </a:pPr>
            <a:r>
              <a:rPr sz="1400" u="sng" dirty="0">
                <a:effectLst>
                  <a:outerShdw blurRad="38100" dist="38100" dir="2700000" algn="tl">
                    <a:srgbClr val="000000">
                      <a:alpha val="43137"/>
                    </a:srgbClr>
                  </a:outerShdw>
                </a:effectLst>
              </a:rPr>
              <a:t>QUALITY MODEL</a:t>
            </a:r>
          </a:p>
        </p:txBody>
      </p:sp>
      <p:sp>
        <p:nvSpPr>
          <p:cNvPr id="6" name="Rounded Rectangle 5"/>
          <p:cNvSpPr/>
          <p:nvPr/>
        </p:nvSpPr>
        <p:spPr>
          <a:xfrm>
            <a:off x="777240" y="1417320"/>
            <a:ext cx="3246120" cy="3337560"/>
          </a:xfrm>
          <a:prstGeom prst="roundRect">
            <a:avLst/>
          </a:prstGeom>
          <a:ln/>
        </p:spPr>
        <p:style>
          <a:lnRef idx="1">
            <a:schemeClr val="accent3"/>
          </a:lnRef>
          <a:fillRef idx="2">
            <a:schemeClr val="accent3"/>
          </a:fillRef>
          <a:effectRef idx="1">
            <a:schemeClr val="accent3"/>
          </a:effectRef>
          <a:fontRef idx="minor">
            <a:schemeClr val="dk1"/>
          </a:fontRef>
        </p:style>
        <p:txBody>
          <a:bodyPr rtlCol="0" anchor="ctr"/>
          <a:lstStyle/>
          <a:p>
            <a:pPr algn="ctr"/>
            <a:endParaRPr/>
          </a:p>
        </p:txBody>
      </p:sp>
      <p:sp>
        <p:nvSpPr>
          <p:cNvPr id="7" name="Rectangle 6"/>
          <p:cNvSpPr/>
          <p:nvPr/>
        </p:nvSpPr>
        <p:spPr>
          <a:xfrm>
            <a:off x="777240" y="1417320"/>
            <a:ext cx="3246120" cy="566928"/>
          </a:xfrm>
          <a:prstGeom prst="rect">
            <a:avLst/>
          </a:prstGeom>
          <a:solidFill>
            <a:srgbClr val="187E85"/>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 name="TextBox 7"/>
          <p:cNvSpPr txBox="1"/>
          <p:nvPr/>
        </p:nvSpPr>
        <p:spPr>
          <a:xfrm>
            <a:off x="777240" y="1499616"/>
            <a:ext cx="3246120" cy="320040"/>
          </a:xfrm>
          <a:prstGeom prst="rect">
            <a:avLst/>
          </a:prstGeom>
          <a:noFill/>
        </p:spPr>
        <p:txBody>
          <a:bodyPr wrap="square" anchor="t">
            <a:spAutoFit/>
          </a:bodyPr>
          <a:lstStyle/>
          <a:p>
            <a:pPr algn="ctr">
              <a:defRPr sz="1500" b="1">
                <a:solidFill>
                  <a:srgbClr val="FFFFFF"/>
                </a:solidFill>
                <a:latin typeface="Arial"/>
              </a:defRPr>
            </a:pPr>
            <a:r>
              <a:t>STRUCTURE</a:t>
            </a:r>
          </a:p>
        </p:txBody>
      </p:sp>
      <p:sp>
        <p:nvSpPr>
          <p:cNvPr id="9" name="Rounded Rectangle 8"/>
          <p:cNvSpPr/>
          <p:nvPr/>
        </p:nvSpPr>
        <p:spPr>
          <a:xfrm>
            <a:off x="4599431" y="1417320"/>
            <a:ext cx="3246120" cy="3337560"/>
          </a:xfrm>
          <a:prstGeom prst="roundRect">
            <a:avLst/>
          </a:prstGeom>
          <a:ln/>
        </p:spPr>
        <p:style>
          <a:lnRef idx="3">
            <a:schemeClr val="lt1"/>
          </a:lnRef>
          <a:fillRef idx="1">
            <a:schemeClr val="accent6"/>
          </a:fillRef>
          <a:effectRef idx="1">
            <a:schemeClr val="accent6"/>
          </a:effectRef>
          <a:fontRef idx="minor">
            <a:schemeClr val="lt1"/>
          </a:fontRef>
        </p:style>
        <p:txBody>
          <a:bodyPr rtlCol="0" anchor="ctr"/>
          <a:lstStyle/>
          <a:p>
            <a:pPr algn="ctr"/>
            <a:endParaRPr/>
          </a:p>
        </p:txBody>
      </p:sp>
      <p:sp>
        <p:nvSpPr>
          <p:cNvPr id="10" name="Rectangle 9"/>
          <p:cNvSpPr/>
          <p:nvPr/>
        </p:nvSpPr>
        <p:spPr>
          <a:xfrm>
            <a:off x="4599431" y="1417320"/>
            <a:ext cx="3246120" cy="566928"/>
          </a:xfrm>
          <a:prstGeom prst="rect">
            <a:avLst/>
          </a:prstGeom>
          <a:solidFill>
            <a:srgbClr val="122338"/>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1" name="TextBox 10"/>
          <p:cNvSpPr txBox="1"/>
          <p:nvPr/>
        </p:nvSpPr>
        <p:spPr>
          <a:xfrm>
            <a:off x="4599431" y="1499616"/>
            <a:ext cx="3246120" cy="320040"/>
          </a:xfrm>
          <a:prstGeom prst="rect">
            <a:avLst/>
          </a:prstGeom>
          <a:noFill/>
        </p:spPr>
        <p:txBody>
          <a:bodyPr wrap="square" anchor="t">
            <a:spAutoFit/>
          </a:bodyPr>
          <a:lstStyle/>
          <a:p>
            <a:pPr algn="ctr">
              <a:defRPr sz="1500" b="1">
                <a:solidFill>
                  <a:srgbClr val="FFFFFF"/>
                </a:solidFill>
                <a:latin typeface="Arial"/>
              </a:defRPr>
            </a:pPr>
            <a:r>
              <a:t>PROCESS</a:t>
            </a:r>
          </a:p>
        </p:txBody>
      </p:sp>
      <p:sp>
        <p:nvSpPr>
          <p:cNvPr id="12" name="Rounded Rectangle 11"/>
          <p:cNvSpPr/>
          <p:nvPr/>
        </p:nvSpPr>
        <p:spPr>
          <a:xfrm>
            <a:off x="8421624" y="1417320"/>
            <a:ext cx="3246120" cy="3337560"/>
          </a:xfrm>
          <a:prstGeom prst="roundRect">
            <a:avLst/>
          </a:prstGeom>
          <a:ln/>
        </p:spPr>
        <p:style>
          <a:lnRef idx="1">
            <a:schemeClr val="accent3"/>
          </a:lnRef>
          <a:fillRef idx="2">
            <a:schemeClr val="accent3"/>
          </a:fillRef>
          <a:effectRef idx="1">
            <a:schemeClr val="accent3"/>
          </a:effectRef>
          <a:fontRef idx="minor">
            <a:schemeClr val="dk1"/>
          </a:fontRef>
        </p:style>
        <p:txBody>
          <a:bodyPr rtlCol="0" anchor="ctr"/>
          <a:lstStyle/>
          <a:p>
            <a:pPr algn="ctr"/>
            <a:endParaRPr/>
          </a:p>
        </p:txBody>
      </p:sp>
      <p:sp>
        <p:nvSpPr>
          <p:cNvPr id="13" name="Rectangle 12"/>
          <p:cNvSpPr/>
          <p:nvPr/>
        </p:nvSpPr>
        <p:spPr>
          <a:xfrm>
            <a:off x="8421624" y="1417320"/>
            <a:ext cx="3246120" cy="566928"/>
          </a:xfrm>
          <a:prstGeom prst="rect">
            <a:avLst/>
          </a:prstGeom>
          <a:solidFill>
            <a:srgbClr val="D16353"/>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4" name="TextBox 13"/>
          <p:cNvSpPr txBox="1"/>
          <p:nvPr/>
        </p:nvSpPr>
        <p:spPr>
          <a:xfrm>
            <a:off x="8421624" y="1499616"/>
            <a:ext cx="3246120" cy="320040"/>
          </a:xfrm>
          <a:prstGeom prst="rect">
            <a:avLst/>
          </a:prstGeom>
          <a:noFill/>
        </p:spPr>
        <p:txBody>
          <a:bodyPr wrap="square" anchor="t">
            <a:spAutoFit/>
          </a:bodyPr>
          <a:lstStyle/>
          <a:p>
            <a:pPr algn="ctr">
              <a:defRPr sz="1500" b="1">
                <a:solidFill>
                  <a:srgbClr val="FFFFFF"/>
                </a:solidFill>
                <a:latin typeface="Arial"/>
              </a:defRPr>
            </a:pPr>
            <a:r>
              <a:t>OUTCOME</a:t>
            </a:r>
          </a:p>
        </p:txBody>
      </p:sp>
      <p:sp>
        <p:nvSpPr>
          <p:cNvPr id="15" name="TextBox 14"/>
          <p:cNvSpPr txBox="1"/>
          <p:nvPr/>
        </p:nvSpPr>
        <p:spPr>
          <a:xfrm>
            <a:off x="960120" y="2240280"/>
            <a:ext cx="2834640" cy="2103120"/>
          </a:xfrm>
          <a:prstGeom prst="rect">
            <a:avLst/>
          </a:prstGeom>
          <a:noFill/>
        </p:spPr>
        <p:txBody>
          <a:bodyPr wrap="square">
            <a:spAutoFit/>
          </a:bodyPr>
          <a:lstStyle/>
          <a:p>
            <a:pPr>
              <a:lnSpc>
                <a:spcPct val="108000"/>
              </a:lnSpc>
              <a:spcAft>
                <a:spcPts val="800"/>
              </a:spcAft>
              <a:defRPr sz="1400">
                <a:solidFill>
                  <a:srgbClr val="232C34"/>
                </a:solidFill>
                <a:latin typeface="Arial"/>
              </a:defRPr>
            </a:pPr>
            <a:r>
              <a:t>• Leadership and Board oversight</a:t>
            </a:r>
          </a:p>
          <a:p>
            <a:pPr>
              <a:lnSpc>
                <a:spcPct val="108000"/>
              </a:lnSpc>
              <a:spcAft>
                <a:spcPts val="800"/>
              </a:spcAft>
              <a:defRPr sz="1400">
                <a:solidFill>
                  <a:srgbClr val="232C34"/>
                </a:solidFill>
                <a:latin typeface="Arial"/>
              </a:defRPr>
            </a:pPr>
            <a:r>
              <a:t>• Governance arrangements</a:t>
            </a:r>
          </a:p>
          <a:p>
            <a:pPr>
              <a:lnSpc>
                <a:spcPct val="108000"/>
              </a:lnSpc>
              <a:spcAft>
                <a:spcPts val="800"/>
              </a:spcAft>
              <a:defRPr sz="1400">
                <a:solidFill>
                  <a:srgbClr val="232C34"/>
                </a:solidFill>
                <a:latin typeface="Arial"/>
              </a:defRPr>
            </a:pPr>
            <a:r>
              <a:t>• Safeguarding infrastructure</a:t>
            </a:r>
          </a:p>
          <a:p>
            <a:pPr>
              <a:lnSpc>
                <a:spcPct val="108000"/>
              </a:lnSpc>
              <a:spcAft>
                <a:spcPts val="800"/>
              </a:spcAft>
              <a:defRPr sz="1400">
                <a:solidFill>
                  <a:srgbClr val="232C34"/>
                </a:solidFill>
                <a:latin typeface="Arial"/>
              </a:defRPr>
            </a:pPr>
            <a:r>
              <a:t>• Staffing and accountability</a:t>
            </a:r>
          </a:p>
        </p:txBody>
      </p:sp>
      <p:sp>
        <p:nvSpPr>
          <p:cNvPr id="16" name="TextBox 15"/>
          <p:cNvSpPr txBox="1"/>
          <p:nvPr/>
        </p:nvSpPr>
        <p:spPr>
          <a:xfrm>
            <a:off x="4782312" y="2240280"/>
            <a:ext cx="2834640" cy="2103120"/>
          </a:xfrm>
          <a:prstGeom prst="rect">
            <a:avLst/>
          </a:prstGeom>
          <a:noFill/>
        </p:spPr>
        <p:txBody>
          <a:bodyPr wrap="square">
            <a:spAutoFit/>
          </a:bodyPr>
          <a:lstStyle/>
          <a:p>
            <a:pPr>
              <a:lnSpc>
                <a:spcPct val="108000"/>
              </a:lnSpc>
              <a:spcAft>
                <a:spcPts val="800"/>
              </a:spcAft>
              <a:defRPr sz="1400">
                <a:solidFill>
                  <a:srgbClr val="232C34"/>
                </a:solidFill>
                <a:latin typeface="Arial"/>
              </a:defRPr>
            </a:pPr>
            <a:r>
              <a:t>• Monitoring and reporting</a:t>
            </a:r>
          </a:p>
          <a:p>
            <a:pPr>
              <a:lnSpc>
                <a:spcPct val="108000"/>
              </a:lnSpc>
              <a:spcAft>
                <a:spcPts val="800"/>
              </a:spcAft>
              <a:defRPr sz="1400">
                <a:solidFill>
                  <a:srgbClr val="232C34"/>
                </a:solidFill>
                <a:latin typeface="Arial"/>
              </a:defRPr>
            </a:pPr>
            <a:r>
              <a:t>• Incident investigation</a:t>
            </a:r>
          </a:p>
          <a:p>
            <a:pPr>
              <a:lnSpc>
                <a:spcPct val="108000"/>
              </a:lnSpc>
              <a:spcAft>
                <a:spcPts val="800"/>
              </a:spcAft>
              <a:defRPr sz="1400">
                <a:solidFill>
                  <a:srgbClr val="232C34"/>
                </a:solidFill>
                <a:latin typeface="Arial"/>
              </a:defRPr>
            </a:pPr>
            <a:r>
              <a:t>• Escalation of concerns</a:t>
            </a:r>
          </a:p>
          <a:p>
            <a:pPr>
              <a:lnSpc>
                <a:spcPct val="108000"/>
              </a:lnSpc>
              <a:spcAft>
                <a:spcPts val="800"/>
              </a:spcAft>
              <a:defRPr sz="1400">
                <a:solidFill>
                  <a:srgbClr val="232C34"/>
                </a:solidFill>
                <a:latin typeface="Arial"/>
              </a:defRPr>
            </a:pPr>
            <a:r>
              <a:t>• Communication with families</a:t>
            </a:r>
          </a:p>
        </p:txBody>
      </p:sp>
      <p:sp>
        <p:nvSpPr>
          <p:cNvPr id="17" name="TextBox 16"/>
          <p:cNvSpPr txBox="1"/>
          <p:nvPr/>
        </p:nvSpPr>
        <p:spPr>
          <a:xfrm>
            <a:off x="8604504" y="2240280"/>
            <a:ext cx="2834640" cy="2103120"/>
          </a:xfrm>
          <a:prstGeom prst="rect">
            <a:avLst/>
          </a:prstGeom>
          <a:noFill/>
        </p:spPr>
        <p:txBody>
          <a:bodyPr wrap="square">
            <a:spAutoFit/>
          </a:bodyPr>
          <a:lstStyle/>
          <a:p>
            <a:pPr>
              <a:lnSpc>
                <a:spcPct val="108000"/>
              </a:lnSpc>
              <a:spcAft>
                <a:spcPts val="800"/>
              </a:spcAft>
              <a:defRPr sz="1400">
                <a:solidFill>
                  <a:srgbClr val="232C34"/>
                </a:solidFill>
                <a:latin typeface="Arial"/>
              </a:defRPr>
            </a:pPr>
            <a:r>
              <a:t>• Patient safety</a:t>
            </a:r>
          </a:p>
          <a:p>
            <a:pPr>
              <a:lnSpc>
                <a:spcPct val="108000"/>
              </a:lnSpc>
              <a:spcAft>
                <a:spcPts val="800"/>
              </a:spcAft>
              <a:defRPr sz="1400">
                <a:solidFill>
                  <a:srgbClr val="232C34"/>
                </a:solidFill>
                <a:latin typeface="Arial"/>
              </a:defRPr>
            </a:pPr>
            <a:r>
              <a:t>• Avoidable harm</a:t>
            </a:r>
          </a:p>
          <a:p>
            <a:pPr>
              <a:lnSpc>
                <a:spcPct val="108000"/>
              </a:lnSpc>
              <a:spcAft>
                <a:spcPts val="800"/>
              </a:spcAft>
              <a:defRPr sz="1400">
                <a:solidFill>
                  <a:srgbClr val="232C34"/>
                </a:solidFill>
                <a:latin typeface="Arial"/>
              </a:defRPr>
            </a:pPr>
            <a:r>
              <a:t>• Trust and confidence</a:t>
            </a:r>
          </a:p>
          <a:p>
            <a:pPr>
              <a:lnSpc>
                <a:spcPct val="108000"/>
              </a:lnSpc>
              <a:spcAft>
                <a:spcPts val="800"/>
              </a:spcAft>
              <a:defRPr sz="1400">
                <a:solidFill>
                  <a:srgbClr val="232C34"/>
                </a:solidFill>
                <a:latin typeface="Arial"/>
              </a:defRPr>
            </a:pPr>
            <a:r>
              <a:t>• Learning and improvement</a:t>
            </a:r>
          </a:p>
        </p:txBody>
      </p:sp>
      <p:cxnSp>
        <p:nvCxnSpPr>
          <p:cNvPr id="18" name="Connector 17"/>
          <p:cNvCxnSpPr/>
          <p:nvPr/>
        </p:nvCxnSpPr>
        <p:spPr>
          <a:xfrm>
            <a:off x="4005072" y="3090672"/>
            <a:ext cx="502920" cy="0"/>
          </a:xfrm>
          <a:prstGeom prst="line">
            <a:avLst/>
          </a:prstGeom>
          <a:ln w="31750">
            <a:solidFill>
              <a:srgbClr val="D16353"/>
            </a:solidFill>
          </a:ln>
        </p:spPr>
        <p:style>
          <a:lnRef idx="2">
            <a:schemeClr val="accent1"/>
          </a:lnRef>
          <a:fillRef idx="0">
            <a:schemeClr val="accent1"/>
          </a:fillRef>
          <a:effectRef idx="1">
            <a:schemeClr val="accent1"/>
          </a:effectRef>
          <a:fontRef idx="minor">
            <a:schemeClr val="tx1"/>
          </a:fontRef>
        </p:style>
      </p:cxnSp>
      <p:cxnSp>
        <p:nvCxnSpPr>
          <p:cNvPr id="19" name="Connector 18"/>
          <p:cNvCxnSpPr/>
          <p:nvPr/>
        </p:nvCxnSpPr>
        <p:spPr>
          <a:xfrm>
            <a:off x="7827264" y="3090672"/>
            <a:ext cx="502920" cy="0"/>
          </a:xfrm>
          <a:prstGeom prst="line">
            <a:avLst/>
          </a:prstGeom>
          <a:ln w="31750">
            <a:solidFill>
              <a:srgbClr val="D16353"/>
            </a:solidFill>
          </a:ln>
        </p:spPr>
        <p:style>
          <a:lnRef idx="2">
            <a:schemeClr val="accent1"/>
          </a:lnRef>
          <a:fillRef idx="0">
            <a:schemeClr val="accent1"/>
          </a:fillRef>
          <a:effectRef idx="1">
            <a:schemeClr val="accent1"/>
          </a:effectRef>
          <a:fontRef idx="minor">
            <a:schemeClr val="tx1"/>
          </a:fontRef>
        </p:style>
      </p:cxnSp>
      <p:sp>
        <p:nvSpPr>
          <p:cNvPr id="20" name="TextBox 19"/>
          <p:cNvSpPr txBox="1"/>
          <p:nvPr/>
        </p:nvSpPr>
        <p:spPr>
          <a:xfrm>
            <a:off x="822960" y="5166360"/>
            <a:ext cx="10561320" cy="594360"/>
          </a:xfrm>
          <a:prstGeom prst="rect">
            <a:avLst/>
          </a:prstGeom>
          <a:noFill/>
        </p:spPr>
        <p:txBody>
          <a:bodyPr wrap="square" anchor="t">
            <a:spAutoFit/>
          </a:bodyPr>
          <a:lstStyle/>
          <a:p>
            <a:pPr algn="ctr">
              <a:defRPr sz="1500" b="1">
                <a:solidFill>
                  <a:srgbClr val="122338"/>
                </a:solidFill>
                <a:latin typeface="Arial"/>
              </a:defRPr>
            </a:pPr>
            <a:r>
              <a:t>Donabedian (1988) links organisational arrangements to care processes and ultimately to outcomes. The case shows why all three levels require attention.</a:t>
            </a:r>
          </a:p>
        </p:txBody>
      </p:sp>
      <p:sp>
        <p:nvSpPr>
          <p:cNvPr id="21" name="Rectangle 20"/>
          <p:cNvSpPr/>
          <p:nvPr/>
        </p:nvSpPr>
        <p:spPr>
          <a:xfrm>
            <a:off x="502920" y="6547104"/>
            <a:ext cx="11155680" cy="10972"/>
          </a:xfrm>
          <a:prstGeom prst="rect">
            <a:avLst/>
          </a:prstGeom>
          <a:solidFill>
            <a:srgbClr val="E2E8EB"/>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2" name="TextBox 21"/>
          <p:cNvSpPr txBox="1"/>
          <p:nvPr/>
        </p:nvSpPr>
        <p:spPr>
          <a:xfrm>
            <a:off x="502920" y="6592824"/>
            <a:ext cx="9601200" cy="182880"/>
          </a:xfrm>
          <a:prstGeom prst="rect">
            <a:avLst/>
          </a:prstGeom>
          <a:noFill/>
        </p:spPr>
        <p:txBody>
          <a:bodyPr wrap="none">
            <a:spAutoFit/>
          </a:bodyPr>
          <a:lstStyle/>
          <a:p>
            <a:pPr>
              <a:defRPr sz="850">
                <a:solidFill>
                  <a:srgbClr val="5E6A73"/>
                </a:solidFill>
                <a:latin typeface="Arial"/>
              </a:defRPr>
            </a:pPr>
            <a:r>
              <a:t>LCHS7006  |  Quality Assurance and Service Improvements</a:t>
            </a:r>
          </a:p>
        </p:txBody>
      </p:sp>
      <p:sp>
        <p:nvSpPr>
          <p:cNvPr id="23" name="TextBox 22"/>
          <p:cNvSpPr txBox="1"/>
          <p:nvPr/>
        </p:nvSpPr>
        <p:spPr>
          <a:xfrm>
            <a:off x="10652760" y="6565392"/>
            <a:ext cx="1005840" cy="228600"/>
          </a:xfrm>
          <a:prstGeom prst="rect">
            <a:avLst/>
          </a:prstGeom>
          <a:noFill/>
        </p:spPr>
        <p:txBody>
          <a:bodyPr wrap="none">
            <a:spAutoFit/>
          </a:bodyPr>
          <a:lstStyle/>
          <a:p>
            <a:pPr algn="r">
              <a:defRPr sz="900" b="1">
                <a:solidFill>
                  <a:srgbClr val="187E85"/>
                </a:solidFill>
                <a:latin typeface="Arial"/>
              </a:defRPr>
            </a:pPr>
            <a:r>
              <a:t>08/15</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12191695" cy="6858000"/>
          </a:xfrm>
          <a:prstGeom prst="rect">
            <a:avLst/>
          </a:prstGeom>
          <a:solidFill>
            <a:srgbClr val="F7F6F2"/>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Rectangle 2"/>
          <p:cNvSpPr/>
          <p:nvPr/>
        </p:nvSpPr>
        <p:spPr>
          <a:xfrm>
            <a:off x="0" y="0"/>
            <a:ext cx="109728" cy="6858000"/>
          </a:xfrm>
          <a:prstGeom prst="rect">
            <a:avLst/>
          </a:prstGeom>
          <a:solidFill>
            <a:srgbClr val="187E85"/>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TextBox 3"/>
          <p:cNvSpPr txBox="1"/>
          <p:nvPr/>
        </p:nvSpPr>
        <p:spPr>
          <a:xfrm>
            <a:off x="502920" y="274320"/>
            <a:ext cx="10698480" cy="566928"/>
          </a:xfrm>
          <a:prstGeom prst="rect">
            <a:avLst/>
          </a:prstGeom>
          <a:noFill/>
        </p:spPr>
        <p:txBody>
          <a:bodyPr wrap="none">
            <a:spAutoFit/>
          </a:bodyPr>
          <a:lstStyle/>
          <a:p>
            <a:pPr>
              <a:defRPr sz="2700" b="1">
                <a:solidFill>
                  <a:srgbClr val="122338"/>
                </a:solidFill>
                <a:latin typeface="Arial"/>
              </a:defRPr>
            </a:pPr>
            <a:r>
              <a:t>8. Policy issues and service provision</a:t>
            </a:r>
          </a:p>
        </p:txBody>
      </p:sp>
      <p:sp>
        <p:nvSpPr>
          <p:cNvPr id="5" name="TextBox 4"/>
          <p:cNvSpPr txBox="1"/>
          <p:nvPr/>
        </p:nvSpPr>
        <p:spPr>
          <a:xfrm>
            <a:off x="10714041" y="292608"/>
            <a:ext cx="853119" cy="307777"/>
          </a:xfrm>
          <a:prstGeom prst="rect">
            <a:avLst/>
          </a:prstGeom>
          <a:noFill/>
        </p:spPr>
        <p:txBody>
          <a:bodyPr wrap="none">
            <a:spAutoFit/>
          </a:bodyPr>
          <a:lstStyle/>
          <a:p>
            <a:pPr algn="r">
              <a:defRPr sz="1000" b="1">
                <a:solidFill>
                  <a:srgbClr val="187E85"/>
                </a:solidFill>
                <a:latin typeface="Arial"/>
              </a:defRPr>
            </a:pPr>
            <a:r>
              <a:rPr sz="1400" u="sng" dirty="0">
                <a:effectLst>
                  <a:outerShdw blurRad="38100" dist="38100" dir="2700000" algn="tl">
                    <a:srgbClr val="000000">
                      <a:alpha val="43137"/>
                    </a:srgbClr>
                  </a:outerShdw>
                </a:effectLst>
              </a:rPr>
              <a:t>POLICY</a:t>
            </a:r>
          </a:p>
        </p:txBody>
      </p:sp>
      <p:sp>
        <p:nvSpPr>
          <p:cNvPr id="6" name="TextBox 5"/>
          <p:cNvSpPr txBox="1"/>
          <p:nvPr/>
        </p:nvSpPr>
        <p:spPr>
          <a:xfrm>
            <a:off x="685800" y="1051560"/>
            <a:ext cx="10698480" cy="502920"/>
          </a:xfrm>
          <a:prstGeom prst="rect">
            <a:avLst/>
          </a:prstGeom>
          <a:noFill/>
        </p:spPr>
        <p:txBody>
          <a:bodyPr wrap="square" anchor="t">
            <a:spAutoFit/>
          </a:bodyPr>
          <a:lstStyle/>
          <a:p>
            <a:pPr algn="ctr">
              <a:defRPr sz="2000" b="1">
                <a:solidFill>
                  <a:srgbClr val="122338"/>
                </a:solidFill>
                <a:latin typeface="Arial"/>
              </a:defRPr>
            </a:pPr>
            <a:r>
              <a:t>Policy matters because systems shape what staff are expected and able to do.</a:t>
            </a:r>
          </a:p>
        </p:txBody>
      </p:sp>
      <p:sp>
        <p:nvSpPr>
          <p:cNvPr id="7" name="Rounded Rectangle 6"/>
          <p:cNvSpPr/>
          <p:nvPr/>
        </p:nvSpPr>
        <p:spPr>
          <a:xfrm>
            <a:off x="822960" y="1783080"/>
            <a:ext cx="2148840" cy="612648"/>
          </a:xfrm>
          <a:prstGeom prst="roundRect">
            <a:avLst/>
          </a:prstGeom>
          <a:ln/>
        </p:spPr>
        <p:style>
          <a:lnRef idx="1">
            <a:schemeClr val="accent4"/>
          </a:lnRef>
          <a:fillRef idx="2">
            <a:schemeClr val="accent4"/>
          </a:fillRef>
          <a:effectRef idx="1">
            <a:schemeClr val="accent4"/>
          </a:effectRef>
          <a:fontRef idx="minor">
            <a:schemeClr val="dk1"/>
          </a:fontRef>
        </p:style>
        <p:txBody>
          <a:bodyPr rtlCol="0" anchor="ctr"/>
          <a:lstStyle/>
          <a:p>
            <a:pPr algn="ctr"/>
            <a:endParaRPr/>
          </a:p>
        </p:txBody>
      </p:sp>
      <p:sp>
        <p:nvSpPr>
          <p:cNvPr id="8" name="Rectangle 7"/>
          <p:cNvSpPr/>
          <p:nvPr/>
        </p:nvSpPr>
        <p:spPr>
          <a:xfrm>
            <a:off x="822960" y="1783080"/>
            <a:ext cx="73152" cy="612648"/>
          </a:xfrm>
          <a:prstGeom prst="rect">
            <a:avLst/>
          </a:prstGeom>
          <a:solidFill>
            <a:srgbClr val="187E85"/>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9" name="TextBox 8"/>
          <p:cNvSpPr txBox="1"/>
          <p:nvPr/>
        </p:nvSpPr>
        <p:spPr>
          <a:xfrm>
            <a:off x="795528" y="1500703"/>
            <a:ext cx="1856232" cy="310896"/>
          </a:xfrm>
          <a:prstGeom prst="rect">
            <a:avLst/>
          </a:prstGeom>
          <a:noFill/>
        </p:spPr>
        <p:txBody>
          <a:bodyPr wrap="square" anchor="t">
            <a:spAutoFit/>
          </a:bodyPr>
          <a:lstStyle/>
          <a:p>
            <a:pPr algn="l">
              <a:defRPr sz="1250" b="1">
                <a:solidFill>
                  <a:srgbClr val="122338"/>
                </a:solidFill>
                <a:latin typeface="Arial"/>
              </a:defRPr>
            </a:pPr>
            <a:r>
              <a:rPr dirty="0"/>
              <a:t>Safeguarding</a:t>
            </a:r>
          </a:p>
        </p:txBody>
      </p:sp>
      <p:sp>
        <p:nvSpPr>
          <p:cNvPr id="10" name="TextBox 9"/>
          <p:cNvSpPr txBox="1"/>
          <p:nvPr/>
        </p:nvSpPr>
        <p:spPr>
          <a:xfrm>
            <a:off x="969264" y="1878568"/>
            <a:ext cx="1856232" cy="18288"/>
          </a:xfrm>
          <a:prstGeom prst="rect">
            <a:avLst/>
          </a:prstGeom>
          <a:noFill/>
        </p:spPr>
        <p:txBody>
          <a:bodyPr wrap="square" anchor="t">
            <a:spAutoFit/>
          </a:bodyPr>
          <a:lstStyle/>
          <a:p>
            <a:pPr algn="l">
              <a:defRPr sz="1050" b="0">
                <a:solidFill>
                  <a:srgbClr val="232C34"/>
                </a:solidFill>
                <a:latin typeface="Arial"/>
              </a:defRPr>
            </a:pPr>
            <a:r>
              <a:rPr dirty="0"/>
              <a:t>Clear thresholds and protocols for suspected deliberate harm.</a:t>
            </a:r>
          </a:p>
        </p:txBody>
      </p:sp>
      <p:sp>
        <p:nvSpPr>
          <p:cNvPr id="11" name="Rounded Rectangle 10"/>
          <p:cNvSpPr/>
          <p:nvPr/>
        </p:nvSpPr>
        <p:spPr>
          <a:xfrm>
            <a:off x="822960" y="2587752"/>
            <a:ext cx="2148840" cy="612648"/>
          </a:xfrm>
          <a:prstGeom prst="roundRect">
            <a:avLst/>
          </a:prstGeom>
          <a:ln/>
        </p:spPr>
        <p:style>
          <a:lnRef idx="1">
            <a:schemeClr val="accent3"/>
          </a:lnRef>
          <a:fillRef idx="2">
            <a:schemeClr val="accent3"/>
          </a:fillRef>
          <a:effectRef idx="1">
            <a:schemeClr val="accent3"/>
          </a:effectRef>
          <a:fontRef idx="minor">
            <a:schemeClr val="dk1"/>
          </a:fontRef>
        </p:style>
        <p:txBody>
          <a:bodyPr rtlCol="0" anchor="ctr"/>
          <a:lstStyle/>
          <a:p>
            <a:pPr algn="ctr"/>
            <a:endParaRPr/>
          </a:p>
        </p:txBody>
      </p:sp>
      <p:sp>
        <p:nvSpPr>
          <p:cNvPr id="12" name="Rectangle 11"/>
          <p:cNvSpPr/>
          <p:nvPr/>
        </p:nvSpPr>
        <p:spPr>
          <a:xfrm>
            <a:off x="822960" y="2587752"/>
            <a:ext cx="73152" cy="612648"/>
          </a:xfrm>
          <a:prstGeom prst="rect">
            <a:avLst/>
          </a:prstGeom>
          <a:solidFill>
            <a:srgbClr val="D16353"/>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3" name="TextBox 12"/>
          <p:cNvSpPr txBox="1"/>
          <p:nvPr/>
        </p:nvSpPr>
        <p:spPr>
          <a:xfrm>
            <a:off x="795528" y="2368295"/>
            <a:ext cx="1856232" cy="310896"/>
          </a:xfrm>
          <a:prstGeom prst="rect">
            <a:avLst/>
          </a:prstGeom>
          <a:noFill/>
        </p:spPr>
        <p:txBody>
          <a:bodyPr wrap="square" anchor="t">
            <a:spAutoFit/>
          </a:bodyPr>
          <a:lstStyle/>
          <a:p>
            <a:pPr algn="l">
              <a:defRPr sz="1250" b="1">
                <a:solidFill>
                  <a:srgbClr val="122338"/>
                </a:solidFill>
                <a:latin typeface="Arial"/>
              </a:defRPr>
            </a:pPr>
            <a:r>
              <a:rPr dirty="0"/>
              <a:t>Governance</a:t>
            </a:r>
          </a:p>
        </p:txBody>
      </p:sp>
      <p:sp>
        <p:nvSpPr>
          <p:cNvPr id="14" name="TextBox 13"/>
          <p:cNvSpPr txBox="1"/>
          <p:nvPr/>
        </p:nvSpPr>
        <p:spPr>
          <a:xfrm>
            <a:off x="969264" y="2706624"/>
            <a:ext cx="1856232" cy="18288"/>
          </a:xfrm>
          <a:prstGeom prst="rect">
            <a:avLst/>
          </a:prstGeom>
          <a:noFill/>
        </p:spPr>
        <p:txBody>
          <a:bodyPr wrap="square" anchor="t">
            <a:spAutoFit/>
          </a:bodyPr>
          <a:lstStyle/>
          <a:p>
            <a:pPr algn="l">
              <a:defRPr sz="1050" b="0">
                <a:solidFill>
                  <a:srgbClr val="232C34"/>
                </a:solidFill>
                <a:latin typeface="Arial"/>
              </a:defRPr>
            </a:pPr>
            <a:r>
              <a:rPr dirty="0"/>
              <a:t>Board-level visibility of deaths, patterns and serious risks.</a:t>
            </a:r>
          </a:p>
        </p:txBody>
      </p:sp>
      <p:sp>
        <p:nvSpPr>
          <p:cNvPr id="15" name="Rounded Rectangle 14"/>
          <p:cNvSpPr/>
          <p:nvPr/>
        </p:nvSpPr>
        <p:spPr>
          <a:xfrm>
            <a:off x="822960" y="3392424"/>
            <a:ext cx="2148840" cy="612648"/>
          </a:xfrm>
          <a:prstGeom prst="roundRect">
            <a:avLst/>
          </a:prstGeom>
          <a:ln/>
        </p:spPr>
        <p:style>
          <a:lnRef idx="1">
            <a:schemeClr val="accent2"/>
          </a:lnRef>
          <a:fillRef idx="2">
            <a:schemeClr val="accent2"/>
          </a:fillRef>
          <a:effectRef idx="1">
            <a:schemeClr val="accent2"/>
          </a:effectRef>
          <a:fontRef idx="minor">
            <a:schemeClr val="dk1"/>
          </a:fontRef>
        </p:style>
        <p:txBody>
          <a:bodyPr rtlCol="0" anchor="ctr"/>
          <a:lstStyle/>
          <a:p>
            <a:pPr algn="ctr"/>
            <a:endParaRPr/>
          </a:p>
        </p:txBody>
      </p:sp>
      <p:sp>
        <p:nvSpPr>
          <p:cNvPr id="16" name="Rectangle 15"/>
          <p:cNvSpPr/>
          <p:nvPr/>
        </p:nvSpPr>
        <p:spPr>
          <a:xfrm>
            <a:off x="822960" y="3392424"/>
            <a:ext cx="73152" cy="612648"/>
          </a:xfrm>
          <a:prstGeom prst="rect">
            <a:avLst/>
          </a:prstGeom>
          <a:solidFill>
            <a:srgbClr val="187E85"/>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7" name="TextBox 16"/>
          <p:cNvSpPr txBox="1"/>
          <p:nvPr/>
        </p:nvSpPr>
        <p:spPr>
          <a:xfrm>
            <a:off x="751550" y="3158613"/>
            <a:ext cx="1856232" cy="310896"/>
          </a:xfrm>
          <a:prstGeom prst="rect">
            <a:avLst/>
          </a:prstGeom>
          <a:noFill/>
        </p:spPr>
        <p:txBody>
          <a:bodyPr wrap="square" anchor="t">
            <a:spAutoFit/>
          </a:bodyPr>
          <a:lstStyle/>
          <a:p>
            <a:pPr algn="l">
              <a:defRPr sz="1250" b="1">
                <a:solidFill>
                  <a:srgbClr val="122338"/>
                </a:solidFill>
                <a:latin typeface="Arial"/>
              </a:defRPr>
            </a:pPr>
            <a:r>
              <a:rPr dirty="0"/>
              <a:t>Speaking up</a:t>
            </a:r>
          </a:p>
        </p:txBody>
      </p:sp>
      <p:sp>
        <p:nvSpPr>
          <p:cNvPr id="18" name="TextBox 17"/>
          <p:cNvSpPr txBox="1"/>
          <p:nvPr/>
        </p:nvSpPr>
        <p:spPr>
          <a:xfrm>
            <a:off x="969264" y="3498683"/>
            <a:ext cx="1856232" cy="18288"/>
          </a:xfrm>
          <a:prstGeom prst="rect">
            <a:avLst/>
          </a:prstGeom>
          <a:noFill/>
        </p:spPr>
        <p:txBody>
          <a:bodyPr wrap="square" anchor="t">
            <a:spAutoFit/>
          </a:bodyPr>
          <a:lstStyle/>
          <a:p>
            <a:pPr algn="l">
              <a:defRPr sz="1050" b="0">
                <a:solidFill>
                  <a:srgbClr val="232C34"/>
                </a:solidFill>
                <a:latin typeface="Arial"/>
              </a:defRPr>
            </a:pPr>
            <a:r>
              <a:rPr dirty="0"/>
              <a:t>Effective routes for staff to raise and escalate concerns.</a:t>
            </a:r>
          </a:p>
        </p:txBody>
      </p:sp>
      <p:sp>
        <p:nvSpPr>
          <p:cNvPr id="19" name="Rounded Rectangle 18"/>
          <p:cNvSpPr/>
          <p:nvPr/>
        </p:nvSpPr>
        <p:spPr>
          <a:xfrm>
            <a:off x="822960" y="4197096"/>
            <a:ext cx="2148840" cy="612648"/>
          </a:xfrm>
          <a:prstGeom prst="roundRect">
            <a:avLst/>
          </a:prstGeom>
          <a:ln/>
        </p:spPr>
        <p:style>
          <a:lnRef idx="1">
            <a:schemeClr val="accent1"/>
          </a:lnRef>
          <a:fillRef idx="2">
            <a:schemeClr val="accent1"/>
          </a:fillRef>
          <a:effectRef idx="1">
            <a:schemeClr val="accent1"/>
          </a:effectRef>
          <a:fontRef idx="minor">
            <a:schemeClr val="dk1"/>
          </a:fontRef>
        </p:style>
        <p:txBody>
          <a:bodyPr rtlCol="0" anchor="ctr"/>
          <a:lstStyle/>
          <a:p>
            <a:pPr algn="ctr"/>
            <a:endParaRPr/>
          </a:p>
        </p:txBody>
      </p:sp>
      <p:sp>
        <p:nvSpPr>
          <p:cNvPr id="20" name="Rectangle 19"/>
          <p:cNvSpPr/>
          <p:nvPr/>
        </p:nvSpPr>
        <p:spPr>
          <a:xfrm>
            <a:off x="822960" y="4197096"/>
            <a:ext cx="73152" cy="612648"/>
          </a:xfrm>
          <a:prstGeom prst="rect">
            <a:avLst/>
          </a:prstGeom>
          <a:solidFill>
            <a:srgbClr val="D16353"/>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1" name="TextBox 20"/>
          <p:cNvSpPr txBox="1"/>
          <p:nvPr/>
        </p:nvSpPr>
        <p:spPr>
          <a:xfrm>
            <a:off x="784570" y="3976755"/>
            <a:ext cx="1856232" cy="310896"/>
          </a:xfrm>
          <a:prstGeom prst="rect">
            <a:avLst/>
          </a:prstGeom>
          <a:noFill/>
        </p:spPr>
        <p:txBody>
          <a:bodyPr wrap="square" anchor="t">
            <a:spAutoFit/>
          </a:bodyPr>
          <a:lstStyle/>
          <a:p>
            <a:pPr algn="l">
              <a:defRPr sz="1250" b="1">
                <a:solidFill>
                  <a:srgbClr val="122338"/>
                </a:solidFill>
                <a:latin typeface="Arial"/>
              </a:defRPr>
            </a:pPr>
            <a:r>
              <a:t>External scrutiny</a:t>
            </a:r>
          </a:p>
        </p:txBody>
      </p:sp>
      <p:sp>
        <p:nvSpPr>
          <p:cNvPr id="22" name="TextBox 21"/>
          <p:cNvSpPr txBox="1"/>
          <p:nvPr/>
        </p:nvSpPr>
        <p:spPr>
          <a:xfrm>
            <a:off x="917593" y="4319131"/>
            <a:ext cx="1856232" cy="18288"/>
          </a:xfrm>
          <a:prstGeom prst="rect">
            <a:avLst/>
          </a:prstGeom>
          <a:noFill/>
        </p:spPr>
        <p:txBody>
          <a:bodyPr wrap="square" anchor="t">
            <a:spAutoFit/>
          </a:bodyPr>
          <a:lstStyle/>
          <a:p>
            <a:pPr algn="l">
              <a:defRPr sz="1050" b="0">
                <a:solidFill>
                  <a:srgbClr val="232C34"/>
                </a:solidFill>
                <a:latin typeface="Arial"/>
              </a:defRPr>
            </a:pPr>
            <a:r>
              <a:rPr dirty="0"/>
              <a:t>Clear referral pathways to regulators and other bodies.</a:t>
            </a:r>
          </a:p>
        </p:txBody>
      </p:sp>
      <p:sp>
        <p:nvSpPr>
          <p:cNvPr id="23" name="Rounded Rectangle 22"/>
          <p:cNvSpPr/>
          <p:nvPr/>
        </p:nvSpPr>
        <p:spPr>
          <a:xfrm>
            <a:off x="822960" y="5001768"/>
            <a:ext cx="2148840" cy="612648"/>
          </a:xfrm>
          <a:prstGeom prst="roundRect">
            <a:avLst/>
          </a:prstGeom>
          <a:ln/>
        </p:spPr>
        <p:style>
          <a:lnRef idx="1">
            <a:schemeClr val="dk1"/>
          </a:lnRef>
          <a:fillRef idx="2">
            <a:schemeClr val="dk1"/>
          </a:fillRef>
          <a:effectRef idx="1">
            <a:schemeClr val="dk1"/>
          </a:effectRef>
          <a:fontRef idx="minor">
            <a:schemeClr val="dk1"/>
          </a:fontRef>
        </p:style>
        <p:txBody>
          <a:bodyPr rtlCol="0" anchor="ctr"/>
          <a:lstStyle/>
          <a:p>
            <a:pPr algn="ctr"/>
            <a:endParaRPr/>
          </a:p>
        </p:txBody>
      </p:sp>
      <p:sp>
        <p:nvSpPr>
          <p:cNvPr id="24" name="Rectangle 23"/>
          <p:cNvSpPr/>
          <p:nvPr/>
        </p:nvSpPr>
        <p:spPr>
          <a:xfrm>
            <a:off x="822960" y="5001768"/>
            <a:ext cx="73152" cy="612648"/>
          </a:xfrm>
          <a:prstGeom prst="rect">
            <a:avLst/>
          </a:prstGeom>
          <a:solidFill>
            <a:srgbClr val="187E85"/>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5" name="TextBox 24"/>
          <p:cNvSpPr txBox="1"/>
          <p:nvPr/>
        </p:nvSpPr>
        <p:spPr>
          <a:xfrm>
            <a:off x="840340" y="4747435"/>
            <a:ext cx="2268619" cy="284693"/>
          </a:xfrm>
          <a:prstGeom prst="rect">
            <a:avLst/>
          </a:prstGeom>
          <a:noFill/>
        </p:spPr>
        <p:txBody>
          <a:bodyPr wrap="square" anchor="t">
            <a:spAutoFit/>
          </a:bodyPr>
          <a:lstStyle/>
          <a:p>
            <a:pPr algn="l">
              <a:defRPr sz="1250" b="1">
                <a:solidFill>
                  <a:srgbClr val="122338"/>
                </a:solidFill>
                <a:latin typeface="Arial"/>
              </a:defRPr>
            </a:pPr>
            <a:r>
              <a:rPr dirty="0"/>
              <a:t>Manager accountability</a:t>
            </a:r>
          </a:p>
        </p:txBody>
      </p:sp>
      <p:sp>
        <p:nvSpPr>
          <p:cNvPr id="26" name="TextBox 25"/>
          <p:cNvSpPr txBox="1"/>
          <p:nvPr/>
        </p:nvSpPr>
        <p:spPr>
          <a:xfrm>
            <a:off x="917593" y="5177840"/>
            <a:ext cx="1856232" cy="18288"/>
          </a:xfrm>
          <a:prstGeom prst="rect">
            <a:avLst/>
          </a:prstGeom>
          <a:noFill/>
        </p:spPr>
        <p:txBody>
          <a:bodyPr wrap="square" anchor="t">
            <a:spAutoFit/>
          </a:bodyPr>
          <a:lstStyle/>
          <a:p>
            <a:pPr algn="l">
              <a:defRPr sz="1050" b="0">
                <a:solidFill>
                  <a:srgbClr val="232C34"/>
                </a:solidFill>
                <a:latin typeface="Arial"/>
              </a:defRPr>
            </a:pPr>
            <a:r>
              <a:rPr dirty="0"/>
              <a:t>Stronger mechanisms for responsibility and learning.</a:t>
            </a:r>
          </a:p>
        </p:txBody>
      </p:sp>
      <p:sp>
        <p:nvSpPr>
          <p:cNvPr id="27" name="Rounded Rectangle 26"/>
          <p:cNvSpPr/>
          <p:nvPr/>
        </p:nvSpPr>
        <p:spPr>
          <a:xfrm>
            <a:off x="3337560" y="1783080"/>
            <a:ext cx="7909560" cy="4114800"/>
          </a:xfrm>
          <a:prstGeom prst="roundRect">
            <a:avLst/>
          </a:prstGeom>
          <a:ln/>
        </p:spPr>
        <p:style>
          <a:lnRef idx="2">
            <a:schemeClr val="accent1"/>
          </a:lnRef>
          <a:fillRef idx="1">
            <a:schemeClr val="lt1"/>
          </a:fillRef>
          <a:effectRef idx="0">
            <a:schemeClr val="accent1"/>
          </a:effectRef>
          <a:fontRef idx="minor">
            <a:schemeClr val="dk1"/>
          </a:fontRef>
        </p:style>
        <p:txBody>
          <a:bodyPr rtlCol="0" anchor="ctr"/>
          <a:lstStyle/>
          <a:p>
            <a:pPr algn="ctr"/>
            <a:endParaRPr/>
          </a:p>
        </p:txBody>
      </p:sp>
      <p:sp>
        <p:nvSpPr>
          <p:cNvPr id="28" name="TextBox 27"/>
          <p:cNvSpPr txBox="1"/>
          <p:nvPr/>
        </p:nvSpPr>
        <p:spPr>
          <a:xfrm>
            <a:off x="3611880" y="1993392"/>
            <a:ext cx="7315200" cy="365760"/>
          </a:xfrm>
          <a:prstGeom prst="rect">
            <a:avLst/>
          </a:prstGeom>
          <a:noFill/>
        </p:spPr>
        <p:txBody>
          <a:bodyPr wrap="square" anchor="t">
            <a:spAutoFit/>
          </a:bodyPr>
          <a:lstStyle/>
          <a:p>
            <a:pPr algn="l">
              <a:defRPr sz="1600" b="1">
                <a:solidFill>
                  <a:srgbClr val="122338"/>
                </a:solidFill>
                <a:latin typeface="Arial"/>
              </a:defRPr>
            </a:pPr>
            <a:r>
              <a:rPr dirty="0"/>
              <a:t>2026 response following the Inquiry</a:t>
            </a:r>
          </a:p>
        </p:txBody>
      </p:sp>
      <p:sp>
        <p:nvSpPr>
          <p:cNvPr id="29" name="TextBox 28"/>
          <p:cNvSpPr txBox="1"/>
          <p:nvPr/>
        </p:nvSpPr>
        <p:spPr>
          <a:xfrm>
            <a:off x="3611880" y="2542032"/>
            <a:ext cx="7132320" cy="2286000"/>
          </a:xfrm>
          <a:prstGeom prst="rect">
            <a:avLst/>
          </a:prstGeom>
          <a:noFill/>
        </p:spPr>
        <p:txBody>
          <a:bodyPr wrap="square">
            <a:spAutoFit/>
          </a:bodyPr>
          <a:lstStyle/>
          <a:p>
            <a:pPr>
              <a:lnSpc>
                <a:spcPct val="108000"/>
              </a:lnSpc>
              <a:spcAft>
                <a:spcPts val="900"/>
              </a:spcAft>
              <a:defRPr sz="1400">
                <a:solidFill>
                  <a:srgbClr val="232C34"/>
                </a:solidFill>
                <a:latin typeface="Arial"/>
              </a:defRPr>
            </a:pPr>
            <a:r>
              <a:rPr dirty="0"/>
              <a:t>• Government action includes stronger safeguarding and neonatal safety measures.</a:t>
            </a:r>
          </a:p>
          <a:p>
            <a:pPr>
              <a:lnSpc>
                <a:spcPct val="108000"/>
              </a:lnSpc>
              <a:spcAft>
                <a:spcPts val="900"/>
              </a:spcAft>
              <a:defRPr sz="1400">
                <a:solidFill>
                  <a:srgbClr val="232C34"/>
                </a:solidFill>
                <a:latin typeface="Arial"/>
              </a:defRPr>
            </a:pPr>
            <a:r>
              <a:rPr dirty="0"/>
              <a:t>• Work has begun on neonatal ‘cot cams’ and stronger accountability for NHS managers.</a:t>
            </a:r>
          </a:p>
          <a:p>
            <a:pPr>
              <a:lnSpc>
                <a:spcPct val="108000"/>
              </a:lnSpc>
              <a:spcAft>
                <a:spcPts val="900"/>
              </a:spcAft>
              <a:defRPr sz="1400">
                <a:solidFill>
                  <a:srgbClr val="232C34"/>
                </a:solidFill>
                <a:latin typeface="Arial"/>
              </a:defRPr>
            </a:pPr>
            <a:r>
              <a:rPr dirty="0"/>
              <a:t>• Inspection and safeguarding reforms are being developed.</a:t>
            </a:r>
          </a:p>
          <a:p>
            <a:pPr>
              <a:lnSpc>
                <a:spcPct val="108000"/>
              </a:lnSpc>
              <a:spcAft>
                <a:spcPts val="900"/>
              </a:spcAft>
              <a:defRPr sz="1400">
                <a:solidFill>
                  <a:srgbClr val="232C34"/>
                </a:solidFill>
                <a:latin typeface="Arial"/>
              </a:defRPr>
            </a:pPr>
            <a:r>
              <a:rPr dirty="0"/>
              <a:t>• By 31 March 2027, Trusts are expected to have effective Board-level monitoring of deaths of children and babies.</a:t>
            </a:r>
          </a:p>
        </p:txBody>
      </p:sp>
      <p:sp>
        <p:nvSpPr>
          <p:cNvPr id="30" name="TextBox 29"/>
          <p:cNvSpPr txBox="1"/>
          <p:nvPr/>
        </p:nvSpPr>
        <p:spPr>
          <a:xfrm>
            <a:off x="3611880" y="5166360"/>
            <a:ext cx="7132320" cy="384048"/>
          </a:xfrm>
          <a:prstGeom prst="rect">
            <a:avLst/>
          </a:prstGeom>
          <a:noFill/>
        </p:spPr>
        <p:txBody>
          <a:bodyPr wrap="square" anchor="t">
            <a:spAutoFit/>
          </a:bodyPr>
          <a:lstStyle/>
          <a:p>
            <a:pPr algn="r">
              <a:defRPr sz="1150" b="0">
                <a:solidFill>
                  <a:srgbClr val="5E6A73"/>
                </a:solidFill>
                <a:latin typeface="Arial"/>
              </a:defRPr>
            </a:pPr>
            <a:r>
              <a:t>(UK Government, 2026; Thirlwall Inquiry, 2026)</a:t>
            </a:r>
          </a:p>
        </p:txBody>
      </p:sp>
      <p:sp>
        <p:nvSpPr>
          <p:cNvPr id="31" name="Rectangle 30"/>
          <p:cNvSpPr/>
          <p:nvPr/>
        </p:nvSpPr>
        <p:spPr>
          <a:xfrm>
            <a:off x="502920" y="6547104"/>
            <a:ext cx="11155680" cy="10972"/>
          </a:xfrm>
          <a:prstGeom prst="rect">
            <a:avLst/>
          </a:prstGeom>
          <a:solidFill>
            <a:srgbClr val="E2E8EB"/>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2" name="TextBox 31"/>
          <p:cNvSpPr txBox="1"/>
          <p:nvPr/>
        </p:nvSpPr>
        <p:spPr>
          <a:xfrm>
            <a:off x="502920" y="6592824"/>
            <a:ext cx="9601200" cy="182880"/>
          </a:xfrm>
          <a:prstGeom prst="rect">
            <a:avLst/>
          </a:prstGeom>
          <a:noFill/>
        </p:spPr>
        <p:txBody>
          <a:bodyPr wrap="none">
            <a:spAutoFit/>
          </a:bodyPr>
          <a:lstStyle/>
          <a:p>
            <a:pPr>
              <a:defRPr sz="850">
                <a:solidFill>
                  <a:srgbClr val="5E6A73"/>
                </a:solidFill>
                <a:latin typeface="Arial"/>
              </a:defRPr>
            </a:pPr>
            <a:r>
              <a:t>LCHS7006  |  Quality Assurance and Service Improvements</a:t>
            </a:r>
          </a:p>
        </p:txBody>
      </p:sp>
      <p:sp>
        <p:nvSpPr>
          <p:cNvPr id="33" name="TextBox 32"/>
          <p:cNvSpPr txBox="1"/>
          <p:nvPr/>
        </p:nvSpPr>
        <p:spPr>
          <a:xfrm>
            <a:off x="10652760" y="6565392"/>
            <a:ext cx="1005840" cy="228600"/>
          </a:xfrm>
          <a:prstGeom prst="rect">
            <a:avLst/>
          </a:prstGeom>
          <a:noFill/>
        </p:spPr>
        <p:txBody>
          <a:bodyPr wrap="none">
            <a:spAutoFit/>
          </a:bodyPr>
          <a:lstStyle/>
          <a:p>
            <a:pPr algn="r">
              <a:defRPr sz="900" b="1">
                <a:solidFill>
                  <a:srgbClr val="187E85"/>
                </a:solidFill>
                <a:latin typeface="Arial"/>
              </a:defRPr>
            </a:pPr>
            <a:r>
              <a:t>09/15</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12191695" cy="6858000"/>
          </a:xfrm>
          <a:prstGeom prst="rect">
            <a:avLst/>
          </a:prstGeom>
          <a:solidFill>
            <a:srgbClr val="F7F6F2"/>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Rectangle 2"/>
          <p:cNvSpPr/>
          <p:nvPr/>
        </p:nvSpPr>
        <p:spPr>
          <a:xfrm>
            <a:off x="0" y="0"/>
            <a:ext cx="109728" cy="6858000"/>
          </a:xfrm>
          <a:prstGeom prst="rect">
            <a:avLst/>
          </a:prstGeom>
          <a:solidFill>
            <a:srgbClr val="187E85"/>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TextBox 3"/>
          <p:cNvSpPr txBox="1"/>
          <p:nvPr/>
        </p:nvSpPr>
        <p:spPr>
          <a:xfrm>
            <a:off x="502920" y="274320"/>
            <a:ext cx="10698480" cy="566928"/>
          </a:xfrm>
          <a:prstGeom prst="rect">
            <a:avLst/>
          </a:prstGeom>
          <a:noFill/>
        </p:spPr>
        <p:txBody>
          <a:bodyPr wrap="none">
            <a:spAutoFit/>
          </a:bodyPr>
          <a:lstStyle/>
          <a:p>
            <a:pPr>
              <a:defRPr sz="2700" b="1">
                <a:solidFill>
                  <a:srgbClr val="122338"/>
                </a:solidFill>
                <a:latin typeface="Arial"/>
              </a:defRPr>
            </a:pPr>
            <a:r>
              <a:t>9. Organisational culture and speaking up</a:t>
            </a:r>
          </a:p>
        </p:txBody>
      </p:sp>
      <p:sp>
        <p:nvSpPr>
          <p:cNvPr id="5" name="TextBox 4"/>
          <p:cNvSpPr txBox="1"/>
          <p:nvPr/>
        </p:nvSpPr>
        <p:spPr>
          <a:xfrm>
            <a:off x="10538224" y="292608"/>
            <a:ext cx="1028936" cy="307777"/>
          </a:xfrm>
          <a:prstGeom prst="rect">
            <a:avLst/>
          </a:prstGeom>
          <a:noFill/>
        </p:spPr>
        <p:txBody>
          <a:bodyPr wrap="none">
            <a:spAutoFit/>
          </a:bodyPr>
          <a:lstStyle/>
          <a:p>
            <a:pPr algn="r">
              <a:defRPr sz="1000" b="1">
                <a:solidFill>
                  <a:srgbClr val="187E85"/>
                </a:solidFill>
                <a:latin typeface="Arial"/>
              </a:defRPr>
            </a:pPr>
            <a:r>
              <a:rPr sz="1400" u="sng" dirty="0">
                <a:effectLst>
                  <a:outerShdw blurRad="38100" dist="38100" dir="2700000" algn="tl">
                    <a:srgbClr val="000000">
                      <a:alpha val="43137"/>
                    </a:srgbClr>
                  </a:outerShdw>
                </a:effectLst>
              </a:rPr>
              <a:t>CULTURE</a:t>
            </a:r>
            <a:endParaRPr u="sng" dirty="0">
              <a:effectLst>
                <a:outerShdw blurRad="38100" dist="38100" dir="2700000" algn="tl">
                  <a:srgbClr val="000000">
                    <a:alpha val="43137"/>
                  </a:srgbClr>
                </a:outerShdw>
              </a:effectLst>
            </a:endParaRPr>
          </a:p>
        </p:txBody>
      </p:sp>
      <p:sp>
        <p:nvSpPr>
          <p:cNvPr id="6" name="Rounded Rectangle 5"/>
          <p:cNvSpPr/>
          <p:nvPr/>
        </p:nvSpPr>
        <p:spPr>
          <a:xfrm>
            <a:off x="731520" y="1234440"/>
            <a:ext cx="4983480" cy="4343400"/>
          </a:xfrm>
          <a:prstGeom prst="roundRect">
            <a:avLst/>
          </a:prstGeom>
          <a:solidFill>
            <a:srgbClr val="FFFFFF"/>
          </a:solidFill>
          <a:ln w="10160">
            <a:solidFill>
              <a:srgbClr val="E2E8EB"/>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 name="Rectangle 6"/>
          <p:cNvSpPr/>
          <p:nvPr/>
        </p:nvSpPr>
        <p:spPr>
          <a:xfrm>
            <a:off x="731520" y="1234440"/>
            <a:ext cx="73152" cy="4343400"/>
          </a:xfrm>
          <a:prstGeom prst="rect">
            <a:avLst/>
          </a:prstGeom>
          <a:solidFill>
            <a:srgbClr val="187E85"/>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 name="TextBox 7"/>
          <p:cNvSpPr txBox="1"/>
          <p:nvPr/>
        </p:nvSpPr>
        <p:spPr>
          <a:xfrm>
            <a:off x="896112" y="1362456"/>
            <a:ext cx="4690872" cy="338554"/>
          </a:xfrm>
          <a:prstGeom prst="rect">
            <a:avLst/>
          </a:prstGeom>
          <a:noFill/>
        </p:spPr>
        <p:txBody>
          <a:bodyPr wrap="square" anchor="t">
            <a:spAutoFit/>
          </a:bodyPr>
          <a:lstStyle/>
          <a:p>
            <a:pPr algn="ctr">
              <a:defRPr sz="1600" b="1">
                <a:solidFill>
                  <a:srgbClr val="122338"/>
                </a:solidFill>
                <a:latin typeface="Arial"/>
              </a:defRPr>
            </a:pPr>
            <a:r>
              <a:rPr dirty="0"/>
              <a:t>A safety culture should enable staff to…</a:t>
            </a:r>
          </a:p>
        </p:txBody>
      </p:sp>
      <p:sp>
        <p:nvSpPr>
          <p:cNvPr id="9" name="TextBox 8"/>
          <p:cNvSpPr txBox="1"/>
          <p:nvPr/>
        </p:nvSpPr>
        <p:spPr>
          <a:xfrm>
            <a:off x="896112" y="1719072"/>
            <a:ext cx="4690872" cy="3454344"/>
          </a:xfrm>
          <a:prstGeom prst="rect">
            <a:avLst/>
          </a:prstGeom>
          <a:noFill/>
        </p:spPr>
        <p:txBody>
          <a:bodyPr wrap="square" anchor="t">
            <a:spAutoFit/>
          </a:bodyPr>
          <a:lstStyle/>
          <a:p>
            <a:pPr algn="l">
              <a:lnSpc>
                <a:spcPct val="250000"/>
              </a:lnSpc>
              <a:defRPr sz="1500" b="0">
                <a:solidFill>
                  <a:srgbClr val="232C34"/>
                </a:solidFill>
                <a:latin typeface="Arial"/>
              </a:defRPr>
            </a:pPr>
            <a:r>
              <a:rPr dirty="0"/>
              <a:t>• Raise concerns without fear</a:t>
            </a:r>
            <a:br>
              <a:rPr dirty="0"/>
            </a:br>
            <a:r>
              <a:rPr dirty="0"/>
              <a:t>• Challenge decisions respectfully</a:t>
            </a:r>
            <a:br>
              <a:rPr dirty="0"/>
            </a:br>
            <a:r>
              <a:rPr dirty="0"/>
              <a:t>• Report incidents and near misses</a:t>
            </a:r>
            <a:br>
              <a:rPr dirty="0"/>
            </a:br>
            <a:r>
              <a:rPr dirty="0"/>
              <a:t>• Escalate unresolved risks</a:t>
            </a:r>
            <a:br>
              <a:rPr dirty="0"/>
            </a:br>
            <a:r>
              <a:rPr dirty="0"/>
              <a:t>• Receive feedback after speaking up</a:t>
            </a:r>
            <a:br>
              <a:rPr dirty="0"/>
            </a:br>
            <a:r>
              <a:rPr dirty="0"/>
              <a:t>• See evidence that concerns lead to action</a:t>
            </a:r>
          </a:p>
        </p:txBody>
      </p:sp>
      <p:sp>
        <p:nvSpPr>
          <p:cNvPr id="10" name="Rounded Rectangle 9"/>
          <p:cNvSpPr/>
          <p:nvPr/>
        </p:nvSpPr>
        <p:spPr>
          <a:xfrm>
            <a:off x="5989320" y="1234440"/>
            <a:ext cx="5394960" cy="4343400"/>
          </a:xfrm>
          <a:prstGeom prst="roundRect">
            <a:avLst/>
          </a:prstGeom>
          <a:solidFill>
            <a:srgbClr val="E4F1F1"/>
          </a:solidFill>
          <a:ln w="10160">
            <a:solidFill>
              <a:srgbClr val="E2E8EB"/>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1" name="Rectangle 10"/>
          <p:cNvSpPr/>
          <p:nvPr/>
        </p:nvSpPr>
        <p:spPr>
          <a:xfrm>
            <a:off x="5989320" y="1234440"/>
            <a:ext cx="73152" cy="4343400"/>
          </a:xfrm>
          <a:prstGeom prst="rect">
            <a:avLst/>
          </a:prstGeom>
          <a:solidFill>
            <a:srgbClr val="D16353"/>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2" name="TextBox 11"/>
          <p:cNvSpPr txBox="1"/>
          <p:nvPr/>
        </p:nvSpPr>
        <p:spPr>
          <a:xfrm>
            <a:off x="6153912" y="1362456"/>
            <a:ext cx="5102352" cy="338554"/>
          </a:xfrm>
          <a:prstGeom prst="rect">
            <a:avLst/>
          </a:prstGeom>
          <a:noFill/>
        </p:spPr>
        <p:txBody>
          <a:bodyPr wrap="square" anchor="t">
            <a:spAutoFit/>
          </a:bodyPr>
          <a:lstStyle/>
          <a:p>
            <a:pPr algn="ctr">
              <a:defRPr sz="1600" b="1">
                <a:solidFill>
                  <a:srgbClr val="122338"/>
                </a:solidFill>
                <a:latin typeface="Arial"/>
              </a:defRPr>
            </a:pPr>
            <a:r>
              <a:rPr dirty="0"/>
              <a:t>Why culture changes quality</a:t>
            </a:r>
          </a:p>
        </p:txBody>
      </p:sp>
      <p:sp>
        <p:nvSpPr>
          <p:cNvPr id="13" name="TextBox 12"/>
          <p:cNvSpPr txBox="1"/>
          <p:nvPr/>
        </p:nvSpPr>
        <p:spPr>
          <a:xfrm>
            <a:off x="6153912" y="1719072"/>
            <a:ext cx="5102352" cy="3575594"/>
          </a:xfrm>
          <a:prstGeom prst="rect">
            <a:avLst/>
          </a:prstGeom>
          <a:noFill/>
        </p:spPr>
        <p:txBody>
          <a:bodyPr wrap="square" anchor="t">
            <a:spAutoFit/>
          </a:bodyPr>
          <a:lstStyle/>
          <a:p>
            <a:pPr algn="ctr">
              <a:lnSpc>
                <a:spcPct val="150000"/>
              </a:lnSpc>
              <a:defRPr sz="1700" b="0">
                <a:solidFill>
                  <a:srgbClr val="232C34"/>
                </a:solidFill>
                <a:latin typeface="Arial"/>
              </a:defRPr>
            </a:pPr>
            <a:r>
              <a:rPr dirty="0"/>
              <a:t>Formal policy</a:t>
            </a:r>
            <a:br>
              <a:rPr dirty="0"/>
            </a:br>
            <a:r>
              <a:rPr dirty="0"/>
              <a:t>      ↓</a:t>
            </a:r>
            <a:br>
              <a:rPr dirty="0"/>
            </a:br>
            <a:r>
              <a:rPr dirty="0"/>
              <a:t>Staff confidence to use it</a:t>
            </a:r>
            <a:br>
              <a:rPr dirty="0"/>
            </a:br>
            <a:r>
              <a:rPr dirty="0"/>
              <a:t>      ↓</a:t>
            </a:r>
            <a:br>
              <a:rPr dirty="0"/>
            </a:br>
            <a:r>
              <a:rPr dirty="0"/>
              <a:t>Timely escalation</a:t>
            </a:r>
            <a:br>
              <a:rPr dirty="0"/>
            </a:br>
            <a:r>
              <a:rPr dirty="0"/>
              <a:t>      ↓</a:t>
            </a:r>
            <a:br>
              <a:rPr dirty="0"/>
            </a:br>
            <a:r>
              <a:rPr dirty="0"/>
              <a:t>Management response</a:t>
            </a:r>
            <a:br>
              <a:rPr dirty="0"/>
            </a:br>
            <a:r>
              <a:rPr dirty="0"/>
              <a:t>      ↓</a:t>
            </a:r>
            <a:br>
              <a:rPr dirty="0"/>
            </a:br>
            <a:r>
              <a:rPr dirty="0"/>
              <a:t>Learning and prevention</a:t>
            </a:r>
          </a:p>
        </p:txBody>
      </p:sp>
      <p:sp>
        <p:nvSpPr>
          <p:cNvPr id="14" name="TextBox 13"/>
          <p:cNvSpPr txBox="1"/>
          <p:nvPr/>
        </p:nvSpPr>
        <p:spPr>
          <a:xfrm>
            <a:off x="822960" y="5742432"/>
            <a:ext cx="10561320" cy="307777"/>
          </a:xfrm>
          <a:prstGeom prst="rect">
            <a:avLst/>
          </a:prstGeom>
          <a:noFill/>
        </p:spPr>
        <p:txBody>
          <a:bodyPr wrap="square" anchor="t">
            <a:spAutoFit/>
          </a:bodyPr>
          <a:lstStyle/>
          <a:p>
            <a:pPr algn="ctr">
              <a:defRPr sz="1250" b="0">
                <a:solidFill>
                  <a:srgbClr val="5E6A73"/>
                </a:solidFill>
                <a:latin typeface="Arial"/>
              </a:defRPr>
            </a:pPr>
            <a:r>
              <a:rPr sz="1400" dirty="0">
                <a:solidFill>
                  <a:schemeClr val="tx1">
                    <a:lumMod val="95000"/>
                    <a:lumOff val="5000"/>
                  </a:schemeClr>
                </a:solidFill>
              </a:rPr>
              <a:t>The Inquiry examined whistleblowing, Freedom to Speak Up, professional relationships and the response to staff concerns.</a:t>
            </a:r>
          </a:p>
        </p:txBody>
      </p:sp>
      <p:sp>
        <p:nvSpPr>
          <p:cNvPr id="15" name="Rectangle 14"/>
          <p:cNvSpPr/>
          <p:nvPr/>
        </p:nvSpPr>
        <p:spPr>
          <a:xfrm>
            <a:off x="502920" y="6547104"/>
            <a:ext cx="11155680" cy="10972"/>
          </a:xfrm>
          <a:prstGeom prst="rect">
            <a:avLst/>
          </a:prstGeom>
          <a:solidFill>
            <a:srgbClr val="E2E8EB"/>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6" name="TextBox 15"/>
          <p:cNvSpPr txBox="1"/>
          <p:nvPr/>
        </p:nvSpPr>
        <p:spPr>
          <a:xfrm>
            <a:off x="502920" y="6592824"/>
            <a:ext cx="9601200" cy="182880"/>
          </a:xfrm>
          <a:prstGeom prst="rect">
            <a:avLst/>
          </a:prstGeom>
          <a:noFill/>
        </p:spPr>
        <p:txBody>
          <a:bodyPr wrap="none">
            <a:spAutoFit/>
          </a:bodyPr>
          <a:lstStyle/>
          <a:p>
            <a:pPr>
              <a:defRPr sz="850">
                <a:solidFill>
                  <a:srgbClr val="5E6A73"/>
                </a:solidFill>
                <a:latin typeface="Arial"/>
              </a:defRPr>
            </a:pPr>
            <a:r>
              <a:t>LCHS7006  |  Quality Assurance and Service Improvements</a:t>
            </a:r>
          </a:p>
        </p:txBody>
      </p:sp>
      <p:sp>
        <p:nvSpPr>
          <p:cNvPr id="17" name="TextBox 16"/>
          <p:cNvSpPr txBox="1"/>
          <p:nvPr/>
        </p:nvSpPr>
        <p:spPr>
          <a:xfrm>
            <a:off x="10652760" y="6565392"/>
            <a:ext cx="1005840" cy="228600"/>
          </a:xfrm>
          <a:prstGeom prst="rect">
            <a:avLst/>
          </a:prstGeom>
          <a:noFill/>
        </p:spPr>
        <p:txBody>
          <a:bodyPr wrap="none">
            <a:spAutoFit/>
          </a:bodyPr>
          <a:lstStyle/>
          <a:p>
            <a:pPr algn="r">
              <a:defRPr sz="900" b="1">
                <a:solidFill>
                  <a:srgbClr val="187E85"/>
                </a:solidFill>
                <a:latin typeface="Arial"/>
              </a:defRPr>
            </a:pPr>
            <a:r>
              <a:t>10/15</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12191695" cy="6858000"/>
          </a:xfrm>
          <a:prstGeom prst="rect">
            <a:avLst/>
          </a:prstGeom>
          <a:solidFill>
            <a:srgbClr val="F7F6F2"/>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Rectangle 2"/>
          <p:cNvSpPr/>
          <p:nvPr/>
        </p:nvSpPr>
        <p:spPr>
          <a:xfrm>
            <a:off x="0" y="0"/>
            <a:ext cx="109728" cy="6858000"/>
          </a:xfrm>
          <a:prstGeom prst="rect">
            <a:avLst/>
          </a:prstGeom>
          <a:solidFill>
            <a:srgbClr val="187E85"/>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TextBox 3"/>
          <p:cNvSpPr txBox="1"/>
          <p:nvPr/>
        </p:nvSpPr>
        <p:spPr>
          <a:xfrm>
            <a:off x="502920" y="274320"/>
            <a:ext cx="10698480" cy="566928"/>
          </a:xfrm>
          <a:prstGeom prst="rect">
            <a:avLst/>
          </a:prstGeom>
          <a:noFill/>
        </p:spPr>
        <p:txBody>
          <a:bodyPr wrap="none">
            <a:spAutoFit/>
          </a:bodyPr>
          <a:lstStyle/>
          <a:p>
            <a:pPr>
              <a:defRPr sz="2700" b="1">
                <a:solidFill>
                  <a:srgbClr val="122338"/>
                </a:solidFill>
                <a:latin typeface="Arial"/>
              </a:defRPr>
            </a:pPr>
            <a:r>
              <a:t>10. Impact on quality</a:t>
            </a:r>
          </a:p>
        </p:txBody>
      </p:sp>
      <p:sp>
        <p:nvSpPr>
          <p:cNvPr id="5" name="TextBox 4"/>
          <p:cNvSpPr txBox="1"/>
          <p:nvPr/>
        </p:nvSpPr>
        <p:spPr>
          <a:xfrm>
            <a:off x="10708142" y="292608"/>
            <a:ext cx="859018" cy="307777"/>
          </a:xfrm>
          <a:prstGeom prst="rect">
            <a:avLst/>
          </a:prstGeom>
          <a:noFill/>
        </p:spPr>
        <p:txBody>
          <a:bodyPr wrap="none">
            <a:spAutoFit/>
          </a:bodyPr>
          <a:lstStyle/>
          <a:p>
            <a:pPr algn="r">
              <a:defRPr sz="1000" b="1">
                <a:solidFill>
                  <a:srgbClr val="187E85"/>
                </a:solidFill>
                <a:latin typeface="Arial"/>
              </a:defRPr>
            </a:pPr>
            <a:r>
              <a:rPr sz="1400" u="sng" dirty="0">
                <a:effectLst>
                  <a:outerShdw blurRad="38100" dist="38100" dir="2700000" algn="tl">
                    <a:srgbClr val="000000">
                      <a:alpha val="43137"/>
                    </a:srgbClr>
                  </a:outerShdw>
                </a:effectLst>
              </a:rPr>
              <a:t>IMPACT</a:t>
            </a:r>
          </a:p>
        </p:txBody>
      </p:sp>
      <p:sp>
        <p:nvSpPr>
          <p:cNvPr id="6" name="Rounded Rectangle 5"/>
          <p:cNvSpPr/>
          <p:nvPr/>
        </p:nvSpPr>
        <p:spPr>
          <a:xfrm>
            <a:off x="777240" y="1234440"/>
            <a:ext cx="2011680" cy="612648"/>
          </a:xfrm>
          <a:prstGeom prst="roundRect">
            <a:avLst/>
          </a:prstGeom>
          <a:ln/>
        </p:spPr>
        <p:style>
          <a:lnRef idx="3">
            <a:schemeClr val="lt1"/>
          </a:lnRef>
          <a:fillRef idx="1">
            <a:schemeClr val="accent6"/>
          </a:fillRef>
          <a:effectRef idx="1">
            <a:schemeClr val="accent6"/>
          </a:effectRef>
          <a:fontRef idx="minor">
            <a:schemeClr val="lt1"/>
          </a:fontRef>
        </p:style>
        <p:txBody>
          <a:bodyPr rtlCol="0" anchor="ctr"/>
          <a:lstStyle/>
          <a:p>
            <a:pPr algn="ctr"/>
            <a:endParaRPr/>
          </a:p>
        </p:txBody>
      </p:sp>
      <p:sp>
        <p:nvSpPr>
          <p:cNvPr id="7" name="TextBox 6"/>
          <p:cNvSpPr txBox="1"/>
          <p:nvPr/>
        </p:nvSpPr>
        <p:spPr>
          <a:xfrm>
            <a:off x="914400" y="1353312"/>
            <a:ext cx="1737360" cy="320040"/>
          </a:xfrm>
          <a:prstGeom prst="rect">
            <a:avLst/>
          </a:prstGeom>
          <a:noFill/>
        </p:spPr>
        <p:txBody>
          <a:bodyPr wrap="square" anchor="t">
            <a:spAutoFit/>
          </a:bodyPr>
          <a:lstStyle/>
          <a:p>
            <a:pPr algn="ctr">
              <a:defRPr sz="1350" b="1">
                <a:solidFill>
                  <a:srgbClr val="122338"/>
                </a:solidFill>
                <a:latin typeface="Arial"/>
              </a:defRPr>
            </a:pPr>
            <a:r>
              <a:t>Safety</a:t>
            </a:r>
          </a:p>
        </p:txBody>
      </p:sp>
      <p:sp>
        <p:nvSpPr>
          <p:cNvPr id="8" name="TextBox 7"/>
          <p:cNvSpPr txBox="1"/>
          <p:nvPr/>
        </p:nvSpPr>
        <p:spPr>
          <a:xfrm>
            <a:off x="3063240" y="1252728"/>
            <a:ext cx="8001000" cy="502920"/>
          </a:xfrm>
          <a:prstGeom prst="rect">
            <a:avLst/>
          </a:prstGeom>
          <a:noFill/>
        </p:spPr>
        <p:txBody>
          <a:bodyPr wrap="square" anchor="t">
            <a:spAutoFit/>
          </a:bodyPr>
          <a:lstStyle/>
          <a:p>
            <a:pPr algn="l">
              <a:defRPr sz="1450" b="0">
                <a:solidFill>
                  <a:srgbClr val="232C34"/>
                </a:solidFill>
                <a:latin typeface="Arial"/>
              </a:defRPr>
            </a:pPr>
            <a:r>
              <a:t>Failure to identify and respond to serious risk undermines patient protection.</a:t>
            </a:r>
          </a:p>
        </p:txBody>
      </p:sp>
      <p:sp>
        <p:nvSpPr>
          <p:cNvPr id="9" name="Rounded Rectangle 8"/>
          <p:cNvSpPr/>
          <p:nvPr/>
        </p:nvSpPr>
        <p:spPr>
          <a:xfrm>
            <a:off x="777240" y="2075688"/>
            <a:ext cx="2011680" cy="612648"/>
          </a:xfrm>
          <a:prstGeom prst="roundRect">
            <a:avLst/>
          </a:prstGeom>
          <a:ln/>
        </p:spPr>
        <p:style>
          <a:lnRef idx="3">
            <a:schemeClr val="lt1"/>
          </a:lnRef>
          <a:fillRef idx="1">
            <a:schemeClr val="accent5"/>
          </a:fillRef>
          <a:effectRef idx="1">
            <a:schemeClr val="accent5"/>
          </a:effectRef>
          <a:fontRef idx="minor">
            <a:schemeClr val="lt1"/>
          </a:fontRef>
        </p:style>
        <p:txBody>
          <a:bodyPr rtlCol="0" anchor="ctr"/>
          <a:lstStyle/>
          <a:p>
            <a:pPr algn="ctr"/>
            <a:endParaRPr/>
          </a:p>
        </p:txBody>
      </p:sp>
      <p:sp>
        <p:nvSpPr>
          <p:cNvPr id="10" name="TextBox 9"/>
          <p:cNvSpPr txBox="1"/>
          <p:nvPr/>
        </p:nvSpPr>
        <p:spPr>
          <a:xfrm>
            <a:off x="914400" y="2194560"/>
            <a:ext cx="1737360" cy="320040"/>
          </a:xfrm>
          <a:prstGeom prst="rect">
            <a:avLst/>
          </a:prstGeom>
          <a:noFill/>
        </p:spPr>
        <p:txBody>
          <a:bodyPr wrap="square" anchor="t">
            <a:spAutoFit/>
          </a:bodyPr>
          <a:lstStyle/>
          <a:p>
            <a:pPr algn="ctr">
              <a:defRPr sz="1350" b="1">
                <a:solidFill>
                  <a:srgbClr val="122338"/>
                </a:solidFill>
                <a:latin typeface="Arial"/>
              </a:defRPr>
            </a:pPr>
            <a:r>
              <a:t>Effectiveness</a:t>
            </a:r>
          </a:p>
        </p:txBody>
      </p:sp>
      <p:sp>
        <p:nvSpPr>
          <p:cNvPr id="11" name="TextBox 10"/>
          <p:cNvSpPr txBox="1"/>
          <p:nvPr/>
        </p:nvSpPr>
        <p:spPr>
          <a:xfrm>
            <a:off x="3063240" y="2093976"/>
            <a:ext cx="8001000" cy="502920"/>
          </a:xfrm>
          <a:prstGeom prst="rect">
            <a:avLst/>
          </a:prstGeom>
          <a:noFill/>
        </p:spPr>
        <p:txBody>
          <a:bodyPr wrap="square" anchor="t">
            <a:spAutoFit/>
          </a:bodyPr>
          <a:lstStyle/>
          <a:p>
            <a:pPr algn="l">
              <a:defRPr sz="1450" b="0">
                <a:solidFill>
                  <a:srgbClr val="232C34"/>
                </a:solidFill>
                <a:latin typeface="Arial"/>
              </a:defRPr>
            </a:pPr>
            <a:r>
              <a:t>Delayed recognition can reduce the opportunity for timely intervention.</a:t>
            </a:r>
          </a:p>
        </p:txBody>
      </p:sp>
      <p:sp>
        <p:nvSpPr>
          <p:cNvPr id="12" name="Rounded Rectangle 11"/>
          <p:cNvSpPr/>
          <p:nvPr/>
        </p:nvSpPr>
        <p:spPr>
          <a:xfrm>
            <a:off x="777240" y="2916936"/>
            <a:ext cx="2011680" cy="612648"/>
          </a:xfrm>
          <a:prstGeom prst="roundRect">
            <a:avLst/>
          </a:prstGeom>
          <a:ln/>
        </p:spPr>
        <p:style>
          <a:lnRef idx="3">
            <a:schemeClr val="lt1"/>
          </a:lnRef>
          <a:fillRef idx="1">
            <a:schemeClr val="accent4"/>
          </a:fillRef>
          <a:effectRef idx="1">
            <a:schemeClr val="accent4"/>
          </a:effectRef>
          <a:fontRef idx="minor">
            <a:schemeClr val="lt1"/>
          </a:fontRef>
        </p:style>
        <p:txBody>
          <a:bodyPr rtlCol="0" anchor="ctr"/>
          <a:lstStyle/>
          <a:p>
            <a:pPr algn="ctr"/>
            <a:endParaRPr/>
          </a:p>
        </p:txBody>
      </p:sp>
      <p:sp>
        <p:nvSpPr>
          <p:cNvPr id="13" name="TextBox 12"/>
          <p:cNvSpPr txBox="1"/>
          <p:nvPr/>
        </p:nvSpPr>
        <p:spPr>
          <a:xfrm>
            <a:off x="914400" y="3035808"/>
            <a:ext cx="1737360" cy="320040"/>
          </a:xfrm>
          <a:prstGeom prst="rect">
            <a:avLst/>
          </a:prstGeom>
          <a:noFill/>
        </p:spPr>
        <p:txBody>
          <a:bodyPr wrap="square" anchor="t">
            <a:spAutoFit/>
          </a:bodyPr>
          <a:lstStyle/>
          <a:p>
            <a:pPr algn="ctr">
              <a:defRPr sz="1350" b="1">
                <a:solidFill>
                  <a:srgbClr val="122338"/>
                </a:solidFill>
                <a:latin typeface="Arial"/>
              </a:defRPr>
            </a:pPr>
            <a:r>
              <a:t>Experience</a:t>
            </a:r>
          </a:p>
        </p:txBody>
      </p:sp>
      <p:sp>
        <p:nvSpPr>
          <p:cNvPr id="14" name="TextBox 13"/>
          <p:cNvSpPr txBox="1"/>
          <p:nvPr/>
        </p:nvSpPr>
        <p:spPr>
          <a:xfrm>
            <a:off x="3063240" y="2935224"/>
            <a:ext cx="8001000" cy="502920"/>
          </a:xfrm>
          <a:prstGeom prst="rect">
            <a:avLst/>
          </a:prstGeom>
          <a:noFill/>
        </p:spPr>
        <p:txBody>
          <a:bodyPr wrap="square" anchor="t">
            <a:spAutoFit/>
          </a:bodyPr>
          <a:lstStyle/>
          <a:p>
            <a:pPr algn="l">
              <a:defRPr sz="1450" b="0">
                <a:solidFill>
                  <a:srgbClr val="232C34"/>
                </a:solidFill>
                <a:latin typeface="Arial"/>
              </a:defRPr>
            </a:pPr>
            <a:r>
              <a:t>Families may lose confidence when communication is incomplete or delayed.</a:t>
            </a:r>
          </a:p>
        </p:txBody>
      </p:sp>
      <p:sp>
        <p:nvSpPr>
          <p:cNvPr id="15" name="Rounded Rectangle 14"/>
          <p:cNvSpPr/>
          <p:nvPr/>
        </p:nvSpPr>
        <p:spPr>
          <a:xfrm>
            <a:off x="777240" y="3758184"/>
            <a:ext cx="2011680" cy="612648"/>
          </a:xfrm>
          <a:prstGeom prst="roundRect">
            <a:avLst/>
          </a:prstGeom>
          <a:ln/>
        </p:spPr>
        <p:style>
          <a:lnRef idx="3">
            <a:schemeClr val="lt1"/>
          </a:lnRef>
          <a:fillRef idx="1">
            <a:schemeClr val="accent3"/>
          </a:fillRef>
          <a:effectRef idx="1">
            <a:schemeClr val="accent3"/>
          </a:effectRef>
          <a:fontRef idx="minor">
            <a:schemeClr val="lt1"/>
          </a:fontRef>
        </p:style>
        <p:txBody>
          <a:bodyPr rtlCol="0" anchor="ctr"/>
          <a:lstStyle/>
          <a:p>
            <a:pPr algn="ctr"/>
            <a:endParaRPr/>
          </a:p>
        </p:txBody>
      </p:sp>
      <p:sp>
        <p:nvSpPr>
          <p:cNvPr id="16" name="TextBox 15"/>
          <p:cNvSpPr txBox="1"/>
          <p:nvPr/>
        </p:nvSpPr>
        <p:spPr>
          <a:xfrm>
            <a:off x="914400" y="3877056"/>
            <a:ext cx="1737360" cy="320040"/>
          </a:xfrm>
          <a:prstGeom prst="rect">
            <a:avLst/>
          </a:prstGeom>
          <a:noFill/>
        </p:spPr>
        <p:txBody>
          <a:bodyPr wrap="square" anchor="t">
            <a:spAutoFit/>
          </a:bodyPr>
          <a:lstStyle/>
          <a:p>
            <a:pPr algn="ctr">
              <a:defRPr sz="1350" b="1">
                <a:solidFill>
                  <a:srgbClr val="122338"/>
                </a:solidFill>
                <a:latin typeface="Arial"/>
              </a:defRPr>
            </a:pPr>
            <a:r>
              <a:t>Governance</a:t>
            </a:r>
          </a:p>
        </p:txBody>
      </p:sp>
      <p:sp>
        <p:nvSpPr>
          <p:cNvPr id="17" name="TextBox 16"/>
          <p:cNvSpPr txBox="1"/>
          <p:nvPr/>
        </p:nvSpPr>
        <p:spPr>
          <a:xfrm>
            <a:off x="3063240" y="3776472"/>
            <a:ext cx="8001000" cy="502920"/>
          </a:xfrm>
          <a:prstGeom prst="rect">
            <a:avLst/>
          </a:prstGeom>
          <a:noFill/>
        </p:spPr>
        <p:txBody>
          <a:bodyPr wrap="square" anchor="t">
            <a:spAutoFit/>
          </a:bodyPr>
          <a:lstStyle/>
          <a:p>
            <a:pPr algn="l">
              <a:defRPr sz="1450" b="0">
                <a:solidFill>
                  <a:srgbClr val="232C34"/>
                </a:solidFill>
                <a:latin typeface="Arial"/>
              </a:defRPr>
            </a:pPr>
            <a:r>
              <a:t>Repeated warning signs without effective escalation weaken assurance.</a:t>
            </a:r>
          </a:p>
        </p:txBody>
      </p:sp>
      <p:sp>
        <p:nvSpPr>
          <p:cNvPr id="18" name="Rounded Rectangle 17"/>
          <p:cNvSpPr/>
          <p:nvPr/>
        </p:nvSpPr>
        <p:spPr>
          <a:xfrm>
            <a:off x="777240" y="4599432"/>
            <a:ext cx="2011680" cy="612648"/>
          </a:xfrm>
          <a:prstGeom prst="roundRect">
            <a:avLst/>
          </a:prstGeom>
          <a:ln/>
        </p:spPr>
        <p:style>
          <a:lnRef idx="3">
            <a:schemeClr val="lt1"/>
          </a:lnRef>
          <a:fillRef idx="1">
            <a:schemeClr val="accent2"/>
          </a:fillRef>
          <a:effectRef idx="1">
            <a:schemeClr val="accent2"/>
          </a:effectRef>
          <a:fontRef idx="minor">
            <a:schemeClr val="lt1"/>
          </a:fontRef>
        </p:style>
        <p:txBody>
          <a:bodyPr rtlCol="0" anchor="ctr"/>
          <a:lstStyle/>
          <a:p>
            <a:pPr algn="ctr"/>
            <a:endParaRPr/>
          </a:p>
        </p:txBody>
      </p:sp>
      <p:sp>
        <p:nvSpPr>
          <p:cNvPr id="19" name="TextBox 18"/>
          <p:cNvSpPr txBox="1"/>
          <p:nvPr/>
        </p:nvSpPr>
        <p:spPr>
          <a:xfrm>
            <a:off x="914400" y="4718304"/>
            <a:ext cx="1737360" cy="320040"/>
          </a:xfrm>
          <a:prstGeom prst="rect">
            <a:avLst/>
          </a:prstGeom>
          <a:noFill/>
        </p:spPr>
        <p:txBody>
          <a:bodyPr wrap="square" anchor="t">
            <a:spAutoFit/>
          </a:bodyPr>
          <a:lstStyle/>
          <a:p>
            <a:pPr algn="ctr">
              <a:defRPr sz="1350" b="1">
                <a:solidFill>
                  <a:srgbClr val="122338"/>
                </a:solidFill>
                <a:latin typeface="Arial"/>
              </a:defRPr>
            </a:pPr>
            <a:r>
              <a:t>Learning</a:t>
            </a:r>
          </a:p>
        </p:txBody>
      </p:sp>
      <p:sp>
        <p:nvSpPr>
          <p:cNvPr id="20" name="TextBox 19"/>
          <p:cNvSpPr txBox="1"/>
          <p:nvPr/>
        </p:nvSpPr>
        <p:spPr>
          <a:xfrm>
            <a:off x="3063240" y="4617720"/>
            <a:ext cx="8001000" cy="502920"/>
          </a:xfrm>
          <a:prstGeom prst="rect">
            <a:avLst/>
          </a:prstGeom>
          <a:noFill/>
        </p:spPr>
        <p:txBody>
          <a:bodyPr wrap="square" anchor="t">
            <a:spAutoFit/>
          </a:bodyPr>
          <a:lstStyle/>
          <a:p>
            <a:pPr algn="l">
              <a:defRPr sz="1450" b="0">
                <a:solidFill>
                  <a:srgbClr val="232C34"/>
                </a:solidFill>
                <a:latin typeface="Arial"/>
              </a:defRPr>
            </a:pPr>
            <a:r>
              <a:t>Poor investigations limit organisational learning and recurrence prevention.</a:t>
            </a:r>
          </a:p>
        </p:txBody>
      </p:sp>
      <p:sp>
        <p:nvSpPr>
          <p:cNvPr id="21" name="TextBox 20"/>
          <p:cNvSpPr txBox="1"/>
          <p:nvPr/>
        </p:nvSpPr>
        <p:spPr>
          <a:xfrm>
            <a:off x="822960" y="5577840"/>
            <a:ext cx="10561320" cy="502920"/>
          </a:xfrm>
          <a:prstGeom prst="rect">
            <a:avLst/>
          </a:prstGeom>
          <a:noFill/>
        </p:spPr>
        <p:txBody>
          <a:bodyPr wrap="square" anchor="t">
            <a:spAutoFit/>
          </a:bodyPr>
          <a:lstStyle/>
          <a:p>
            <a:pPr algn="ctr">
              <a:defRPr sz="1600" b="1">
                <a:solidFill>
                  <a:srgbClr val="D16353"/>
                </a:solidFill>
                <a:latin typeface="Arial"/>
              </a:defRPr>
            </a:pPr>
            <a:r>
              <a:t>Quality implication: improvement must strengthen both the ability to detect risk and the ability to act on it.</a:t>
            </a:r>
          </a:p>
        </p:txBody>
      </p:sp>
      <p:sp>
        <p:nvSpPr>
          <p:cNvPr id="22" name="Rectangle 21"/>
          <p:cNvSpPr/>
          <p:nvPr/>
        </p:nvSpPr>
        <p:spPr>
          <a:xfrm>
            <a:off x="502920" y="6547104"/>
            <a:ext cx="11155680" cy="10972"/>
          </a:xfrm>
          <a:prstGeom prst="rect">
            <a:avLst/>
          </a:prstGeom>
          <a:solidFill>
            <a:srgbClr val="E2E8EB"/>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3" name="TextBox 22"/>
          <p:cNvSpPr txBox="1"/>
          <p:nvPr/>
        </p:nvSpPr>
        <p:spPr>
          <a:xfrm>
            <a:off x="502920" y="6592824"/>
            <a:ext cx="9601200" cy="182880"/>
          </a:xfrm>
          <a:prstGeom prst="rect">
            <a:avLst/>
          </a:prstGeom>
          <a:noFill/>
        </p:spPr>
        <p:txBody>
          <a:bodyPr wrap="none">
            <a:spAutoFit/>
          </a:bodyPr>
          <a:lstStyle/>
          <a:p>
            <a:pPr>
              <a:defRPr sz="850">
                <a:solidFill>
                  <a:srgbClr val="5E6A73"/>
                </a:solidFill>
                <a:latin typeface="Arial"/>
              </a:defRPr>
            </a:pPr>
            <a:r>
              <a:t>LCHS7006  |  Quality Assurance and Service Improvements</a:t>
            </a:r>
          </a:p>
        </p:txBody>
      </p:sp>
      <p:sp>
        <p:nvSpPr>
          <p:cNvPr id="24" name="TextBox 23"/>
          <p:cNvSpPr txBox="1"/>
          <p:nvPr/>
        </p:nvSpPr>
        <p:spPr>
          <a:xfrm>
            <a:off x="10652760" y="6565392"/>
            <a:ext cx="1005840" cy="228600"/>
          </a:xfrm>
          <a:prstGeom prst="rect">
            <a:avLst/>
          </a:prstGeom>
          <a:noFill/>
        </p:spPr>
        <p:txBody>
          <a:bodyPr wrap="none">
            <a:spAutoFit/>
          </a:bodyPr>
          <a:lstStyle/>
          <a:p>
            <a:pPr algn="r">
              <a:defRPr sz="900" b="1">
                <a:solidFill>
                  <a:srgbClr val="187E85"/>
                </a:solidFill>
                <a:latin typeface="Arial"/>
              </a:defRPr>
            </a:pPr>
            <a:r>
              <a:t>11/15</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12191695" cy="6858000"/>
          </a:xfrm>
          <a:prstGeom prst="rect">
            <a:avLst/>
          </a:prstGeom>
          <a:solidFill>
            <a:srgbClr val="F7F6F2"/>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Rectangle 2"/>
          <p:cNvSpPr/>
          <p:nvPr/>
        </p:nvSpPr>
        <p:spPr>
          <a:xfrm>
            <a:off x="0" y="0"/>
            <a:ext cx="109728" cy="6858000"/>
          </a:xfrm>
          <a:prstGeom prst="rect">
            <a:avLst/>
          </a:prstGeom>
          <a:solidFill>
            <a:srgbClr val="187E85"/>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TextBox 3"/>
          <p:cNvSpPr txBox="1"/>
          <p:nvPr/>
        </p:nvSpPr>
        <p:spPr>
          <a:xfrm>
            <a:off x="502920" y="274320"/>
            <a:ext cx="10698480" cy="566928"/>
          </a:xfrm>
          <a:prstGeom prst="rect">
            <a:avLst/>
          </a:prstGeom>
          <a:noFill/>
        </p:spPr>
        <p:txBody>
          <a:bodyPr wrap="none">
            <a:spAutoFit/>
          </a:bodyPr>
          <a:lstStyle/>
          <a:p>
            <a:pPr>
              <a:defRPr sz="2700" b="1">
                <a:solidFill>
                  <a:srgbClr val="122338"/>
                </a:solidFill>
                <a:latin typeface="Arial"/>
              </a:defRPr>
            </a:pPr>
            <a:r>
              <a:rPr dirty="0"/>
              <a:t>11. Impact on efficiency</a:t>
            </a:r>
          </a:p>
        </p:txBody>
      </p:sp>
      <p:sp>
        <p:nvSpPr>
          <p:cNvPr id="5" name="TextBox 4"/>
          <p:cNvSpPr txBox="1"/>
          <p:nvPr/>
        </p:nvSpPr>
        <p:spPr>
          <a:xfrm>
            <a:off x="10314893" y="292608"/>
            <a:ext cx="1252267" cy="307777"/>
          </a:xfrm>
          <a:prstGeom prst="rect">
            <a:avLst/>
          </a:prstGeom>
          <a:noFill/>
        </p:spPr>
        <p:txBody>
          <a:bodyPr wrap="none">
            <a:spAutoFit/>
          </a:bodyPr>
          <a:lstStyle/>
          <a:p>
            <a:pPr algn="r">
              <a:defRPr sz="1000" b="1">
                <a:solidFill>
                  <a:srgbClr val="187E85"/>
                </a:solidFill>
                <a:latin typeface="Arial"/>
              </a:defRPr>
            </a:pPr>
            <a:r>
              <a:rPr sz="1400" u="sng" dirty="0">
                <a:effectLst>
                  <a:outerShdw blurRad="38100" dist="38100" dir="2700000" algn="tl">
                    <a:srgbClr val="000000">
                      <a:alpha val="43137"/>
                    </a:srgbClr>
                  </a:outerShdw>
                </a:effectLst>
              </a:rPr>
              <a:t>EFFICIENCY</a:t>
            </a:r>
            <a:endParaRPr u="sng" dirty="0">
              <a:effectLst>
                <a:outerShdw blurRad="38100" dist="38100" dir="2700000" algn="tl">
                  <a:srgbClr val="000000">
                    <a:alpha val="43137"/>
                  </a:srgbClr>
                </a:outerShdw>
              </a:effectLst>
            </a:endParaRPr>
          </a:p>
        </p:txBody>
      </p:sp>
      <p:sp>
        <p:nvSpPr>
          <p:cNvPr id="6" name="Rounded Rectangle 5"/>
          <p:cNvSpPr/>
          <p:nvPr/>
        </p:nvSpPr>
        <p:spPr>
          <a:xfrm>
            <a:off x="594360" y="1874519"/>
            <a:ext cx="1737360" cy="1371600"/>
          </a:xfrm>
          <a:prstGeom prst="roundRect">
            <a:avLst/>
          </a:prstGeom>
          <a:ln/>
        </p:spPr>
        <p:style>
          <a:lnRef idx="3">
            <a:schemeClr val="lt1"/>
          </a:lnRef>
          <a:fillRef idx="1">
            <a:schemeClr val="accent4"/>
          </a:fillRef>
          <a:effectRef idx="1">
            <a:schemeClr val="accent4"/>
          </a:effectRef>
          <a:fontRef idx="minor">
            <a:schemeClr val="lt1"/>
          </a:fontRef>
        </p:style>
        <p:txBody>
          <a:bodyPr rtlCol="0" anchor="ctr"/>
          <a:lstStyle/>
          <a:p>
            <a:pPr algn="ctr"/>
            <a:endParaRPr/>
          </a:p>
        </p:txBody>
      </p:sp>
      <p:sp>
        <p:nvSpPr>
          <p:cNvPr id="7" name="TextBox 6"/>
          <p:cNvSpPr txBox="1"/>
          <p:nvPr/>
        </p:nvSpPr>
        <p:spPr>
          <a:xfrm>
            <a:off x="704088" y="2057400"/>
            <a:ext cx="1508760" cy="274320"/>
          </a:xfrm>
          <a:prstGeom prst="rect">
            <a:avLst/>
          </a:prstGeom>
          <a:noFill/>
        </p:spPr>
        <p:txBody>
          <a:bodyPr wrap="square" anchor="t">
            <a:spAutoFit/>
          </a:bodyPr>
          <a:lstStyle/>
          <a:p>
            <a:pPr algn="ctr">
              <a:defRPr sz="1300" b="1">
                <a:solidFill>
                  <a:srgbClr val="122338"/>
                </a:solidFill>
                <a:latin typeface="Arial"/>
              </a:defRPr>
            </a:pPr>
            <a:r>
              <a:t>Signal</a:t>
            </a:r>
          </a:p>
        </p:txBody>
      </p:sp>
      <p:sp>
        <p:nvSpPr>
          <p:cNvPr id="8" name="TextBox 7"/>
          <p:cNvSpPr txBox="1"/>
          <p:nvPr/>
        </p:nvSpPr>
        <p:spPr>
          <a:xfrm>
            <a:off x="704088" y="2487168"/>
            <a:ext cx="1508760" cy="276999"/>
          </a:xfrm>
          <a:prstGeom prst="rect">
            <a:avLst/>
          </a:prstGeom>
          <a:noFill/>
        </p:spPr>
        <p:txBody>
          <a:bodyPr wrap="square" anchor="t">
            <a:spAutoFit/>
          </a:bodyPr>
          <a:lstStyle/>
          <a:p>
            <a:pPr algn="ctr">
              <a:defRPr sz="1150" b="0">
                <a:solidFill>
                  <a:srgbClr val="5E6A73"/>
                </a:solidFill>
                <a:latin typeface="Arial"/>
              </a:defRPr>
            </a:pPr>
            <a:r>
              <a:rPr sz="1200" dirty="0">
                <a:solidFill>
                  <a:schemeClr val="bg1"/>
                </a:solidFill>
              </a:rPr>
              <a:t>Concern appears</a:t>
            </a:r>
          </a:p>
        </p:txBody>
      </p:sp>
      <p:cxnSp>
        <p:nvCxnSpPr>
          <p:cNvPr id="9" name="Connector 8"/>
          <p:cNvCxnSpPr/>
          <p:nvPr/>
        </p:nvCxnSpPr>
        <p:spPr>
          <a:xfrm>
            <a:off x="2331720" y="2560320"/>
            <a:ext cx="484632" cy="0"/>
          </a:xfrm>
          <a:prstGeom prst="line">
            <a:avLst/>
          </a:prstGeom>
          <a:ln w="25400">
            <a:solidFill>
              <a:srgbClr val="187E85"/>
            </a:solidFill>
          </a:ln>
        </p:spPr>
        <p:style>
          <a:lnRef idx="2">
            <a:schemeClr val="accent1"/>
          </a:lnRef>
          <a:fillRef idx="0">
            <a:schemeClr val="accent1"/>
          </a:fillRef>
          <a:effectRef idx="1">
            <a:schemeClr val="accent1"/>
          </a:effectRef>
          <a:fontRef idx="minor">
            <a:schemeClr val="tx1"/>
          </a:fontRef>
        </p:style>
      </p:cxnSp>
      <p:sp>
        <p:nvSpPr>
          <p:cNvPr id="10" name="Rounded Rectangle 9"/>
          <p:cNvSpPr/>
          <p:nvPr/>
        </p:nvSpPr>
        <p:spPr>
          <a:xfrm>
            <a:off x="2862072" y="1874519"/>
            <a:ext cx="1737360" cy="1371600"/>
          </a:xfrm>
          <a:prstGeom prst="roundRect">
            <a:avLst/>
          </a:prstGeom>
          <a:ln/>
        </p:spPr>
        <p:style>
          <a:lnRef idx="3">
            <a:schemeClr val="lt1"/>
          </a:lnRef>
          <a:fillRef idx="1">
            <a:schemeClr val="accent6"/>
          </a:fillRef>
          <a:effectRef idx="1">
            <a:schemeClr val="accent6"/>
          </a:effectRef>
          <a:fontRef idx="minor">
            <a:schemeClr val="lt1"/>
          </a:fontRef>
        </p:style>
        <p:txBody>
          <a:bodyPr rtlCol="0" anchor="ctr"/>
          <a:lstStyle/>
          <a:p>
            <a:pPr algn="ctr"/>
            <a:endParaRPr/>
          </a:p>
        </p:txBody>
      </p:sp>
      <p:sp>
        <p:nvSpPr>
          <p:cNvPr id="11" name="TextBox 10"/>
          <p:cNvSpPr txBox="1"/>
          <p:nvPr/>
        </p:nvSpPr>
        <p:spPr>
          <a:xfrm>
            <a:off x="2971800" y="2057400"/>
            <a:ext cx="1508760" cy="274320"/>
          </a:xfrm>
          <a:prstGeom prst="rect">
            <a:avLst/>
          </a:prstGeom>
          <a:noFill/>
        </p:spPr>
        <p:txBody>
          <a:bodyPr wrap="square" anchor="t">
            <a:spAutoFit/>
          </a:bodyPr>
          <a:lstStyle/>
          <a:p>
            <a:pPr algn="ctr">
              <a:defRPr sz="1300" b="1">
                <a:solidFill>
                  <a:srgbClr val="122338"/>
                </a:solidFill>
                <a:latin typeface="Arial"/>
              </a:defRPr>
            </a:pPr>
            <a:r>
              <a:t>Review</a:t>
            </a:r>
          </a:p>
        </p:txBody>
      </p:sp>
      <p:sp>
        <p:nvSpPr>
          <p:cNvPr id="12" name="TextBox 11"/>
          <p:cNvSpPr txBox="1"/>
          <p:nvPr/>
        </p:nvSpPr>
        <p:spPr>
          <a:xfrm>
            <a:off x="2971800" y="2487168"/>
            <a:ext cx="1508760" cy="523220"/>
          </a:xfrm>
          <a:prstGeom prst="rect">
            <a:avLst/>
          </a:prstGeom>
          <a:noFill/>
        </p:spPr>
        <p:txBody>
          <a:bodyPr wrap="square" anchor="t">
            <a:spAutoFit/>
          </a:bodyPr>
          <a:lstStyle/>
          <a:p>
            <a:pPr algn="ctr">
              <a:defRPr sz="1150" b="0">
                <a:solidFill>
                  <a:srgbClr val="5E6A73"/>
                </a:solidFill>
                <a:latin typeface="Arial"/>
              </a:defRPr>
            </a:pPr>
            <a:r>
              <a:rPr sz="1400" dirty="0">
                <a:solidFill>
                  <a:schemeClr val="bg1"/>
                </a:solidFill>
              </a:rPr>
              <a:t>Information assessed</a:t>
            </a:r>
          </a:p>
        </p:txBody>
      </p:sp>
      <p:cxnSp>
        <p:nvCxnSpPr>
          <p:cNvPr id="13" name="Connector 12"/>
          <p:cNvCxnSpPr/>
          <p:nvPr/>
        </p:nvCxnSpPr>
        <p:spPr>
          <a:xfrm>
            <a:off x="4599431" y="2560320"/>
            <a:ext cx="484633" cy="0"/>
          </a:xfrm>
          <a:prstGeom prst="line">
            <a:avLst/>
          </a:prstGeom>
          <a:ln w="25400">
            <a:solidFill>
              <a:srgbClr val="187E85"/>
            </a:solidFill>
          </a:ln>
        </p:spPr>
        <p:style>
          <a:lnRef idx="2">
            <a:schemeClr val="accent1"/>
          </a:lnRef>
          <a:fillRef idx="0">
            <a:schemeClr val="accent1"/>
          </a:fillRef>
          <a:effectRef idx="1">
            <a:schemeClr val="accent1"/>
          </a:effectRef>
          <a:fontRef idx="minor">
            <a:schemeClr val="tx1"/>
          </a:fontRef>
        </p:style>
      </p:cxnSp>
      <p:sp>
        <p:nvSpPr>
          <p:cNvPr id="14" name="Rounded Rectangle 13"/>
          <p:cNvSpPr/>
          <p:nvPr/>
        </p:nvSpPr>
        <p:spPr>
          <a:xfrm>
            <a:off x="5129784" y="1874519"/>
            <a:ext cx="1737360" cy="1371600"/>
          </a:xfrm>
          <a:prstGeom prst="roundRect">
            <a:avLst/>
          </a:prstGeom>
          <a:ln/>
        </p:spPr>
        <p:style>
          <a:lnRef idx="3">
            <a:schemeClr val="lt1"/>
          </a:lnRef>
          <a:fillRef idx="1">
            <a:schemeClr val="accent5"/>
          </a:fillRef>
          <a:effectRef idx="1">
            <a:schemeClr val="accent5"/>
          </a:effectRef>
          <a:fontRef idx="minor">
            <a:schemeClr val="lt1"/>
          </a:fontRef>
        </p:style>
        <p:txBody>
          <a:bodyPr rtlCol="0" anchor="ctr"/>
          <a:lstStyle/>
          <a:p>
            <a:pPr algn="ctr"/>
            <a:endParaRPr/>
          </a:p>
        </p:txBody>
      </p:sp>
      <p:sp>
        <p:nvSpPr>
          <p:cNvPr id="15" name="TextBox 14"/>
          <p:cNvSpPr txBox="1"/>
          <p:nvPr/>
        </p:nvSpPr>
        <p:spPr>
          <a:xfrm>
            <a:off x="5239512" y="2057400"/>
            <a:ext cx="1508760" cy="274320"/>
          </a:xfrm>
          <a:prstGeom prst="rect">
            <a:avLst/>
          </a:prstGeom>
          <a:noFill/>
        </p:spPr>
        <p:txBody>
          <a:bodyPr wrap="square" anchor="t">
            <a:spAutoFit/>
          </a:bodyPr>
          <a:lstStyle/>
          <a:p>
            <a:pPr algn="ctr">
              <a:defRPr sz="1300" b="1">
                <a:solidFill>
                  <a:srgbClr val="122338"/>
                </a:solidFill>
                <a:latin typeface="Arial"/>
              </a:defRPr>
            </a:pPr>
            <a:r>
              <a:t>Escalate</a:t>
            </a:r>
          </a:p>
        </p:txBody>
      </p:sp>
      <p:sp>
        <p:nvSpPr>
          <p:cNvPr id="16" name="TextBox 15"/>
          <p:cNvSpPr txBox="1"/>
          <p:nvPr/>
        </p:nvSpPr>
        <p:spPr>
          <a:xfrm>
            <a:off x="5239512" y="2487168"/>
            <a:ext cx="1508760" cy="523220"/>
          </a:xfrm>
          <a:prstGeom prst="rect">
            <a:avLst/>
          </a:prstGeom>
          <a:noFill/>
        </p:spPr>
        <p:txBody>
          <a:bodyPr wrap="square" anchor="t">
            <a:spAutoFit/>
          </a:bodyPr>
          <a:lstStyle/>
          <a:p>
            <a:pPr algn="ctr">
              <a:defRPr sz="1150" b="0">
                <a:solidFill>
                  <a:srgbClr val="5E6A73"/>
                </a:solidFill>
                <a:latin typeface="Arial"/>
              </a:defRPr>
            </a:pPr>
            <a:r>
              <a:rPr sz="1400" dirty="0">
                <a:solidFill>
                  <a:schemeClr val="bg1"/>
                </a:solidFill>
              </a:rPr>
              <a:t>Risk reaches decision-makers</a:t>
            </a:r>
          </a:p>
        </p:txBody>
      </p:sp>
      <p:cxnSp>
        <p:nvCxnSpPr>
          <p:cNvPr id="17" name="Connector 16"/>
          <p:cNvCxnSpPr/>
          <p:nvPr/>
        </p:nvCxnSpPr>
        <p:spPr>
          <a:xfrm>
            <a:off x="6867144" y="2560320"/>
            <a:ext cx="484632" cy="0"/>
          </a:xfrm>
          <a:prstGeom prst="line">
            <a:avLst/>
          </a:prstGeom>
          <a:ln w="25400">
            <a:solidFill>
              <a:srgbClr val="187E85"/>
            </a:solidFill>
          </a:ln>
        </p:spPr>
        <p:style>
          <a:lnRef idx="2">
            <a:schemeClr val="accent1"/>
          </a:lnRef>
          <a:fillRef idx="0">
            <a:schemeClr val="accent1"/>
          </a:fillRef>
          <a:effectRef idx="1">
            <a:schemeClr val="accent1"/>
          </a:effectRef>
          <a:fontRef idx="minor">
            <a:schemeClr val="tx1"/>
          </a:fontRef>
        </p:style>
      </p:cxnSp>
      <p:sp>
        <p:nvSpPr>
          <p:cNvPr id="18" name="Rounded Rectangle 17"/>
          <p:cNvSpPr/>
          <p:nvPr/>
        </p:nvSpPr>
        <p:spPr>
          <a:xfrm>
            <a:off x="7397496" y="1874519"/>
            <a:ext cx="1737360" cy="1371600"/>
          </a:xfrm>
          <a:prstGeom prst="roundRect">
            <a:avLst/>
          </a:prstGeom>
          <a:ln/>
        </p:spPr>
        <p:style>
          <a:lnRef idx="3">
            <a:schemeClr val="lt1"/>
          </a:lnRef>
          <a:fillRef idx="1">
            <a:schemeClr val="accent3"/>
          </a:fillRef>
          <a:effectRef idx="1">
            <a:schemeClr val="accent3"/>
          </a:effectRef>
          <a:fontRef idx="minor">
            <a:schemeClr val="lt1"/>
          </a:fontRef>
        </p:style>
        <p:txBody>
          <a:bodyPr rtlCol="0" anchor="ctr"/>
          <a:lstStyle/>
          <a:p>
            <a:pPr algn="ctr"/>
            <a:endParaRPr/>
          </a:p>
        </p:txBody>
      </p:sp>
      <p:sp>
        <p:nvSpPr>
          <p:cNvPr id="19" name="TextBox 18"/>
          <p:cNvSpPr txBox="1"/>
          <p:nvPr/>
        </p:nvSpPr>
        <p:spPr>
          <a:xfrm>
            <a:off x="7507223" y="2057400"/>
            <a:ext cx="1508760" cy="274320"/>
          </a:xfrm>
          <a:prstGeom prst="rect">
            <a:avLst/>
          </a:prstGeom>
          <a:noFill/>
        </p:spPr>
        <p:txBody>
          <a:bodyPr wrap="square" anchor="t">
            <a:spAutoFit/>
          </a:bodyPr>
          <a:lstStyle/>
          <a:p>
            <a:pPr algn="ctr">
              <a:defRPr sz="1300" b="1">
                <a:solidFill>
                  <a:srgbClr val="122338"/>
                </a:solidFill>
                <a:latin typeface="Arial"/>
              </a:defRPr>
            </a:pPr>
            <a:r>
              <a:t>Act</a:t>
            </a:r>
          </a:p>
        </p:txBody>
      </p:sp>
      <p:sp>
        <p:nvSpPr>
          <p:cNvPr id="20" name="TextBox 19"/>
          <p:cNvSpPr txBox="1"/>
          <p:nvPr/>
        </p:nvSpPr>
        <p:spPr>
          <a:xfrm>
            <a:off x="7507223" y="2487168"/>
            <a:ext cx="1508760" cy="523220"/>
          </a:xfrm>
          <a:prstGeom prst="rect">
            <a:avLst/>
          </a:prstGeom>
          <a:noFill/>
        </p:spPr>
        <p:txBody>
          <a:bodyPr wrap="square" anchor="t">
            <a:spAutoFit/>
          </a:bodyPr>
          <a:lstStyle/>
          <a:p>
            <a:pPr algn="ctr">
              <a:defRPr sz="1150" b="0">
                <a:solidFill>
                  <a:srgbClr val="5E6A73"/>
                </a:solidFill>
                <a:latin typeface="Arial"/>
              </a:defRPr>
            </a:pPr>
            <a:r>
              <a:rPr sz="1400" dirty="0">
                <a:solidFill>
                  <a:schemeClr val="bg1"/>
                </a:solidFill>
              </a:rPr>
              <a:t>Protective response</a:t>
            </a:r>
          </a:p>
        </p:txBody>
      </p:sp>
      <p:cxnSp>
        <p:nvCxnSpPr>
          <p:cNvPr id="21" name="Connector 20"/>
          <p:cNvCxnSpPr/>
          <p:nvPr/>
        </p:nvCxnSpPr>
        <p:spPr>
          <a:xfrm>
            <a:off x="9134856" y="2560320"/>
            <a:ext cx="484632" cy="0"/>
          </a:xfrm>
          <a:prstGeom prst="line">
            <a:avLst/>
          </a:prstGeom>
          <a:ln w="25400">
            <a:solidFill>
              <a:srgbClr val="187E85"/>
            </a:solidFill>
          </a:ln>
        </p:spPr>
        <p:style>
          <a:lnRef idx="2">
            <a:schemeClr val="accent1"/>
          </a:lnRef>
          <a:fillRef idx="0">
            <a:schemeClr val="accent1"/>
          </a:fillRef>
          <a:effectRef idx="1">
            <a:schemeClr val="accent1"/>
          </a:effectRef>
          <a:fontRef idx="minor">
            <a:schemeClr val="tx1"/>
          </a:fontRef>
        </p:style>
      </p:cxnSp>
      <p:sp>
        <p:nvSpPr>
          <p:cNvPr id="22" name="Rounded Rectangle 21"/>
          <p:cNvSpPr/>
          <p:nvPr/>
        </p:nvSpPr>
        <p:spPr>
          <a:xfrm>
            <a:off x="9665208" y="1874519"/>
            <a:ext cx="1737360" cy="1371600"/>
          </a:xfrm>
          <a:prstGeom prst="roundRect">
            <a:avLst/>
          </a:prstGeom>
          <a:ln/>
        </p:spPr>
        <p:style>
          <a:lnRef idx="3">
            <a:schemeClr val="lt1"/>
          </a:lnRef>
          <a:fillRef idx="1">
            <a:schemeClr val="accent2"/>
          </a:fillRef>
          <a:effectRef idx="1">
            <a:schemeClr val="accent2"/>
          </a:effectRef>
          <a:fontRef idx="minor">
            <a:schemeClr val="lt1"/>
          </a:fontRef>
        </p:style>
        <p:txBody>
          <a:bodyPr rtlCol="0" anchor="ctr"/>
          <a:lstStyle/>
          <a:p>
            <a:pPr algn="ctr"/>
            <a:endParaRPr/>
          </a:p>
        </p:txBody>
      </p:sp>
      <p:sp>
        <p:nvSpPr>
          <p:cNvPr id="23" name="TextBox 22"/>
          <p:cNvSpPr txBox="1"/>
          <p:nvPr/>
        </p:nvSpPr>
        <p:spPr>
          <a:xfrm>
            <a:off x="9774936" y="2057400"/>
            <a:ext cx="1508760" cy="274320"/>
          </a:xfrm>
          <a:prstGeom prst="rect">
            <a:avLst/>
          </a:prstGeom>
          <a:noFill/>
        </p:spPr>
        <p:txBody>
          <a:bodyPr wrap="square" anchor="t">
            <a:spAutoFit/>
          </a:bodyPr>
          <a:lstStyle/>
          <a:p>
            <a:pPr algn="ctr">
              <a:defRPr sz="1300" b="1">
                <a:solidFill>
                  <a:srgbClr val="122338"/>
                </a:solidFill>
                <a:latin typeface="Arial"/>
              </a:defRPr>
            </a:pPr>
            <a:r>
              <a:t>Learn</a:t>
            </a:r>
          </a:p>
        </p:txBody>
      </p:sp>
      <p:sp>
        <p:nvSpPr>
          <p:cNvPr id="24" name="TextBox 23"/>
          <p:cNvSpPr txBox="1"/>
          <p:nvPr/>
        </p:nvSpPr>
        <p:spPr>
          <a:xfrm>
            <a:off x="9774936" y="2487168"/>
            <a:ext cx="1508760" cy="523220"/>
          </a:xfrm>
          <a:prstGeom prst="rect">
            <a:avLst/>
          </a:prstGeom>
          <a:noFill/>
        </p:spPr>
        <p:txBody>
          <a:bodyPr wrap="square" anchor="t">
            <a:spAutoFit/>
          </a:bodyPr>
          <a:lstStyle/>
          <a:p>
            <a:pPr algn="ctr">
              <a:defRPr sz="1150" b="0">
                <a:solidFill>
                  <a:srgbClr val="5E6A73"/>
                </a:solidFill>
                <a:latin typeface="Arial"/>
              </a:defRPr>
            </a:pPr>
            <a:r>
              <a:rPr sz="1400" dirty="0">
                <a:solidFill>
                  <a:schemeClr val="bg1"/>
                </a:solidFill>
              </a:rPr>
              <a:t>System improved</a:t>
            </a:r>
          </a:p>
        </p:txBody>
      </p:sp>
      <p:sp>
        <p:nvSpPr>
          <p:cNvPr id="25" name="TextBox 24"/>
          <p:cNvSpPr txBox="1"/>
          <p:nvPr/>
        </p:nvSpPr>
        <p:spPr>
          <a:xfrm>
            <a:off x="777240" y="1143000"/>
            <a:ext cx="10515600" cy="411480"/>
          </a:xfrm>
          <a:prstGeom prst="rect">
            <a:avLst/>
          </a:prstGeom>
          <a:noFill/>
        </p:spPr>
        <p:txBody>
          <a:bodyPr wrap="square" anchor="t">
            <a:spAutoFit/>
          </a:bodyPr>
          <a:lstStyle/>
          <a:p>
            <a:pPr algn="ctr">
              <a:defRPr sz="1900" b="1">
                <a:solidFill>
                  <a:srgbClr val="122338"/>
                </a:solidFill>
                <a:latin typeface="Arial"/>
              </a:defRPr>
            </a:pPr>
            <a:r>
              <a:t>Efficient safety systems shorten the distance between a warning sign and a protective action.</a:t>
            </a:r>
          </a:p>
        </p:txBody>
      </p:sp>
      <p:sp>
        <p:nvSpPr>
          <p:cNvPr id="26" name="Rounded Rectangle 25"/>
          <p:cNvSpPr/>
          <p:nvPr/>
        </p:nvSpPr>
        <p:spPr>
          <a:xfrm>
            <a:off x="822960" y="3886200"/>
            <a:ext cx="5074920" cy="1417320"/>
          </a:xfrm>
          <a:prstGeom prst="roundRect">
            <a:avLst/>
          </a:prstGeom>
          <a:solidFill>
            <a:srgbClr val="F8EBE8"/>
          </a:solidFill>
          <a:ln w="10160">
            <a:solidFill>
              <a:srgbClr val="E2E8EB"/>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7" name="Rectangle 26"/>
          <p:cNvSpPr/>
          <p:nvPr/>
        </p:nvSpPr>
        <p:spPr>
          <a:xfrm>
            <a:off x="822960" y="3886200"/>
            <a:ext cx="73152" cy="1417320"/>
          </a:xfrm>
          <a:prstGeom prst="rect">
            <a:avLst/>
          </a:prstGeom>
          <a:solidFill>
            <a:srgbClr val="D16353"/>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8" name="TextBox 27"/>
          <p:cNvSpPr txBox="1"/>
          <p:nvPr/>
        </p:nvSpPr>
        <p:spPr>
          <a:xfrm>
            <a:off x="987552" y="4014215"/>
            <a:ext cx="4782312" cy="310896"/>
          </a:xfrm>
          <a:prstGeom prst="rect">
            <a:avLst/>
          </a:prstGeom>
          <a:noFill/>
        </p:spPr>
        <p:txBody>
          <a:bodyPr wrap="square" anchor="t">
            <a:spAutoFit/>
          </a:bodyPr>
          <a:lstStyle/>
          <a:p>
            <a:pPr algn="l">
              <a:defRPr sz="1400" b="1">
                <a:solidFill>
                  <a:srgbClr val="122338"/>
                </a:solidFill>
                <a:latin typeface="Arial"/>
              </a:defRPr>
            </a:pPr>
            <a:r>
              <a:t>When escalation fails</a:t>
            </a:r>
          </a:p>
        </p:txBody>
      </p:sp>
      <p:sp>
        <p:nvSpPr>
          <p:cNvPr id="29" name="TextBox 28"/>
          <p:cNvSpPr txBox="1"/>
          <p:nvPr/>
        </p:nvSpPr>
        <p:spPr>
          <a:xfrm>
            <a:off x="987552" y="4370832"/>
            <a:ext cx="4782312" cy="822960"/>
          </a:xfrm>
          <a:prstGeom prst="rect">
            <a:avLst/>
          </a:prstGeom>
          <a:noFill/>
        </p:spPr>
        <p:txBody>
          <a:bodyPr wrap="square" anchor="t">
            <a:spAutoFit/>
          </a:bodyPr>
          <a:lstStyle/>
          <a:p>
            <a:pPr algn="l">
              <a:defRPr sz="1300" b="0">
                <a:solidFill>
                  <a:srgbClr val="232C34"/>
                </a:solidFill>
                <a:latin typeface="Arial"/>
              </a:defRPr>
            </a:pPr>
            <a:r>
              <a:t>Repeated reviews • duplicated effort • delayed decisions • increased management burden</a:t>
            </a:r>
          </a:p>
        </p:txBody>
      </p:sp>
      <p:sp>
        <p:nvSpPr>
          <p:cNvPr id="30" name="Rounded Rectangle 29"/>
          <p:cNvSpPr/>
          <p:nvPr/>
        </p:nvSpPr>
        <p:spPr>
          <a:xfrm>
            <a:off x="6263640" y="3886200"/>
            <a:ext cx="5074920" cy="1417320"/>
          </a:xfrm>
          <a:prstGeom prst="roundRect">
            <a:avLst/>
          </a:prstGeom>
          <a:solidFill>
            <a:srgbClr val="E4F1F1"/>
          </a:solidFill>
          <a:ln w="10160">
            <a:solidFill>
              <a:srgbClr val="E2E8EB"/>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1" name="Rectangle 30"/>
          <p:cNvSpPr/>
          <p:nvPr/>
        </p:nvSpPr>
        <p:spPr>
          <a:xfrm>
            <a:off x="6263640" y="3886200"/>
            <a:ext cx="73152" cy="1417320"/>
          </a:xfrm>
          <a:prstGeom prst="rect">
            <a:avLst/>
          </a:prstGeom>
          <a:solidFill>
            <a:srgbClr val="187E85"/>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2" name="TextBox 31"/>
          <p:cNvSpPr txBox="1"/>
          <p:nvPr/>
        </p:nvSpPr>
        <p:spPr>
          <a:xfrm>
            <a:off x="6428231" y="4014215"/>
            <a:ext cx="4782312" cy="310896"/>
          </a:xfrm>
          <a:prstGeom prst="rect">
            <a:avLst/>
          </a:prstGeom>
          <a:noFill/>
        </p:spPr>
        <p:txBody>
          <a:bodyPr wrap="square" anchor="t">
            <a:spAutoFit/>
          </a:bodyPr>
          <a:lstStyle/>
          <a:p>
            <a:pPr algn="l">
              <a:defRPr sz="1400" b="1">
                <a:solidFill>
                  <a:srgbClr val="122338"/>
                </a:solidFill>
                <a:latin typeface="Arial"/>
              </a:defRPr>
            </a:pPr>
            <a:r>
              <a:t>When learning works</a:t>
            </a:r>
          </a:p>
        </p:txBody>
      </p:sp>
      <p:sp>
        <p:nvSpPr>
          <p:cNvPr id="33" name="TextBox 32"/>
          <p:cNvSpPr txBox="1"/>
          <p:nvPr/>
        </p:nvSpPr>
        <p:spPr>
          <a:xfrm>
            <a:off x="6428231" y="4370832"/>
            <a:ext cx="4782312" cy="822960"/>
          </a:xfrm>
          <a:prstGeom prst="rect">
            <a:avLst/>
          </a:prstGeom>
          <a:noFill/>
        </p:spPr>
        <p:txBody>
          <a:bodyPr wrap="square" anchor="t">
            <a:spAutoFit/>
          </a:bodyPr>
          <a:lstStyle/>
          <a:p>
            <a:pPr algn="l">
              <a:defRPr sz="1300" b="0">
                <a:solidFill>
                  <a:srgbClr val="232C34"/>
                </a:solidFill>
                <a:latin typeface="Arial"/>
              </a:defRPr>
            </a:pPr>
            <a:r>
              <a:t>Earlier recognition • clearer accountability • targeted intervention • fewer repeated failures</a:t>
            </a:r>
          </a:p>
        </p:txBody>
      </p:sp>
      <p:sp>
        <p:nvSpPr>
          <p:cNvPr id="34" name="Rectangle 33"/>
          <p:cNvSpPr/>
          <p:nvPr/>
        </p:nvSpPr>
        <p:spPr>
          <a:xfrm>
            <a:off x="502920" y="6547104"/>
            <a:ext cx="11155680" cy="10972"/>
          </a:xfrm>
          <a:prstGeom prst="rect">
            <a:avLst/>
          </a:prstGeom>
          <a:solidFill>
            <a:srgbClr val="E2E8EB"/>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5" name="TextBox 34"/>
          <p:cNvSpPr txBox="1"/>
          <p:nvPr/>
        </p:nvSpPr>
        <p:spPr>
          <a:xfrm>
            <a:off x="502920" y="6592824"/>
            <a:ext cx="9601200" cy="182880"/>
          </a:xfrm>
          <a:prstGeom prst="rect">
            <a:avLst/>
          </a:prstGeom>
          <a:noFill/>
        </p:spPr>
        <p:txBody>
          <a:bodyPr wrap="none">
            <a:spAutoFit/>
          </a:bodyPr>
          <a:lstStyle/>
          <a:p>
            <a:pPr>
              <a:defRPr sz="850">
                <a:solidFill>
                  <a:srgbClr val="5E6A73"/>
                </a:solidFill>
                <a:latin typeface="Arial"/>
              </a:defRPr>
            </a:pPr>
            <a:r>
              <a:t>LCHS7006  |  Quality Assurance and Service Improvements</a:t>
            </a:r>
          </a:p>
        </p:txBody>
      </p:sp>
      <p:sp>
        <p:nvSpPr>
          <p:cNvPr id="36" name="TextBox 35"/>
          <p:cNvSpPr txBox="1"/>
          <p:nvPr/>
        </p:nvSpPr>
        <p:spPr>
          <a:xfrm>
            <a:off x="10652760" y="6565392"/>
            <a:ext cx="1005840" cy="228600"/>
          </a:xfrm>
          <a:prstGeom prst="rect">
            <a:avLst/>
          </a:prstGeom>
          <a:noFill/>
        </p:spPr>
        <p:txBody>
          <a:bodyPr wrap="none">
            <a:spAutoFit/>
          </a:bodyPr>
          <a:lstStyle/>
          <a:p>
            <a:pPr algn="r">
              <a:defRPr sz="900" b="1">
                <a:solidFill>
                  <a:srgbClr val="187E85"/>
                </a:solidFill>
                <a:latin typeface="Arial"/>
              </a:defRPr>
            </a:pPr>
            <a:r>
              <a:t>12/15</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12191695" cy="6858000"/>
          </a:xfrm>
          <a:prstGeom prst="rect">
            <a:avLst/>
          </a:prstGeom>
          <a:solidFill>
            <a:srgbClr val="F7F6F2"/>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Rectangle 2"/>
          <p:cNvSpPr/>
          <p:nvPr/>
        </p:nvSpPr>
        <p:spPr>
          <a:xfrm>
            <a:off x="0" y="0"/>
            <a:ext cx="109728" cy="6858000"/>
          </a:xfrm>
          <a:prstGeom prst="rect">
            <a:avLst/>
          </a:prstGeom>
          <a:solidFill>
            <a:srgbClr val="187E85"/>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TextBox 3"/>
          <p:cNvSpPr txBox="1"/>
          <p:nvPr/>
        </p:nvSpPr>
        <p:spPr>
          <a:xfrm>
            <a:off x="502920" y="274320"/>
            <a:ext cx="10698480" cy="566928"/>
          </a:xfrm>
          <a:prstGeom prst="rect">
            <a:avLst/>
          </a:prstGeom>
          <a:noFill/>
        </p:spPr>
        <p:txBody>
          <a:bodyPr wrap="none">
            <a:spAutoFit/>
          </a:bodyPr>
          <a:lstStyle/>
          <a:p>
            <a:pPr>
              <a:defRPr sz="2700" b="1">
                <a:solidFill>
                  <a:srgbClr val="122338"/>
                </a:solidFill>
                <a:latin typeface="Arial"/>
              </a:defRPr>
            </a:pPr>
            <a:r>
              <a:t>12. Impact on equity and family experience</a:t>
            </a:r>
          </a:p>
        </p:txBody>
      </p:sp>
      <p:sp>
        <p:nvSpPr>
          <p:cNvPr id="5" name="TextBox 4"/>
          <p:cNvSpPr txBox="1"/>
          <p:nvPr/>
        </p:nvSpPr>
        <p:spPr>
          <a:xfrm>
            <a:off x="10012680" y="292608"/>
            <a:ext cx="1554480" cy="320040"/>
          </a:xfrm>
          <a:prstGeom prst="rect">
            <a:avLst/>
          </a:prstGeom>
          <a:noFill/>
        </p:spPr>
        <p:txBody>
          <a:bodyPr wrap="none">
            <a:spAutoFit/>
          </a:bodyPr>
          <a:lstStyle/>
          <a:p>
            <a:pPr algn="r">
              <a:defRPr sz="1000" b="1">
                <a:solidFill>
                  <a:srgbClr val="187E85"/>
                </a:solidFill>
                <a:latin typeface="Arial"/>
              </a:defRPr>
            </a:pPr>
            <a:r>
              <a:t>EQUITY</a:t>
            </a:r>
          </a:p>
        </p:txBody>
      </p:sp>
      <p:sp>
        <p:nvSpPr>
          <p:cNvPr id="6" name="TextBox 5"/>
          <p:cNvSpPr txBox="1"/>
          <p:nvPr/>
        </p:nvSpPr>
        <p:spPr>
          <a:xfrm>
            <a:off x="685800" y="1078992"/>
            <a:ext cx="10789920" cy="475488"/>
          </a:xfrm>
          <a:prstGeom prst="rect">
            <a:avLst/>
          </a:prstGeom>
          <a:noFill/>
        </p:spPr>
        <p:txBody>
          <a:bodyPr wrap="square" anchor="t">
            <a:spAutoFit/>
          </a:bodyPr>
          <a:lstStyle/>
          <a:p>
            <a:pPr algn="ctr">
              <a:defRPr sz="2000" b="1">
                <a:solidFill>
                  <a:srgbClr val="122338"/>
                </a:solidFill>
                <a:latin typeface="Arial"/>
              </a:defRPr>
            </a:pPr>
            <a:r>
              <a:t>Equity means that vulnerable patients receive the protection and voice they require.</a:t>
            </a:r>
          </a:p>
        </p:txBody>
      </p:sp>
      <p:sp>
        <p:nvSpPr>
          <p:cNvPr id="7" name="Rounded Rectangle 6"/>
          <p:cNvSpPr/>
          <p:nvPr/>
        </p:nvSpPr>
        <p:spPr>
          <a:xfrm>
            <a:off x="713232" y="1783080"/>
            <a:ext cx="3383280" cy="3520440"/>
          </a:xfrm>
          <a:prstGeom prst="roundRect">
            <a:avLst/>
          </a:prstGeom>
          <a:ln/>
        </p:spPr>
        <p:style>
          <a:lnRef idx="1">
            <a:schemeClr val="accent6"/>
          </a:lnRef>
          <a:fillRef idx="2">
            <a:schemeClr val="accent6"/>
          </a:fillRef>
          <a:effectRef idx="1">
            <a:schemeClr val="accent6"/>
          </a:effectRef>
          <a:fontRef idx="minor">
            <a:schemeClr val="dk1"/>
          </a:fontRef>
        </p:style>
        <p:txBody>
          <a:bodyPr rtlCol="0" anchor="ctr"/>
          <a:lstStyle/>
          <a:p>
            <a:pPr algn="ctr"/>
            <a:endParaRPr/>
          </a:p>
        </p:txBody>
      </p:sp>
      <p:sp>
        <p:nvSpPr>
          <p:cNvPr id="8" name="Rectangle 7"/>
          <p:cNvSpPr/>
          <p:nvPr/>
        </p:nvSpPr>
        <p:spPr>
          <a:xfrm>
            <a:off x="713232" y="1783080"/>
            <a:ext cx="73152" cy="3520440"/>
          </a:xfrm>
          <a:prstGeom prst="rect">
            <a:avLst/>
          </a:prstGeom>
          <a:solidFill>
            <a:srgbClr val="187E85"/>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9" name="TextBox 8"/>
          <p:cNvSpPr txBox="1"/>
          <p:nvPr/>
        </p:nvSpPr>
        <p:spPr>
          <a:xfrm>
            <a:off x="877824" y="1911095"/>
            <a:ext cx="3090672" cy="310896"/>
          </a:xfrm>
          <a:prstGeom prst="rect">
            <a:avLst/>
          </a:prstGeom>
          <a:noFill/>
        </p:spPr>
        <p:txBody>
          <a:bodyPr wrap="square" anchor="t">
            <a:spAutoFit/>
          </a:bodyPr>
          <a:lstStyle/>
          <a:p>
            <a:pPr algn="l">
              <a:defRPr sz="1500" b="1">
                <a:solidFill>
                  <a:srgbClr val="122338"/>
                </a:solidFill>
                <a:latin typeface="Arial"/>
              </a:defRPr>
            </a:pPr>
            <a:r>
              <a:t>Patient vulnerability</a:t>
            </a:r>
          </a:p>
        </p:txBody>
      </p:sp>
      <p:sp>
        <p:nvSpPr>
          <p:cNvPr id="10" name="TextBox 9"/>
          <p:cNvSpPr txBox="1"/>
          <p:nvPr/>
        </p:nvSpPr>
        <p:spPr>
          <a:xfrm>
            <a:off x="999746" y="2690164"/>
            <a:ext cx="3090672" cy="2926080"/>
          </a:xfrm>
          <a:prstGeom prst="rect">
            <a:avLst/>
          </a:prstGeom>
          <a:noFill/>
        </p:spPr>
        <p:txBody>
          <a:bodyPr wrap="square" anchor="t">
            <a:spAutoFit/>
          </a:bodyPr>
          <a:lstStyle/>
          <a:p>
            <a:pPr algn="l">
              <a:defRPr sz="1400" b="0">
                <a:solidFill>
                  <a:srgbClr val="232C34"/>
                </a:solidFill>
                <a:latin typeface="Arial"/>
              </a:defRPr>
            </a:pPr>
            <a:r>
              <a:rPr dirty="0"/>
              <a:t>Neonatal patients cannot advocate for themselves and depend entirely on professionals and safeguarding systems.</a:t>
            </a:r>
          </a:p>
        </p:txBody>
      </p:sp>
      <p:sp>
        <p:nvSpPr>
          <p:cNvPr id="11" name="Rounded Rectangle 10"/>
          <p:cNvSpPr/>
          <p:nvPr/>
        </p:nvSpPr>
        <p:spPr>
          <a:xfrm>
            <a:off x="4407408" y="1783080"/>
            <a:ext cx="3383280" cy="3520440"/>
          </a:xfrm>
          <a:prstGeom prst="roundRect">
            <a:avLst/>
          </a:prstGeom>
          <a:ln/>
        </p:spPr>
        <p:style>
          <a:lnRef idx="1">
            <a:schemeClr val="accent3"/>
          </a:lnRef>
          <a:fillRef idx="2">
            <a:schemeClr val="accent3"/>
          </a:fillRef>
          <a:effectRef idx="1">
            <a:schemeClr val="accent3"/>
          </a:effectRef>
          <a:fontRef idx="minor">
            <a:schemeClr val="dk1"/>
          </a:fontRef>
        </p:style>
        <p:txBody>
          <a:bodyPr rtlCol="0" anchor="ctr"/>
          <a:lstStyle/>
          <a:p>
            <a:pPr algn="ctr"/>
            <a:endParaRPr/>
          </a:p>
        </p:txBody>
      </p:sp>
      <p:sp>
        <p:nvSpPr>
          <p:cNvPr id="12" name="Rectangle 11"/>
          <p:cNvSpPr/>
          <p:nvPr/>
        </p:nvSpPr>
        <p:spPr>
          <a:xfrm>
            <a:off x="4407408" y="1783080"/>
            <a:ext cx="73152" cy="3520440"/>
          </a:xfrm>
          <a:prstGeom prst="rect">
            <a:avLst/>
          </a:prstGeom>
          <a:solidFill>
            <a:srgbClr val="122338"/>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3" name="TextBox 12"/>
          <p:cNvSpPr txBox="1"/>
          <p:nvPr/>
        </p:nvSpPr>
        <p:spPr>
          <a:xfrm>
            <a:off x="4572000" y="1911095"/>
            <a:ext cx="3090672" cy="310896"/>
          </a:xfrm>
          <a:prstGeom prst="rect">
            <a:avLst/>
          </a:prstGeom>
          <a:noFill/>
        </p:spPr>
        <p:txBody>
          <a:bodyPr wrap="square" anchor="t">
            <a:spAutoFit/>
          </a:bodyPr>
          <a:lstStyle/>
          <a:p>
            <a:pPr algn="l">
              <a:defRPr sz="1500" b="1">
                <a:solidFill>
                  <a:srgbClr val="122338"/>
                </a:solidFill>
                <a:latin typeface="Arial"/>
              </a:defRPr>
            </a:pPr>
            <a:r>
              <a:t>Family voice</a:t>
            </a:r>
          </a:p>
        </p:txBody>
      </p:sp>
      <p:sp>
        <p:nvSpPr>
          <p:cNvPr id="14" name="TextBox 13"/>
          <p:cNvSpPr txBox="1"/>
          <p:nvPr/>
        </p:nvSpPr>
        <p:spPr>
          <a:xfrm>
            <a:off x="4572000" y="2267712"/>
            <a:ext cx="3090672" cy="2926080"/>
          </a:xfrm>
          <a:prstGeom prst="rect">
            <a:avLst/>
          </a:prstGeom>
          <a:noFill/>
        </p:spPr>
        <p:txBody>
          <a:bodyPr wrap="square" anchor="t">
            <a:spAutoFit/>
          </a:bodyPr>
          <a:lstStyle/>
          <a:p>
            <a:pPr algn="l">
              <a:defRPr sz="1400" b="0">
                <a:solidFill>
                  <a:srgbClr val="232C34"/>
                </a:solidFill>
                <a:latin typeface="Arial"/>
              </a:defRPr>
            </a:pPr>
            <a:r>
              <a:rPr dirty="0"/>
              <a:t>Parents depend on timely, accurate information to understand risks, participate in care and make informed decisions.</a:t>
            </a:r>
          </a:p>
        </p:txBody>
      </p:sp>
      <p:sp>
        <p:nvSpPr>
          <p:cNvPr id="15" name="Rounded Rectangle 14"/>
          <p:cNvSpPr/>
          <p:nvPr/>
        </p:nvSpPr>
        <p:spPr>
          <a:xfrm>
            <a:off x="8101583" y="1783080"/>
            <a:ext cx="3383280" cy="3520440"/>
          </a:xfrm>
          <a:prstGeom prst="roundRect">
            <a:avLst/>
          </a:prstGeom>
          <a:ln/>
        </p:spPr>
        <p:style>
          <a:lnRef idx="1">
            <a:schemeClr val="accent2"/>
          </a:lnRef>
          <a:fillRef idx="2">
            <a:schemeClr val="accent2"/>
          </a:fillRef>
          <a:effectRef idx="1">
            <a:schemeClr val="accent2"/>
          </a:effectRef>
          <a:fontRef idx="minor">
            <a:schemeClr val="dk1"/>
          </a:fontRef>
        </p:style>
        <p:txBody>
          <a:bodyPr rtlCol="0" anchor="ctr"/>
          <a:lstStyle/>
          <a:p>
            <a:pPr algn="ctr"/>
            <a:endParaRPr/>
          </a:p>
        </p:txBody>
      </p:sp>
      <p:sp>
        <p:nvSpPr>
          <p:cNvPr id="16" name="Rectangle 15"/>
          <p:cNvSpPr/>
          <p:nvPr/>
        </p:nvSpPr>
        <p:spPr>
          <a:xfrm>
            <a:off x="8101583" y="1783080"/>
            <a:ext cx="73152" cy="3520440"/>
          </a:xfrm>
          <a:prstGeom prst="rect">
            <a:avLst/>
          </a:prstGeom>
          <a:solidFill>
            <a:srgbClr val="D16353"/>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7" name="TextBox 16"/>
          <p:cNvSpPr txBox="1"/>
          <p:nvPr/>
        </p:nvSpPr>
        <p:spPr>
          <a:xfrm>
            <a:off x="8266175" y="1911095"/>
            <a:ext cx="3090672" cy="310896"/>
          </a:xfrm>
          <a:prstGeom prst="rect">
            <a:avLst/>
          </a:prstGeom>
          <a:noFill/>
        </p:spPr>
        <p:txBody>
          <a:bodyPr wrap="square" anchor="t">
            <a:spAutoFit/>
          </a:bodyPr>
          <a:lstStyle/>
          <a:p>
            <a:pPr algn="l">
              <a:defRPr sz="1500" b="1">
                <a:solidFill>
                  <a:srgbClr val="122338"/>
                </a:solidFill>
                <a:latin typeface="Arial"/>
              </a:defRPr>
            </a:pPr>
            <a:r>
              <a:t>Trust and transparency</a:t>
            </a:r>
          </a:p>
        </p:txBody>
      </p:sp>
      <p:sp>
        <p:nvSpPr>
          <p:cNvPr id="18" name="TextBox 17"/>
          <p:cNvSpPr txBox="1"/>
          <p:nvPr/>
        </p:nvSpPr>
        <p:spPr>
          <a:xfrm>
            <a:off x="8266175" y="2267712"/>
            <a:ext cx="3090672" cy="2926080"/>
          </a:xfrm>
          <a:prstGeom prst="rect">
            <a:avLst/>
          </a:prstGeom>
          <a:noFill/>
        </p:spPr>
        <p:txBody>
          <a:bodyPr wrap="square" anchor="t">
            <a:spAutoFit/>
          </a:bodyPr>
          <a:lstStyle/>
          <a:p>
            <a:pPr algn="l">
              <a:defRPr sz="1400" b="0">
                <a:solidFill>
                  <a:srgbClr val="232C34"/>
                </a:solidFill>
                <a:latin typeface="Arial"/>
              </a:defRPr>
            </a:pPr>
            <a:r>
              <a:rPr dirty="0"/>
              <a:t>Delayed or incomplete communication can damage confidence in healthcare institutions and professionals.</a:t>
            </a:r>
          </a:p>
        </p:txBody>
      </p:sp>
      <p:sp>
        <p:nvSpPr>
          <p:cNvPr id="19" name="TextBox 18"/>
          <p:cNvSpPr txBox="1"/>
          <p:nvPr/>
        </p:nvSpPr>
        <p:spPr>
          <a:xfrm>
            <a:off x="868680" y="5623560"/>
            <a:ext cx="10424160" cy="307777"/>
          </a:xfrm>
          <a:prstGeom prst="rect">
            <a:avLst/>
          </a:prstGeom>
          <a:noFill/>
        </p:spPr>
        <p:txBody>
          <a:bodyPr wrap="square" anchor="t">
            <a:spAutoFit/>
          </a:bodyPr>
          <a:lstStyle/>
          <a:p>
            <a:pPr algn="ctr">
              <a:defRPr sz="1300" b="0">
                <a:solidFill>
                  <a:srgbClr val="5E6A73"/>
                </a:solidFill>
                <a:latin typeface="Arial"/>
              </a:defRPr>
            </a:pPr>
            <a:r>
              <a:rPr sz="1400" dirty="0">
                <a:solidFill>
                  <a:schemeClr val="tx1">
                    <a:lumMod val="95000"/>
                    <a:lumOff val="5000"/>
                  </a:schemeClr>
                </a:solidFill>
              </a:rPr>
              <a:t>The Inquiry reported that many parents were kept in the dark for years about concerns and investigations (Thirlwall Inquiry, 2026).</a:t>
            </a:r>
          </a:p>
        </p:txBody>
      </p:sp>
      <p:sp>
        <p:nvSpPr>
          <p:cNvPr id="20" name="Rectangle 19"/>
          <p:cNvSpPr/>
          <p:nvPr/>
        </p:nvSpPr>
        <p:spPr>
          <a:xfrm>
            <a:off x="502920" y="6547104"/>
            <a:ext cx="11155680" cy="10972"/>
          </a:xfrm>
          <a:prstGeom prst="rect">
            <a:avLst/>
          </a:prstGeom>
          <a:solidFill>
            <a:srgbClr val="E2E8EB"/>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1" name="TextBox 20"/>
          <p:cNvSpPr txBox="1"/>
          <p:nvPr/>
        </p:nvSpPr>
        <p:spPr>
          <a:xfrm>
            <a:off x="502920" y="6592824"/>
            <a:ext cx="9601200" cy="182880"/>
          </a:xfrm>
          <a:prstGeom prst="rect">
            <a:avLst/>
          </a:prstGeom>
          <a:noFill/>
        </p:spPr>
        <p:txBody>
          <a:bodyPr wrap="none">
            <a:spAutoFit/>
          </a:bodyPr>
          <a:lstStyle/>
          <a:p>
            <a:pPr>
              <a:defRPr sz="850">
                <a:solidFill>
                  <a:srgbClr val="5E6A73"/>
                </a:solidFill>
                <a:latin typeface="Arial"/>
              </a:defRPr>
            </a:pPr>
            <a:r>
              <a:t>LCHS7006  |  Quality Assurance and Service Improvements</a:t>
            </a:r>
          </a:p>
        </p:txBody>
      </p:sp>
      <p:sp>
        <p:nvSpPr>
          <p:cNvPr id="22" name="TextBox 21"/>
          <p:cNvSpPr txBox="1"/>
          <p:nvPr/>
        </p:nvSpPr>
        <p:spPr>
          <a:xfrm>
            <a:off x="10652760" y="6565392"/>
            <a:ext cx="1005840" cy="228600"/>
          </a:xfrm>
          <a:prstGeom prst="rect">
            <a:avLst/>
          </a:prstGeom>
          <a:noFill/>
        </p:spPr>
        <p:txBody>
          <a:bodyPr wrap="none">
            <a:spAutoFit/>
          </a:bodyPr>
          <a:lstStyle/>
          <a:p>
            <a:pPr algn="r">
              <a:defRPr sz="900" b="1">
                <a:solidFill>
                  <a:srgbClr val="187E85"/>
                </a:solidFill>
                <a:latin typeface="Arial"/>
              </a:defRPr>
            </a:pPr>
            <a:r>
              <a:t>13/15</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12191695" cy="6858000"/>
          </a:xfrm>
          <a:prstGeom prst="rect">
            <a:avLst/>
          </a:prstGeom>
          <a:solidFill>
            <a:srgbClr val="F7F6F2"/>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Rectangle 2"/>
          <p:cNvSpPr/>
          <p:nvPr/>
        </p:nvSpPr>
        <p:spPr>
          <a:xfrm>
            <a:off x="0" y="0"/>
            <a:ext cx="109728" cy="6858000"/>
          </a:xfrm>
          <a:prstGeom prst="rect">
            <a:avLst/>
          </a:prstGeom>
          <a:solidFill>
            <a:srgbClr val="187E85"/>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TextBox 3"/>
          <p:cNvSpPr txBox="1"/>
          <p:nvPr/>
        </p:nvSpPr>
        <p:spPr>
          <a:xfrm>
            <a:off x="502920" y="274320"/>
            <a:ext cx="10698480" cy="566928"/>
          </a:xfrm>
          <a:prstGeom prst="rect">
            <a:avLst/>
          </a:prstGeom>
          <a:noFill/>
        </p:spPr>
        <p:txBody>
          <a:bodyPr wrap="none">
            <a:spAutoFit/>
          </a:bodyPr>
          <a:lstStyle/>
          <a:p>
            <a:pPr>
              <a:defRPr sz="2700" b="1">
                <a:solidFill>
                  <a:srgbClr val="122338"/>
                </a:solidFill>
                <a:latin typeface="Arial"/>
              </a:defRPr>
            </a:pPr>
            <a:r>
              <a:t>13. Recommendations + Component 2 link</a:t>
            </a:r>
          </a:p>
        </p:txBody>
      </p:sp>
      <p:sp>
        <p:nvSpPr>
          <p:cNvPr id="5" name="TextBox 4"/>
          <p:cNvSpPr txBox="1"/>
          <p:nvPr/>
        </p:nvSpPr>
        <p:spPr>
          <a:xfrm>
            <a:off x="10012680" y="292608"/>
            <a:ext cx="1554480" cy="320040"/>
          </a:xfrm>
          <a:prstGeom prst="rect">
            <a:avLst/>
          </a:prstGeom>
          <a:noFill/>
        </p:spPr>
        <p:txBody>
          <a:bodyPr wrap="none">
            <a:spAutoFit/>
          </a:bodyPr>
          <a:lstStyle/>
          <a:p>
            <a:pPr algn="r">
              <a:defRPr sz="1000" b="1">
                <a:solidFill>
                  <a:srgbClr val="187E85"/>
                </a:solidFill>
                <a:latin typeface="Arial"/>
              </a:defRPr>
            </a:pPr>
            <a:r>
              <a:t>ACTION</a:t>
            </a:r>
          </a:p>
        </p:txBody>
      </p:sp>
      <p:sp>
        <p:nvSpPr>
          <p:cNvPr id="6" name="Rounded Rectangle 5"/>
          <p:cNvSpPr/>
          <p:nvPr/>
        </p:nvSpPr>
        <p:spPr>
          <a:xfrm>
            <a:off x="658368" y="1143000"/>
            <a:ext cx="5486400" cy="4526280"/>
          </a:xfrm>
          <a:prstGeom prst="roundRect">
            <a:avLst/>
          </a:prstGeom>
          <a:ln/>
        </p:spPr>
        <p:style>
          <a:lnRef idx="1">
            <a:schemeClr val="accent4"/>
          </a:lnRef>
          <a:fillRef idx="2">
            <a:schemeClr val="accent4"/>
          </a:fillRef>
          <a:effectRef idx="1">
            <a:schemeClr val="accent4"/>
          </a:effectRef>
          <a:fontRef idx="minor">
            <a:schemeClr val="dk1"/>
          </a:fontRef>
        </p:style>
        <p:txBody>
          <a:bodyPr rtlCol="0" anchor="ctr"/>
          <a:lstStyle/>
          <a:p>
            <a:pPr algn="ctr"/>
            <a:endParaRPr/>
          </a:p>
        </p:txBody>
      </p:sp>
      <p:sp>
        <p:nvSpPr>
          <p:cNvPr id="7" name="Rectangle 6"/>
          <p:cNvSpPr/>
          <p:nvPr/>
        </p:nvSpPr>
        <p:spPr>
          <a:xfrm>
            <a:off x="658368" y="1143000"/>
            <a:ext cx="73152" cy="4526280"/>
          </a:xfrm>
          <a:prstGeom prst="rect">
            <a:avLst/>
          </a:prstGeom>
          <a:solidFill>
            <a:srgbClr val="187E85"/>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 name="TextBox 7"/>
          <p:cNvSpPr txBox="1"/>
          <p:nvPr/>
        </p:nvSpPr>
        <p:spPr>
          <a:xfrm>
            <a:off x="822959" y="1271016"/>
            <a:ext cx="5193792" cy="310896"/>
          </a:xfrm>
          <a:prstGeom prst="rect">
            <a:avLst/>
          </a:prstGeom>
          <a:noFill/>
        </p:spPr>
        <p:txBody>
          <a:bodyPr wrap="square" anchor="t">
            <a:spAutoFit/>
          </a:bodyPr>
          <a:lstStyle/>
          <a:p>
            <a:pPr algn="l">
              <a:defRPr sz="1500" b="1">
                <a:solidFill>
                  <a:srgbClr val="122338"/>
                </a:solidFill>
                <a:latin typeface="Arial"/>
              </a:defRPr>
            </a:pPr>
            <a:r>
              <a:t>Priority actions</a:t>
            </a:r>
          </a:p>
        </p:txBody>
      </p:sp>
      <p:sp>
        <p:nvSpPr>
          <p:cNvPr id="9" name="TextBox 8"/>
          <p:cNvSpPr txBox="1"/>
          <p:nvPr/>
        </p:nvSpPr>
        <p:spPr>
          <a:xfrm>
            <a:off x="822959" y="1627632"/>
            <a:ext cx="5193792" cy="3931920"/>
          </a:xfrm>
          <a:prstGeom prst="rect">
            <a:avLst/>
          </a:prstGeom>
          <a:noFill/>
        </p:spPr>
        <p:txBody>
          <a:bodyPr wrap="square" anchor="t">
            <a:spAutoFit/>
          </a:bodyPr>
          <a:lstStyle/>
          <a:p>
            <a:pPr algn="l">
              <a:defRPr sz="1400" b="0">
                <a:solidFill>
                  <a:srgbClr val="232C34"/>
                </a:solidFill>
                <a:latin typeface="Arial"/>
              </a:defRPr>
            </a:pPr>
            <a:r>
              <a:t>1. Board-level monitoring of deaths and concerning trends.</a:t>
            </a:r>
            <a:br/>
            <a:r>
              <a:t>2. Mandatory, role-appropriate safeguarding training.</a:t>
            </a:r>
            <a:br/>
            <a:r>
              <a:t>3. Clear protocol for suspected deliberate harm.</a:t>
            </a:r>
            <a:br/>
            <a:r>
              <a:t>4. Stronger speaking-up and escalation routes.</a:t>
            </a:r>
            <a:br/>
            <a:r>
              <a:t>5. Better monitoring of neonatal safety data.</a:t>
            </a:r>
            <a:br/>
            <a:r>
              <a:t>6. Clear accountability for managers and decision-makers.</a:t>
            </a:r>
          </a:p>
        </p:txBody>
      </p:sp>
      <p:sp>
        <p:nvSpPr>
          <p:cNvPr id="10" name="Rounded Rectangle 9"/>
          <p:cNvSpPr/>
          <p:nvPr/>
        </p:nvSpPr>
        <p:spPr>
          <a:xfrm>
            <a:off x="6355080" y="1143000"/>
            <a:ext cx="5166360" cy="4526280"/>
          </a:xfrm>
          <a:prstGeom prst="roundRect">
            <a:avLst/>
          </a:prstGeom>
          <a:ln/>
        </p:spPr>
        <p:style>
          <a:lnRef idx="1">
            <a:schemeClr val="accent5"/>
          </a:lnRef>
          <a:fillRef idx="2">
            <a:schemeClr val="accent5"/>
          </a:fillRef>
          <a:effectRef idx="1">
            <a:schemeClr val="accent5"/>
          </a:effectRef>
          <a:fontRef idx="minor">
            <a:schemeClr val="dk1"/>
          </a:fontRef>
        </p:style>
        <p:txBody>
          <a:bodyPr rtlCol="0" anchor="ctr"/>
          <a:lstStyle/>
          <a:p>
            <a:pPr algn="ctr"/>
            <a:endParaRPr/>
          </a:p>
        </p:txBody>
      </p:sp>
      <p:sp>
        <p:nvSpPr>
          <p:cNvPr id="11" name="Rectangle 10"/>
          <p:cNvSpPr/>
          <p:nvPr/>
        </p:nvSpPr>
        <p:spPr>
          <a:xfrm>
            <a:off x="6355080" y="1143000"/>
            <a:ext cx="73152" cy="4526280"/>
          </a:xfrm>
          <a:prstGeom prst="rect">
            <a:avLst/>
          </a:prstGeom>
          <a:solidFill>
            <a:srgbClr val="D16353"/>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2" name="TextBox 11"/>
          <p:cNvSpPr txBox="1"/>
          <p:nvPr/>
        </p:nvSpPr>
        <p:spPr>
          <a:xfrm>
            <a:off x="6519672" y="1271016"/>
            <a:ext cx="4873752" cy="310896"/>
          </a:xfrm>
          <a:prstGeom prst="rect">
            <a:avLst/>
          </a:prstGeom>
          <a:noFill/>
        </p:spPr>
        <p:txBody>
          <a:bodyPr wrap="square" anchor="t">
            <a:spAutoFit/>
          </a:bodyPr>
          <a:lstStyle/>
          <a:p>
            <a:pPr algn="l">
              <a:defRPr sz="1500" b="1">
                <a:solidFill>
                  <a:srgbClr val="122338"/>
                </a:solidFill>
                <a:latin typeface="Arial"/>
              </a:defRPr>
            </a:pPr>
            <a:r>
              <a:t>Component 2 report structure</a:t>
            </a:r>
          </a:p>
        </p:txBody>
      </p:sp>
      <p:sp>
        <p:nvSpPr>
          <p:cNvPr id="13" name="TextBox 12"/>
          <p:cNvSpPr txBox="1"/>
          <p:nvPr/>
        </p:nvSpPr>
        <p:spPr>
          <a:xfrm>
            <a:off x="6519672" y="1627632"/>
            <a:ext cx="4873752" cy="3931920"/>
          </a:xfrm>
          <a:prstGeom prst="rect">
            <a:avLst/>
          </a:prstGeom>
          <a:noFill/>
        </p:spPr>
        <p:txBody>
          <a:bodyPr wrap="square" anchor="t">
            <a:spAutoFit/>
          </a:bodyPr>
          <a:lstStyle/>
          <a:p>
            <a:pPr algn="l">
              <a:defRPr sz="1350" b="0">
                <a:solidFill>
                  <a:srgbClr val="232C34"/>
                </a:solidFill>
                <a:latin typeface="Arial"/>
              </a:defRPr>
            </a:pPr>
            <a:r>
              <a:t>1. Introduction and case rationale</a:t>
            </a:r>
            <a:br/>
            <a:r>
              <a:t>2. Root-cause analysis</a:t>
            </a:r>
            <a:br/>
            <a:r>
              <a:t>3. Policy and governance analysis</a:t>
            </a:r>
            <a:br/>
            <a:r>
              <a:t>4. Impact on quality, efficiency and equity</a:t>
            </a:r>
            <a:br/>
            <a:r>
              <a:t>5. Evidence-based improvement strategy</a:t>
            </a:r>
            <a:br/>
            <a:r>
              <a:t>6. Implementation, monitoring and evaluation</a:t>
            </a:r>
            <a:br/>
            <a:r>
              <a:t>7. Conclusion and recommendations</a:t>
            </a:r>
          </a:p>
        </p:txBody>
      </p:sp>
      <p:sp>
        <p:nvSpPr>
          <p:cNvPr id="14" name="TextBox 13"/>
          <p:cNvSpPr txBox="1"/>
          <p:nvPr/>
        </p:nvSpPr>
        <p:spPr>
          <a:xfrm>
            <a:off x="777240" y="5806440"/>
            <a:ext cx="10561320" cy="320040"/>
          </a:xfrm>
          <a:prstGeom prst="rect">
            <a:avLst/>
          </a:prstGeom>
          <a:noFill/>
        </p:spPr>
        <p:txBody>
          <a:bodyPr wrap="square" anchor="t">
            <a:spAutoFit/>
          </a:bodyPr>
          <a:lstStyle/>
          <a:p>
            <a:pPr algn="ctr">
              <a:defRPr sz="1250" b="0">
                <a:solidFill>
                  <a:srgbClr val="5E6A73"/>
                </a:solidFill>
                <a:latin typeface="Arial"/>
              </a:defRPr>
            </a:pPr>
            <a:r>
              <a:t>Recommendations should be linked to evidence, responsibility, implementation and measurable assurance.</a:t>
            </a:r>
          </a:p>
        </p:txBody>
      </p:sp>
      <p:sp>
        <p:nvSpPr>
          <p:cNvPr id="15" name="Rectangle 14"/>
          <p:cNvSpPr/>
          <p:nvPr/>
        </p:nvSpPr>
        <p:spPr>
          <a:xfrm>
            <a:off x="502920" y="6547104"/>
            <a:ext cx="11155680" cy="10972"/>
          </a:xfrm>
          <a:prstGeom prst="rect">
            <a:avLst/>
          </a:prstGeom>
          <a:solidFill>
            <a:srgbClr val="E2E8EB"/>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6" name="TextBox 15"/>
          <p:cNvSpPr txBox="1"/>
          <p:nvPr/>
        </p:nvSpPr>
        <p:spPr>
          <a:xfrm>
            <a:off x="502920" y="6592824"/>
            <a:ext cx="9601200" cy="182880"/>
          </a:xfrm>
          <a:prstGeom prst="rect">
            <a:avLst/>
          </a:prstGeom>
          <a:noFill/>
        </p:spPr>
        <p:txBody>
          <a:bodyPr wrap="none">
            <a:spAutoFit/>
          </a:bodyPr>
          <a:lstStyle/>
          <a:p>
            <a:pPr>
              <a:defRPr sz="850">
                <a:solidFill>
                  <a:srgbClr val="5E6A73"/>
                </a:solidFill>
                <a:latin typeface="Arial"/>
              </a:defRPr>
            </a:pPr>
            <a:r>
              <a:t>LCHS7006  |  Quality Assurance and Service Improvements</a:t>
            </a:r>
          </a:p>
        </p:txBody>
      </p:sp>
      <p:sp>
        <p:nvSpPr>
          <p:cNvPr id="17" name="TextBox 16"/>
          <p:cNvSpPr txBox="1"/>
          <p:nvPr/>
        </p:nvSpPr>
        <p:spPr>
          <a:xfrm>
            <a:off x="10652760" y="6565392"/>
            <a:ext cx="1005840" cy="228600"/>
          </a:xfrm>
          <a:prstGeom prst="rect">
            <a:avLst/>
          </a:prstGeom>
          <a:noFill/>
        </p:spPr>
        <p:txBody>
          <a:bodyPr wrap="none">
            <a:spAutoFit/>
          </a:bodyPr>
          <a:lstStyle/>
          <a:p>
            <a:pPr algn="r">
              <a:defRPr sz="900" b="1">
                <a:solidFill>
                  <a:srgbClr val="187E85"/>
                </a:solidFill>
                <a:latin typeface="Arial"/>
              </a:defRPr>
            </a:pPr>
            <a:r>
              <a:t>14/15</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12191695" cy="6858000"/>
          </a:xfrm>
          <a:prstGeom prst="rect">
            <a:avLst/>
          </a:prstGeom>
          <a:solidFill>
            <a:srgbClr val="122338"/>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685800" y="502920"/>
            <a:ext cx="10789920" cy="475488"/>
          </a:xfrm>
          <a:prstGeom prst="rect">
            <a:avLst/>
          </a:prstGeom>
          <a:noFill/>
        </p:spPr>
        <p:txBody>
          <a:bodyPr wrap="square" anchor="t">
            <a:spAutoFit/>
          </a:bodyPr>
          <a:lstStyle/>
          <a:p>
            <a:pPr algn="l">
              <a:defRPr sz="2000" b="1">
                <a:solidFill>
                  <a:srgbClr val="FFFFFF"/>
                </a:solidFill>
                <a:latin typeface="Arial"/>
              </a:defRPr>
            </a:pPr>
            <a:r>
              <a:t>14. Critical conclusion and key references</a:t>
            </a:r>
          </a:p>
        </p:txBody>
      </p:sp>
      <p:sp>
        <p:nvSpPr>
          <p:cNvPr id="4" name="TextBox 3"/>
          <p:cNvSpPr txBox="1"/>
          <p:nvPr/>
        </p:nvSpPr>
        <p:spPr>
          <a:xfrm>
            <a:off x="713232" y="1143000"/>
            <a:ext cx="5257800" cy="384048"/>
          </a:xfrm>
          <a:prstGeom prst="rect">
            <a:avLst/>
          </a:prstGeom>
          <a:noFill/>
        </p:spPr>
        <p:txBody>
          <a:bodyPr wrap="square" anchor="t">
            <a:spAutoFit/>
          </a:bodyPr>
          <a:lstStyle/>
          <a:p>
            <a:pPr algn="l">
              <a:defRPr sz="1800" b="1">
                <a:solidFill>
                  <a:srgbClr val="187E85"/>
                </a:solidFill>
                <a:latin typeface="Arial"/>
              </a:defRPr>
            </a:pPr>
            <a:r>
              <a:t>Critical conclusion</a:t>
            </a:r>
          </a:p>
        </p:txBody>
      </p:sp>
      <p:sp>
        <p:nvSpPr>
          <p:cNvPr id="5" name="TextBox 4"/>
          <p:cNvSpPr txBox="1"/>
          <p:nvPr/>
        </p:nvSpPr>
        <p:spPr>
          <a:xfrm>
            <a:off x="713232" y="1645920"/>
            <a:ext cx="5166360" cy="2423160"/>
          </a:xfrm>
          <a:prstGeom prst="rect">
            <a:avLst/>
          </a:prstGeom>
          <a:noFill/>
        </p:spPr>
        <p:txBody>
          <a:bodyPr wrap="square" anchor="t">
            <a:spAutoFit/>
          </a:bodyPr>
          <a:lstStyle/>
          <a:p>
            <a:pPr algn="l">
              <a:defRPr sz="1500" b="0">
                <a:solidFill>
                  <a:srgbClr val="FFFFFF"/>
                </a:solidFill>
                <a:latin typeface="Arial"/>
              </a:defRPr>
            </a:pPr>
            <a:r>
              <a:t>The case demonstrates that patient safety depends on more than individual competence. Reliable systems must detect concerns, enable challenge, escalate risk, activate safeguarding and provide Board-level assurance. Reason (2000) explains the alignment of defensive weaknesses; Donabedian (1988) links structure, process and outcome. The Thirlwall Inquiry (2026) shows why these models matter in practice.</a:t>
            </a:r>
          </a:p>
        </p:txBody>
      </p:sp>
      <p:sp>
        <p:nvSpPr>
          <p:cNvPr id="6" name="TextBox 5"/>
          <p:cNvSpPr txBox="1"/>
          <p:nvPr/>
        </p:nvSpPr>
        <p:spPr>
          <a:xfrm>
            <a:off x="713232" y="4343400"/>
            <a:ext cx="5074920" cy="475488"/>
          </a:xfrm>
          <a:prstGeom prst="rect">
            <a:avLst/>
          </a:prstGeom>
          <a:noFill/>
        </p:spPr>
        <p:txBody>
          <a:bodyPr wrap="square" anchor="t">
            <a:spAutoFit/>
          </a:bodyPr>
          <a:lstStyle/>
          <a:p>
            <a:pPr algn="l">
              <a:defRPr sz="1600" b="1">
                <a:solidFill>
                  <a:srgbClr val="D16353"/>
                </a:solidFill>
                <a:latin typeface="Arial"/>
              </a:defRPr>
            </a:pPr>
            <a:r>
              <a:t>Key message</a:t>
            </a:r>
          </a:p>
        </p:txBody>
      </p:sp>
      <p:sp>
        <p:nvSpPr>
          <p:cNvPr id="7" name="TextBox 6"/>
          <p:cNvSpPr txBox="1"/>
          <p:nvPr/>
        </p:nvSpPr>
        <p:spPr>
          <a:xfrm>
            <a:off x="713232" y="4828032"/>
            <a:ext cx="5074920" cy="685800"/>
          </a:xfrm>
          <a:prstGeom prst="rect">
            <a:avLst/>
          </a:prstGeom>
          <a:noFill/>
        </p:spPr>
        <p:txBody>
          <a:bodyPr wrap="square" anchor="t">
            <a:spAutoFit/>
          </a:bodyPr>
          <a:lstStyle/>
          <a:p>
            <a:pPr algn="l">
              <a:defRPr sz="1500" b="1">
                <a:solidFill>
                  <a:srgbClr val="E0E8ED"/>
                </a:solidFill>
                <a:latin typeface="Arial"/>
              </a:defRPr>
            </a:pPr>
            <a:r>
              <a:t>Quality improvement is strongest when governance, culture, policy and clinical practice work as one safety system.</a:t>
            </a:r>
          </a:p>
        </p:txBody>
      </p:sp>
      <p:sp>
        <p:nvSpPr>
          <p:cNvPr id="8" name="TextBox 7"/>
          <p:cNvSpPr txBox="1"/>
          <p:nvPr/>
        </p:nvSpPr>
        <p:spPr>
          <a:xfrm>
            <a:off x="6172200" y="1143000"/>
            <a:ext cx="5212080" cy="384048"/>
          </a:xfrm>
          <a:prstGeom prst="rect">
            <a:avLst/>
          </a:prstGeom>
          <a:noFill/>
        </p:spPr>
        <p:txBody>
          <a:bodyPr wrap="square" anchor="t">
            <a:spAutoFit/>
          </a:bodyPr>
          <a:lstStyle/>
          <a:p>
            <a:pPr algn="l">
              <a:defRPr sz="1800" b="1">
                <a:solidFill>
                  <a:srgbClr val="187E85"/>
                </a:solidFill>
                <a:latin typeface="Arial"/>
              </a:defRPr>
            </a:pPr>
            <a:r>
              <a:t>Selected references</a:t>
            </a:r>
          </a:p>
        </p:txBody>
      </p:sp>
      <p:sp>
        <p:nvSpPr>
          <p:cNvPr id="9" name="TextBox 8"/>
          <p:cNvSpPr txBox="1"/>
          <p:nvPr/>
        </p:nvSpPr>
        <p:spPr>
          <a:xfrm>
            <a:off x="6172200" y="1691640"/>
            <a:ext cx="5212080" cy="4811895"/>
          </a:xfrm>
          <a:prstGeom prst="rect">
            <a:avLst/>
          </a:prstGeom>
          <a:noFill/>
        </p:spPr>
        <p:txBody>
          <a:bodyPr wrap="square">
            <a:spAutoFit/>
          </a:bodyPr>
          <a:lstStyle/>
          <a:p>
            <a:pPr>
              <a:lnSpc>
                <a:spcPct val="108000"/>
              </a:lnSpc>
              <a:spcAft>
                <a:spcPts val="700"/>
              </a:spcAft>
              <a:defRPr sz="1220">
                <a:solidFill>
                  <a:srgbClr val="E0E8ED"/>
                </a:solidFill>
                <a:latin typeface="Arial"/>
              </a:defRPr>
            </a:pPr>
            <a:r>
              <a:rPr dirty="0"/>
              <a:t>• Donabedian, A. (1988) JAMA, 260(12), 1743–1748.</a:t>
            </a:r>
          </a:p>
          <a:p>
            <a:pPr>
              <a:lnSpc>
                <a:spcPct val="108000"/>
              </a:lnSpc>
              <a:spcAft>
                <a:spcPts val="700"/>
              </a:spcAft>
              <a:defRPr sz="1220">
                <a:solidFill>
                  <a:srgbClr val="E0E8ED"/>
                </a:solidFill>
                <a:latin typeface="Arial"/>
              </a:defRPr>
            </a:pPr>
            <a:r>
              <a:rPr dirty="0"/>
              <a:t>• Reason, J. (2000) BMJ, 320(7237), 768–770.</a:t>
            </a:r>
          </a:p>
          <a:p>
            <a:pPr>
              <a:lnSpc>
                <a:spcPct val="108000"/>
              </a:lnSpc>
              <a:spcAft>
                <a:spcPts val="700"/>
              </a:spcAft>
              <a:defRPr sz="1220">
                <a:solidFill>
                  <a:srgbClr val="E0E8ED"/>
                </a:solidFill>
                <a:latin typeface="Arial"/>
              </a:defRPr>
            </a:pPr>
            <a:r>
              <a:rPr dirty="0"/>
              <a:t>• Thirlwall Inquiry (2026) Report and recommendations.</a:t>
            </a:r>
          </a:p>
          <a:p>
            <a:pPr>
              <a:lnSpc>
                <a:spcPct val="108000"/>
              </a:lnSpc>
              <a:spcAft>
                <a:spcPts val="700"/>
              </a:spcAft>
              <a:defRPr sz="1220">
                <a:solidFill>
                  <a:srgbClr val="E0E8ED"/>
                </a:solidFill>
                <a:latin typeface="Arial"/>
              </a:defRPr>
            </a:pPr>
            <a:r>
              <a:rPr dirty="0"/>
              <a:t>• UK Government (2023) Thirlwall Inquiry: Terms of Reference.</a:t>
            </a:r>
          </a:p>
          <a:p>
            <a:pPr>
              <a:lnSpc>
                <a:spcPct val="108000"/>
              </a:lnSpc>
              <a:spcAft>
                <a:spcPts val="700"/>
              </a:spcAft>
              <a:defRPr sz="1220">
                <a:solidFill>
                  <a:srgbClr val="E0E8ED"/>
                </a:solidFill>
                <a:latin typeface="Arial"/>
              </a:defRPr>
            </a:pPr>
            <a:r>
              <a:rPr dirty="0"/>
              <a:t>• UK Government (2026) Government response to the Thirlwall Inquiry.</a:t>
            </a:r>
          </a:p>
          <a:p>
            <a:pPr>
              <a:lnSpc>
                <a:spcPct val="108000"/>
              </a:lnSpc>
              <a:spcAft>
                <a:spcPts val="700"/>
              </a:spcAft>
              <a:defRPr sz="1220">
                <a:solidFill>
                  <a:srgbClr val="E0E8ED"/>
                </a:solidFill>
                <a:latin typeface="Arial"/>
              </a:defRPr>
            </a:pPr>
            <a:r>
              <a:rPr dirty="0"/>
              <a:t>• UK Government (2026) Government to act on Thirlwall patient-safety recommendations.</a:t>
            </a:r>
          </a:p>
          <a:p>
            <a:pPr>
              <a:lnSpc>
                <a:spcPct val="108000"/>
              </a:lnSpc>
              <a:spcAft>
                <a:spcPts val="700"/>
              </a:spcAft>
              <a:defRPr sz="1220">
                <a:solidFill>
                  <a:srgbClr val="E0E8ED"/>
                </a:solidFill>
                <a:latin typeface="Arial"/>
              </a:defRPr>
            </a:pPr>
            <a:r>
              <a:rPr dirty="0"/>
              <a:t>• NHS England (2026) Patient safety and Freedom to Speak Up guidance.</a:t>
            </a:r>
          </a:p>
          <a:p>
            <a:pPr>
              <a:lnSpc>
                <a:spcPct val="108000"/>
              </a:lnSpc>
              <a:spcAft>
                <a:spcPts val="700"/>
              </a:spcAft>
              <a:defRPr sz="1220">
                <a:solidFill>
                  <a:srgbClr val="E0E8ED"/>
                </a:solidFill>
                <a:latin typeface="Arial"/>
              </a:defRPr>
            </a:pPr>
            <a:r>
              <a:rPr dirty="0"/>
              <a:t>• Care Quality Commission (CQC) guidance on safe care and governance.</a:t>
            </a:r>
            <a:endParaRPr lang="en-GB" dirty="0"/>
          </a:p>
          <a:p>
            <a:pPr>
              <a:lnSpc>
                <a:spcPct val="100000"/>
              </a:lnSpc>
              <a:spcAft>
                <a:spcPts val="700"/>
              </a:spcAft>
              <a:defRPr sz="1220">
                <a:solidFill>
                  <a:srgbClr val="E0E8ED"/>
                </a:solidFill>
                <a:latin typeface="Arial"/>
              </a:defRPr>
            </a:pPr>
            <a:r>
              <a:rPr lang="en-GB" sz="1220" dirty="0">
                <a:solidFill>
                  <a:srgbClr val="E0E8ED"/>
                </a:solidFill>
                <a:latin typeface="Arial"/>
              </a:rPr>
              <a:t>Reason, J. (2000). Human error: Models and management. </a:t>
            </a:r>
            <a:r>
              <a:rPr lang="en-GB" sz="1220" i="1" dirty="0">
                <a:solidFill>
                  <a:srgbClr val="E0E8ED"/>
                </a:solidFill>
                <a:latin typeface="Arial"/>
              </a:rPr>
              <a:t>British Medical Journal</a:t>
            </a:r>
            <a:r>
              <a:rPr lang="en-GB" sz="1220" dirty="0">
                <a:solidFill>
                  <a:srgbClr val="E0E8ED"/>
                </a:solidFill>
                <a:latin typeface="Arial"/>
              </a:rPr>
              <a:t>, 320(7237), pp.768–770. doi:10.1136/bmj.320.7237.768</a:t>
            </a:r>
          </a:p>
          <a:p>
            <a:pPr>
              <a:spcAft>
                <a:spcPts val="700"/>
              </a:spcAft>
              <a:defRPr sz="1220">
                <a:solidFill>
                  <a:srgbClr val="E0E8ED"/>
                </a:solidFill>
                <a:latin typeface="Arial"/>
              </a:defRPr>
            </a:pPr>
            <a:r>
              <a:rPr lang="en-GB" sz="1220" dirty="0" err="1">
                <a:solidFill>
                  <a:srgbClr val="E0E8ED"/>
                </a:solidFill>
                <a:latin typeface="Arial"/>
              </a:rPr>
              <a:t>SKYbrary</a:t>
            </a:r>
            <a:r>
              <a:rPr lang="en-GB" sz="1220" dirty="0">
                <a:solidFill>
                  <a:srgbClr val="E0E8ED"/>
                </a:solidFill>
                <a:latin typeface="Arial"/>
              </a:rPr>
              <a:t> (2021). </a:t>
            </a:r>
            <a:r>
              <a:rPr lang="en-GB" sz="1220" i="1" dirty="0">
                <a:solidFill>
                  <a:srgbClr val="E0E8ED"/>
                </a:solidFill>
                <a:latin typeface="Arial"/>
              </a:rPr>
              <a:t>Human factors analysis and classification system (HFACS)</a:t>
            </a:r>
            <a:r>
              <a:rPr lang="en-GB" sz="1220" dirty="0">
                <a:solidFill>
                  <a:srgbClr val="E0E8ED"/>
                </a:solidFill>
                <a:latin typeface="Arial"/>
              </a:rPr>
              <a:t>. [online] </a:t>
            </a:r>
            <a:r>
              <a:rPr lang="en-GB" sz="1220" dirty="0" err="1">
                <a:solidFill>
                  <a:srgbClr val="E0E8ED"/>
                </a:solidFill>
                <a:latin typeface="Arial"/>
              </a:rPr>
              <a:t>SKYbrary</a:t>
            </a:r>
            <a:r>
              <a:rPr lang="en-GB" sz="1220" dirty="0">
                <a:solidFill>
                  <a:srgbClr val="E0E8ED"/>
                </a:solidFill>
                <a:latin typeface="Arial"/>
              </a:rPr>
              <a:t> Aviation Safety. Available at: https://skybrary.aero/articles/human-factors-analysis-and-classification-system-hfacs [Accessed 18 Oct. 2026].</a:t>
            </a:r>
          </a:p>
          <a:p>
            <a:pPr>
              <a:lnSpc>
                <a:spcPct val="100000"/>
              </a:lnSpc>
              <a:spcAft>
                <a:spcPts val="700"/>
              </a:spcAft>
              <a:defRPr sz="1220">
                <a:solidFill>
                  <a:srgbClr val="E0E8ED"/>
                </a:solidFill>
                <a:latin typeface="Arial"/>
              </a:defRPr>
            </a:pPr>
            <a:endParaRPr lang="en-GB" sz="1220" dirty="0">
              <a:solidFill>
                <a:srgbClr val="E0E8ED"/>
              </a:solidFill>
              <a:latin typeface="Arial"/>
            </a:endParaRPr>
          </a:p>
          <a:p>
            <a:pPr>
              <a:lnSpc>
                <a:spcPct val="108000"/>
              </a:lnSpc>
              <a:spcAft>
                <a:spcPts val="700"/>
              </a:spcAft>
              <a:defRPr sz="1220">
                <a:solidFill>
                  <a:srgbClr val="E0E8ED"/>
                </a:solidFill>
                <a:latin typeface="Arial"/>
              </a:defRPr>
            </a:pPr>
            <a:endParaRPr dirty="0"/>
          </a:p>
        </p:txBody>
      </p:sp>
      <p:sp>
        <p:nvSpPr>
          <p:cNvPr id="11" name="Rectangle 10"/>
          <p:cNvSpPr/>
          <p:nvPr/>
        </p:nvSpPr>
        <p:spPr>
          <a:xfrm>
            <a:off x="502920" y="6547104"/>
            <a:ext cx="11155680" cy="10972"/>
          </a:xfrm>
          <a:prstGeom prst="rect">
            <a:avLst/>
          </a:prstGeom>
          <a:solidFill>
            <a:srgbClr val="405365"/>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2" name="TextBox 11"/>
          <p:cNvSpPr txBox="1"/>
          <p:nvPr/>
        </p:nvSpPr>
        <p:spPr>
          <a:xfrm>
            <a:off x="502920" y="6592824"/>
            <a:ext cx="9601200" cy="182880"/>
          </a:xfrm>
          <a:prstGeom prst="rect">
            <a:avLst/>
          </a:prstGeom>
          <a:noFill/>
        </p:spPr>
        <p:txBody>
          <a:bodyPr wrap="none">
            <a:spAutoFit/>
          </a:bodyPr>
          <a:lstStyle/>
          <a:p>
            <a:pPr>
              <a:defRPr sz="850">
                <a:solidFill>
                  <a:srgbClr val="B4BEC6"/>
                </a:solidFill>
                <a:latin typeface="Arial"/>
              </a:defRPr>
            </a:pPr>
            <a:r>
              <a:t>LCHS7006  |  Quality Assurance and Service Improvements</a:t>
            </a:r>
          </a:p>
        </p:txBody>
      </p:sp>
      <p:sp>
        <p:nvSpPr>
          <p:cNvPr id="13" name="TextBox 12"/>
          <p:cNvSpPr txBox="1"/>
          <p:nvPr/>
        </p:nvSpPr>
        <p:spPr>
          <a:xfrm>
            <a:off x="10652760" y="6565392"/>
            <a:ext cx="1005840" cy="228600"/>
          </a:xfrm>
          <a:prstGeom prst="rect">
            <a:avLst/>
          </a:prstGeom>
          <a:noFill/>
        </p:spPr>
        <p:txBody>
          <a:bodyPr wrap="none">
            <a:spAutoFit/>
          </a:bodyPr>
          <a:lstStyle/>
          <a:p>
            <a:pPr algn="r">
              <a:defRPr sz="900" b="1">
                <a:solidFill>
                  <a:srgbClr val="FFFFFF"/>
                </a:solidFill>
                <a:latin typeface="Arial"/>
              </a:defRPr>
            </a:pPr>
            <a:r>
              <a:t>15/15</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Template>
  <TotalTime>58</TotalTime>
  <Words>4007</Words>
  <Application>Microsoft Office PowerPoint</Application>
  <PresentationFormat>Widescreen</PresentationFormat>
  <Paragraphs>244</Paragraphs>
  <Slides>15</Slides>
  <Notes>15</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15</vt:i4>
      </vt:variant>
    </vt:vector>
  </HeadingPairs>
  <TitlesOfParts>
    <vt:vector size="18" baseType="lpstr">
      <vt:lpstr>Arial</vt:lpstr>
      <vt:lpstr>Calibri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Admin</dc:creator>
  <cp:keywords/>
  <dc:description>generated using python-pptx</dc:description>
  <cp:lastModifiedBy>Osagyefo Amoh</cp:lastModifiedBy>
  <cp:revision>4</cp:revision>
  <dcterms:created xsi:type="dcterms:W3CDTF">2013-01-27T09:14:16Z</dcterms:created>
  <dcterms:modified xsi:type="dcterms:W3CDTF">2026-10-18T17:58:09Z</dcterms:modified>
  <cp:category/>
</cp:coreProperties>
</file>