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57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682A8D-C555-4DEF-8634-88BF62970075}" v="21" dt="2025-11-21T15:56:11.8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>
        <p:scale>
          <a:sx n="92" d="100"/>
          <a:sy n="92" d="100"/>
        </p:scale>
        <p:origin x="1200" y="318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D59714-8863-428F-AFBC-E41FC498A3B7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8FDF72E-6EBF-422D-9B1D-1273357D10D5}">
      <dgm:prSet/>
      <dgm:spPr/>
      <dgm:t>
        <a:bodyPr/>
        <a:lstStyle/>
        <a:p>
          <a:r>
            <a:rPr lang="en-GB" dirty="0"/>
            <a:t>62 responses</a:t>
          </a:r>
          <a:endParaRPr lang="en-US" dirty="0"/>
        </a:p>
      </dgm:t>
    </dgm:pt>
    <dgm:pt modelId="{270D628E-B773-483A-93FF-E2528FF17D53}" type="parTrans" cxnId="{85E9DD03-2A37-4C6F-9040-33E6A226DC42}">
      <dgm:prSet/>
      <dgm:spPr/>
      <dgm:t>
        <a:bodyPr/>
        <a:lstStyle/>
        <a:p>
          <a:endParaRPr lang="en-US"/>
        </a:p>
      </dgm:t>
    </dgm:pt>
    <dgm:pt modelId="{2EF1078F-BE71-4518-B93C-96E8EFD6B617}" type="sibTrans" cxnId="{85E9DD03-2A37-4C6F-9040-33E6A226DC42}">
      <dgm:prSet/>
      <dgm:spPr/>
      <dgm:t>
        <a:bodyPr/>
        <a:lstStyle/>
        <a:p>
          <a:endParaRPr lang="en-US"/>
        </a:p>
      </dgm:t>
    </dgm:pt>
    <dgm:pt modelId="{2730DC59-FA28-4997-BF48-95A712DC55A9}">
      <dgm:prSet/>
      <dgm:spPr/>
      <dgm:t>
        <a:bodyPr/>
        <a:lstStyle/>
        <a:p>
          <a:r>
            <a:rPr lang="en-GB"/>
            <a:t>Almost evenly split across all 3-year groups </a:t>
          </a:r>
          <a:endParaRPr lang="en-US"/>
        </a:p>
      </dgm:t>
    </dgm:pt>
    <dgm:pt modelId="{20E9968B-A268-4C96-B320-4A54813BD9D5}" type="parTrans" cxnId="{14FDE0FD-520A-4B83-AE58-0285C2E67582}">
      <dgm:prSet/>
      <dgm:spPr/>
      <dgm:t>
        <a:bodyPr/>
        <a:lstStyle/>
        <a:p>
          <a:endParaRPr lang="en-US"/>
        </a:p>
      </dgm:t>
    </dgm:pt>
    <dgm:pt modelId="{1E0BA964-1BF2-4444-8A70-641AA8F6C1EB}" type="sibTrans" cxnId="{14FDE0FD-520A-4B83-AE58-0285C2E67582}">
      <dgm:prSet/>
      <dgm:spPr/>
      <dgm:t>
        <a:bodyPr/>
        <a:lstStyle/>
        <a:p>
          <a:endParaRPr lang="en-US"/>
        </a:p>
      </dgm:t>
    </dgm:pt>
    <dgm:pt modelId="{2131AE71-F919-488B-8297-99442FEAE0C0}" type="pres">
      <dgm:prSet presAssocID="{7AD59714-8863-428F-AFBC-E41FC498A3B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3C3948B-60AC-4220-B7D2-3C36E70C76F5}" type="pres">
      <dgm:prSet presAssocID="{A8FDF72E-6EBF-422D-9B1D-1273357D10D5}" presName="root" presStyleCnt="0"/>
      <dgm:spPr/>
    </dgm:pt>
    <dgm:pt modelId="{32A30470-4C47-48DA-9C36-DF2F858C26EB}" type="pres">
      <dgm:prSet presAssocID="{A8FDF72E-6EBF-422D-9B1D-1273357D10D5}" presName="rootComposite" presStyleCnt="0"/>
      <dgm:spPr/>
    </dgm:pt>
    <dgm:pt modelId="{23AE8BE2-4F19-4311-B520-10B9780A9A5F}" type="pres">
      <dgm:prSet presAssocID="{A8FDF72E-6EBF-422D-9B1D-1273357D10D5}" presName="rootText" presStyleLbl="node1" presStyleIdx="0" presStyleCnt="2"/>
      <dgm:spPr/>
    </dgm:pt>
    <dgm:pt modelId="{2BBBA864-19E2-46DE-84DF-6B800C3DD0A6}" type="pres">
      <dgm:prSet presAssocID="{A8FDF72E-6EBF-422D-9B1D-1273357D10D5}" presName="rootConnector" presStyleLbl="node1" presStyleIdx="0" presStyleCnt="2"/>
      <dgm:spPr/>
    </dgm:pt>
    <dgm:pt modelId="{6EFE13E8-FEA9-45D1-AB42-97BC0B63C3C9}" type="pres">
      <dgm:prSet presAssocID="{A8FDF72E-6EBF-422D-9B1D-1273357D10D5}" presName="childShape" presStyleCnt="0"/>
      <dgm:spPr/>
    </dgm:pt>
    <dgm:pt modelId="{1FA32214-FDAC-42AE-8F74-2DC228063032}" type="pres">
      <dgm:prSet presAssocID="{2730DC59-FA28-4997-BF48-95A712DC55A9}" presName="root" presStyleCnt="0"/>
      <dgm:spPr/>
    </dgm:pt>
    <dgm:pt modelId="{2AAB9BE7-D10B-4106-A475-09399E624829}" type="pres">
      <dgm:prSet presAssocID="{2730DC59-FA28-4997-BF48-95A712DC55A9}" presName="rootComposite" presStyleCnt="0"/>
      <dgm:spPr/>
    </dgm:pt>
    <dgm:pt modelId="{DD42F08A-8490-4A39-8D10-161DB30517AA}" type="pres">
      <dgm:prSet presAssocID="{2730DC59-FA28-4997-BF48-95A712DC55A9}" presName="rootText" presStyleLbl="node1" presStyleIdx="1" presStyleCnt="2"/>
      <dgm:spPr/>
    </dgm:pt>
    <dgm:pt modelId="{797F0FF6-9B8E-461B-8149-98B8BD5010D7}" type="pres">
      <dgm:prSet presAssocID="{2730DC59-FA28-4997-BF48-95A712DC55A9}" presName="rootConnector" presStyleLbl="node1" presStyleIdx="1" presStyleCnt="2"/>
      <dgm:spPr/>
    </dgm:pt>
    <dgm:pt modelId="{D2CAB7F8-A3E0-4FCD-B6CD-29CF6D09BEB0}" type="pres">
      <dgm:prSet presAssocID="{2730DC59-FA28-4997-BF48-95A712DC55A9}" presName="childShape" presStyleCnt="0"/>
      <dgm:spPr/>
    </dgm:pt>
  </dgm:ptLst>
  <dgm:cxnLst>
    <dgm:cxn modelId="{85E9DD03-2A37-4C6F-9040-33E6A226DC42}" srcId="{7AD59714-8863-428F-AFBC-E41FC498A3B7}" destId="{A8FDF72E-6EBF-422D-9B1D-1273357D10D5}" srcOrd="0" destOrd="0" parTransId="{270D628E-B773-483A-93FF-E2528FF17D53}" sibTransId="{2EF1078F-BE71-4518-B93C-96E8EFD6B617}"/>
    <dgm:cxn modelId="{AC9E1B0E-9F12-4C89-AFEE-214387EDD4FB}" type="presOf" srcId="{7AD59714-8863-428F-AFBC-E41FC498A3B7}" destId="{2131AE71-F919-488B-8297-99442FEAE0C0}" srcOrd="0" destOrd="0" presId="urn:microsoft.com/office/officeart/2005/8/layout/hierarchy3"/>
    <dgm:cxn modelId="{8D055480-38C7-4B81-BF4D-94CA24ED69F8}" type="presOf" srcId="{2730DC59-FA28-4997-BF48-95A712DC55A9}" destId="{DD42F08A-8490-4A39-8D10-161DB30517AA}" srcOrd="0" destOrd="0" presId="urn:microsoft.com/office/officeart/2005/8/layout/hierarchy3"/>
    <dgm:cxn modelId="{4AA11498-20AC-4677-B623-3B88C773A7C2}" type="presOf" srcId="{A8FDF72E-6EBF-422D-9B1D-1273357D10D5}" destId="{23AE8BE2-4F19-4311-B520-10B9780A9A5F}" srcOrd="0" destOrd="0" presId="urn:microsoft.com/office/officeart/2005/8/layout/hierarchy3"/>
    <dgm:cxn modelId="{E27C15BC-50B4-45DF-836B-8BEE51CF9D26}" type="presOf" srcId="{A8FDF72E-6EBF-422D-9B1D-1273357D10D5}" destId="{2BBBA864-19E2-46DE-84DF-6B800C3DD0A6}" srcOrd="1" destOrd="0" presId="urn:microsoft.com/office/officeart/2005/8/layout/hierarchy3"/>
    <dgm:cxn modelId="{0BB252DD-2CFB-4CA0-81AE-91DF4E24FEA7}" type="presOf" srcId="{2730DC59-FA28-4997-BF48-95A712DC55A9}" destId="{797F0FF6-9B8E-461B-8149-98B8BD5010D7}" srcOrd="1" destOrd="0" presId="urn:microsoft.com/office/officeart/2005/8/layout/hierarchy3"/>
    <dgm:cxn modelId="{14FDE0FD-520A-4B83-AE58-0285C2E67582}" srcId="{7AD59714-8863-428F-AFBC-E41FC498A3B7}" destId="{2730DC59-FA28-4997-BF48-95A712DC55A9}" srcOrd="1" destOrd="0" parTransId="{20E9968B-A268-4C96-B320-4A54813BD9D5}" sibTransId="{1E0BA964-1BF2-4444-8A70-641AA8F6C1EB}"/>
    <dgm:cxn modelId="{8BC76769-64B7-4B44-AA62-ED1545412BAD}" type="presParOf" srcId="{2131AE71-F919-488B-8297-99442FEAE0C0}" destId="{53C3948B-60AC-4220-B7D2-3C36E70C76F5}" srcOrd="0" destOrd="0" presId="urn:microsoft.com/office/officeart/2005/8/layout/hierarchy3"/>
    <dgm:cxn modelId="{61EF0589-C2F6-4348-8D55-B9C103662675}" type="presParOf" srcId="{53C3948B-60AC-4220-B7D2-3C36E70C76F5}" destId="{32A30470-4C47-48DA-9C36-DF2F858C26EB}" srcOrd="0" destOrd="0" presId="urn:microsoft.com/office/officeart/2005/8/layout/hierarchy3"/>
    <dgm:cxn modelId="{683A417E-6C42-44E7-A9DB-EB028E341493}" type="presParOf" srcId="{32A30470-4C47-48DA-9C36-DF2F858C26EB}" destId="{23AE8BE2-4F19-4311-B520-10B9780A9A5F}" srcOrd="0" destOrd="0" presId="urn:microsoft.com/office/officeart/2005/8/layout/hierarchy3"/>
    <dgm:cxn modelId="{671EAD65-8E5B-4D01-944D-44F3F9CBB11A}" type="presParOf" srcId="{32A30470-4C47-48DA-9C36-DF2F858C26EB}" destId="{2BBBA864-19E2-46DE-84DF-6B800C3DD0A6}" srcOrd="1" destOrd="0" presId="urn:microsoft.com/office/officeart/2005/8/layout/hierarchy3"/>
    <dgm:cxn modelId="{DBF1B527-5761-4CC1-9747-D0A5F46D7DA1}" type="presParOf" srcId="{53C3948B-60AC-4220-B7D2-3C36E70C76F5}" destId="{6EFE13E8-FEA9-45D1-AB42-97BC0B63C3C9}" srcOrd="1" destOrd="0" presId="urn:microsoft.com/office/officeart/2005/8/layout/hierarchy3"/>
    <dgm:cxn modelId="{4D4E9F0C-0387-40EA-A212-82F4BAEDE25B}" type="presParOf" srcId="{2131AE71-F919-488B-8297-99442FEAE0C0}" destId="{1FA32214-FDAC-42AE-8F74-2DC228063032}" srcOrd="1" destOrd="0" presId="urn:microsoft.com/office/officeart/2005/8/layout/hierarchy3"/>
    <dgm:cxn modelId="{51E88231-D073-48D0-94C8-37E2DB97301C}" type="presParOf" srcId="{1FA32214-FDAC-42AE-8F74-2DC228063032}" destId="{2AAB9BE7-D10B-4106-A475-09399E624829}" srcOrd="0" destOrd="0" presId="urn:microsoft.com/office/officeart/2005/8/layout/hierarchy3"/>
    <dgm:cxn modelId="{BCDFEC60-BB11-4A5D-BAB5-9E85E9B34A49}" type="presParOf" srcId="{2AAB9BE7-D10B-4106-A475-09399E624829}" destId="{DD42F08A-8490-4A39-8D10-161DB30517AA}" srcOrd="0" destOrd="0" presId="urn:microsoft.com/office/officeart/2005/8/layout/hierarchy3"/>
    <dgm:cxn modelId="{9FE7F303-C7DA-4C67-B004-AEC8BC81086D}" type="presParOf" srcId="{2AAB9BE7-D10B-4106-A475-09399E624829}" destId="{797F0FF6-9B8E-461B-8149-98B8BD5010D7}" srcOrd="1" destOrd="0" presId="urn:microsoft.com/office/officeart/2005/8/layout/hierarchy3"/>
    <dgm:cxn modelId="{A5225113-0CD1-449C-93E8-35D26B9A989E}" type="presParOf" srcId="{1FA32214-FDAC-42AE-8F74-2DC228063032}" destId="{D2CAB7F8-A3E0-4FCD-B6CD-29CF6D09BEB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AE8BE2-4F19-4311-B520-10B9780A9A5F}">
      <dsp:nvSpPr>
        <dsp:cNvPr id="0" name=""/>
        <dsp:cNvSpPr/>
      </dsp:nvSpPr>
      <dsp:spPr>
        <a:xfrm>
          <a:off x="1333" y="882495"/>
          <a:ext cx="4855627" cy="24278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55" tIns="64770" rIns="97155" bIns="6477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 dirty="0"/>
            <a:t>62 responses</a:t>
          </a:r>
          <a:endParaRPr lang="en-US" sz="5100" kern="1200" dirty="0"/>
        </a:p>
      </dsp:txBody>
      <dsp:txXfrm>
        <a:off x="72441" y="953603"/>
        <a:ext cx="4713411" cy="2285597"/>
      </dsp:txXfrm>
    </dsp:sp>
    <dsp:sp modelId="{DD42F08A-8490-4A39-8D10-161DB30517AA}">
      <dsp:nvSpPr>
        <dsp:cNvPr id="0" name=""/>
        <dsp:cNvSpPr/>
      </dsp:nvSpPr>
      <dsp:spPr>
        <a:xfrm>
          <a:off x="6070867" y="882495"/>
          <a:ext cx="4855627" cy="24278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155" tIns="64770" rIns="97155" bIns="64770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/>
            <a:t>Almost evenly split across all 3-year groups </a:t>
          </a:r>
          <a:endParaRPr lang="en-US" sz="5100" kern="1200"/>
        </a:p>
      </dsp:txBody>
      <dsp:txXfrm>
        <a:off x="6141975" y="953603"/>
        <a:ext cx="4713411" cy="22855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0495C-7766-767D-1BCC-676D543E3FB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56DE4E-7AA4-D02E-6CBD-5A0621AD50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E16AF-BBEE-F292-DC17-71AFB9691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429A3-2EB5-2116-93B1-1E15B5882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CA231F-C320-7AB6-9759-A9D3DB549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505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B14BE-8ACE-2144-2AAE-107BE69D6B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7DCC74-E0F0-4075-8276-EDB216CE2E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D028C-4395-79B1-6568-055B6A7DF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91E48-40CC-2527-5A53-998724E9D3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1B3D9-FA44-0138-E51D-B5EF499A5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360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D8123-8889-F3F2-1CC7-A3877D22D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B58E5F-28A5-3E47-624D-99A2A32326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E8E9B-77F1-0963-7400-DA1DFC8F4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588629-2F33-9B71-C135-D2B0A3D38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78BF8C-8E2E-E5D9-2266-A67D7C7E0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724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EC41B-2A7B-C461-8094-AC1A8B397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DA3CBA-09DF-6E32-58DB-49876BF09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F37DB-5FAF-CE46-08ED-B5505331D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1B0D36-11DD-512A-7450-EAEDB3FEF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6F9AEB-D7D7-2877-0D2D-B0CF7C245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07B2A1-D559-588A-B481-5138480CE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264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B2C023-DDBC-432A-F3D3-D56B48969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226C65-4B2C-345D-F3DA-2BAE2C60D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33B998-2AE7-9552-3A07-13C6C79C7D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70B40B-AC59-F8EF-A0BD-DE017D9DA9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EFEC50-D5AA-279F-BA5E-17755A4D7D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064BFE-17E9-785B-0019-6292F09EF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0D8B4E1-B12A-4320-AC01-9DC674ED0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C52BE37-65C6-3029-10E4-D01DDE87C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4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81E1B-77A7-1876-B511-22A1C836F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DA1CB02-3291-AD8A-41F2-8120E1F00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42C773-0B19-29B3-BF10-3A2F57ACD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8D1A84-E195-F320-55C4-B052E2D035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768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BA8096-C3C0-CD2D-B6B6-11B03D82C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DE22483-195F-0D39-0C6B-F45A8284B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D24358-0547-0A14-D854-095CB5B83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16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54E2E-D7FF-2598-9802-8DF42A057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1D7275-E8CC-AEEA-F867-AE0A64CCE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4FD372-E2FE-C35E-3809-FED73C9FC0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A54B219-D4E2-F35D-14F9-58D9EAE67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01C763-E8F8-6261-FDBA-7928B6281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8976B1-4B98-58F1-ABEC-BE638DE0B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1638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B1EA48-3AD7-2138-9F39-95065FF89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E81D1C-E7F8-B3CD-AF9E-B77F1BA0AD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FCDE1F-71CC-4B15-09FB-8C9B01A45B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F90BF5-5C05-A5C7-D8CE-FC9B719CD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84EDBA-3567-EA56-01BE-2880227E4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43F99-0BFF-2B3A-0E71-FFC7229A9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509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AAD5F-B541-6044-691D-540B0BA87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0D58AF-FBA1-2C0D-7800-9779383E8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C6DBE-802B-623D-539C-B64088FB0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6C44A7-36A4-B70B-E435-98516B83D7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65A6C-6725-35B8-A65E-EFD31D58C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351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F318F2-19B8-B572-AC53-14951CB88E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F408AC-58FD-8931-E925-411E1CA1C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402D83-2A58-4F4C-A42A-F32B01581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5827DB-6087-B577-8D3E-DA4C11CD47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5F1A0-D407-C1B6-E088-F72487516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841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78F8C0-46AF-8F28-8067-2725B1609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D40358-DE96-B316-8DC2-EDA773D83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A6773F-BFE6-BA1F-C923-84EF5692EC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CF9601-B216-4E00-B56A-AD13F46DA9EA}" type="datetimeFigureOut">
              <a:rPr lang="en-GB" smtClean="0"/>
              <a:t>07/11/2025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33238A-C2C0-FB3E-F904-A2CEAB29C9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DE60DA-2D26-539E-2548-92C6CBAF25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42EA15-2BA1-44E5-8A18-A9E740D25A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969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C790BE2-4E4F-4AAF-81A2-4A6F4885EB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0"/>
            <a:ext cx="12191999" cy="6858000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rgbClr val="000000"/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-4"/>
            <a:ext cx="12192000" cy="6402581"/>
          </a:xfrm>
          <a:prstGeom prst="rect">
            <a:avLst/>
          </a:prstGeom>
          <a:gradFill>
            <a:gsLst>
              <a:gs pos="1000">
                <a:schemeClr val="accent1">
                  <a:lumMod val="75000"/>
                  <a:alpha val="59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12088DD-B1AD-40E0-8B86-1D87A2CCD9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63054" y="-2653923"/>
            <a:ext cx="6858001" cy="12165846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rgbClr val="000000">
                  <a:alpha val="28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94763" y="0"/>
            <a:ext cx="6096001" cy="6858000"/>
          </a:xfrm>
          <a:prstGeom prst="rect">
            <a:avLst/>
          </a:prstGeom>
          <a:gradFill>
            <a:gsLst>
              <a:gs pos="13000">
                <a:schemeClr val="accent1">
                  <a:lumMod val="50000"/>
                  <a:alpha val="0"/>
                </a:schemeClr>
              </a:gs>
              <a:gs pos="99000">
                <a:schemeClr val="accent1">
                  <a:lumMod val="75000"/>
                  <a:alpha val="50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395952-4E26-45A2-8756-2ADFD6E53C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-3"/>
            <a:ext cx="12182871" cy="6871922"/>
          </a:xfrm>
          <a:prstGeom prst="rect">
            <a:avLst/>
          </a:prstGeom>
          <a:gradFill>
            <a:gsLst>
              <a:gs pos="13000">
                <a:srgbClr val="000000">
                  <a:alpha val="35000"/>
                </a:srgbClr>
              </a:gs>
              <a:gs pos="99000">
                <a:schemeClr val="accent1">
                  <a:lumMod val="75000"/>
                  <a:alpha val="0"/>
                </a:scheme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734BADF-9461-4621-B112-2D7BABEA7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7713" y="4049"/>
            <a:ext cx="10216576" cy="4729040"/>
          </a:xfrm>
          <a:custGeom>
            <a:avLst/>
            <a:gdLst>
              <a:gd name="connsiteX0" fmla="*/ 0 w 10216576"/>
              <a:gd name="connsiteY0" fmla="*/ 0 h 4729040"/>
              <a:gd name="connsiteX1" fmla="*/ 10216576 w 10216576"/>
              <a:gd name="connsiteY1" fmla="*/ 0 h 4729040"/>
              <a:gd name="connsiteX2" fmla="*/ 10210268 w 10216576"/>
              <a:gd name="connsiteY2" fmla="*/ 124944 h 4729040"/>
              <a:gd name="connsiteX3" fmla="*/ 5108288 w 10216576"/>
              <a:gd name="connsiteY3" fmla="*/ 4729040 h 4729040"/>
              <a:gd name="connsiteX4" fmla="*/ 6309 w 10216576"/>
              <a:gd name="connsiteY4" fmla="*/ 124944 h 472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6576" h="4729040">
                <a:moveTo>
                  <a:pt x="0" y="0"/>
                </a:moveTo>
                <a:lnTo>
                  <a:pt x="10216576" y="0"/>
                </a:lnTo>
                <a:lnTo>
                  <a:pt x="10210268" y="124944"/>
                </a:lnTo>
                <a:cubicBezTo>
                  <a:pt x="9947637" y="2710997"/>
                  <a:pt x="7763635" y="4729040"/>
                  <a:pt x="5108288" y="4729040"/>
                </a:cubicBezTo>
                <a:cubicBezTo>
                  <a:pt x="2452942" y="4729040"/>
                  <a:pt x="268937" y="2710997"/>
                  <a:pt x="6309" y="124944"/>
                </a:cubicBezTo>
                <a:close/>
              </a:path>
            </a:pathLst>
          </a:custGeom>
          <a:gradFill>
            <a:gsLst>
              <a:gs pos="7000">
                <a:schemeClr val="accent1">
                  <a:lumMod val="50000"/>
                  <a:alpha val="4000"/>
                </a:schemeClr>
              </a:gs>
              <a:gs pos="99000">
                <a:schemeClr val="accent1">
                  <a:alpha val="24000"/>
                </a:schemeClr>
              </a:gs>
            </a:gsLst>
            <a:lin ang="10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695A44-6643-577B-B650-471234BB74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6693" y="1030406"/>
            <a:ext cx="8147713" cy="3081242"/>
          </a:xfrm>
        </p:spPr>
        <p:txBody>
          <a:bodyPr anchor="ctr">
            <a:normAutofit/>
          </a:bodyPr>
          <a:lstStyle/>
          <a:p>
            <a:r>
              <a:rPr lang="en-GB" sz="7200" b="1" dirty="0">
                <a:solidFill>
                  <a:srgbClr val="FFFFFF"/>
                </a:solidFill>
              </a:rPr>
              <a:t>You Said We Did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FAD86E-C419-AE07-589B-CA41D93610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59943" y="5171093"/>
            <a:ext cx="9078628" cy="860620"/>
          </a:xfrm>
        </p:spPr>
        <p:txBody>
          <a:bodyPr anchor="ctr">
            <a:noAutofit/>
          </a:bodyPr>
          <a:lstStyle/>
          <a:p>
            <a:r>
              <a:rPr lang="en-GB" sz="4400" b="1" dirty="0">
                <a:solidFill>
                  <a:srgbClr val="FFFFFF"/>
                </a:solidFill>
              </a:rPr>
              <a:t>Closing the Feedback Loop </a:t>
            </a: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508BE94F-7550-7F26-F87B-56D396F460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588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53"/>
    </mc:Choice>
    <mc:Fallback>
      <p:transition spd="slow" advTm="33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206AF6-ABA3-CEF2-BDF9-31CE050E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Thank you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570119-5A4F-D21E-C2DB-6AD76ECFD6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2257586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C721641-DEAF-57D1-0383-104A7EB222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7307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558"/>
    </mc:Choice>
    <mc:Fallback>
      <p:transition spd="slow" advTm="245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DA663E-3818-4485-B65F-680506BA7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7091300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Positive Comments </a:t>
            </a:r>
          </a:p>
        </p:txBody>
      </p:sp>
      <p:pic>
        <p:nvPicPr>
          <p:cNvPr id="7" name="Picture 6" descr="A close up of a word&#10;&#10;AI-generated content may be incorrect.">
            <a:extLst>
              <a:ext uri="{FF2B5EF4-FFF2-40B4-BE49-F238E27FC236}">
                <a16:creationId xmlns:a16="http://schemas.microsoft.com/office/drawing/2014/main" id="{90612ABC-83CC-6F60-DB4A-08D91EAA98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74" y="2082029"/>
            <a:ext cx="10019071" cy="1771253"/>
          </a:xfrm>
          <a:prstGeom prst="rect">
            <a:avLst/>
          </a:prstGeom>
        </p:spPr>
      </p:pic>
      <p:pic>
        <p:nvPicPr>
          <p:cNvPr id="5" name="Content Placeholder 4" descr="A close up of words&#10;&#10;AI-generated content may be incorrect.">
            <a:extLst>
              <a:ext uri="{FF2B5EF4-FFF2-40B4-BE49-F238E27FC236}">
                <a16:creationId xmlns:a16="http://schemas.microsoft.com/office/drawing/2014/main" id="{9B9A04D8-BD7F-C898-8A27-9D6578105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74" y="4255921"/>
            <a:ext cx="10019071" cy="1771253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C87B2F8-E191-D4A7-B057-FCB14EC5BE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5431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442"/>
    </mc:Choice>
    <mc:Fallback>
      <p:transition spd="slow" advTm="614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99E1B1-A8C0-4FE8-A5A8-1CB41D69F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4A8DE83-DE75-4B41-9DB4-A7EC0B0DE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128856" cy="1575461"/>
          </a:xfrm>
          <a:prstGeom prst="rect">
            <a:avLst/>
          </a:prstGeom>
          <a:gradFill>
            <a:gsLst>
              <a:gs pos="0">
                <a:schemeClr val="accent1">
                  <a:alpha val="41000"/>
                </a:schemeClr>
              </a:gs>
              <a:gs pos="74000">
                <a:schemeClr val="accent1">
                  <a:lumMod val="60000"/>
                  <a:lumOff val="40000"/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009A0A-BEF5-4EAC-AF15-E4F9F002E2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-1"/>
            <a:ext cx="12192002" cy="1574311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78000">
                <a:schemeClr val="accent1">
                  <a:alpha val="15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E50A5-3A3A-033E-C943-6050D38FF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3" y="248038"/>
            <a:ext cx="7063721" cy="11592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Improvement suggestions </a:t>
            </a:r>
          </a:p>
        </p:txBody>
      </p:sp>
      <p:pic>
        <p:nvPicPr>
          <p:cNvPr id="5" name="Content Placeholder 4" descr="A close up of words&#10;&#10;AI-generated content may be incorrect.">
            <a:extLst>
              <a:ext uri="{FF2B5EF4-FFF2-40B4-BE49-F238E27FC236}">
                <a16:creationId xmlns:a16="http://schemas.microsoft.com/office/drawing/2014/main" id="{3DF4AFA4-175E-282D-5192-97911ED3AB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25" y="2988821"/>
            <a:ext cx="11327549" cy="2407104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D6AF8C7-E89C-0968-8D53-6B23D9406F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03824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921"/>
    </mc:Choice>
    <mc:Fallback>
      <p:transition spd="slow" advTm="39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0E2CBD-969D-A5E1-C05C-6A4DBB3D5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  <a:solidFill>
            <a:schemeClr val="accent1"/>
          </a:solidFill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Responses to the Feedback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644C85A-03E7-9544-DF68-1ADDEA04DA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755922" y="2427436"/>
            <a:ext cx="4115473" cy="41679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562BFC-2285-21AE-6B45-3440480789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922" y="2354423"/>
            <a:ext cx="3400000" cy="3800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AE1B847-4B4D-A4B7-97C9-1638E5EBD2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71396" y="2475055"/>
            <a:ext cx="3380952" cy="38095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5E82C03-5C15-D165-994E-FB59210C932E}"/>
              </a:ext>
            </a:extLst>
          </p:cNvPr>
          <p:cNvSpPr txBox="1"/>
          <p:nvPr/>
        </p:nvSpPr>
        <p:spPr>
          <a:xfrm>
            <a:off x="1219199" y="1868079"/>
            <a:ext cx="25367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What we can’t change for now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87D34D2-A53E-2510-6113-10526B45046A}"/>
              </a:ext>
            </a:extLst>
          </p:cNvPr>
          <p:cNvSpPr txBox="1"/>
          <p:nvPr/>
        </p:nvSpPr>
        <p:spPr>
          <a:xfrm>
            <a:off x="4724399" y="1868079"/>
            <a:ext cx="2433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Working towards change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9EE8E9-1F11-C2F4-D1D0-A73D9540461B}"/>
              </a:ext>
            </a:extLst>
          </p:cNvPr>
          <p:cNvSpPr txBox="1"/>
          <p:nvPr/>
        </p:nvSpPr>
        <p:spPr>
          <a:xfrm>
            <a:off x="8239432" y="1785672"/>
            <a:ext cx="2772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we have changed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9F50E9B-DA38-AECB-9536-78DB98B4C85D}"/>
              </a:ext>
            </a:extLst>
          </p:cNvPr>
          <p:cNvSpPr txBox="1"/>
          <p:nvPr/>
        </p:nvSpPr>
        <p:spPr>
          <a:xfrm>
            <a:off x="8022210" y="4226411"/>
            <a:ext cx="3101419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ISSUE: dissertation supervisors</a:t>
            </a:r>
          </a:p>
          <a:p>
            <a:r>
              <a:rPr lang="en-GB" sz="1100" dirty="0"/>
              <a:t>Jane and Laura have taken over and will be the main point of contact and on campus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DC30AF-6659-46D7-CD12-4AEFB6DAE758}"/>
              </a:ext>
            </a:extLst>
          </p:cNvPr>
          <p:cNvSpPr txBox="1"/>
          <p:nvPr/>
        </p:nvSpPr>
        <p:spPr>
          <a:xfrm>
            <a:off x="767896" y="3168375"/>
            <a:ext cx="2576052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b="1" dirty="0"/>
              <a:t>ISSUE:  Water fountains</a:t>
            </a:r>
          </a:p>
          <a:p>
            <a:r>
              <a:rPr lang="en-GB" sz="1100" dirty="0"/>
              <a:t>There are water fountains on every floor in IQ, while some maybe old, no plans to change them just yet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7DC0E1F-C1D7-D2EE-E5F4-1E5E8B6E0855}"/>
              </a:ext>
            </a:extLst>
          </p:cNvPr>
          <p:cNvSpPr txBox="1"/>
          <p:nvPr/>
        </p:nvSpPr>
        <p:spPr>
          <a:xfrm>
            <a:off x="4477409" y="2979591"/>
            <a:ext cx="26921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/>
              <a:t>Issue: State of the Car Park</a:t>
            </a:r>
          </a:p>
          <a:p>
            <a:r>
              <a:rPr lang="en-GB" sz="1200" dirty="0"/>
              <a:t>Car park improvements are in place. More information coming soon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1B8D3AC-4798-41E5-8B49-B158F814CA69}"/>
              </a:ext>
            </a:extLst>
          </p:cNvPr>
          <p:cNvSpPr txBox="1"/>
          <p:nvPr/>
        </p:nvSpPr>
        <p:spPr>
          <a:xfrm>
            <a:off x="4070105" y="3732564"/>
            <a:ext cx="3506772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/>
              <a:t>Issue: More Meal options in the cafes</a:t>
            </a:r>
          </a:p>
          <a:p>
            <a:r>
              <a:rPr lang="en-GB" sz="1200" dirty="0"/>
              <a:t>The space and capacity of the SA1 cafes are being reviewed. However, there are attempts to change options </a:t>
            </a:r>
            <a:r>
              <a:rPr lang="en-GB" sz="1200" dirty="0" err="1"/>
              <a:t>e.g</a:t>
            </a:r>
            <a:r>
              <a:rPr lang="en-GB" sz="1200" dirty="0"/>
              <a:t> Roast Fridays and pasta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385557A-2686-1F45-6657-E145F1AB78D7}"/>
              </a:ext>
            </a:extLst>
          </p:cNvPr>
          <p:cNvSpPr txBox="1"/>
          <p:nvPr/>
        </p:nvSpPr>
        <p:spPr>
          <a:xfrm>
            <a:off x="8232083" y="3273306"/>
            <a:ext cx="2659577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/>
              <a:t>Issue: food expensive in the cafes</a:t>
            </a:r>
          </a:p>
          <a:p>
            <a:r>
              <a:rPr lang="en-GB" sz="1200" dirty="0"/>
              <a:t>Highlighted the 10% Students discount and the Meal Deals available at all UWTSD Cafes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B291617-2B86-CB45-E322-3882252B0B4F}"/>
              </a:ext>
            </a:extLst>
          </p:cNvPr>
          <p:cNvSpPr txBox="1"/>
          <p:nvPr/>
        </p:nvSpPr>
        <p:spPr>
          <a:xfrm>
            <a:off x="4070105" y="4585027"/>
            <a:ext cx="3506772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200" b="1" dirty="0"/>
              <a:t>Issue: timetabling</a:t>
            </a:r>
          </a:p>
          <a:p>
            <a:r>
              <a:rPr lang="en-GB" sz="1200" dirty="0"/>
              <a:t>With the move to SA1 during the summer, many changes have been made as we settle into a new campus. Lessons have been learnt so moving forward issues will be less 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FCA4581C-0204-32A6-4EBA-2E9FA3D463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3924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076"/>
    </mc:Choice>
    <mc:Fallback>
      <p:transition spd="slow" advTm="333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d31e8ae-61ec-4dd9-af3c-305fb2d2a050">
      <Terms xmlns="http://schemas.microsoft.com/office/infopath/2007/PartnerControls"/>
    </lcf76f155ced4ddcb4097134ff3c332f>
    <TaxCatchAll xmlns="b7b278fa-814b-489a-a7f5-7f3223ba03f0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C3526F0E83DE4EAA49458BA4114BDD" ma:contentTypeVersion="16" ma:contentTypeDescription="Create a new document." ma:contentTypeScope="" ma:versionID="4e64324362d88125bce4c4f07150ca20">
  <xsd:schema xmlns:xsd="http://www.w3.org/2001/XMLSchema" xmlns:xs="http://www.w3.org/2001/XMLSchema" xmlns:p="http://schemas.microsoft.com/office/2006/metadata/properties" xmlns:ns2="6d31e8ae-61ec-4dd9-af3c-305fb2d2a050" xmlns:ns3="b7b278fa-814b-489a-a7f5-7f3223ba03f0" targetNamespace="http://schemas.microsoft.com/office/2006/metadata/properties" ma:root="true" ma:fieldsID="ef13f705edeb1229e82d310aa793e209" ns2:_="" ns3:_="">
    <xsd:import namespace="6d31e8ae-61ec-4dd9-af3c-305fb2d2a050"/>
    <xsd:import namespace="b7b278fa-814b-489a-a7f5-7f3223ba03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31e8ae-61ec-4dd9-af3c-305fb2d2a05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b278fa-814b-489a-a7f5-7f3223ba03f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f509e5b1-455a-49a8-9de1-04b8b927f525}" ma:internalName="TaxCatchAll" ma:showField="CatchAllData" ma:web="b7b278fa-814b-489a-a7f5-7f3223ba03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6E5C8A-DEC0-4A54-99F7-1E08018368C1}">
  <ds:schemaRefs>
    <ds:schemaRef ds:uri="http://purl.org/dc/elements/1.1/"/>
    <ds:schemaRef ds:uri="http://schemas.microsoft.com/office/2006/documentManagement/types"/>
    <ds:schemaRef ds:uri="b7b278fa-814b-489a-a7f5-7f3223ba03f0"/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6d31e8ae-61ec-4dd9-af3c-305fb2d2a050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6403E0A-B6BE-47C5-9A62-BF05636C7BE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39968CA-9109-4877-923F-E3B5424D82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d31e8ae-61ec-4dd9-af3c-305fb2d2a050"/>
    <ds:schemaRef ds:uri="b7b278fa-814b-489a-a7f5-7f3223ba03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</Words>
  <Application>Microsoft Office PowerPoint</Application>
  <PresentationFormat>Widescreen</PresentationFormat>
  <Paragraphs>23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You Said We Did</vt:lpstr>
      <vt:lpstr>Thank you </vt:lpstr>
      <vt:lpstr>Positive Comments </vt:lpstr>
      <vt:lpstr>Improvement suggestions </vt:lpstr>
      <vt:lpstr>Responses to the Feedback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Bronwen Williams</dc:creator>
  <cp:lastModifiedBy>Bronwen Williams</cp:lastModifiedBy>
  <cp:revision>2</cp:revision>
  <dcterms:created xsi:type="dcterms:W3CDTF">2025-10-22T08:26:17Z</dcterms:created>
  <dcterms:modified xsi:type="dcterms:W3CDTF">2025-11-21T16:07:29Z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0x010100E0C3526F0E83DE4EAA49458BA4114BDD</vt:lpwstr>
  </property>
  <property fmtid="{D5CDD505-2E9C-101B-9397-08002B2CF9AE}" pid="3" name="MediaServiceImageTags">
    <vt:lpwstr/>
  </property>
</Properties>
</file>