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6"/>
  </p:notesMasterIdLst>
  <p:sldIdLst>
    <p:sldId id="256" r:id="rId2"/>
    <p:sldId id="343" r:id="rId3"/>
    <p:sldId id="349" r:id="rId4"/>
    <p:sldId id="507" r:id="rId5"/>
    <p:sldId id="508" r:id="rId6"/>
    <p:sldId id="509" r:id="rId7"/>
    <p:sldId id="511" r:id="rId8"/>
    <p:sldId id="510" r:id="rId9"/>
    <p:sldId id="512" r:id="rId10"/>
    <p:sldId id="513" r:id="rId11"/>
    <p:sldId id="514" r:id="rId12"/>
    <p:sldId id="516" r:id="rId13"/>
    <p:sldId id="348" r:id="rId14"/>
    <p:sldId id="515" r:id="rId15"/>
    <p:sldId id="517" r:id="rId16"/>
    <p:sldId id="518" r:id="rId17"/>
    <p:sldId id="519" r:id="rId18"/>
    <p:sldId id="520" r:id="rId19"/>
    <p:sldId id="483" r:id="rId20"/>
    <p:sldId id="499" r:id="rId21"/>
    <p:sldId id="484" r:id="rId22"/>
    <p:sldId id="498" r:id="rId23"/>
    <p:sldId id="485" r:id="rId24"/>
    <p:sldId id="521" r:id="rId25"/>
    <p:sldId id="487" r:id="rId26"/>
    <p:sldId id="522" r:id="rId27"/>
    <p:sldId id="523" r:id="rId28"/>
    <p:sldId id="524" r:id="rId29"/>
    <p:sldId id="493" r:id="rId30"/>
    <p:sldId id="489" r:id="rId31"/>
    <p:sldId id="490" r:id="rId32"/>
    <p:sldId id="525" r:id="rId33"/>
    <p:sldId id="505" r:id="rId34"/>
    <p:sldId id="342"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CB838C66-033F-4B7F-B4E6-532EB8A85FFA}"/>
    <pc:docChg chg="delSld modSld">
      <pc:chgData name="Ian" userId="ce25d74ca42bcead" providerId="LiveId" clId="{CB838C66-033F-4B7F-B4E6-532EB8A85FFA}" dt="2023-08-22T19:35:24.961" v="170" actId="20577"/>
      <pc:docMkLst>
        <pc:docMk/>
      </pc:docMkLst>
      <pc:sldChg chg="modSp mod">
        <pc:chgData name="Ian" userId="ce25d74ca42bcead" providerId="LiveId" clId="{CB838C66-033F-4B7F-B4E6-532EB8A85FFA}" dt="2023-08-22T19:29:40.224" v="127" actId="20577"/>
        <pc:sldMkLst>
          <pc:docMk/>
          <pc:sldMk cId="2014304791" sldId="256"/>
        </pc:sldMkLst>
        <pc:spChg chg="mod">
          <ac:chgData name="Ian" userId="ce25d74ca42bcead" providerId="LiveId" clId="{CB838C66-033F-4B7F-B4E6-532EB8A85FFA}" dt="2023-08-22T19:29:40.224" v="127" actId="20577"/>
          <ac:spMkLst>
            <pc:docMk/>
            <pc:sldMk cId="2014304791" sldId="256"/>
            <ac:spMk id="2" creationId="{18CA9319-1953-4F2C-BA2F-74F5392512A4}"/>
          </ac:spMkLst>
        </pc:spChg>
        <pc:spChg chg="mod">
          <ac:chgData name="Ian" userId="ce25d74ca42bcead" providerId="LiveId" clId="{CB838C66-033F-4B7F-B4E6-532EB8A85FFA}" dt="2023-08-22T19:29:19.088" v="24" actId="20577"/>
          <ac:spMkLst>
            <pc:docMk/>
            <pc:sldMk cId="2014304791" sldId="256"/>
            <ac:spMk id="3" creationId="{D9B4CAE0-B3A6-4A2F-957F-6BBC37C254DA}"/>
          </ac:spMkLst>
        </pc:spChg>
      </pc:sldChg>
      <pc:sldChg chg="modSp mod">
        <pc:chgData name="Ian" userId="ce25d74ca42bcead" providerId="LiveId" clId="{CB838C66-033F-4B7F-B4E6-532EB8A85FFA}" dt="2023-08-22T19:35:24.961" v="170" actId="20577"/>
        <pc:sldMkLst>
          <pc:docMk/>
          <pc:sldMk cId="3284365238" sldId="342"/>
        </pc:sldMkLst>
        <pc:spChg chg="mod">
          <ac:chgData name="Ian" userId="ce25d74ca42bcead" providerId="LiveId" clId="{CB838C66-033F-4B7F-B4E6-532EB8A85FFA}" dt="2023-08-22T19:35:24.961" v="170" actId="20577"/>
          <ac:spMkLst>
            <pc:docMk/>
            <pc:sldMk cId="3284365238" sldId="342"/>
            <ac:spMk id="3" creationId="{50A1E620-BCAC-4FF0-A58D-750C0B39CB22}"/>
          </ac:spMkLst>
        </pc:spChg>
      </pc:sldChg>
      <pc:sldChg chg="modSp mod">
        <pc:chgData name="Ian" userId="ce25d74ca42bcead" providerId="LiveId" clId="{CB838C66-033F-4B7F-B4E6-532EB8A85FFA}" dt="2023-08-22T19:33:38.659" v="156" actId="20577"/>
        <pc:sldMkLst>
          <pc:docMk/>
          <pc:sldMk cId="3888380715" sldId="490"/>
        </pc:sldMkLst>
        <pc:spChg chg="mod">
          <ac:chgData name="Ian" userId="ce25d74ca42bcead" providerId="LiveId" clId="{CB838C66-033F-4B7F-B4E6-532EB8A85FFA}" dt="2023-08-22T19:33:38.659" v="156" actId="20577"/>
          <ac:spMkLst>
            <pc:docMk/>
            <pc:sldMk cId="3888380715" sldId="490"/>
            <ac:spMk id="3" creationId="{8FD61D80-0418-4CD1-94F1-1ED5CAB16918}"/>
          </ac:spMkLst>
        </pc:spChg>
      </pc:sldChg>
      <pc:sldChg chg="del">
        <pc:chgData name="Ian" userId="ce25d74ca42bcead" providerId="LiveId" clId="{CB838C66-033F-4B7F-B4E6-532EB8A85FFA}" dt="2023-08-22T19:34:22.919" v="157" actId="2696"/>
        <pc:sldMkLst>
          <pc:docMk/>
          <pc:sldMk cId="160953375" sldId="503"/>
        </pc:sldMkLst>
      </pc:sldChg>
      <pc:sldChg chg="modSp mod">
        <pc:chgData name="Ian" userId="ce25d74ca42bcead" providerId="LiveId" clId="{CB838C66-033F-4B7F-B4E6-532EB8A85FFA}" dt="2023-08-22T19:35:07.775" v="169" actId="20577"/>
        <pc:sldMkLst>
          <pc:docMk/>
          <pc:sldMk cId="2826602370" sldId="505"/>
        </pc:sldMkLst>
        <pc:spChg chg="mod">
          <ac:chgData name="Ian" userId="ce25d74ca42bcead" providerId="LiveId" clId="{CB838C66-033F-4B7F-B4E6-532EB8A85FFA}" dt="2023-08-22T19:34:58.840" v="163" actId="20577"/>
          <ac:spMkLst>
            <pc:docMk/>
            <pc:sldMk cId="2826602370" sldId="505"/>
            <ac:spMk id="19459" creationId="{DA9BC853-2CBF-471C-A890-BF5BFAB94DE6}"/>
          </ac:spMkLst>
        </pc:spChg>
        <pc:spChg chg="mod">
          <ac:chgData name="Ian" userId="ce25d74ca42bcead" providerId="LiveId" clId="{CB838C66-033F-4B7F-B4E6-532EB8A85FFA}" dt="2023-08-22T19:35:07.775" v="169" actId="20577"/>
          <ac:spMkLst>
            <pc:docMk/>
            <pc:sldMk cId="2826602370" sldId="505"/>
            <ac:spMk id="19460" creationId="{415D6B31-1593-4439-8E4E-235EFBF5DDEC}"/>
          </ac:spMkLst>
        </pc:spChg>
      </pc:sldChg>
      <pc:sldChg chg="modSp mod">
        <pc:chgData name="Ian" userId="ce25d74ca42bcead" providerId="LiveId" clId="{CB838C66-033F-4B7F-B4E6-532EB8A85FFA}" dt="2023-08-22T19:31:34.461" v="139" actId="20577"/>
        <pc:sldMkLst>
          <pc:docMk/>
          <pc:sldMk cId="828059745" sldId="516"/>
        </pc:sldMkLst>
        <pc:spChg chg="mod">
          <ac:chgData name="Ian" userId="ce25d74ca42bcead" providerId="LiveId" clId="{CB838C66-033F-4B7F-B4E6-532EB8A85FFA}" dt="2023-08-22T19:31:12.663" v="133" actId="20577"/>
          <ac:spMkLst>
            <pc:docMk/>
            <pc:sldMk cId="828059745" sldId="516"/>
            <ac:spMk id="19459" creationId="{DA9BC853-2CBF-471C-A890-BF5BFAB94DE6}"/>
          </ac:spMkLst>
        </pc:spChg>
        <pc:spChg chg="mod">
          <ac:chgData name="Ian" userId="ce25d74ca42bcead" providerId="LiveId" clId="{CB838C66-033F-4B7F-B4E6-532EB8A85FFA}" dt="2023-08-22T19:31:34.461" v="139" actId="20577"/>
          <ac:spMkLst>
            <pc:docMk/>
            <pc:sldMk cId="828059745" sldId="516"/>
            <ac:spMk id="19460" creationId="{415D6B31-1593-4439-8E4E-235EFBF5DDEC}"/>
          </ac:spMkLst>
        </pc:spChg>
      </pc:sldChg>
      <pc:sldChg chg="modSp mod">
        <pc:chgData name="Ian" userId="ce25d74ca42bcead" providerId="LiveId" clId="{CB838C66-033F-4B7F-B4E6-532EB8A85FFA}" dt="2023-08-22T19:32:46.623" v="153" actId="20577"/>
        <pc:sldMkLst>
          <pc:docMk/>
          <pc:sldMk cId="354687681" sldId="521"/>
        </pc:sldMkLst>
        <pc:spChg chg="mod">
          <ac:chgData name="Ian" userId="ce25d74ca42bcead" providerId="LiveId" clId="{CB838C66-033F-4B7F-B4E6-532EB8A85FFA}" dt="2023-08-22T19:32:34.678" v="145" actId="20577"/>
          <ac:spMkLst>
            <pc:docMk/>
            <pc:sldMk cId="354687681" sldId="521"/>
            <ac:spMk id="19459" creationId="{DA9BC853-2CBF-471C-A890-BF5BFAB94DE6}"/>
          </ac:spMkLst>
        </pc:spChg>
        <pc:spChg chg="mod">
          <ac:chgData name="Ian" userId="ce25d74ca42bcead" providerId="LiveId" clId="{CB838C66-033F-4B7F-B4E6-532EB8A85FFA}" dt="2023-08-22T19:32:46.623" v="153" actId="20577"/>
          <ac:spMkLst>
            <pc:docMk/>
            <pc:sldMk cId="354687681" sldId="521"/>
            <ac:spMk id="19460" creationId="{415D6B31-1593-4439-8E4E-235EFBF5DDE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22/08/2023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534998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2E78AD7-A254-4FF5-8FAC-ADF82B6824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a:extLst>
              <a:ext uri="{FF2B5EF4-FFF2-40B4-BE49-F238E27FC236}">
                <a16:creationId xmlns:a16="http://schemas.microsoft.com/office/drawing/2014/main" id="{3048F1A9-4274-43FC-ABF0-1EC2BE98C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143987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92148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30</a:t>
            </a:fld>
            <a:endParaRPr lang="en-GB"/>
          </a:p>
        </p:txBody>
      </p:sp>
    </p:spTree>
    <p:extLst>
      <p:ext uri="{BB962C8B-B14F-4D97-AF65-F5344CB8AC3E}">
        <p14:creationId xmlns:p14="http://schemas.microsoft.com/office/powerpoint/2010/main" val="4073166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041263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CC8CF01-0787-4D82-8AC2-29E7752929B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11225-8786-4FB3-85A9-26FFEE48CEF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BE9BCE-127D-4F62-BFB9-C7D0D51E5E5C}"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FD63A2-E99A-436C-92DC-2A9B27681630}"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281C7A-A4D2-4DEC-9CBD-6EADE806C322}"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CD637A-9BCE-4854-950F-AE75DED3558A}"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F880B-EFA7-4A5B-A109-710A5B151E0C}"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67158-8F78-4FD4-AAD7-BF0094E52AFB}"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F7A5C2-2CC4-49A6-8693-8F4C2477E7E8}"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D2BDC-6921-43BA-A02D-F7DB85380A67}"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1A188-89FA-4CBA-AA79-7D1C719157E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006D23F-DD09-4834-B027-C6FB6EF3FF86}"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HPHP6901</a:t>
            </a:r>
            <a:br>
              <a:rPr lang="en-GB" sz="6600" dirty="0">
                <a:solidFill>
                  <a:schemeClr val="tx1">
                    <a:alpha val="80000"/>
                  </a:schemeClr>
                </a:solidFill>
              </a:rPr>
            </a:br>
            <a:r>
              <a:rPr lang="en-GB" sz="6600" dirty="0">
                <a:solidFill>
                  <a:schemeClr val="tx1">
                    <a:alpha val="80000"/>
                  </a:schemeClr>
                </a:solidFill>
              </a:rPr>
              <a:t>SEX, SEXUALITY &amp; GENDER</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UNIT SIX</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9EE146C-145A-4261-A736-971A8AAF452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srcRect t="18999" r="9091" b="15019"/>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Queer Theory	</a:t>
            </a:r>
          </a:p>
        </p:txBody>
      </p:sp>
      <p:cxnSp>
        <p:nvCxnSpPr>
          <p:cNvPr id="25" name="Straight Connector 2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In the last lecture we took on some of the more complex aspects of the work of Judith Butler, a key theorist in gender and sex studies</a:t>
            </a:r>
          </a:p>
          <a:p>
            <a:endParaRPr lang="en-US">
              <a:solidFill>
                <a:srgbClr val="000000"/>
              </a:solidFill>
            </a:endParaRPr>
          </a:p>
          <a:p>
            <a:r>
              <a:rPr lang="en-US">
                <a:solidFill>
                  <a:srgbClr val="000000"/>
                </a:solidFill>
              </a:rPr>
              <a:t>In this lecture, we will examine the foundation of a variety of different approaches, often lumped into the term “queer theory”. In doing so, we will address issues of masculinity and femineity, heteronormativity and homonormativity, and aspects of queer theory and sexuality studies.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4" y="6470704"/>
            <a:ext cx="3972840" cy="274320"/>
          </a:xfrm>
        </p:spPr>
        <p:txBody>
          <a:bodyPr vert="horz" lIns="91440" tIns="45720" rIns="91440" bIns="45720" rtlCol="0" anchor="ctr">
            <a:normAutofit/>
          </a:bodyPr>
          <a:lstStyle/>
          <a:p>
            <a:pPr defTabSz="914400">
              <a:spcAft>
                <a:spcPts val="600"/>
              </a:spcAft>
            </a:pPr>
            <a:r>
              <a:rPr lang="en-US" kern="1200" cap="all" baseline="0">
                <a:solidFill>
                  <a:srgbClr val="000000"/>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Judith Butler </a:t>
            </a:r>
            <a:br>
              <a:rPr lang="en-GB" sz="6600" dirty="0">
                <a:solidFill>
                  <a:schemeClr val="tx1">
                    <a:alpha val="80000"/>
                  </a:schemeClr>
                </a:solidFill>
              </a:rPr>
            </a:br>
            <a:r>
              <a:rPr lang="en-GB" sz="6600" dirty="0">
                <a:solidFill>
                  <a:schemeClr val="tx1">
                    <a:alpha val="80000"/>
                  </a:schemeClr>
                </a:solidFill>
              </a:rPr>
              <a:t>&amp; Queer Theory</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6383AA-2E1E-4B29-8745-551B7F426EE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251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4B92B-B239-4C0B-94E6-D17C9801A1C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D7F7AD-CE32-4D5C-9C89-D7F7E94326E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As some quick revision of Butler’s position:</a:t>
            </a:r>
            <a:br>
              <a:rPr lang="en-US" sz="2000">
                <a:solidFill>
                  <a:srgbClr val="FFFFFF"/>
                </a:solidFill>
              </a:rPr>
            </a:br>
            <a:br>
              <a:rPr lang="en-US" sz="2000">
                <a:solidFill>
                  <a:srgbClr val="FFFFFF"/>
                </a:solidFill>
              </a:rPr>
            </a:br>
            <a:r>
              <a:rPr lang="en-US" sz="2000">
                <a:solidFill>
                  <a:srgbClr val="FFFFFF"/>
                </a:solidFill>
              </a:rPr>
              <a:t>Butler argues that the use of identity (identification with a group) or subjectivity (the idea of individuality) are problematic as sites of resistance to social construction. </a:t>
            </a:r>
          </a:p>
          <a:p>
            <a:pPr marL="0" indent="0">
              <a:buNone/>
            </a:pPr>
            <a:r>
              <a:rPr lang="en-US" sz="2000">
                <a:solidFill>
                  <a:srgbClr val="FFFFFF"/>
                </a:solidFill>
              </a:rPr>
              <a:t>This is firstly because both of these things are themselves shaped by our social construction.</a:t>
            </a:r>
          </a:p>
          <a:p>
            <a:pPr marL="0" indent="-45720">
              <a:buNone/>
            </a:pPr>
            <a:r>
              <a:rPr lang="en-US" sz="2000">
                <a:solidFill>
                  <a:srgbClr val="FFFFFF"/>
                </a:solidFill>
              </a:rPr>
              <a:t>Secondly, this is because claiming an identity is </a:t>
            </a:r>
            <a:r>
              <a:rPr lang="en-US" sz="2000" i="1">
                <a:solidFill>
                  <a:srgbClr val="FFFFFF"/>
                </a:solidFill>
              </a:rPr>
              <a:t>regulatory </a:t>
            </a:r>
            <a:r>
              <a:rPr lang="en-US" sz="2000">
                <a:solidFill>
                  <a:srgbClr val="FFFFFF"/>
                </a:solidFill>
              </a:rPr>
              <a:t>- it can recolonise us according the social expectations of that category. </a:t>
            </a:r>
            <a:br>
              <a:rPr lang="en-US" sz="2000" i="1">
                <a:solidFill>
                  <a:srgbClr val="FFFFFF"/>
                </a:solidFill>
              </a:rPr>
            </a:br>
            <a:r>
              <a:rPr lang="en-US" sz="2000">
                <a:solidFill>
                  <a:srgbClr val="FFFFFF"/>
                </a:solidFill>
              </a:rPr>
              <a:t>Butler</a:t>
            </a:r>
            <a:r>
              <a:rPr lang="en-US" altLang="en-US" sz="2000">
                <a:solidFill>
                  <a:srgbClr val="FFFFFF"/>
                </a:solidFill>
              </a:rPr>
              <a:t> doesn’t totally reject labels, but argues that they must be “sites of necessary trouble”</a:t>
            </a:r>
          </a:p>
          <a:p>
            <a:endParaRPr lang="en-US" sz="2000">
              <a:solidFill>
                <a:srgbClr val="FFFFFF"/>
              </a:solidFill>
            </a:endParaRPr>
          </a:p>
        </p:txBody>
      </p:sp>
      <p:pic>
        <p:nvPicPr>
          <p:cNvPr id="6" name="Content Placeholder 5" descr="Logo&#10;&#10;Description automatically generated">
            <a:extLst>
              <a:ext uri="{FF2B5EF4-FFF2-40B4-BE49-F238E27FC236}">
                <a16:creationId xmlns:a16="http://schemas.microsoft.com/office/drawing/2014/main" id="{92AE85BC-4008-4032-8F34-BF34155E744B}"/>
              </a:ext>
            </a:extLst>
          </p:cNvPr>
          <p:cNvPicPr>
            <a:picLocks noGrp="1" noChangeAspect="1"/>
          </p:cNvPicPr>
          <p:nvPr>
            <p:ph sz="half" idx="2"/>
          </p:nvPr>
        </p:nvPicPr>
        <p:blipFill rotWithShape="1">
          <a:blip r:embed="rId2"/>
          <a:srcRect l="6606" t="348" r="14496" b="-348"/>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95769028-FC14-4E04-A314-FB293BA6801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47328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diagram&#10;&#10;Description automatically generated">
            <a:extLst>
              <a:ext uri="{FF2B5EF4-FFF2-40B4-BE49-F238E27FC236}">
                <a16:creationId xmlns:a16="http://schemas.microsoft.com/office/drawing/2014/main" id="{69BF6FD5-B875-45F2-8866-F97A02EB9A09}"/>
              </a:ext>
            </a:extLst>
          </p:cNvPr>
          <p:cNvPicPr>
            <a:picLocks noGrp="1" noChangeAspect="1"/>
          </p:cNvPicPr>
          <p:nvPr>
            <p:ph sz="half" idx="2"/>
          </p:nvPr>
        </p:nvPicPr>
        <p:blipFill rotWithShape="1">
          <a:blip r:embed="rId2"/>
          <a:srcRect t="936" r="15959" b="8154"/>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B6F5A7A-5C15-4D24-A5AB-0FEDC79F028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Judith Butler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EF23CB-FEBC-4492-B39D-B37CC15B5376}"/>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ltLang="en-US">
                <a:solidFill>
                  <a:srgbClr val="000000"/>
                </a:solidFill>
              </a:rPr>
              <a:t>What does it mean that an identity should be a site of necessary trouble?</a:t>
            </a:r>
          </a:p>
          <a:p>
            <a:r>
              <a:rPr lang="en-US" altLang="en-US">
                <a:solidFill>
                  <a:srgbClr val="000000"/>
                </a:solidFill>
              </a:rPr>
              <a:t>It means that our claiming of identities should aways be open to flex, fluidity, parody, and change – we should not take our identities too seriously, as if they ‘meant’ something real. </a:t>
            </a:r>
          </a:p>
          <a:p>
            <a:r>
              <a:rPr lang="en-US" altLang="en-US">
                <a:solidFill>
                  <a:srgbClr val="000000"/>
                </a:solidFill>
              </a:rPr>
              <a:t>While we tend to think of gender, sex, or sexuality as expressing some inherent aspect of our selves, for Butler, these identities are the effect of our performances, not their origin.</a:t>
            </a:r>
          </a:p>
        </p:txBody>
      </p:sp>
      <p:sp>
        <p:nvSpPr>
          <p:cNvPr id="4" name="Footer Placeholder 3">
            <a:extLst>
              <a:ext uri="{FF2B5EF4-FFF2-40B4-BE49-F238E27FC236}">
                <a16:creationId xmlns:a16="http://schemas.microsoft.com/office/drawing/2014/main" id="{DE32BCB5-F35B-43DF-B858-F7710534D6C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88740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10;&#10;Description automatically generated">
            <a:extLst>
              <a:ext uri="{FF2B5EF4-FFF2-40B4-BE49-F238E27FC236}">
                <a16:creationId xmlns:a16="http://schemas.microsoft.com/office/drawing/2014/main" id="{751F5E7F-8463-4948-9256-6A63DFF363C1}"/>
              </a:ext>
            </a:extLst>
          </p:cNvPr>
          <p:cNvPicPr>
            <a:picLocks noGrp="1" noChangeAspect="1"/>
          </p:cNvPicPr>
          <p:nvPr>
            <p:ph sz="half" idx="2"/>
          </p:nvPr>
        </p:nvPicPr>
        <p:blipFill rotWithShape="1">
          <a:blip r:embed="rId2"/>
          <a:srcRect t="3881" r="9496" b="521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49E7B41-6776-47A7-AAAD-79F00390953C}"/>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Judith Butler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7DDE43-76D4-417F-B084-9716A9B8DE17}"/>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An example of this is the dynamics of non-heterosexual identity – how does one claim a non-heterosexual identity, without making that identity regulative?</a:t>
            </a:r>
            <a:br>
              <a:rPr lang="en-US">
                <a:solidFill>
                  <a:srgbClr val="000000"/>
                </a:solidFill>
              </a:rPr>
            </a:br>
            <a:endParaRPr lang="en-US">
              <a:solidFill>
                <a:srgbClr val="000000"/>
              </a:solidFill>
            </a:endParaRPr>
          </a:p>
          <a:p>
            <a:r>
              <a:rPr lang="en-US">
                <a:solidFill>
                  <a:srgbClr val="000000"/>
                </a:solidFill>
              </a:rPr>
              <a:t>How does one </a:t>
            </a:r>
            <a:r>
              <a:rPr lang="en-US" i="1">
                <a:solidFill>
                  <a:srgbClr val="000000"/>
                </a:solidFill>
              </a:rPr>
              <a:t>be </a:t>
            </a:r>
            <a:r>
              <a:rPr lang="en-US">
                <a:solidFill>
                  <a:srgbClr val="000000"/>
                </a:solidFill>
              </a:rPr>
              <a:t>gay, without having to </a:t>
            </a:r>
            <a:r>
              <a:rPr lang="en-US" i="1">
                <a:solidFill>
                  <a:srgbClr val="000000"/>
                </a:solidFill>
              </a:rPr>
              <a:t>act</a:t>
            </a:r>
            <a:r>
              <a:rPr lang="en-US">
                <a:solidFill>
                  <a:srgbClr val="000000"/>
                </a:solidFill>
              </a:rPr>
              <a:t> gay?</a:t>
            </a:r>
            <a:br>
              <a:rPr lang="en-US">
                <a:solidFill>
                  <a:srgbClr val="000000"/>
                </a:solidFill>
              </a:rPr>
            </a:br>
            <a:endParaRPr lang="en-US">
              <a:solidFill>
                <a:srgbClr val="000000"/>
              </a:solidFill>
            </a:endParaRPr>
          </a:p>
          <a:p>
            <a:r>
              <a:rPr lang="en-US" altLang="en-US">
                <a:solidFill>
                  <a:srgbClr val="000000"/>
                </a:solidFill>
              </a:rPr>
              <a:t>Butler states: “If I claim to be a lesbian, I ‘come out’ only to produce a new and different closet”</a:t>
            </a:r>
          </a:p>
        </p:txBody>
      </p:sp>
      <p:sp>
        <p:nvSpPr>
          <p:cNvPr id="4" name="Footer Placeholder 3">
            <a:extLst>
              <a:ext uri="{FF2B5EF4-FFF2-40B4-BE49-F238E27FC236}">
                <a16:creationId xmlns:a16="http://schemas.microsoft.com/office/drawing/2014/main" id="{491D1290-0AD4-4002-BC2A-B07E845659E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53334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63C5F-A28E-400C-A455-63AA6DF33638}"/>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Masculinity </a:t>
            </a:r>
            <a:br>
              <a:rPr lang="en-GB" sz="6600" dirty="0">
                <a:solidFill>
                  <a:schemeClr val="tx1">
                    <a:alpha val="80000"/>
                  </a:schemeClr>
                </a:solidFill>
              </a:rPr>
            </a:br>
            <a:r>
              <a:rPr lang="en-GB" sz="6600" dirty="0">
                <a:solidFill>
                  <a:schemeClr val="tx1">
                    <a:alpha val="80000"/>
                  </a:schemeClr>
                </a:solidFill>
              </a:rPr>
              <a:t>&amp; Femininity</a:t>
            </a:r>
          </a:p>
        </p:txBody>
      </p:sp>
      <p:sp>
        <p:nvSpPr>
          <p:cNvPr id="3" name="Subtitle 2">
            <a:extLst>
              <a:ext uri="{FF2B5EF4-FFF2-40B4-BE49-F238E27FC236}">
                <a16:creationId xmlns:a16="http://schemas.microsoft.com/office/drawing/2014/main" id="{95B90D3F-4CCD-4E1A-9E60-87DD582E8E09}"/>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749D4CF-68D5-4908-B9E8-2815F283115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742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5AD3B51-DFD0-48D1-B72E-472617D1EDBA}"/>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5924" r="-1" b="40049"/>
          <a:stretch/>
        </p:blipFill>
        <p:spPr>
          <a:xfrm>
            <a:off x="20" y="-1"/>
            <a:ext cx="12188932" cy="6858000"/>
          </a:xfrm>
          <a:prstGeom prst="rect">
            <a:avLst/>
          </a:prstGeom>
        </p:spPr>
      </p:pic>
      <p:sp>
        <p:nvSpPr>
          <p:cNvPr id="2" name="Title 1">
            <a:extLst>
              <a:ext uri="{FF2B5EF4-FFF2-40B4-BE49-F238E27FC236}">
                <a16:creationId xmlns:a16="http://schemas.microsoft.com/office/drawing/2014/main" id="{66DA3EF4-1AF5-420F-8E5B-09215473182F}"/>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Masculinity &amp; Femininity</a:t>
            </a:r>
          </a:p>
        </p:txBody>
      </p:sp>
      <p:cxnSp>
        <p:nvCxnSpPr>
          <p:cNvPr id="42" name="Straight Connector 41">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24601-F6F6-4C15-8029-68B3DE6B5EEA}"/>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This discussion of performance and the way our performances connect to our identities, obviously has significant connections with the way in which we understand things as either masculine or feminine – how are actions, objects, bodies, and even ideas coded in our society according to sex, gender, or sexuality?</a:t>
            </a:r>
            <a:br>
              <a:rPr lang="en-US"/>
            </a:br>
            <a:endParaRPr lang="en-US"/>
          </a:p>
          <a:p>
            <a:r>
              <a:rPr lang="en-US"/>
              <a:t>For now, I want us to look at two key theorists of masculinity and femininity – RW Connell and Judith Halberstam. </a:t>
            </a:r>
            <a:br>
              <a:rPr lang="en-US"/>
            </a:br>
            <a:endParaRPr lang="en-US"/>
          </a:p>
          <a:p>
            <a:r>
              <a:rPr lang="en-US"/>
              <a:t>We will come back to this topic in the later sessions looking at hyper-masculinity and hyper-femininity in our contemporary society. </a:t>
            </a:r>
          </a:p>
          <a:p>
            <a:endParaRPr lang="en-US"/>
          </a:p>
          <a:p>
            <a:endParaRPr lang="en-US"/>
          </a:p>
        </p:txBody>
      </p:sp>
      <p:sp>
        <p:nvSpPr>
          <p:cNvPr id="4" name="Footer Placeholder 3">
            <a:extLst>
              <a:ext uri="{FF2B5EF4-FFF2-40B4-BE49-F238E27FC236}">
                <a16:creationId xmlns:a16="http://schemas.microsoft.com/office/drawing/2014/main" id="{3BAC4266-F85A-4FB8-9688-74A8B97362A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1261313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85C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C2888-FA25-4480-8718-E06420818EB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RW Connell</a:t>
            </a:r>
          </a:p>
        </p:txBody>
      </p:sp>
      <p:cxnSp>
        <p:nvCxnSpPr>
          <p:cNvPr id="31" name="Straight Connector 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CE733C-E3EC-4796-A60C-2C3B099CAB0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a:solidFill>
                  <a:srgbClr val="FFFFFF"/>
                </a:solidFill>
              </a:rPr>
              <a:t>Connell focuses largely on the role of masculinity in society, seeking to examine the different ways that the role of the masculine has been idealised, constructed, and performed in different time periods and cultural locales – for this reason, ‘masculinities’ is perhaps a better term for the object of study. </a:t>
            </a:r>
          </a:p>
          <a:p>
            <a:r>
              <a:rPr lang="en-US" sz="1900">
                <a:solidFill>
                  <a:srgbClr val="FFFFFF"/>
                </a:solidFill>
              </a:rPr>
              <a:t>These forms of masculinity operate within society as the ways in which our masculinity, or femininity, is made intelligible to others – how we can be recognised in our performance as occupying the social role of male or female. </a:t>
            </a:r>
          </a:p>
          <a:p>
            <a:r>
              <a:rPr lang="en-US" sz="1900">
                <a:solidFill>
                  <a:srgbClr val="FFFFFF"/>
                </a:solidFill>
              </a:rPr>
              <a:t>As part of this, certain forms of masculinity are institutionalised through social structures, like education, the workplace, fashion etc. </a:t>
            </a:r>
          </a:p>
          <a:p>
            <a:endParaRPr lang="en-US" sz="1900">
              <a:solidFill>
                <a:srgbClr val="FFFFFF"/>
              </a:solidFill>
            </a:endParaRPr>
          </a:p>
          <a:p>
            <a:endParaRPr lang="en-US" sz="1900">
              <a:solidFill>
                <a:srgbClr val="FFFFFF"/>
              </a:solidFill>
            </a:endParaRPr>
          </a:p>
        </p:txBody>
      </p:sp>
      <p:pic>
        <p:nvPicPr>
          <p:cNvPr id="6" name="Content Placeholder 5">
            <a:extLst>
              <a:ext uri="{FF2B5EF4-FFF2-40B4-BE49-F238E27FC236}">
                <a16:creationId xmlns:a16="http://schemas.microsoft.com/office/drawing/2014/main" id="{A07A7568-694A-44C4-BA04-3FDA0872E364}"/>
              </a:ext>
            </a:extLst>
          </p:cNvPr>
          <p:cNvPicPr>
            <a:picLocks noGrp="1" noChangeAspect="1"/>
          </p:cNvPicPr>
          <p:nvPr>
            <p:ph sz="half" idx="2"/>
          </p:nvPr>
        </p:nvPicPr>
        <p:blipFill rotWithShape="1">
          <a:blip r:embed="rId2"/>
          <a:srcRect l="14866" r="1748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5ED79F5-21AA-4FE3-830F-AD2E9A60B95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5574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DBE94-1123-40C2-BEB9-DDF565273FF6}"/>
              </a:ext>
            </a:extLst>
          </p:cNvPr>
          <p:cNvSpPr>
            <a:spLocks noGrp="1"/>
          </p:cNvSpPr>
          <p:nvPr>
            <p:ph type="title"/>
          </p:nvPr>
        </p:nvSpPr>
        <p:spPr/>
        <p:txBody>
          <a:bodyPr/>
          <a:lstStyle/>
          <a:p>
            <a:r>
              <a:rPr lang="en-GB" dirty="0"/>
              <a:t>Hegemonic Masculinity</a:t>
            </a:r>
          </a:p>
        </p:txBody>
      </p:sp>
      <p:sp>
        <p:nvSpPr>
          <p:cNvPr id="3" name="Content Placeholder 2">
            <a:extLst>
              <a:ext uri="{FF2B5EF4-FFF2-40B4-BE49-F238E27FC236}">
                <a16:creationId xmlns:a16="http://schemas.microsoft.com/office/drawing/2014/main" id="{0119B311-9A69-4EE8-89D2-D481C6D45819}"/>
              </a:ext>
            </a:extLst>
          </p:cNvPr>
          <p:cNvSpPr>
            <a:spLocks noGrp="1"/>
          </p:cNvSpPr>
          <p:nvPr>
            <p:ph sz="half" idx="1"/>
          </p:nvPr>
        </p:nvSpPr>
        <p:spPr/>
        <p:txBody>
          <a:bodyPr>
            <a:noAutofit/>
          </a:bodyPr>
          <a:lstStyle/>
          <a:p>
            <a:r>
              <a:rPr lang="en-GB" sz="1800" dirty="0"/>
              <a:t>This encouraged form of masculinity occupies the dominant position in terms of social construction of ‘maleness’ but also of correct human behaviour – it serves as the template according to which all performances of masculinity can be adjudicated, and also the template to which femininity can never measure up. </a:t>
            </a:r>
            <a:br>
              <a:rPr lang="en-GB" sz="1800" dirty="0"/>
            </a:br>
            <a:endParaRPr lang="en-GB" sz="1800" dirty="0"/>
          </a:p>
          <a:p>
            <a:r>
              <a:rPr lang="en-GB" sz="1800" dirty="0"/>
              <a:t>For Connell, every social system produces a hegemonic ideal form of masculinity, which serves as the ideal for maleness, and a subsidiary ideal form of femininity, which serves as the ideal for femaleness. </a:t>
            </a:r>
          </a:p>
        </p:txBody>
      </p:sp>
      <p:sp>
        <p:nvSpPr>
          <p:cNvPr id="4" name="Content Placeholder 3">
            <a:extLst>
              <a:ext uri="{FF2B5EF4-FFF2-40B4-BE49-F238E27FC236}">
                <a16:creationId xmlns:a16="http://schemas.microsoft.com/office/drawing/2014/main" id="{C698F275-5789-418B-9452-808E8A759A75}"/>
              </a:ext>
            </a:extLst>
          </p:cNvPr>
          <p:cNvSpPr>
            <a:spLocks noGrp="1"/>
          </p:cNvSpPr>
          <p:nvPr>
            <p:ph sz="half" idx="2"/>
          </p:nvPr>
        </p:nvSpPr>
        <p:spPr>
          <a:xfrm>
            <a:off x="6524975" y="1523098"/>
            <a:ext cx="4754880" cy="4509777"/>
          </a:xfrm>
        </p:spPr>
        <p:txBody>
          <a:bodyPr>
            <a:normAutofit fontScale="77500" lnSpcReduction="20000"/>
          </a:bodyPr>
          <a:lstStyle/>
          <a:p>
            <a:pPr>
              <a:lnSpc>
                <a:spcPct val="120000"/>
              </a:lnSpc>
            </a:pPr>
            <a:r>
              <a:rPr lang="en-GB" sz="3600" i="1" dirty="0"/>
              <a:t>“Hegemonic masculinity can be defined as the configuration of gender practice which embodies the currently accepted answer to the problem of the legitimacy of patriarchy, which guarantees the dominant position of men and the subordination of women”</a:t>
            </a:r>
            <a:br>
              <a:rPr lang="en-GB" sz="3600" i="1" dirty="0"/>
            </a:br>
            <a:r>
              <a:rPr lang="en-GB" dirty="0"/>
              <a:t>2005 – p.77</a:t>
            </a:r>
          </a:p>
          <a:p>
            <a:endParaRPr lang="en-GB" dirty="0"/>
          </a:p>
          <a:p>
            <a:endParaRPr lang="en-GB" dirty="0"/>
          </a:p>
        </p:txBody>
      </p:sp>
      <p:sp>
        <p:nvSpPr>
          <p:cNvPr id="5" name="Footer Placeholder 4">
            <a:extLst>
              <a:ext uri="{FF2B5EF4-FFF2-40B4-BE49-F238E27FC236}">
                <a16:creationId xmlns:a16="http://schemas.microsoft.com/office/drawing/2014/main" id="{379576FE-03EF-45E5-8AD3-BF4A4D013C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92780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621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6D02A-5785-43DF-9710-33CA6EDBEE6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Hegemonic Masculinity</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0E154C-C5BB-4276-9F4B-BBFCAB81F0B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ideal form legitimates and normalises behaviours associated with it – e.g. boys will be boys – and pathologises or subordinates alternative expressions – e.g. marginalisation of effeminacy. </a:t>
            </a:r>
          </a:p>
          <a:p>
            <a:endParaRPr lang="en-US">
              <a:solidFill>
                <a:srgbClr val="FFFFFF"/>
              </a:solidFill>
            </a:endParaRPr>
          </a:p>
          <a:p>
            <a:r>
              <a:rPr lang="en-US">
                <a:solidFill>
                  <a:srgbClr val="FFFFFF"/>
                </a:solidFill>
              </a:rPr>
              <a:t>In doing so, the ideal masculine form defines itself against both femininity, but also against non-ideal masculine forms e.g. homosexuality, which challenges the naturalness of the hegemonic form of masculinity. </a:t>
            </a:r>
          </a:p>
          <a:p>
            <a:endParaRPr lang="en-US">
              <a:solidFill>
                <a:srgbClr val="FFFFFF"/>
              </a:solidFill>
            </a:endParaRPr>
          </a:p>
          <a:p>
            <a:endParaRPr lang="en-US">
              <a:solidFill>
                <a:srgbClr val="FFFFFF"/>
              </a:solidFill>
            </a:endParaRPr>
          </a:p>
        </p:txBody>
      </p:sp>
      <p:pic>
        <p:nvPicPr>
          <p:cNvPr id="6" name="Content Placeholder 5">
            <a:extLst>
              <a:ext uri="{FF2B5EF4-FFF2-40B4-BE49-F238E27FC236}">
                <a16:creationId xmlns:a16="http://schemas.microsoft.com/office/drawing/2014/main" id="{1F82F9CD-209E-42D8-9B4B-7C86FB4638F5}"/>
              </a:ext>
            </a:extLst>
          </p:cNvPr>
          <p:cNvPicPr>
            <a:picLocks noGrp="1" noChangeAspect="1"/>
          </p:cNvPicPr>
          <p:nvPr>
            <p:ph sz="half" idx="2"/>
          </p:nvPr>
        </p:nvPicPr>
        <p:blipFill rotWithShape="1">
          <a:blip r:embed="rId2"/>
          <a:srcRect l="2655"/>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A779843D-7DA0-4A18-B55E-4364EA9699F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86459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3779085" cy="1499616"/>
          </a:xfrm>
        </p:spPr>
        <p:txBody>
          <a:bodyPr vert="horz" lIns="91440" tIns="45720" rIns="91440" bIns="45720" rtlCol="0" anchor="ctr">
            <a:normAutofit/>
          </a:bodyPr>
          <a:lstStyle/>
          <a:p>
            <a:r>
              <a:rPr lang="en-US" altLang="en-US" dirty="0">
                <a:solidFill>
                  <a:srgbClr val="FFFFFF"/>
                </a:solidFill>
              </a:rPr>
              <a:t>Discussion POINT</a:t>
            </a:r>
          </a:p>
        </p:txBody>
      </p:sp>
      <p:cxnSp>
        <p:nvCxnSpPr>
          <p:cNvPr id="141" name="Straight Connector 140">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9" y="2286000"/>
            <a:ext cx="3791711" cy="3931920"/>
          </a:xfrm>
        </p:spPr>
        <p:txBody>
          <a:bodyPr vert="horz" lIns="45720" tIns="45720" rIns="45720" bIns="45720" rtlCol="0">
            <a:normAutofit/>
          </a:bodyPr>
          <a:lstStyle/>
          <a:p>
            <a:r>
              <a:rPr lang="en-US" altLang="en-US" dirty="0">
                <a:solidFill>
                  <a:srgbClr val="FFFFFF"/>
                </a:solidFill>
              </a:rPr>
              <a:t>Q – What characteristics would you say the current hegemonic form of masculinity holds?</a:t>
            </a:r>
          </a:p>
          <a:p>
            <a:r>
              <a:rPr lang="en-US" altLang="en-US" dirty="0">
                <a:solidFill>
                  <a:srgbClr val="FFFFFF"/>
                </a:solidFill>
              </a:rPr>
              <a:t>Q – How might this conception of masculinity have an impact on the construction of its female opposite?</a:t>
            </a:r>
          </a:p>
          <a:p>
            <a:r>
              <a:rPr lang="en-US" altLang="en-US" dirty="0">
                <a:solidFill>
                  <a:srgbClr val="FFFFFF"/>
                </a:solidFill>
              </a:rPr>
              <a:t>Q – How are characteristics associated either with the feminine or with subordinated masculinity identified?</a:t>
            </a:r>
          </a:p>
          <a:p>
            <a:pPr>
              <a:buFontTx/>
              <a:buNone/>
            </a:pPr>
            <a:endParaRPr lang="en-US" altLang="en-US" dirty="0">
              <a:solidFill>
                <a:srgbClr val="FFFFFF"/>
              </a:solidFill>
            </a:endParaRP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A2AA170-6F10-4119-A258-6A9085BDEF7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28059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6453947-4087-4498-971B-E70FD3458A81}"/>
              </a:ext>
            </a:extLst>
          </p:cNvPr>
          <p:cNvPicPr>
            <a:picLocks noChangeAspect="1"/>
          </p:cNvPicPr>
          <p:nvPr/>
        </p:nvPicPr>
        <p:blipFill rotWithShape="1">
          <a:blip r:embed="rId3">
            <a:duotone>
              <a:schemeClr val="bg2">
                <a:shade val="45000"/>
                <a:satMod val="135000"/>
              </a:schemeClr>
              <a:prstClr val="white"/>
            </a:duotone>
            <a:alphaModFix amt="35000"/>
          </a:blip>
          <a:srcRect t="43876" r="1" b="1"/>
          <a:stretch/>
        </p:blipFill>
        <p:spPr>
          <a:xfrm>
            <a:off x="20" y="-1"/>
            <a:ext cx="12188932" cy="6858000"/>
          </a:xfrm>
          <a:prstGeom prst="rect">
            <a:avLst/>
          </a:prstGeom>
        </p:spPr>
      </p:pic>
      <p:sp>
        <p:nvSpPr>
          <p:cNvPr id="25603" name="Rectangle 2">
            <a:extLst>
              <a:ext uri="{FF2B5EF4-FFF2-40B4-BE49-F238E27FC236}">
                <a16:creationId xmlns:a16="http://schemas.microsoft.com/office/drawing/2014/main" id="{42E0F33E-A2CE-434F-B905-83CBE2504810}"/>
              </a:ext>
            </a:extLst>
          </p:cNvPr>
          <p:cNvSpPr>
            <a:spLocks noGrp="1" noChangeArrowheads="1"/>
          </p:cNvSpPr>
          <p:nvPr>
            <p:ph type="title"/>
          </p:nvPr>
        </p:nvSpPr>
        <p:spPr>
          <a:xfrm>
            <a:off x="643467" y="643467"/>
            <a:ext cx="3684437" cy="5571066"/>
          </a:xfrm>
        </p:spPr>
        <p:txBody>
          <a:bodyPr>
            <a:normAutofit/>
          </a:bodyPr>
          <a:lstStyle/>
          <a:p>
            <a:pPr algn="r"/>
            <a:r>
              <a:rPr lang="en-GB"/>
              <a:t>Social EmbodimeNt</a:t>
            </a:r>
            <a:endParaRPr lang="en-AU" altLang="en-US">
              <a:ea typeface="ＭＳ Ｐゴシック" panose="020B0600070205080204" pitchFamily="34" charset="-128"/>
            </a:endParaRPr>
          </a:p>
        </p:txBody>
      </p:sp>
      <p:cxnSp>
        <p:nvCxnSpPr>
          <p:cNvPr id="139" name="Straight Connector 138">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604" name="Rectangle 3">
            <a:extLst>
              <a:ext uri="{FF2B5EF4-FFF2-40B4-BE49-F238E27FC236}">
                <a16:creationId xmlns:a16="http://schemas.microsoft.com/office/drawing/2014/main" id="{7652AC93-073A-4F2F-B8B6-B026DB655AAE}"/>
              </a:ext>
            </a:extLst>
          </p:cNvPr>
          <p:cNvSpPr>
            <a:spLocks noGrp="1" noChangeArrowheads="1"/>
          </p:cNvSpPr>
          <p:nvPr>
            <p:ph idx="1"/>
          </p:nvPr>
        </p:nvSpPr>
        <p:spPr>
          <a:xfrm>
            <a:off x="4971371" y="643467"/>
            <a:ext cx="6574112" cy="5571066"/>
          </a:xfrm>
        </p:spPr>
        <p:txBody>
          <a:bodyPr anchor="ctr">
            <a:normAutofit/>
          </a:bodyPr>
          <a:lstStyle/>
          <a:p>
            <a:pPr marL="0" indent="0">
              <a:buNone/>
            </a:pPr>
            <a:r>
              <a:rPr lang="en-AU" altLang="en-US">
                <a:ea typeface="ＭＳ Ｐゴシック" panose="020B0600070205080204" pitchFamily="34" charset="-128"/>
              </a:rPr>
              <a:t>Bodies don’t just exist apart from their agency (their doing things). We must remember that bodies are not just physical realities, but also engage in performances and practices, and are understood and experienced as such – this is called ‘social embodiment’. </a:t>
            </a:r>
            <a:br>
              <a:rPr lang="en-AU" altLang="en-US">
                <a:ea typeface="ＭＳ Ｐゴシック" panose="020B0600070205080204" pitchFamily="34" charset="-128"/>
              </a:rPr>
            </a:br>
            <a:br>
              <a:rPr lang="en-AU" altLang="en-US">
                <a:ea typeface="ＭＳ Ｐゴシック" panose="020B0600070205080204" pitchFamily="34" charset="-128"/>
              </a:rPr>
            </a:br>
            <a:r>
              <a:rPr lang="en-AU" altLang="en-US">
                <a:ea typeface="ＭＳ Ｐゴシック" panose="020B0600070205080204" pitchFamily="34" charset="-128"/>
              </a:rPr>
              <a:t>The scholar, RW Connell notes: </a:t>
            </a:r>
          </a:p>
          <a:p>
            <a:pPr marL="0" indent="0">
              <a:buNone/>
            </a:pPr>
            <a:r>
              <a:rPr lang="en-AU" altLang="en-US" i="1"/>
              <a:t>Bodies cannot be understood as just the objects of social process…they are active participants in social process…</a:t>
            </a:r>
          </a:p>
          <a:p>
            <a:pPr marL="0" indent="0">
              <a:buNone/>
            </a:pPr>
            <a:r>
              <a:rPr lang="en-AU" altLang="en-US" i="1"/>
              <a:t>They participate through their capacities, development and needs … through the direction set by their pleasures and skills. </a:t>
            </a:r>
          </a:p>
          <a:p>
            <a:pPr marL="0" indent="0">
              <a:buNone/>
            </a:pPr>
            <a:r>
              <a:rPr lang="en-AU" altLang="en-US" i="1"/>
              <a:t>Bodies must be seen as sharing social agency.</a:t>
            </a:r>
          </a:p>
          <a:p>
            <a:pPr marL="0" indent="0">
              <a:buNone/>
            </a:pPr>
            <a:r>
              <a:rPr lang="en-AU" altLang="en-US"/>
              <a:t>Connell, 2002, p.21</a:t>
            </a:r>
          </a:p>
        </p:txBody>
      </p:sp>
      <p:sp>
        <p:nvSpPr>
          <p:cNvPr id="2" name="Footer Placeholder 1">
            <a:extLst>
              <a:ext uri="{FF2B5EF4-FFF2-40B4-BE49-F238E27FC236}">
                <a16:creationId xmlns:a16="http://schemas.microsoft.com/office/drawing/2014/main" id="{6B492D93-EADD-43C2-BA24-2322FE50C4C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7262562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362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9D355-5C21-43FF-930C-07C89ED37C1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026A51-CC9E-4E81-BC72-07A7BF73B4B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Judith Halberstam is another critical scholar of masculinity, particularly female forms of masculinity and their expression. </a:t>
            </a:r>
          </a:p>
          <a:p>
            <a:r>
              <a:rPr lang="en-US">
                <a:solidFill>
                  <a:srgbClr val="FFFFFF"/>
                </a:solidFill>
              </a:rPr>
              <a:t>As an activist scholar she seeks to foreground aspect of female masculinity in order to show the presence of masculinity within the female sexed body and to open up space for alternative performances of masculinity / femininity.</a:t>
            </a:r>
          </a:p>
          <a:p>
            <a:r>
              <a:rPr lang="en-US">
                <a:solidFill>
                  <a:srgbClr val="FFFFFF"/>
                </a:solidFill>
              </a:rPr>
              <a:t>She seeks to break out of the study of masculinity / femininity in their dominant forms and normative locations.  </a:t>
            </a:r>
          </a:p>
        </p:txBody>
      </p:sp>
      <p:pic>
        <p:nvPicPr>
          <p:cNvPr id="6" name="Content Placeholder 5" descr="A picture containing text&#10;&#10;Description automatically generated">
            <a:extLst>
              <a:ext uri="{FF2B5EF4-FFF2-40B4-BE49-F238E27FC236}">
                <a16:creationId xmlns:a16="http://schemas.microsoft.com/office/drawing/2014/main" id="{F232C606-0356-474E-BBE4-8CF09B8025C7}"/>
              </a:ext>
            </a:extLst>
          </p:cNvPr>
          <p:cNvPicPr>
            <a:picLocks noGrp="1" noChangeAspect="1"/>
          </p:cNvPicPr>
          <p:nvPr>
            <p:ph sz="half" idx="2"/>
          </p:nvPr>
        </p:nvPicPr>
        <p:blipFill rotWithShape="1">
          <a:blip r:embed="rId2"/>
          <a:srcRect l="15586" r="39248"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48800E2-0253-44E4-95CA-2F32C13585D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72536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685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A0A85-00DA-4171-BE24-865356876F0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CAEE62-428F-478F-98A7-DB18A5B32C93}"/>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altLang="en-US" dirty="0">
                <a:solidFill>
                  <a:srgbClr val="FFFFFF"/>
                </a:solidFill>
              </a:rPr>
              <a:t>Halberstam seeks to show that masculinity is only related to or confined by the male body – but exists across the sex binary. </a:t>
            </a:r>
          </a:p>
          <a:p>
            <a:r>
              <a:rPr lang="en-US" altLang="en-US" dirty="0">
                <a:solidFill>
                  <a:srgbClr val="FFFFFF"/>
                </a:solidFill>
              </a:rPr>
              <a:t>While most masculinity studies have focused on men, highlighting the way in which masculinity is socially connected to maleness, power, and domination, this connection is not necessary or natural, but rather a product of social construction. </a:t>
            </a:r>
          </a:p>
          <a:p>
            <a:r>
              <a:rPr lang="en-US" altLang="en-US" dirty="0">
                <a:solidFill>
                  <a:srgbClr val="FFFFFF"/>
                </a:solidFill>
              </a:rPr>
              <a:t>We need to untangle masculinity from the hegemonic aspects of its ideal performance – reimagining masculinity without the patriarchal oppression of women.</a:t>
            </a:r>
          </a:p>
          <a:p>
            <a:endParaRPr lang="en-US" dirty="0">
              <a:solidFill>
                <a:srgbClr val="FFFFFF"/>
              </a:solidFill>
            </a:endParaRPr>
          </a:p>
        </p:txBody>
      </p:sp>
      <p:pic>
        <p:nvPicPr>
          <p:cNvPr id="6" name="Content Placeholder 5" descr="Shape, arrow&#10;&#10;Description automatically generated">
            <a:extLst>
              <a:ext uri="{FF2B5EF4-FFF2-40B4-BE49-F238E27FC236}">
                <a16:creationId xmlns:a16="http://schemas.microsoft.com/office/drawing/2014/main" id="{CF1C9284-5767-4238-B40D-9ABB9910789A}"/>
              </a:ext>
            </a:extLst>
          </p:cNvPr>
          <p:cNvPicPr>
            <a:picLocks noGrp="1" noChangeAspect="1"/>
          </p:cNvPicPr>
          <p:nvPr>
            <p:ph sz="half" idx="2"/>
          </p:nvPr>
        </p:nvPicPr>
        <p:blipFill rotWithShape="1">
          <a:blip r:embed="rId2"/>
          <a:srcRect r="-2" b="1335"/>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2CC197F-0A1C-46CA-88E7-61B9647DEAF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79469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background pattern&#10;&#10;Description automatically generated">
            <a:extLst>
              <a:ext uri="{FF2B5EF4-FFF2-40B4-BE49-F238E27FC236}">
                <a16:creationId xmlns:a16="http://schemas.microsoft.com/office/drawing/2014/main" id="{EBEB8C1D-5973-418B-A0CD-338EE063BA38}"/>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l="7956" r="4956" b="1"/>
          <a:stretch/>
        </p:blipFill>
        <p:spPr>
          <a:xfrm>
            <a:off x="20" y="-1"/>
            <a:ext cx="12188932" cy="6858000"/>
          </a:xfrm>
          <a:prstGeom prst="rect">
            <a:avLst/>
          </a:prstGeom>
        </p:spPr>
      </p:pic>
      <p:sp>
        <p:nvSpPr>
          <p:cNvPr id="2" name="Title 1">
            <a:extLst>
              <a:ext uri="{FF2B5EF4-FFF2-40B4-BE49-F238E27FC236}">
                <a16:creationId xmlns:a16="http://schemas.microsoft.com/office/drawing/2014/main" id="{C27E473F-5A2D-4CE4-B25E-7672070C5EAA}"/>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Judith Halberstam</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F86030-257C-44E8-A862-7556FB0E9F55}"/>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ltLang="en-US" sz="2400" dirty="0"/>
              <a:t>Halberstam’s work does this by focusing on aspects of masculinity which run counter to the hegemonic forms of masculinity, the subordinate masculine forms identified by Connell, such as homosexual masculinity, male and female, as well as transgender expressions. </a:t>
            </a:r>
          </a:p>
          <a:p>
            <a:r>
              <a:rPr lang="en-US" altLang="en-US" sz="2400" dirty="0"/>
              <a:t>These alternative masculinities intervene in the social process of creating normative categories of masculinity and femininity, challenging the social dominance of the hegemonic forms and undercutting their ability to present themselves as ‘natural’.</a:t>
            </a:r>
          </a:p>
        </p:txBody>
      </p:sp>
      <p:sp>
        <p:nvSpPr>
          <p:cNvPr id="4" name="Footer Placeholder 3">
            <a:extLst>
              <a:ext uri="{FF2B5EF4-FFF2-40B4-BE49-F238E27FC236}">
                <a16:creationId xmlns:a16="http://schemas.microsoft.com/office/drawing/2014/main" id="{A7901484-A145-4A59-B895-95A30F5BB77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0159586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3C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5D619-9E6E-48C3-839A-36E8BA346F3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7D7BE-7246-4F52-84AC-84123023F057}"/>
              </a:ext>
            </a:extLst>
          </p:cNvPr>
          <p:cNvSpPr>
            <a:spLocks noGrp="1"/>
          </p:cNvSpPr>
          <p:nvPr>
            <p:ph sz="half" idx="1"/>
          </p:nvPr>
        </p:nvSpPr>
        <p:spPr>
          <a:xfrm>
            <a:off x="1024128" y="2286000"/>
            <a:ext cx="6007027" cy="4023360"/>
          </a:xfrm>
        </p:spPr>
        <p:txBody>
          <a:bodyPr vert="horz" lIns="45720" tIns="45720" rIns="45720" bIns="45720" rtlCol="0">
            <a:normAutofit/>
          </a:bodyPr>
          <a:lstStyle/>
          <a:p>
            <a:pPr marL="128016" lvl="1" indent="0">
              <a:buNone/>
            </a:pPr>
            <a:r>
              <a:rPr lang="en-US" altLang="en-US" dirty="0">
                <a:solidFill>
                  <a:srgbClr val="FFFFFF"/>
                </a:solidFill>
              </a:rPr>
              <a:t>Her work engages most with masculinity within lesbian sub-cultures, examining the way in which female masculinity, already challenging to hegemonic masculine forms, is most challenging when coupled with lesbian desire.</a:t>
            </a:r>
          </a:p>
          <a:p>
            <a:pPr marL="128016" lvl="1" indent="0">
              <a:buNone/>
            </a:pPr>
            <a:endParaRPr lang="en-US" altLang="en-US" dirty="0">
              <a:solidFill>
                <a:srgbClr val="FFFFFF"/>
              </a:solidFill>
            </a:endParaRPr>
          </a:p>
          <a:p>
            <a:pPr marL="128016" lvl="1" indent="0">
              <a:buNone/>
            </a:pPr>
            <a:r>
              <a:rPr lang="en-US" altLang="en-US" dirty="0">
                <a:solidFill>
                  <a:srgbClr val="FFFFFF"/>
                </a:solidFill>
              </a:rPr>
              <a:t>This allows her to study forms of masculinity that reject aspects of patriarchy and female oppression, as well as excavating alternative subordinate expressions and reclamations of masculinity on the part of women. </a:t>
            </a:r>
          </a:p>
          <a:p>
            <a:pPr marL="128016" lvl="1" indent="0">
              <a:buNone/>
            </a:pPr>
            <a:endParaRPr lang="en-US" altLang="en-US" dirty="0">
              <a:solidFill>
                <a:srgbClr val="FFFFFF"/>
              </a:solidFill>
            </a:endParaRPr>
          </a:p>
          <a:p>
            <a:pPr marL="128016" lvl="1" indent="0">
              <a:buNone/>
            </a:pPr>
            <a:r>
              <a:rPr lang="en-US" altLang="en-US" dirty="0">
                <a:solidFill>
                  <a:srgbClr val="FFFFFF"/>
                </a:solidFill>
              </a:rPr>
              <a:t>We will come back to this discussion later in the module, but for now, Connell and Halberstam offer significant resources for understanding the construction of both masculinity and femininity in our society. </a:t>
            </a:r>
          </a:p>
          <a:p>
            <a:endParaRPr lang="en-US" dirty="0">
              <a:solidFill>
                <a:srgbClr val="FFFFFF"/>
              </a:solidFill>
            </a:endParaRPr>
          </a:p>
        </p:txBody>
      </p:sp>
      <p:pic>
        <p:nvPicPr>
          <p:cNvPr id="6" name="Content Placeholder 5" descr="A person with a cigarette in the mouth&#10;&#10;Description automatically generated with low confidence">
            <a:extLst>
              <a:ext uri="{FF2B5EF4-FFF2-40B4-BE49-F238E27FC236}">
                <a16:creationId xmlns:a16="http://schemas.microsoft.com/office/drawing/2014/main" id="{2EF7EFA0-DC8A-49E6-830D-F3D7DAFF3F70}"/>
              </a:ext>
            </a:extLst>
          </p:cNvPr>
          <p:cNvPicPr>
            <a:picLocks noGrp="1" noChangeAspect="1"/>
          </p:cNvPicPr>
          <p:nvPr>
            <p:ph sz="half" idx="2"/>
          </p:nvPr>
        </p:nvPicPr>
        <p:blipFill rotWithShape="1">
          <a:blip r:embed="rId2"/>
          <a:srcRect l="14005" r="1834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A67FAC9-3C54-48C1-90F5-05B8BFD59F9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28548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92235-F5A8-4EA8-B52B-7643EAC04687}"/>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Heteronormativity</a:t>
            </a:r>
          </a:p>
        </p:txBody>
      </p:sp>
      <p:sp>
        <p:nvSpPr>
          <p:cNvPr id="3" name="Subtitle 2">
            <a:extLst>
              <a:ext uri="{FF2B5EF4-FFF2-40B4-BE49-F238E27FC236}">
                <a16:creationId xmlns:a16="http://schemas.microsoft.com/office/drawing/2014/main" id="{E4077779-F4D0-417B-8683-38893CD2BC93}"/>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947CE64-34EE-45AF-B5DC-433C3134554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56326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A30BD-9318-4E0A-80B4-FED01732E20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HEteroNormativity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5DF85B-7646-49C8-BE04-86FDEDC8815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As Gayle Rubin, a key theorist in gender and sexuality studies, states, the way in which gender, sex, and sexuality inter-relate and are seen to inter-relate in society always have political consequences – whether in the form of social privileging, exclusion, or physical violence. </a:t>
            </a:r>
          </a:p>
          <a:p>
            <a:r>
              <a:rPr lang="en-US" dirty="0">
                <a:solidFill>
                  <a:srgbClr val="FFFFFF"/>
                </a:solidFill>
              </a:rPr>
              <a:t>We begin this session by examining some of the ways in which the association of sexuality, with norms of gender and sex, develop in this way – this is the next step, moving on from the connection between sex and gender, to consider their connection to sexuality.</a:t>
            </a:r>
          </a:p>
        </p:txBody>
      </p:sp>
      <p:pic>
        <p:nvPicPr>
          <p:cNvPr id="6" name="Content Placeholder 5" descr="A picture containing text, person, wall&#10;&#10;Description automatically generated">
            <a:extLst>
              <a:ext uri="{FF2B5EF4-FFF2-40B4-BE49-F238E27FC236}">
                <a16:creationId xmlns:a16="http://schemas.microsoft.com/office/drawing/2014/main" id="{59893586-D28E-494B-BC5D-B4DD72C59F8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81" r="11073"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7077756-7517-4748-99DF-92CF569C41F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70730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44A69B-2BA5-4834-8F46-4C379734EA74}"/>
              </a:ext>
            </a:extLst>
          </p:cNvPr>
          <p:cNvPicPr>
            <a:picLocks noChangeAspect="1"/>
          </p:cNvPicPr>
          <p:nvPr/>
        </p:nvPicPr>
        <p:blipFill rotWithShape="1">
          <a:blip r:embed="rId2">
            <a:duotone>
              <a:schemeClr val="bg2">
                <a:shade val="45000"/>
                <a:satMod val="135000"/>
              </a:schemeClr>
              <a:prstClr val="white"/>
            </a:duotone>
            <a:alphaModFix amt="40000"/>
          </a:blip>
          <a:srcRect t="19454" b="19239"/>
          <a:stretch/>
        </p:blipFill>
        <p:spPr>
          <a:xfrm>
            <a:off x="20" y="10"/>
            <a:ext cx="12191980" cy="6857989"/>
          </a:xfrm>
          <a:prstGeom prst="rect">
            <a:avLst/>
          </a:prstGeom>
        </p:spPr>
      </p:pic>
      <p:sp>
        <p:nvSpPr>
          <p:cNvPr id="2" name="Title 1">
            <a:extLst>
              <a:ext uri="{FF2B5EF4-FFF2-40B4-BE49-F238E27FC236}">
                <a16:creationId xmlns:a16="http://schemas.microsoft.com/office/drawing/2014/main" id="{063CD20F-72B9-4EE7-8ADF-C3A3B2010D72}"/>
              </a:ext>
            </a:extLst>
          </p:cNvPr>
          <p:cNvSpPr>
            <a:spLocks noGrp="1"/>
          </p:cNvSpPr>
          <p:nvPr>
            <p:ph type="title"/>
          </p:nvPr>
        </p:nvSpPr>
        <p:spPr>
          <a:xfrm>
            <a:off x="1024128" y="585216"/>
            <a:ext cx="9720072" cy="1499616"/>
          </a:xfrm>
        </p:spPr>
        <p:txBody>
          <a:bodyPr>
            <a:normAutofit/>
          </a:bodyPr>
          <a:lstStyle/>
          <a:p>
            <a:r>
              <a:rPr lang="en-GB" dirty="0" err="1"/>
              <a:t>HEteroNormativity</a:t>
            </a:r>
            <a:endParaRPr lang="en-GB" dirty="0"/>
          </a:p>
        </p:txBody>
      </p:sp>
      <p:cxnSp>
        <p:nvCxnSpPr>
          <p:cNvPr id="10" name="Straight Connector 9">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503778-C873-42A6-BF8A-C45DF182DC7C}"/>
              </a:ext>
            </a:extLst>
          </p:cNvPr>
          <p:cNvSpPr>
            <a:spLocks noGrp="1"/>
          </p:cNvSpPr>
          <p:nvPr>
            <p:ph idx="1"/>
          </p:nvPr>
        </p:nvSpPr>
        <p:spPr>
          <a:xfrm>
            <a:off x="1024128" y="2286000"/>
            <a:ext cx="9720073" cy="4023360"/>
          </a:xfrm>
        </p:spPr>
        <p:txBody>
          <a:bodyPr>
            <a:normAutofit/>
          </a:bodyPr>
          <a:lstStyle/>
          <a:p>
            <a:pPr marL="0" indent="0">
              <a:buNone/>
            </a:pPr>
            <a:r>
              <a:rPr lang="en-AU" altLang="en-US" sz="3600" i="1" dirty="0"/>
              <a:t>Like gender, sexuality is political. </a:t>
            </a:r>
            <a:br>
              <a:rPr lang="en-AU" altLang="en-US" sz="3600" i="1" dirty="0"/>
            </a:br>
            <a:br>
              <a:rPr lang="en-AU" altLang="en-US" sz="3600" i="1" dirty="0"/>
            </a:br>
            <a:r>
              <a:rPr lang="en-AU" altLang="en-US" sz="3600" i="1" dirty="0"/>
              <a:t>It is organised into systems of power, which reward and encourage some individuals and activities, while punishing and suppressing others</a:t>
            </a:r>
            <a:br>
              <a:rPr lang="en-AU" altLang="en-US" i="1" dirty="0"/>
            </a:br>
            <a:br>
              <a:rPr lang="en-AU" altLang="en-US" dirty="0"/>
            </a:br>
            <a:br>
              <a:rPr lang="en-AU" altLang="en-US" dirty="0"/>
            </a:br>
            <a:r>
              <a:rPr lang="en-AU" altLang="en-US" dirty="0"/>
              <a:t>Gayle Rubin (1984: 309)</a:t>
            </a:r>
            <a:endParaRPr lang="en-GB" dirty="0"/>
          </a:p>
          <a:p>
            <a:endParaRPr lang="en-GB" dirty="0"/>
          </a:p>
        </p:txBody>
      </p:sp>
      <p:sp>
        <p:nvSpPr>
          <p:cNvPr id="4" name="Footer Placeholder 3">
            <a:extLst>
              <a:ext uri="{FF2B5EF4-FFF2-40B4-BE49-F238E27FC236}">
                <a16:creationId xmlns:a16="http://schemas.microsoft.com/office/drawing/2014/main" id="{80F6F799-9F63-4AF0-B56E-213765290EF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13547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4F925-F3A5-4811-BD39-12251613C4BE}"/>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altLang="en-US" sz="4400"/>
              <a:t>Heteronormativity</a:t>
            </a:r>
            <a:endParaRPr lang="en-US" sz="4400"/>
          </a:p>
        </p:txBody>
      </p:sp>
      <p:cxnSp>
        <p:nvCxnSpPr>
          <p:cNvPr id="34" name="Straight Connector 33">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792EE1-1016-43DE-BAE7-F5FCEF375EDA}"/>
              </a:ext>
            </a:extLst>
          </p:cNvPr>
          <p:cNvSpPr>
            <a:spLocks noGrp="1"/>
          </p:cNvSpPr>
          <p:nvPr>
            <p:ph sz="half" idx="1"/>
          </p:nvPr>
        </p:nvSpPr>
        <p:spPr>
          <a:xfrm>
            <a:off x="1024129" y="2286000"/>
            <a:ext cx="4389120" cy="3931920"/>
          </a:xfrm>
        </p:spPr>
        <p:txBody>
          <a:bodyPr vert="horz" lIns="45720" tIns="45720" rIns="45720" bIns="45720" rtlCol="0">
            <a:normAutofit/>
          </a:bodyPr>
          <a:lstStyle/>
          <a:p>
            <a:pPr marL="0" indent="0">
              <a:buNone/>
            </a:pPr>
            <a:r>
              <a:rPr lang="en-US" altLang="en-US" sz="1800"/>
              <a:t>One of the easiest ways of examining the way that society connects issues of sex, sexuality, and gender is through the concept of heteronormativity. </a:t>
            </a:r>
          </a:p>
          <a:p>
            <a:pPr marL="0" indent="0">
              <a:buNone/>
            </a:pPr>
            <a:r>
              <a:rPr lang="en-US" altLang="en-US" sz="1800"/>
              <a:t>This is because the concept of heteronormativity can assist us in understanding the political nature of the inter-relationship between these things and how this inter-relationship is upheld by social patterns which are regulated in a meaningful way. </a:t>
            </a:r>
          </a:p>
          <a:p>
            <a:pPr marL="0" indent="0">
              <a:buNone/>
            </a:pPr>
            <a:r>
              <a:rPr lang="en-US" altLang="en-US" sz="1800"/>
              <a:t>Heteronormativity describes the assumption in most cultures that heterosexuality is normal, </a:t>
            </a:r>
            <a:r>
              <a:rPr lang="en-US" altLang="en-US" sz="1800" b="1"/>
              <a:t>socially or biologically</a:t>
            </a:r>
            <a:r>
              <a:rPr lang="en-US" altLang="en-US" sz="1800"/>
              <a:t>, in a manner that is</a:t>
            </a:r>
            <a:r>
              <a:rPr lang="en-US" altLang="en-US" sz="1800" i="1"/>
              <a:t> </a:t>
            </a:r>
            <a:r>
              <a:rPr lang="en-US" altLang="en-US" sz="1800" b="1"/>
              <a:t>taken for granted or needs no explanation</a:t>
            </a:r>
            <a:r>
              <a:rPr lang="en-US" altLang="en-US" sz="1800"/>
              <a:t>.</a:t>
            </a:r>
            <a:r>
              <a:rPr lang="en-US" altLang="en-US" sz="1800" b="1"/>
              <a:t> </a:t>
            </a:r>
            <a:endParaRPr lang="en-US" sz="1800"/>
          </a:p>
        </p:txBody>
      </p:sp>
      <p:pic>
        <p:nvPicPr>
          <p:cNvPr id="6" name="Content Placeholder 5" descr="Diagram&#10;&#10;Description automatically generated">
            <a:extLst>
              <a:ext uri="{FF2B5EF4-FFF2-40B4-BE49-F238E27FC236}">
                <a16:creationId xmlns:a16="http://schemas.microsoft.com/office/drawing/2014/main" id="{10CB81C2-2A3F-4A1E-8A46-7EED9BF0CEC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472" t="32" r="13285" b="-30"/>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4F692D6D-0188-4066-A65C-DC5585F9C6C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3363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C14F93-4820-4E4D-8489-A4A655AD4557}"/>
              </a:ext>
            </a:extLst>
          </p:cNvPr>
          <p:cNvPicPr>
            <a:picLocks noChangeAspect="1"/>
          </p:cNvPicPr>
          <p:nvPr/>
        </p:nvPicPr>
        <p:blipFill rotWithShape="1">
          <a:blip r:embed="rId2">
            <a:alphaModFix amt="25000"/>
          </a:blip>
          <a:srcRect t="11726" b="19466"/>
          <a:stretch/>
        </p:blipFill>
        <p:spPr>
          <a:xfrm>
            <a:off x="20" y="10"/>
            <a:ext cx="12191980" cy="6857990"/>
          </a:xfrm>
          <a:prstGeom prst="rect">
            <a:avLst/>
          </a:prstGeom>
        </p:spPr>
      </p:pic>
      <p:sp>
        <p:nvSpPr>
          <p:cNvPr id="2" name="Title 1">
            <a:extLst>
              <a:ext uri="{FF2B5EF4-FFF2-40B4-BE49-F238E27FC236}">
                <a16:creationId xmlns:a16="http://schemas.microsoft.com/office/drawing/2014/main" id="{1721AC13-FAB4-41D2-BA5D-9C28A05AEA33}"/>
              </a:ext>
            </a:extLst>
          </p:cNvPr>
          <p:cNvSpPr>
            <a:spLocks noGrp="1"/>
          </p:cNvSpPr>
          <p:nvPr>
            <p:ph type="title"/>
          </p:nvPr>
        </p:nvSpPr>
        <p:spPr>
          <a:xfrm>
            <a:off x="1024128" y="585216"/>
            <a:ext cx="9720072" cy="1499616"/>
          </a:xfrm>
        </p:spPr>
        <p:txBody>
          <a:bodyPr>
            <a:normAutofit/>
          </a:bodyPr>
          <a:lstStyle/>
          <a:p>
            <a:r>
              <a:rPr lang="en-GB" dirty="0" err="1">
                <a:solidFill>
                  <a:srgbClr val="FFFFFF"/>
                </a:solidFill>
              </a:rPr>
              <a:t>HEteroNormativity</a:t>
            </a:r>
            <a:endParaRPr lang="en-GB" b="1" dirty="0">
              <a:solidFill>
                <a:srgbClr val="FFFFFF"/>
              </a:solidFill>
            </a:endParaRPr>
          </a:p>
        </p:txBody>
      </p:sp>
      <p:cxnSp>
        <p:nvCxnSpPr>
          <p:cNvPr id="34" name="Straight Connector 33">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839A1A-DA3A-4ED1-9C1C-8B410253D0CC}"/>
              </a:ext>
            </a:extLst>
          </p:cNvPr>
          <p:cNvSpPr>
            <a:spLocks noGrp="1"/>
          </p:cNvSpPr>
          <p:nvPr>
            <p:ph idx="1"/>
          </p:nvPr>
        </p:nvSpPr>
        <p:spPr>
          <a:xfrm>
            <a:off x="1024128" y="2286000"/>
            <a:ext cx="9720073" cy="4023360"/>
          </a:xfrm>
        </p:spPr>
        <p:txBody>
          <a:bodyPr>
            <a:normAutofit/>
          </a:bodyPr>
          <a:lstStyle/>
          <a:p>
            <a:pPr marL="0" indent="0">
              <a:buNone/>
            </a:pPr>
            <a:r>
              <a:rPr lang="en-US" altLang="en-US" sz="4000" i="1" dirty="0">
                <a:solidFill>
                  <a:srgbClr val="FFFFFF"/>
                </a:solidFill>
                <a:ea typeface="ＭＳ Ｐゴシック" panose="020B0600070205080204" pitchFamily="34" charset="-128"/>
              </a:rPr>
              <a:t>Heteronormativity is …the institutions, structures of understanding and practical orientations that make heterosexuality seem not only coherent - that is, organized as a sexuality - but also privileged</a:t>
            </a:r>
          </a:p>
          <a:p>
            <a:pPr marL="0" indent="0">
              <a:buNone/>
            </a:pPr>
            <a:endParaRPr lang="en-US" altLang="en-US" dirty="0">
              <a:solidFill>
                <a:srgbClr val="FFFFFF"/>
              </a:solidFill>
              <a:ea typeface="ＭＳ Ｐゴシック" panose="020B0600070205080204" pitchFamily="34" charset="-128"/>
            </a:endParaRPr>
          </a:p>
          <a:p>
            <a:pPr marL="0" indent="0">
              <a:buNone/>
            </a:pPr>
            <a:r>
              <a:rPr lang="en-US" altLang="en-US" dirty="0">
                <a:solidFill>
                  <a:srgbClr val="FFFFFF"/>
                </a:solidFill>
                <a:ea typeface="ＭＳ Ｐゴシック" panose="020B0600070205080204" pitchFamily="34" charset="-128"/>
              </a:rPr>
              <a:t>(Berlant and Warner 2000: 312)</a:t>
            </a:r>
          </a:p>
          <a:p>
            <a:endParaRPr lang="en-GB" dirty="0">
              <a:solidFill>
                <a:srgbClr val="FFFFFF"/>
              </a:solidFill>
            </a:endParaRPr>
          </a:p>
        </p:txBody>
      </p:sp>
      <p:sp>
        <p:nvSpPr>
          <p:cNvPr id="4" name="Footer Placeholder 3">
            <a:extLst>
              <a:ext uri="{FF2B5EF4-FFF2-40B4-BE49-F238E27FC236}">
                <a16:creationId xmlns:a16="http://schemas.microsoft.com/office/drawing/2014/main" id="{27C81794-A5FD-4BF4-B646-F889D56AB01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5800134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C68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CD4A2-ADE6-458C-B9BF-80F7A7782F8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0B6293-E03E-4545-AFAD-98D13B7AF73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ltLang="en-US" sz="1700" dirty="0">
                <a:solidFill>
                  <a:srgbClr val="FFFFFF"/>
                </a:solidFill>
              </a:rPr>
              <a:t>The concept of heteronormativity identifies and names a wide range of social process which work to tie aspects of gender, sex, and sexuality together in a way that constitutes heterosexuality as both normal and natural – implicitly or explicitly constructing non-heterosexual forms of sexuality as both abnormal and unnatural. </a:t>
            </a:r>
          </a:p>
          <a:p>
            <a:r>
              <a:rPr lang="en-US" altLang="en-US" sz="1700" dirty="0">
                <a:solidFill>
                  <a:srgbClr val="FFFFFF"/>
                </a:solidFill>
              </a:rPr>
              <a:t>Where do we see these social processes operating?</a:t>
            </a:r>
          </a:p>
          <a:p>
            <a:r>
              <a:rPr lang="en-US" altLang="en-US" sz="1700" dirty="0">
                <a:solidFill>
                  <a:srgbClr val="FFFFFF"/>
                </a:solidFill>
              </a:rPr>
              <a:t>They often occur in forms of social institutions or community settings, such as through the media, in education, the law, or religious </a:t>
            </a:r>
            <a:r>
              <a:rPr lang="en-US" altLang="en-US" sz="1700" dirty="0" err="1">
                <a:solidFill>
                  <a:srgbClr val="FFFFFF"/>
                </a:solidFill>
              </a:rPr>
              <a:t>organisations</a:t>
            </a:r>
            <a:r>
              <a:rPr lang="en-US" altLang="en-US" sz="1700" dirty="0">
                <a:solidFill>
                  <a:srgbClr val="FFFFFF"/>
                </a:solidFill>
              </a:rPr>
              <a:t>. </a:t>
            </a:r>
          </a:p>
          <a:p>
            <a:r>
              <a:rPr lang="en-US" altLang="en-US" sz="1700" dirty="0">
                <a:solidFill>
                  <a:srgbClr val="FFFFFF"/>
                </a:solidFill>
              </a:rPr>
              <a:t>This exclusion and </a:t>
            </a:r>
            <a:r>
              <a:rPr lang="en-US" altLang="en-US" sz="1700" dirty="0" err="1">
                <a:solidFill>
                  <a:srgbClr val="FFFFFF"/>
                </a:solidFill>
              </a:rPr>
              <a:t>marginalisation</a:t>
            </a:r>
            <a:r>
              <a:rPr lang="en-US" altLang="en-US" sz="1700" dirty="0">
                <a:solidFill>
                  <a:srgbClr val="FFFFFF"/>
                </a:solidFill>
              </a:rPr>
              <a:t> of non-heterosexual sexualities, often results in overt conflict and violence, but can also often take the form of social and cultural alienation. </a:t>
            </a:r>
          </a:p>
          <a:p>
            <a:endParaRPr lang="en-US" altLang="en-US" sz="1700" dirty="0">
              <a:solidFill>
                <a:srgbClr val="FFFFFF"/>
              </a:solidFill>
            </a:endParaRPr>
          </a:p>
          <a:p>
            <a:endParaRPr lang="en-US" sz="1700" dirty="0">
              <a:solidFill>
                <a:srgbClr val="FFFFFF"/>
              </a:solidFill>
            </a:endParaRPr>
          </a:p>
        </p:txBody>
      </p:sp>
      <p:pic>
        <p:nvPicPr>
          <p:cNvPr id="6" name="Content Placeholder 5" descr="A picture containing plastic, pink, drinking water&#10;&#10;Description automatically generated">
            <a:extLst>
              <a:ext uri="{FF2B5EF4-FFF2-40B4-BE49-F238E27FC236}">
                <a16:creationId xmlns:a16="http://schemas.microsoft.com/office/drawing/2014/main" id="{48981757-E961-410D-B684-A82A0A29918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066" r="45774"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E7D2A77-FEB6-4841-A33F-B2A2E794856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23478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3779085" cy="1499616"/>
          </a:xfrm>
        </p:spPr>
        <p:txBody>
          <a:bodyPr vert="horz" lIns="91440" tIns="45720" rIns="91440" bIns="45720" rtlCol="0" anchor="ctr">
            <a:normAutofit/>
          </a:bodyPr>
          <a:lstStyle/>
          <a:p>
            <a:r>
              <a:rPr lang="en-US" altLang="en-US" dirty="0">
                <a:solidFill>
                  <a:schemeClr val="tx1"/>
                </a:solidFill>
              </a:rPr>
              <a:t>Discussion POINT</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9" y="2286000"/>
            <a:ext cx="3791711" cy="3931920"/>
          </a:xfrm>
        </p:spPr>
        <p:txBody>
          <a:bodyPr vert="horz" lIns="45720" tIns="45720" rIns="45720" bIns="45720" rtlCol="0">
            <a:normAutofit fontScale="92500" lnSpcReduction="10000"/>
          </a:bodyPr>
          <a:lstStyle/>
          <a:p>
            <a:r>
              <a:rPr lang="en-US" altLang="en-US" dirty="0"/>
              <a:t>Q – What are some of the ways in which femininity / masculinity are regulated in society?</a:t>
            </a:r>
          </a:p>
          <a:p>
            <a:r>
              <a:rPr lang="en-US" altLang="en-US" dirty="0"/>
              <a:t>Q - What do these process of regulation have to do with heterosexuality?</a:t>
            </a:r>
          </a:p>
          <a:p>
            <a:r>
              <a:rPr lang="en-US" altLang="en-US" dirty="0"/>
              <a:t>Q – To what extent do these assumptions about gender / sex, have an impact on our understanding of sexuality?</a:t>
            </a:r>
          </a:p>
          <a:p>
            <a:r>
              <a:rPr lang="en-US" altLang="en-US" dirty="0"/>
              <a:t>Q - What are examples of heteronormative assumptions in our contemporary society?</a:t>
            </a:r>
          </a:p>
          <a:p>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A89AABB8-AC13-4651-92E3-AD3B410344A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4687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62E06-3F59-4B82-B324-CFBDA3552789}"/>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altLang="en-US" sz="4400"/>
              <a:t>Heteronormativity</a:t>
            </a:r>
            <a:endParaRPr lang="en-US" sz="4400"/>
          </a:p>
        </p:txBody>
      </p:sp>
      <p:cxnSp>
        <p:nvCxnSpPr>
          <p:cNvPr id="24" name="Straight Connector 23">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39039-A4D4-4D85-8BAF-7C73842844D6}"/>
              </a:ext>
            </a:extLst>
          </p:cNvPr>
          <p:cNvSpPr>
            <a:spLocks noGrp="1"/>
          </p:cNvSpPr>
          <p:nvPr>
            <p:ph sz="half" idx="1"/>
          </p:nvPr>
        </p:nvSpPr>
        <p:spPr>
          <a:xfrm>
            <a:off x="1024129" y="2286000"/>
            <a:ext cx="4389120" cy="3931920"/>
          </a:xfrm>
        </p:spPr>
        <p:txBody>
          <a:bodyPr vert="horz" lIns="45720" tIns="45720" rIns="45720" bIns="45720" rtlCol="0">
            <a:normAutofit/>
          </a:bodyPr>
          <a:lstStyle/>
          <a:p>
            <a:pPr marL="0" indent="0">
              <a:buNone/>
            </a:pPr>
            <a:r>
              <a:rPr lang="en-US" altLang="en-US" sz="1800" dirty="0"/>
              <a:t>Heteronormativity operates as the ‘fixed point’ or ‘default’ against which sex, gender, and sexuality are understood and </a:t>
            </a:r>
            <a:r>
              <a:rPr lang="en-US" altLang="en-US" sz="1800" dirty="0" err="1"/>
              <a:t>organised</a:t>
            </a:r>
            <a:r>
              <a:rPr lang="en-US" altLang="en-US" sz="1800" dirty="0"/>
              <a:t>. This builds on the associations between sex and gender, and gender and social performance, you will have become familiar with throughout this module. </a:t>
            </a:r>
          </a:p>
          <a:p>
            <a:pPr marL="0" indent="0">
              <a:buNone/>
            </a:pPr>
            <a:endParaRPr lang="en-US" altLang="en-US" sz="1800" dirty="0"/>
          </a:p>
          <a:p>
            <a:pPr marL="0" indent="0">
              <a:buNone/>
            </a:pPr>
            <a:r>
              <a:rPr lang="en-US" altLang="en-US" sz="1800" dirty="0"/>
              <a:t>These associations, while perhaps functioning relatively well for the majority of people, become increasingly difficult to navigate for many who do not fit into their strictures as they become ever more closely identified with the only acceptable forms of expression. </a:t>
            </a:r>
          </a:p>
          <a:p>
            <a:endParaRPr lang="en-US" sz="1700" dirty="0"/>
          </a:p>
        </p:txBody>
      </p:sp>
      <p:pic>
        <p:nvPicPr>
          <p:cNvPr id="6" name="Content Placeholder 5" descr="Text&#10;&#10;Description automatically generated">
            <a:extLst>
              <a:ext uri="{FF2B5EF4-FFF2-40B4-BE49-F238E27FC236}">
                <a16:creationId xmlns:a16="http://schemas.microsoft.com/office/drawing/2014/main" id="{FF3A8074-CD80-4889-8824-9B66C8BA7C8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057" r="7260" b="-1"/>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2990D198-9424-48A6-9C1E-DD8B2769A64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88771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Background pattern&#10;&#10;Description automatically generated">
            <a:extLst>
              <a:ext uri="{FF2B5EF4-FFF2-40B4-BE49-F238E27FC236}">
                <a16:creationId xmlns:a16="http://schemas.microsoft.com/office/drawing/2014/main" id="{9E789491-FDC0-41B1-B043-F2BB09B674A7}"/>
              </a:ext>
            </a:extLst>
          </p:cNvPr>
          <p:cNvPicPr>
            <a:picLocks noGrp="1" noChangeAspect="1"/>
          </p:cNvPicPr>
          <p:nvPr>
            <p:ph sz="half" idx="2"/>
          </p:nvPr>
        </p:nvPicPr>
        <p:blipFill rotWithShape="1">
          <a:blip r:embed="rId2">
            <a:alphaModFix amt="25000"/>
          </a:blip>
          <a:srcRect t="10901" b="3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55B29CDA-DC24-488B-AC76-A6A07FF1C175}"/>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7638D-64A7-45CE-9F16-D10B0739E3EF}"/>
              </a:ext>
            </a:extLst>
          </p:cNvPr>
          <p:cNvSpPr>
            <a:spLocks noGrp="1"/>
          </p:cNvSpPr>
          <p:nvPr>
            <p:ph sz="half" idx="1"/>
          </p:nvPr>
        </p:nvSpPr>
        <p:spPr>
          <a:xfrm>
            <a:off x="1024128" y="1884218"/>
            <a:ext cx="9720073" cy="4425142"/>
          </a:xfrm>
        </p:spPr>
        <p:txBody>
          <a:bodyPr vert="horz" lIns="45720" tIns="45720" rIns="45720" bIns="45720" rtlCol="0">
            <a:normAutofit/>
          </a:bodyPr>
          <a:lstStyle/>
          <a:p>
            <a:pPr marL="0" indent="0">
              <a:buNone/>
            </a:pPr>
            <a:r>
              <a:rPr lang="en-US" altLang="en-US" sz="2000" dirty="0">
                <a:solidFill>
                  <a:srgbClr val="FFFFFF"/>
                </a:solidFill>
              </a:rPr>
              <a:t>This regulation operates not only on those outside of these dynamics (homosexuals for example) but also for those inside them (heterosexuals dealing with expectations) – in this way we see that sexuality, and its categorization and ‘</a:t>
            </a:r>
            <a:r>
              <a:rPr lang="en-US" altLang="en-US" sz="2000" dirty="0" err="1">
                <a:solidFill>
                  <a:srgbClr val="FFFFFF"/>
                </a:solidFill>
              </a:rPr>
              <a:t>identitisation</a:t>
            </a:r>
            <a:r>
              <a:rPr lang="en-US" altLang="en-US" sz="2000" dirty="0">
                <a:solidFill>
                  <a:srgbClr val="FFFFFF"/>
                </a:solidFill>
              </a:rPr>
              <a:t>’, can operate similarly to the association between sex and gender does – forming ideal categories against which performances can be measured (and found wanting). </a:t>
            </a:r>
          </a:p>
          <a:p>
            <a:pPr marL="0" indent="0">
              <a:buNone/>
            </a:pPr>
            <a:endParaRPr lang="en-US" altLang="en-US" sz="2000" dirty="0">
              <a:solidFill>
                <a:srgbClr val="FFFFFF"/>
              </a:solidFill>
            </a:endParaRPr>
          </a:p>
          <a:p>
            <a:pPr marL="0" indent="0">
              <a:buNone/>
            </a:pPr>
            <a:r>
              <a:rPr lang="en-US" altLang="en-US" sz="2000" dirty="0">
                <a:solidFill>
                  <a:srgbClr val="FFFFFF"/>
                </a:solidFill>
              </a:rPr>
              <a:t>Even within Connell’s subordinate forms of masculinity, for example, this ideal function still operates.</a:t>
            </a:r>
          </a:p>
          <a:p>
            <a:pPr marL="0" indent="0">
              <a:buNone/>
            </a:pPr>
            <a:r>
              <a:rPr lang="en-US" altLang="en-US" sz="2000" dirty="0">
                <a:solidFill>
                  <a:srgbClr val="FFFFFF"/>
                </a:solidFill>
              </a:rPr>
              <a:t>1 – Identify a subordinate form of masculinity / femininity operative in our society – what is the ideal form of masculinity / femininity for this subordinate social form?</a:t>
            </a:r>
          </a:p>
        </p:txBody>
      </p:sp>
      <p:sp>
        <p:nvSpPr>
          <p:cNvPr id="4" name="Footer Placeholder 3">
            <a:extLst>
              <a:ext uri="{FF2B5EF4-FFF2-40B4-BE49-F238E27FC236}">
                <a16:creationId xmlns:a16="http://schemas.microsoft.com/office/drawing/2014/main" id="{2361C762-EFA4-4E12-B0F7-27DD641C636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8833576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6FAC9-C5BB-444F-8C02-E305DE7E3E1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5DBBB1-4208-4F27-A327-B6F6D9ABE8BF}"/>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pPr marL="0" indent="0">
              <a:buNone/>
            </a:pPr>
            <a:r>
              <a:rPr lang="en-US" altLang="en-US" dirty="0">
                <a:solidFill>
                  <a:srgbClr val="FFFFFF"/>
                </a:solidFill>
              </a:rPr>
              <a:t>Gayle Rubin (before) and Adrienne Rich (next) in their work showcase the way that heterosexuality operates as a social discourse and institution – and therefore as Foucault notes something that could be </a:t>
            </a:r>
            <a:r>
              <a:rPr lang="en-US" altLang="en-US" dirty="0" err="1">
                <a:solidFill>
                  <a:srgbClr val="FFFFFF"/>
                </a:solidFill>
              </a:rPr>
              <a:t>organised</a:t>
            </a:r>
            <a:r>
              <a:rPr lang="en-US" altLang="en-US" dirty="0">
                <a:solidFill>
                  <a:srgbClr val="FFFFFF"/>
                </a:solidFill>
              </a:rPr>
              <a:t> differently given different circumstances.</a:t>
            </a:r>
          </a:p>
          <a:p>
            <a:pPr marL="0" indent="0">
              <a:buNone/>
            </a:pPr>
            <a:r>
              <a:rPr lang="en-US" altLang="en-US" dirty="0">
                <a:solidFill>
                  <a:srgbClr val="FFFFFF"/>
                </a:solidFill>
              </a:rPr>
              <a:t> </a:t>
            </a:r>
          </a:p>
          <a:p>
            <a:pPr marL="0" indent="0">
              <a:buNone/>
            </a:pPr>
            <a:r>
              <a:rPr lang="en-US" altLang="en-US" dirty="0">
                <a:solidFill>
                  <a:srgbClr val="FFFFFF"/>
                </a:solidFill>
              </a:rPr>
              <a:t>This is quite a departure from thinking about heterosexuality as a natural or biologically determined ‘drive’ that is often seen to underpin significant aspects of sex differentiation and gender role differentiation – that heterosexuality explains the natural need for gender differentiation, and therefore social gender differentiation. </a:t>
            </a:r>
          </a:p>
          <a:p>
            <a:endParaRPr lang="en-US" dirty="0">
              <a:solidFill>
                <a:srgbClr val="FFFFFF"/>
              </a:solidFill>
            </a:endParaRPr>
          </a:p>
        </p:txBody>
      </p:sp>
      <p:pic>
        <p:nvPicPr>
          <p:cNvPr id="6" name="Content Placeholder 5">
            <a:extLst>
              <a:ext uri="{FF2B5EF4-FFF2-40B4-BE49-F238E27FC236}">
                <a16:creationId xmlns:a16="http://schemas.microsoft.com/office/drawing/2014/main" id="{EFFC373B-4D4E-4372-A8C1-4DC2E3C5C7B0}"/>
              </a:ext>
            </a:extLst>
          </p:cNvPr>
          <p:cNvPicPr>
            <a:picLocks noGrp="1" noChangeAspect="1"/>
          </p:cNvPicPr>
          <p:nvPr>
            <p:ph sz="half" idx="2"/>
          </p:nvPr>
        </p:nvPicPr>
        <p:blipFill rotWithShape="1">
          <a:blip r:embed="rId2"/>
          <a:srcRect l="6949" r="15510"/>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BBC10367-AFFA-4B6C-B7C8-00F9B70FA6D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23293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754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4BB6B-F198-486B-8425-C939BFE2BC3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4243F4-50F5-41CD-9F2C-0ED387311A8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2000" dirty="0">
                <a:solidFill>
                  <a:srgbClr val="FFFFFF"/>
                </a:solidFill>
              </a:rPr>
              <a:t>Rich does this in her essay entitled ‘Compulsory Heterosexuality and Lesbian Existence’ (1980) – Rich describes compulsory heterosexuality as an oppressive social system that assumes that everyone is, and should be, heterosexual and that all other forms of sexuality and sexual expression are unnatural. </a:t>
            </a:r>
          </a:p>
          <a:p>
            <a:pPr marL="0" indent="0">
              <a:buNone/>
            </a:pPr>
            <a:r>
              <a:rPr lang="en-US" altLang="en-US" sz="2000" dirty="0">
                <a:solidFill>
                  <a:srgbClr val="FFFFFF"/>
                </a:solidFill>
              </a:rPr>
              <a:t>This understanding of nature, for Rich, is a political strategy that allows for the privileging of heterosexual over non-heterosexual forms of sexuality. </a:t>
            </a:r>
          </a:p>
          <a:p>
            <a:pPr marL="0" indent="0">
              <a:buNone/>
            </a:pPr>
            <a:r>
              <a:rPr lang="en-US" altLang="en-US" sz="2000" dirty="0">
                <a:solidFill>
                  <a:srgbClr val="FFFFFF"/>
                </a:solidFill>
              </a:rPr>
              <a:t>Further than this, it allows for the stratification of social rewards and punishments even within the performance of heterosexuality – producing a regulative function. </a:t>
            </a:r>
          </a:p>
          <a:p>
            <a:endParaRPr lang="en-US" sz="2000" dirty="0">
              <a:solidFill>
                <a:srgbClr val="FFFFFF"/>
              </a:solidFill>
            </a:endParaRPr>
          </a:p>
        </p:txBody>
      </p:sp>
      <p:pic>
        <p:nvPicPr>
          <p:cNvPr id="6" name="Content Placeholder 5">
            <a:extLst>
              <a:ext uri="{FF2B5EF4-FFF2-40B4-BE49-F238E27FC236}">
                <a16:creationId xmlns:a16="http://schemas.microsoft.com/office/drawing/2014/main" id="{00218524-EB4C-4AFD-8FC5-B9A3A9576257}"/>
              </a:ext>
            </a:extLst>
          </p:cNvPr>
          <p:cNvPicPr>
            <a:picLocks noGrp="1" noChangeAspect="1"/>
          </p:cNvPicPr>
          <p:nvPr>
            <p:ph sz="half" idx="2"/>
          </p:nvPr>
        </p:nvPicPr>
        <p:blipFill rotWithShape="1">
          <a:blip r:embed="rId2"/>
          <a:srcRect l="20552" t="-2" r="2414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F37CAD6-11F0-41B4-B8BE-FBCC6154C46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2932095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6F43941-8C64-4110-A67C-37594F228BF9}"/>
              </a:ext>
            </a:extLst>
          </p:cNvPr>
          <p:cNvGraphicFramePr>
            <a:graphicFrameLocks noGrp="1"/>
          </p:cNvGraphicFramePr>
          <p:nvPr>
            <p:extLst>
              <p:ext uri="{D42A27DB-BD31-4B8C-83A1-F6EECF244321}">
                <p14:modId xmlns:p14="http://schemas.microsoft.com/office/powerpoint/2010/main" val="463274548"/>
              </p:ext>
            </p:extLst>
          </p:nvPr>
        </p:nvGraphicFramePr>
        <p:xfrm>
          <a:off x="765989" y="643467"/>
          <a:ext cx="10660022" cy="5571067"/>
        </p:xfrm>
        <a:graphic>
          <a:graphicData uri="http://schemas.openxmlformats.org/drawingml/2006/table">
            <a:tbl>
              <a:tblPr>
                <a:solidFill>
                  <a:schemeClr val="bg1">
                    <a:lumMod val="95000"/>
                  </a:schemeClr>
                </a:solidFill>
              </a:tblPr>
              <a:tblGrid>
                <a:gridCol w="1556411">
                  <a:extLst>
                    <a:ext uri="{9D8B030D-6E8A-4147-A177-3AD203B41FA5}">
                      <a16:colId xmlns:a16="http://schemas.microsoft.com/office/drawing/2014/main" val="3462528052"/>
                    </a:ext>
                  </a:extLst>
                </a:gridCol>
                <a:gridCol w="9103611">
                  <a:extLst>
                    <a:ext uri="{9D8B030D-6E8A-4147-A177-3AD203B41FA5}">
                      <a16:colId xmlns:a16="http://schemas.microsoft.com/office/drawing/2014/main" val="3382901889"/>
                    </a:ext>
                  </a:extLst>
                </a:gridCol>
              </a:tblGrid>
              <a:tr h="1950480">
                <a:tc rowSpan="2">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Inducements</a:t>
                      </a:r>
                    </a:p>
                  </a:txBody>
                  <a:tcPr marL="143958" marR="143958" marT="140187" marB="71979" horzOverflow="overflow">
                    <a:lnL w="12700" cmpd="sng">
                      <a:noFill/>
                      <a:prstDash val="solid"/>
                    </a:lnL>
                    <a:lnR w="12700" cmpd="sng">
                      <a:noFill/>
                      <a:prstDash val="solid"/>
                    </a:lnR>
                    <a:lnT w="12700" cap="flat" cmpd="sng" algn="ctr">
                      <a:noFill/>
                      <a:prstDash val="solid"/>
                    </a:lnT>
                    <a:lnB w="12700" cmpd="sng">
                      <a:noFill/>
                      <a:prstDash val="solid"/>
                    </a:lnB>
                    <a:lnTlToBr>
                      <a:noFill/>
                    </a:lnTlToBr>
                    <a:lnBlToTr>
                      <a:noFill/>
                    </a:lnBlToTr>
                    <a:solidFill>
                      <a:schemeClr val="bg1">
                        <a:lumMod val="95000"/>
                      </a:schemeClr>
                    </a:solid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Material</a:t>
                      </a:r>
                      <a:endPar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The marriage contract (legalised sexual subordination of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Financial and material support (husband)</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Sphere of influence (the domestic)</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Stay-at home child allowance for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Reduced earning capacity for women compared with their male partners</a:t>
                      </a:r>
                    </a:p>
                  </a:txBody>
                  <a:tcPr marL="143958" marR="143958" marT="140187" marB="71979" horzOverflow="overflow">
                    <a:lnL w="12700" cmpd="sng">
                      <a:noFill/>
                      <a:prstDash val="solid"/>
                    </a:lnL>
                    <a:lnR w="12700" cmpd="sng">
                      <a:noFill/>
                      <a:prstDash val="solid"/>
                    </a:lnR>
                    <a:lnT w="12700" cap="flat" cmpd="sng" algn="ctr">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380679462"/>
                  </a:ext>
                </a:extLst>
              </a:tr>
              <a:tr h="1670107">
                <a:tc vMerge="1">
                  <a:txBody>
                    <a:bodyPr/>
                    <a:lstStyle/>
                    <a:p>
                      <a:endParaRPr lang="en-GB"/>
                    </a:p>
                  </a:txBody>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Symbolic </a:t>
                      </a:r>
                      <a:r>
                        <a:rPr kumimoji="0" lang="en-AU" altLang="en-US" sz="1800" b="0" i="1"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or</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t>
                      </a: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ideological</a:t>
                      </a:r>
                      <a:endPar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Romance and love – made complete with a man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heterocoupling</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Female beauty as an ideal of female worth </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Motherhood within marriage as female self-fulfilment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valued only insofar as they are valuable to men</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94381677"/>
                  </a:ext>
                </a:extLst>
              </a:tr>
              <a:tr h="1950480">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Punishments</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0" fontAlgn="base" latinLnBrk="0" hangingPunct="0">
                        <a:lnSpc>
                          <a:spcPct val="100000"/>
                        </a:lnSpc>
                        <a:spcBef>
                          <a:spcPct val="0"/>
                        </a:spcBef>
                        <a:spcAft>
                          <a:spcPct val="0"/>
                        </a:spcAft>
                        <a:buClr>
                          <a:srgbClr val="76617D"/>
                        </a:buClr>
                        <a:buSzTx/>
                        <a:buFontTx/>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Social ostracism for unmarried mothers, women who leave their husbands and financially independent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who are sexually independent labelled as ‘loose,’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skettels</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sluts’</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Criminalisation,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pathologisation</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and abuse of lesbians and women who are not exclusively heterosexual</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 system of gendered sexual violence that keeps women (and their sexuality) in its proper place</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709920777"/>
                  </a:ext>
                </a:extLst>
              </a:tr>
            </a:tbl>
          </a:graphicData>
        </a:graphic>
      </p:graphicFrame>
      <p:sp>
        <p:nvSpPr>
          <p:cNvPr id="2" name="Footer Placeholder 1">
            <a:extLst>
              <a:ext uri="{FF2B5EF4-FFF2-40B4-BE49-F238E27FC236}">
                <a16:creationId xmlns:a16="http://schemas.microsoft.com/office/drawing/2014/main" id="{41608059-65A4-45A4-B2A8-F502EB92C9D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31111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4CF59F93-A30B-4EC4-9374-D3C997EB34A3}"/>
              </a:ext>
            </a:extLst>
          </p:cNvPr>
          <p:cNvPicPr>
            <a:picLocks noGrp="1" noChangeAspect="1"/>
          </p:cNvPicPr>
          <p:nvPr>
            <p:ph sz="half" idx="2"/>
          </p:nvPr>
        </p:nvPicPr>
        <p:blipFill rotWithShape="1">
          <a:blip r:embed="rId3">
            <a:alphaModFix amt="25000"/>
            <a:extLst>
              <a:ext uri="{28A0092B-C50C-407E-A947-70E740481C1C}">
                <a14:useLocalDpi xmlns:a14="http://schemas.microsoft.com/office/drawing/2010/main" val="0"/>
              </a:ext>
            </a:extLst>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9D3C6B24-1BFE-4D29-8BA0-8C9713283694}"/>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ltLang="en-US" dirty="0">
                <a:solidFill>
                  <a:srgbClr val="FFFFFF"/>
                </a:solidFill>
              </a:rPr>
              <a:t>Heteronormativity</a:t>
            </a:r>
            <a:endParaRPr lang="en-US" dirty="0">
              <a:solidFill>
                <a:srgbClr val="FFFFFF"/>
              </a:solidFill>
            </a:endParaRPr>
          </a:p>
        </p:txBody>
      </p:sp>
      <p:cxnSp>
        <p:nvCxnSpPr>
          <p:cNvPr id="18"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E76C73-8A5A-40E4-A93D-2948D73180BE}"/>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ltLang="en-US" dirty="0">
                <a:solidFill>
                  <a:srgbClr val="FFFFFF"/>
                </a:solidFill>
              </a:rPr>
              <a:t>Rubin extends and expands this notion in a famous essay entitled ‘Thinking Sex’ (1984) which argues that in our society's heteronormativity operates to produce a hierarchy of sexual acts, gender performances, and expressions of sexuality.</a:t>
            </a:r>
          </a:p>
          <a:p>
            <a:r>
              <a:rPr lang="en-US" altLang="en-US" dirty="0">
                <a:solidFill>
                  <a:srgbClr val="FFFFFF"/>
                </a:solidFill>
              </a:rPr>
              <a:t>Rubin argues that those aspects which are higher up the hierarchy are rewarded and privileged in society, while those that fall low in the hierarchy are socially punished or excluded. </a:t>
            </a:r>
          </a:p>
          <a:p>
            <a:endParaRPr lang="en-US" altLang="en-US" dirty="0">
              <a:solidFill>
                <a:srgbClr val="FFFFFF"/>
              </a:solidFill>
            </a:endParaRPr>
          </a:p>
          <a:p>
            <a:r>
              <a:rPr lang="en-US" altLang="en-US" dirty="0">
                <a:solidFill>
                  <a:srgbClr val="FFFFFF"/>
                </a:solidFill>
              </a:rPr>
              <a:t>The sexual practices that Rubin argues are most valued and highly rewarded include a limited repertoire of sexual acts, </a:t>
            </a:r>
            <a:r>
              <a:rPr lang="en-US" altLang="en-US" b="1" dirty="0">
                <a:solidFill>
                  <a:srgbClr val="FFFFFF"/>
                </a:solidFill>
              </a:rPr>
              <a:t>reproductive in intent</a:t>
            </a:r>
            <a:r>
              <a:rPr lang="en-US" altLang="en-US" dirty="0">
                <a:solidFill>
                  <a:srgbClr val="FFFFFF"/>
                </a:solidFill>
              </a:rPr>
              <a:t>, undertaken by a </a:t>
            </a:r>
            <a:r>
              <a:rPr lang="en-US" altLang="en-US" b="1" dirty="0">
                <a:solidFill>
                  <a:srgbClr val="FFFFFF"/>
                </a:solidFill>
              </a:rPr>
              <a:t>monogamous</a:t>
            </a:r>
            <a:r>
              <a:rPr lang="en-US" altLang="en-US" dirty="0">
                <a:solidFill>
                  <a:srgbClr val="FFFFFF"/>
                </a:solidFill>
              </a:rPr>
              <a:t>, </a:t>
            </a:r>
            <a:r>
              <a:rPr lang="en-US" altLang="en-US" b="1" dirty="0">
                <a:solidFill>
                  <a:srgbClr val="FFFFFF"/>
                </a:solidFill>
              </a:rPr>
              <a:t>adult</a:t>
            </a:r>
            <a:r>
              <a:rPr lang="en-US" altLang="en-US" dirty="0">
                <a:solidFill>
                  <a:srgbClr val="FFFFFF"/>
                </a:solidFill>
              </a:rPr>
              <a:t>, </a:t>
            </a:r>
            <a:r>
              <a:rPr lang="en-US" altLang="en-US" b="1" dirty="0">
                <a:solidFill>
                  <a:srgbClr val="FFFFFF"/>
                </a:solidFill>
              </a:rPr>
              <a:t>heterosexual couple</a:t>
            </a:r>
            <a:r>
              <a:rPr lang="en-US" altLang="en-US" dirty="0">
                <a:solidFill>
                  <a:srgbClr val="FFFFFF"/>
                </a:solidFill>
              </a:rPr>
              <a:t> within the confines of the </a:t>
            </a:r>
            <a:r>
              <a:rPr lang="en-US" altLang="en-US" b="1" dirty="0">
                <a:solidFill>
                  <a:srgbClr val="FFFFFF"/>
                </a:solidFill>
              </a:rPr>
              <a:t>family home</a:t>
            </a:r>
            <a:r>
              <a:rPr lang="en-US" altLang="en-US" dirty="0">
                <a:solidFill>
                  <a:srgbClr val="FFFFFF"/>
                </a:solidFill>
              </a:rPr>
              <a:t> and sanctioned by the </a:t>
            </a:r>
            <a:r>
              <a:rPr lang="en-US" altLang="en-US" b="1" dirty="0">
                <a:solidFill>
                  <a:srgbClr val="FFFFFF"/>
                </a:solidFill>
              </a:rPr>
              <a:t>state</a:t>
            </a:r>
            <a:r>
              <a:rPr lang="en-US" altLang="en-US" dirty="0">
                <a:solidFill>
                  <a:srgbClr val="FFFFFF"/>
                </a:solidFill>
              </a:rPr>
              <a:t>, or </a:t>
            </a:r>
            <a:r>
              <a:rPr lang="en-US" altLang="en-US" b="1" dirty="0">
                <a:solidFill>
                  <a:srgbClr val="FFFFFF"/>
                </a:solidFill>
              </a:rPr>
              <a:t>religion</a:t>
            </a:r>
            <a:r>
              <a:rPr lang="en-US" altLang="en-US" dirty="0">
                <a:solidFill>
                  <a:srgbClr val="FFFFFF"/>
                </a:solidFill>
              </a:rPr>
              <a:t>, or both, through </a:t>
            </a:r>
            <a:r>
              <a:rPr lang="en-US" altLang="en-US" b="1" dirty="0">
                <a:solidFill>
                  <a:srgbClr val="FFFFFF"/>
                </a:solidFill>
              </a:rPr>
              <a:t>marriage</a:t>
            </a:r>
            <a:r>
              <a:rPr lang="en-US" altLang="en-US" dirty="0">
                <a:solidFill>
                  <a:srgbClr val="FFFFFF"/>
                </a:solidFill>
              </a:rPr>
              <a:t>. </a:t>
            </a:r>
          </a:p>
          <a:p>
            <a:endParaRPr lang="en-US" dirty="0">
              <a:solidFill>
                <a:srgbClr val="FFFFFF"/>
              </a:solidFill>
            </a:endParaRPr>
          </a:p>
        </p:txBody>
      </p:sp>
      <p:sp>
        <p:nvSpPr>
          <p:cNvPr id="4" name="Footer Placeholder 3">
            <a:extLst>
              <a:ext uri="{FF2B5EF4-FFF2-40B4-BE49-F238E27FC236}">
                <a16:creationId xmlns:a16="http://schemas.microsoft.com/office/drawing/2014/main" id="{36D05615-16F9-4E16-B331-9E5537E9AC8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4015791"/>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9D7A6-6445-45A5-9388-343749CB251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dirty="0">
                <a:solidFill>
                  <a:srgbClr val="FFFFFF"/>
                </a:solidFill>
              </a:rPr>
              <a:t>Heteronormativity</a:t>
            </a:r>
            <a:endParaRPr lang="en-US" dirty="0">
              <a:solidFill>
                <a:srgbClr val="FFFFFF"/>
              </a:solidFill>
            </a:endParaRPr>
          </a:p>
        </p:txBody>
      </p:sp>
      <p:cxnSp>
        <p:nvCxnSpPr>
          <p:cNvPr id="19" name="Straight Connector 1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D61D80-0418-4CD1-94F1-1ED5CAB1691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ltLang="en-US" sz="2000" dirty="0">
                <a:solidFill>
                  <a:srgbClr val="FFFFFF"/>
                </a:solidFill>
              </a:rPr>
              <a:t>Rubin’s point is that those whose identity, practice or </a:t>
            </a:r>
            <a:r>
              <a:rPr lang="en-US" altLang="en-US" sz="2000" dirty="0" err="1">
                <a:solidFill>
                  <a:srgbClr val="FFFFFF"/>
                </a:solidFill>
              </a:rPr>
              <a:t>behaviour</a:t>
            </a:r>
            <a:r>
              <a:rPr lang="en-US" altLang="en-US" sz="2000" dirty="0">
                <a:solidFill>
                  <a:srgbClr val="FFFFFF"/>
                </a:solidFill>
              </a:rPr>
              <a:t> falls in ‘the outer limits’ rather than in the ‘charmed circle’ often receive treatment that can be viewed as morally reprehensible but is justified on the basis of their location outside the bounds of acceptable and natural heterosexuality. </a:t>
            </a:r>
          </a:p>
          <a:p>
            <a:endParaRPr lang="en-US" altLang="en-US" sz="2000" dirty="0">
              <a:solidFill>
                <a:srgbClr val="FFFFFF"/>
              </a:solidFill>
            </a:endParaRPr>
          </a:p>
          <a:p>
            <a:r>
              <a:rPr lang="en-US" altLang="en-US" sz="2000" dirty="0">
                <a:solidFill>
                  <a:srgbClr val="FFFFFF"/>
                </a:solidFill>
              </a:rPr>
              <a:t>This is not a call by Rubin for a total liberation of any forms of sexual practice, without limit. Rather, her point is the following question: what would a truly democratic and sexually moral society look like, if heteronormativity did not dictate the prevailing sexual morality?</a:t>
            </a:r>
          </a:p>
          <a:p>
            <a:endParaRPr lang="en-US" altLang="en-US" sz="2000" dirty="0">
              <a:solidFill>
                <a:srgbClr val="FFFFFF"/>
              </a:solidFill>
            </a:endParaRPr>
          </a:p>
        </p:txBody>
      </p:sp>
      <p:pic>
        <p:nvPicPr>
          <p:cNvPr id="10" name="Content Placeholder 9" descr="A picture containing chain&#10;&#10;Description automatically generated">
            <a:extLst>
              <a:ext uri="{FF2B5EF4-FFF2-40B4-BE49-F238E27FC236}">
                <a16:creationId xmlns:a16="http://schemas.microsoft.com/office/drawing/2014/main" id="{C3360FD7-D64B-4158-86D3-F0FC05B49F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164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E195AAB-2B10-4238-A7D5-011CB4B0187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88380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53EF82-B65E-472A-BF5D-F06C438ECD7F}"/>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altLang="en-US" sz="3400"/>
              <a:t>Heteronormativity</a:t>
            </a:r>
            <a:endParaRPr lang="en-US" sz="3400"/>
          </a:p>
        </p:txBody>
      </p:sp>
      <p:sp>
        <p:nvSpPr>
          <p:cNvPr id="3" name="Content Placeholder 2">
            <a:extLst>
              <a:ext uri="{FF2B5EF4-FFF2-40B4-BE49-F238E27FC236}">
                <a16:creationId xmlns:a16="http://schemas.microsoft.com/office/drawing/2014/main" id="{C0B2451C-239F-498C-ADB3-CED4275FB1E1}"/>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GB" sz="1600" dirty="0"/>
              <a:t>Rubin uses the notion of a ‘charmed circle’ to describe and identify those aspects of sexuality which are upheld by society, and those which are marginalised. </a:t>
            </a:r>
          </a:p>
          <a:p>
            <a:r>
              <a:rPr lang="en-GB" sz="1600" dirty="0"/>
              <a:t>This can be seen in the diagram opposite, which places those aspects of approved sexuality at the centre, with their opposites placed around the wheel of social acceptability. </a:t>
            </a:r>
          </a:p>
          <a:p>
            <a:r>
              <a:rPr lang="en-GB" sz="1600" dirty="0"/>
              <a:t>Fur Rubin, this placement highlights some of the assumptions we make about ‘good’ sex / expressions of sexuality and ‘bad’ sex / expressions of sexuality. </a:t>
            </a:r>
          </a:p>
          <a:p>
            <a:endParaRPr lang="en-US" sz="1600" dirty="0"/>
          </a:p>
        </p:txBody>
      </p:sp>
      <p:pic>
        <p:nvPicPr>
          <p:cNvPr id="5" name="Content Placeholder 5" descr="Chart&#10;&#10;Description automatically generated">
            <a:extLst>
              <a:ext uri="{FF2B5EF4-FFF2-40B4-BE49-F238E27FC236}">
                <a16:creationId xmlns:a16="http://schemas.microsoft.com/office/drawing/2014/main" id="{2FD253C5-D1F2-47B6-BA20-AF6CD2B0075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47466" y="640080"/>
            <a:ext cx="4699329" cy="5577840"/>
          </a:xfrm>
          <a:prstGeom prst="rect">
            <a:avLst/>
          </a:prstGeom>
        </p:spPr>
      </p:pic>
      <p:sp>
        <p:nvSpPr>
          <p:cNvPr id="4" name="Footer Placeholder 3">
            <a:extLst>
              <a:ext uri="{FF2B5EF4-FFF2-40B4-BE49-F238E27FC236}">
                <a16:creationId xmlns:a16="http://schemas.microsoft.com/office/drawing/2014/main" id="{4C021C30-8A9E-4CE5-8A3F-7A1CD74EE15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63308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alphaModFix amt="25000"/>
          </a:blip>
          <a:srcRect t="21209" r="1" b="23104"/>
          <a:stretch/>
        </p:blipFill>
        <p:spPr>
          <a:xfrm>
            <a:off x="20" y="10"/>
            <a:ext cx="12191980" cy="6857990"/>
          </a:xfrm>
          <a:prstGeom prst="rect">
            <a:avLst/>
          </a:prstGeom>
        </p:spPr>
      </p:pic>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9720072" cy="1499616"/>
          </a:xfrm>
        </p:spPr>
        <p:txBody>
          <a:bodyPr vert="horz" lIns="91440" tIns="45720" rIns="91440" bIns="45720" rtlCol="0" anchor="ctr">
            <a:normAutofit/>
          </a:bodyPr>
          <a:lstStyle/>
          <a:p>
            <a:r>
              <a:rPr lang="en-US" altLang="en-US" dirty="0">
                <a:solidFill>
                  <a:srgbClr val="FFFFFF"/>
                </a:solidFill>
              </a:rPr>
              <a:t>Discussion POINT</a:t>
            </a:r>
          </a:p>
        </p:txBody>
      </p:sp>
      <p:cxnSp>
        <p:nvCxnSpPr>
          <p:cNvPr id="203" name="Straight Connector 20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9720073" cy="4023360"/>
          </a:xfrm>
        </p:spPr>
        <p:txBody>
          <a:bodyPr vert="horz" lIns="45720" tIns="45720" rIns="45720" bIns="45720" rtlCol="0">
            <a:normAutofit/>
          </a:bodyPr>
          <a:lstStyle/>
          <a:p>
            <a:pPr marL="0" indent="0">
              <a:buNone/>
            </a:pPr>
            <a:r>
              <a:rPr lang="en-US" altLang="en-US" dirty="0"/>
              <a:t>Examine and explore Rubin’s ‘charmed’ circle of gender / sex / sexuality expressions. </a:t>
            </a:r>
          </a:p>
          <a:p>
            <a:pPr marL="0" indent="0">
              <a:buNone/>
            </a:pPr>
            <a:r>
              <a:rPr lang="en-US" altLang="en-US" dirty="0"/>
              <a:t>Consider:</a:t>
            </a:r>
          </a:p>
          <a:p>
            <a:pPr marL="0" indent="0">
              <a:buNone/>
            </a:pPr>
            <a:r>
              <a:rPr lang="en-US" altLang="en-US" dirty="0"/>
              <a:t>Q - What informs the differentiations / distinctions made between acceptable and unacceptable forms?</a:t>
            </a:r>
          </a:p>
          <a:p>
            <a:pPr marL="0" indent="0">
              <a:buNone/>
            </a:pPr>
            <a:endParaRPr lang="en-US" altLang="en-US" dirty="0"/>
          </a:p>
          <a:p>
            <a:pPr marL="0" indent="0">
              <a:buNone/>
            </a:pPr>
            <a:r>
              <a:rPr lang="en-US" altLang="en-US" dirty="0"/>
              <a:t>Q - Does the ‘charmed circle’ describe the reality of (heterosexual) sex?</a:t>
            </a:r>
          </a:p>
          <a:p>
            <a:pPr marL="0" indent="0">
              <a:buNone/>
            </a:pPr>
            <a:endParaRPr lang="en-US" altLang="en-US" dirty="0"/>
          </a:p>
          <a:p>
            <a:pPr marL="0" indent="0">
              <a:buNone/>
            </a:pPr>
            <a:r>
              <a:rPr lang="en-US" altLang="en-US" dirty="0"/>
              <a:t>Q – Is most sex ‘good’ sex?</a:t>
            </a:r>
          </a:p>
        </p:txBody>
      </p:sp>
      <p:sp>
        <p:nvSpPr>
          <p:cNvPr id="2" name="Footer Placeholder 1">
            <a:extLst>
              <a:ext uri="{FF2B5EF4-FFF2-40B4-BE49-F238E27FC236}">
                <a16:creationId xmlns:a16="http://schemas.microsoft.com/office/drawing/2014/main" id="{7D8548D4-09FA-496B-B04B-03FA687F74D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26602370"/>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74C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25" name="Straight Connector 2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begun exploring a number of precursor theorists to Queer Theory as well as their reflections on the shared dynamics of sex, gender, and sexuality. </a:t>
            </a:r>
          </a:p>
          <a:p>
            <a:r>
              <a:rPr lang="en-US" dirty="0">
                <a:solidFill>
                  <a:srgbClr val="FFFFFF"/>
                </a:solidFill>
              </a:rPr>
              <a:t>Your readings for this session are ‘Queer Theory and the Ethics of Opting Out’ by Mari Ruti and ‘What is Sex For?’ by David Halperin – which both deal with aspects of Queer Theory</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15679" r="28337"/>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687</TotalTime>
  <Words>2986</Words>
  <Application>Microsoft Office PowerPoint</Application>
  <PresentationFormat>Widescreen</PresentationFormat>
  <Paragraphs>181</Paragraphs>
  <Slides>34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 Narrow</vt:lpstr>
      <vt:lpstr>Calibri</vt:lpstr>
      <vt:lpstr>Symbol</vt:lpstr>
      <vt:lpstr>Tw Cen MT</vt:lpstr>
      <vt:lpstr>Tw Cen MT Condensed</vt:lpstr>
      <vt:lpstr>Wingdings 3</vt:lpstr>
      <vt:lpstr>Integral</vt:lpstr>
      <vt:lpstr>HPHP6901 SEX, SEXUALITY &amp; GENDER</vt:lpstr>
      <vt:lpstr>Queer Theory </vt:lpstr>
      <vt:lpstr>Judith Butler  &amp; Queer Theory</vt:lpstr>
      <vt:lpstr>Judith Butler </vt:lpstr>
      <vt:lpstr>Judith Butler</vt:lpstr>
      <vt:lpstr>Judith Butler</vt:lpstr>
      <vt:lpstr>Masculinity  &amp; Femininity</vt:lpstr>
      <vt:lpstr>Masculinity &amp; Femininity</vt:lpstr>
      <vt:lpstr>RW Connell</vt:lpstr>
      <vt:lpstr>Hegemonic Masculinity</vt:lpstr>
      <vt:lpstr>Hegemonic Masculinity</vt:lpstr>
      <vt:lpstr>Discussion POINT</vt:lpstr>
      <vt:lpstr>Social EmbodimeNt</vt:lpstr>
      <vt:lpstr>Judith Halberstam</vt:lpstr>
      <vt:lpstr>Judith Halberstam</vt:lpstr>
      <vt:lpstr>Judith Halberstam</vt:lpstr>
      <vt:lpstr>Judith Halberstam</vt:lpstr>
      <vt:lpstr>Heteronormativity</vt:lpstr>
      <vt:lpstr>HEteroNormativity</vt:lpstr>
      <vt:lpstr>HEteroNormativity</vt:lpstr>
      <vt:lpstr>Heteronormativity</vt:lpstr>
      <vt:lpstr>HEteroNormativity</vt:lpstr>
      <vt:lpstr>Heteronormativity</vt:lpstr>
      <vt:lpstr>Discussion POINT</vt:lpstr>
      <vt:lpstr>Heteronormativity</vt:lpstr>
      <vt:lpstr>Heteronormativity</vt:lpstr>
      <vt:lpstr>Heteronormativity</vt:lpstr>
      <vt:lpstr>Heteronormativity</vt:lpstr>
      <vt:lpstr>PowerPoint Presentation</vt:lpstr>
      <vt:lpstr>Heteronormativity</vt:lpstr>
      <vt:lpstr>Heteronormativity</vt:lpstr>
      <vt:lpstr>Heteronormativity</vt:lpstr>
      <vt:lpstr>Discussion POINT</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68</cp:revision>
  <dcterms:created xsi:type="dcterms:W3CDTF">2019-12-18T11:03:36Z</dcterms:created>
  <dcterms:modified xsi:type="dcterms:W3CDTF">2023-08-22T19:35:28Z</dcterms:modified>
</cp:coreProperties>
</file>