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7" r:id="rId2"/>
    <p:sldId id="266" r:id="rId3"/>
    <p:sldId id="267" r:id="rId4"/>
    <p:sldId id="259" r:id="rId5"/>
    <p:sldId id="322" r:id="rId6"/>
    <p:sldId id="258" r:id="rId7"/>
    <p:sldId id="260" r:id="rId8"/>
    <p:sldId id="269" r:id="rId9"/>
    <p:sldId id="324" r:id="rId10"/>
    <p:sldId id="270" r:id="rId11"/>
    <p:sldId id="271" r:id="rId12"/>
    <p:sldId id="272" r:id="rId13"/>
    <p:sldId id="323" r:id="rId14"/>
    <p:sldId id="273" r:id="rId15"/>
    <p:sldId id="274" r:id="rId16"/>
    <p:sldId id="275" r:id="rId17"/>
    <p:sldId id="299" r:id="rId18"/>
    <p:sldId id="300" r:id="rId19"/>
    <p:sldId id="301" r:id="rId20"/>
    <p:sldId id="302" r:id="rId21"/>
    <p:sldId id="303" r:id="rId22"/>
    <p:sldId id="317" r:id="rId23"/>
    <p:sldId id="298" r:id="rId24"/>
    <p:sldId id="304" r:id="rId25"/>
    <p:sldId id="318" r:id="rId26"/>
    <p:sldId id="319" r:id="rId27"/>
    <p:sldId id="263" r:id="rId28"/>
    <p:sldId id="264" r:id="rId29"/>
    <p:sldId id="276" r:id="rId30"/>
    <p:sldId id="268" r:id="rId31"/>
    <p:sldId id="320" r:id="rId32"/>
    <p:sldId id="321" r:id="rId33"/>
    <p:sldId id="278" r:id="rId34"/>
    <p:sldId id="282" r:id="rId35"/>
    <p:sldId id="286" r:id="rId36"/>
    <p:sldId id="305" r:id="rId37"/>
    <p:sldId id="281" r:id="rId38"/>
    <p:sldId id="289" r:id="rId39"/>
    <p:sldId id="284" r:id="rId40"/>
    <p:sldId id="290" r:id="rId41"/>
    <p:sldId id="291" r:id="rId42"/>
    <p:sldId id="306" r:id="rId43"/>
    <p:sldId id="307" r:id="rId44"/>
    <p:sldId id="293" r:id="rId45"/>
    <p:sldId id="294" r:id="rId46"/>
    <p:sldId id="308" r:id="rId47"/>
    <p:sldId id="309" r:id="rId48"/>
    <p:sldId id="310" r:id="rId49"/>
    <p:sldId id="312" r:id="rId50"/>
    <p:sldId id="313" r:id="rId51"/>
    <p:sldId id="314" r:id="rId52"/>
    <p:sldId id="316" r:id="rId53"/>
    <p:sldId id="315"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F75AB-D6BA-4D31-8A39-25C0ED13EDD9}" v="33" dt="2023-02-13T19:11:16.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968"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970916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027004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E1799B-D37B-41E0-9AAD-4402541282C8}"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1897420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AE1799B-D37B-41E0-9AAD-4402541282C8}"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4077660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AE1799B-D37B-41E0-9AAD-4402541282C8}"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52930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AE1799B-D37B-41E0-9AAD-4402541282C8}"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67573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E1799B-D37B-41E0-9AAD-4402541282C8}"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54211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1799B-D37B-41E0-9AAD-4402541282C8}"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17708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1799B-D37B-41E0-9AAD-4402541282C8}"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89289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3646699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1799B-D37B-41E0-9AAD-4402541282C8}"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E5211-A6D5-4C25-8266-876C6F86FE17}" type="slidenum">
              <a:rPr lang="en-GB" smtClean="0"/>
              <a:t>‹#›</a:t>
            </a:fld>
            <a:endParaRPr lang="en-GB"/>
          </a:p>
        </p:txBody>
      </p:sp>
    </p:spTree>
    <p:extLst>
      <p:ext uri="{BB962C8B-B14F-4D97-AF65-F5344CB8AC3E}">
        <p14:creationId xmlns:p14="http://schemas.microsoft.com/office/powerpoint/2010/main" val="2714371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1799B-D37B-41E0-9AAD-4402541282C8}" type="datetimeFigureOut">
              <a:rPr lang="en-GB" smtClean="0"/>
              <a:t>23/03/2026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EE5211-A6D5-4C25-8266-876C6F86FE17}" type="slidenum">
              <a:rPr lang="en-GB" smtClean="0"/>
              <a:t>‹#›</a:t>
            </a:fld>
            <a:endParaRPr lang="en-GB"/>
          </a:p>
        </p:txBody>
      </p:sp>
    </p:spTree>
    <p:extLst>
      <p:ext uri="{BB962C8B-B14F-4D97-AF65-F5344CB8AC3E}">
        <p14:creationId xmlns:p14="http://schemas.microsoft.com/office/powerpoint/2010/main" val="602881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youtube.com/watch?v=OQZMvIAKF-Q"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2k8Puxz54FQ"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Gut Flora – Micro Biome</a:t>
            </a:r>
          </a:p>
        </p:txBody>
      </p:sp>
      <p:sp>
        <p:nvSpPr>
          <p:cNvPr id="3" name="Content Placeholder 2"/>
          <p:cNvSpPr>
            <a:spLocks noGrp="1"/>
          </p:cNvSpPr>
          <p:nvPr>
            <p:ph idx="1"/>
          </p:nvPr>
        </p:nvSpPr>
        <p:spPr>
          <a:xfrm>
            <a:off x="85153" y="1628800"/>
            <a:ext cx="5062911" cy="4525963"/>
          </a:xfrm>
        </p:spPr>
        <p:txBody>
          <a:bodyPr/>
          <a:lstStyle/>
          <a:p>
            <a:r>
              <a:rPr lang="en-GB" dirty="0"/>
              <a:t>300-500 different types of bacteria</a:t>
            </a:r>
          </a:p>
          <a:p>
            <a:r>
              <a:rPr lang="en-GB" dirty="0"/>
              <a:t>10 times more bacteria than cells in the body (2kg)</a:t>
            </a:r>
          </a:p>
          <a:p>
            <a:r>
              <a:rPr lang="en-GB" dirty="0"/>
              <a:t>60% of faecal solid mass is bacteria</a:t>
            </a:r>
          </a:p>
          <a:p>
            <a:r>
              <a:rPr lang="en-GB" dirty="0">
                <a:solidFill>
                  <a:srgbClr val="FF0000"/>
                </a:solidFill>
              </a:rPr>
              <a:t>Some bacteria cause harm</a:t>
            </a:r>
          </a:p>
          <a:p>
            <a:r>
              <a:rPr lang="en-GB" dirty="0">
                <a:solidFill>
                  <a:srgbClr val="0070C0"/>
                </a:solidFill>
              </a:rPr>
              <a:t>Some bacteria benefit us</a:t>
            </a:r>
          </a:p>
          <a:p>
            <a:endParaRPr lang="en-GB" dirty="0"/>
          </a:p>
        </p:txBody>
      </p:sp>
      <p:pic>
        <p:nvPicPr>
          <p:cNvPr id="1026" name="Picture 2" descr="http://missinghumanmanual.com/wp-content/uploads/2013/02/intestinal-microflora-41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628800"/>
            <a:ext cx="4094343"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097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Main functions of gut flora</a:t>
            </a:r>
            <a:br>
              <a:rPr lang="en-GB" dirty="0"/>
            </a:br>
            <a:endParaRPr lang="en-GB" sz="2700" dirty="0">
              <a:solidFill>
                <a:srgbClr val="FF0000"/>
              </a:solidFill>
            </a:endParaRPr>
          </a:p>
        </p:txBody>
      </p:sp>
      <p:sp>
        <p:nvSpPr>
          <p:cNvPr id="3" name="Content Placeholder 2"/>
          <p:cNvSpPr>
            <a:spLocks noGrp="1"/>
          </p:cNvSpPr>
          <p:nvPr>
            <p:ph idx="1"/>
          </p:nvPr>
        </p:nvSpPr>
        <p:spPr>
          <a:xfrm>
            <a:off x="251520" y="1052736"/>
            <a:ext cx="8784976" cy="5328592"/>
          </a:xfrm>
        </p:spPr>
        <p:txBody>
          <a:bodyPr>
            <a:normAutofit fontScale="85000" lnSpcReduction="10000"/>
          </a:bodyPr>
          <a:lstStyle/>
          <a:p>
            <a:pPr marL="514350" indent="-514350">
              <a:buFont typeface="+mj-lt"/>
              <a:buAutoNum type="arabicPeriod"/>
            </a:pPr>
            <a:r>
              <a:rPr lang="en-GB" dirty="0">
                <a:solidFill>
                  <a:srgbClr val="FF0000"/>
                </a:solidFill>
              </a:rPr>
              <a:t>Fermentation of non-digestible dietary residue and endogenous mucus: salvage of energy as short-chain fatty acids, production of vitamin K, absorption of ions.</a:t>
            </a:r>
          </a:p>
          <a:p>
            <a:pPr marL="514350" indent="-514350">
              <a:buFont typeface="+mj-lt"/>
              <a:buAutoNum type="arabicPeriod"/>
            </a:pPr>
            <a:endParaRPr lang="en-GB" dirty="0">
              <a:solidFill>
                <a:srgbClr val="FF0000"/>
              </a:solidFill>
            </a:endParaRPr>
          </a:p>
          <a:p>
            <a:pPr marL="514350" indent="-514350">
              <a:buFont typeface="+mj-lt"/>
              <a:buAutoNum type="arabicPeriod"/>
            </a:pPr>
            <a:r>
              <a:rPr lang="en-GB" dirty="0">
                <a:solidFill>
                  <a:srgbClr val="0070C0"/>
                </a:solidFill>
              </a:rPr>
              <a:t>Control of epithelial cell proliferation and differentiation.</a:t>
            </a:r>
          </a:p>
          <a:p>
            <a:pPr marL="514350" indent="-514350">
              <a:buFont typeface="+mj-lt"/>
              <a:buAutoNum type="arabicPeriod"/>
            </a:pPr>
            <a:endParaRPr lang="en-GB" dirty="0">
              <a:solidFill>
                <a:srgbClr val="0070C0"/>
              </a:solidFill>
            </a:endParaRPr>
          </a:p>
          <a:p>
            <a:pPr marL="514350" indent="-514350">
              <a:buFont typeface="+mj-lt"/>
              <a:buAutoNum type="arabicPeriod"/>
            </a:pPr>
            <a:r>
              <a:rPr lang="en-GB" dirty="0">
                <a:solidFill>
                  <a:srgbClr val="00B050"/>
                </a:solidFill>
              </a:rPr>
              <a:t>Development and homoeostasis of the immune system.</a:t>
            </a:r>
          </a:p>
          <a:p>
            <a:pPr marL="514350" indent="-514350">
              <a:buFont typeface="+mj-lt"/>
              <a:buAutoNum type="arabicPeriod"/>
            </a:pPr>
            <a:endParaRPr lang="en-GB" dirty="0">
              <a:solidFill>
                <a:srgbClr val="00B050"/>
              </a:solidFill>
            </a:endParaRPr>
          </a:p>
          <a:p>
            <a:pPr marL="514350" indent="-514350">
              <a:buFont typeface="+mj-lt"/>
              <a:buAutoNum type="arabicPeriod"/>
            </a:pPr>
            <a:r>
              <a:rPr lang="en-GB" dirty="0">
                <a:solidFill>
                  <a:srgbClr val="7030A0"/>
                </a:solidFill>
              </a:rPr>
              <a:t>Antibacterial / viral protection.</a:t>
            </a:r>
          </a:p>
          <a:p>
            <a:pPr marL="514350" indent="-514350">
              <a:buFont typeface="+mj-lt"/>
              <a:buAutoNum type="arabicPeriod"/>
            </a:pPr>
            <a:endParaRPr lang="en-GB" dirty="0">
              <a:solidFill>
                <a:srgbClr val="7030A0"/>
              </a:solidFill>
            </a:endParaRPr>
          </a:p>
          <a:p>
            <a:pPr marL="514350" indent="-514350">
              <a:buFont typeface="+mj-lt"/>
              <a:buAutoNum type="arabicPeriod"/>
            </a:pPr>
            <a:r>
              <a:rPr lang="en-GB" dirty="0"/>
              <a:t>Protection against pathogens (the barrier effect).</a:t>
            </a:r>
          </a:p>
        </p:txBody>
      </p:sp>
    </p:spTree>
    <p:extLst>
      <p:ext uri="{BB962C8B-B14F-4D97-AF65-F5344CB8AC3E}">
        <p14:creationId xmlns:p14="http://schemas.microsoft.com/office/powerpoint/2010/main" val="2728097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Gut Bacteria</a:t>
            </a:r>
          </a:p>
        </p:txBody>
      </p:sp>
      <p:sp>
        <p:nvSpPr>
          <p:cNvPr id="3" name="Content Placeholder 2"/>
          <p:cNvSpPr>
            <a:spLocks noGrp="1"/>
          </p:cNvSpPr>
          <p:nvPr>
            <p:ph idx="1"/>
          </p:nvPr>
        </p:nvSpPr>
        <p:spPr>
          <a:xfrm>
            <a:off x="457200" y="1196752"/>
            <a:ext cx="8229600" cy="4929411"/>
          </a:xfrm>
        </p:spPr>
        <p:txBody>
          <a:bodyPr/>
          <a:lstStyle/>
          <a:p>
            <a:r>
              <a:rPr lang="en-GB" dirty="0">
                <a:hlinkClick r:id="rId2"/>
              </a:rPr>
              <a:t>http://www.youtube.com/watch?v=OQZMvIAKF-Q</a:t>
            </a:r>
            <a:r>
              <a:rPr lang="en-GB" dirty="0"/>
              <a:t> </a:t>
            </a:r>
          </a:p>
        </p:txBody>
      </p:sp>
      <p:pic>
        <p:nvPicPr>
          <p:cNvPr id="1026" name="Picture 2" descr="Role of the gut microbiota in nutrition and health | The BMJ">
            <a:extLst>
              <a:ext uri="{FF2B5EF4-FFF2-40B4-BE49-F238E27FC236}">
                <a16:creationId xmlns:a16="http://schemas.microsoft.com/office/drawing/2014/main" id="{A957E57C-8C69-D7C6-F50B-3F81C7CD2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970576"/>
            <a:ext cx="5184576" cy="4722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982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br>
              <a:rPr lang="en-GB" dirty="0"/>
            </a:br>
            <a:r>
              <a:rPr lang="en-GB" dirty="0"/>
              <a:t>The stomach and small intestine </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Contain only a few species of bacteria adhering to the epithelia and some other bacteria in transit. </a:t>
            </a:r>
          </a:p>
          <a:p>
            <a:pPr marL="0" indent="0" algn="ctr">
              <a:buNone/>
            </a:pPr>
            <a:r>
              <a:rPr lang="en-GB" i="1" dirty="0">
                <a:solidFill>
                  <a:srgbClr val="0070C0"/>
                </a:solidFill>
              </a:rPr>
              <a:t>Low concentrations of bacteria in the small intestine</a:t>
            </a:r>
          </a:p>
          <a:p>
            <a:pPr marL="0" indent="0">
              <a:buNone/>
            </a:pPr>
            <a:endParaRPr lang="en-GB" i="1" dirty="0">
              <a:solidFill>
                <a:srgbClr val="0070C0"/>
              </a:solidFill>
            </a:endParaRPr>
          </a:p>
          <a:p>
            <a:pPr lvl="1"/>
            <a:r>
              <a:rPr lang="en-GB" sz="2200" dirty="0"/>
              <a:t>High concentration of acid and digestive enzymes</a:t>
            </a:r>
          </a:p>
          <a:p>
            <a:pPr lvl="1"/>
            <a:r>
              <a:rPr lang="en-GB" sz="2200" dirty="0"/>
              <a:t>High propulsive nature of the flow of materials destabilised bacterial growth</a:t>
            </a:r>
            <a:r>
              <a:rPr lang="en-GB" dirty="0"/>
              <a:t>.</a:t>
            </a:r>
          </a:p>
          <a:p>
            <a:pPr lvl="1"/>
            <a:r>
              <a:rPr lang="en-GB" dirty="0">
                <a:solidFill>
                  <a:srgbClr val="FF0000"/>
                </a:solidFill>
              </a:rPr>
              <a:t>Small Intestine bacterial overgrowth!</a:t>
            </a:r>
          </a:p>
        </p:txBody>
      </p:sp>
    </p:spTree>
    <p:extLst>
      <p:ext uri="{BB962C8B-B14F-4D97-AF65-F5344CB8AC3E}">
        <p14:creationId xmlns:p14="http://schemas.microsoft.com/office/powerpoint/2010/main" val="4064154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52283-CB11-37A6-DF2A-417DD835633A}"/>
              </a:ext>
            </a:extLst>
          </p:cNvPr>
          <p:cNvSpPr>
            <a:spLocks noGrp="1"/>
          </p:cNvSpPr>
          <p:nvPr>
            <p:ph type="title"/>
          </p:nvPr>
        </p:nvSpPr>
        <p:spPr/>
        <p:txBody>
          <a:bodyPr>
            <a:normAutofit fontScale="90000"/>
          </a:bodyPr>
          <a:lstStyle/>
          <a:p>
            <a:r>
              <a:rPr lang="en-GB" dirty="0"/>
              <a:t>Small Intestine Bacterial Overgrowth</a:t>
            </a:r>
          </a:p>
        </p:txBody>
      </p:sp>
      <p:sp>
        <p:nvSpPr>
          <p:cNvPr id="3" name="Content Placeholder 2">
            <a:extLst>
              <a:ext uri="{FF2B5EF4-FFF2-40B4-BE49-F238E27FC236}">
                <a16:creationId xmlns:a16="http://schemas.microsoft.com/office/drawing/2014/main" id="{7C1E906F-39EF-A806-B8BC-0CC83819C2C2}"/>
              </a:ext>
            </a:extLst>
          </p:cNvPr>
          <p:cNvSpPr>
            <a:spLocks noGrp="1"/>
          </p:cNvSpPr>
          <p:nvPr>
            <p:ph idx="1"/>
          </p:nvPr>
        </p:nvSpPr>
        <p:spPr>
          <a:xfrm>
            <a:off x="3635896" y="2909292"/>
            <a:ext cx="3456384" cy="3600400"/>
          </a:xfrm>
        </p:spPr>
        <p:txBody>
          <a:bodyPr>
            <a:normAutofit fontScale="92500"/>
          </a:bodyPr>
          <a:lstStyle/>
          <a:p>
            <a:pPr algn="l">
              <a:buFont typeface="Arial" panose="020B0604020202020204" pitchFamily="34" charset="0"/>
              <a:buChar char="•"/>
            </a:pPr>
            <a:r>
              <a:rPr lang="en-GB" sz="2200" b="0" i="0" dirty="0">
                <a:solidFill>
                  <a:srgbClr val="202124"/>
                </a:solidFill>
                <a:effectLst/>
                <a:latin typeface="arial" panose="020B0604020202020204" pitchFamily="34" charset="0"/>
              </a:rPr>
              <a:t>Loss of appetite.</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Abdominal pain.</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Nausea.</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Bloating.</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An uncomfortable feeling of fullness after eating.</a:t>
            </a:r>
          </a:p>
          <a:p>
            <a:pPr algn="l">
              <a:buFont typeface="Arial" panose="020B0604020202020204" pitchFamily="34" charset="0"/>
              <a:buChar char="•"/>
            </a:pPr>
            <a:r>
              <a:rPr lang="en-GB" sz="2200" b="0" i="0" dirty="0" err="1">
                <a:solidFill>
                  <a:srgbClr val="202124"/>
                </a:solidFill>
                <a:effectLst/>
                <a:latin typeface="arial" panose="020B0604020202020204" pitchFamily="34" charset="0"/>
              </a:rPr>
              <a:t>Diarrhea</a:t>
            </a:r>
            <a:r>
              <a:rPr lang="en-GB" sz="2200" b="0" i="0" dirty="0">
                <a:solidFill>
                  <a:srgbClr val="202124"/>
                </a:solidFill>
                <a:effectLst/>
                <a:latin typeface="arial" panose="020B0604020202020204" pitchFamily="34" charset="0"/>
              </a:rPr>
              <a:t>.</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Unintentional weight loss.</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Malnutrition.</a:t>
            </a:r>
          </a:p>
          <a:p>
            <a:endParaRPr lang="en-GB" dirty="0"/>
          </a:p>
        </p:txBody>
      </p:sp>
      <p:sp>
        <p:nvSpPr>
          <p:cNvPr id="4" name="TextBox 3">
            <a:extLst>
              <a:ext uri="{FF2B5EF4-FFF2-40B4-BE49-F238E27FC236}">
                <a16:creationId xmlns:a16="http://schemas.microsoft.com/office/drawing/2014/main" id="{7D00F30E-55A8-2A1A-686D-127C9AC2DA78}"/>
              </a:ext>
            </a:extLst>
          </p:cNvPr>
          <p:cNvSpPr txBox="1"/>
          <p:nvPr/>
        </p:nvSpPr>
        <p:spPr>
          <a:xfrm>
            <a:off x="229749" y="2336045"/>
            <a:ext cx="3182449" cy="4247317"/>
          </a:xfrm>
          <a:prstGeom prst="rect">
            <a:avLst/>
          </a:prstGeom>
          <a:noFill/>
        </p:spPr>
        <p:txBody>
          <a:bodyPr wrap="square" rtlCol="0">
            <a:spAutoFit/>
          </a:bodyPr>
          <a:lstStyle/>
          <a:p>
            <a:r>
              <a:rPr lang="en-GB" dirty="0"/>
              <a:t>Surgery / disease (Crohn’s, celiac etc)</a:t>
            </a:r>
          </a:p>
          <a:p>
            <a:endParaRPr lang="en-GB" dirty="0"/>
          </a:p>
          <a:p>
            <a:r>
              <a:rPr lang="en-GB" dirty="0"/>
              <a:t>Slow digestive transit</a:t>
            </a:r>
          </a:p>
          <a:p>
            <a:endParaRPr lang="en-GB" dirty="0"/>
          </a:p>
          <a:p>
            <a:r>
              <a:rPr lang="en-GB" dirty="0"/>
              <a:t>Allow growth of bacteria in the SI that should not be there.</a:t>
            </a:r>
          </a:p>
          <a:p>
            <a:endParaRPr lang="en-GB" dirty="0"/>
          </a:p>
          <a:p>
            <a:r>
              <a:rPr lang="en-GB" dirty="0"/>
              <a:t>Risk factors.</a:t>
            </a:r>
          </a:p>
          <a:p>
            <a:endParaRPr lang="en-GB" dirty="0"/>
          </a:p>
          <a:p>
            <a:r>
              <a:rPr lang="en-GB" dirty="0"/>
              <a:t>Injury to the SI</a:t>
            </a:r>
          </a:p>
          <a:p>
            <a:r>
              <a:rPr lang="en-GB" dirty="0"/>
              <a:t>Radiation therapy</a:t>
            </a:r>
          </a:p>
          <a:p>
            <a:r>
              <a:rPr lang="en-GB" dirty="0"/>
              <a:t>diabetes</a:t>
            </a:r>
          </a:p>
          <a:p>
            <a:r>
              <a:rPr lang="en-GB" dirty="0"/>
              <a:t>Surgical adhesions</a:t>
            </a:r>
          </a:p>
          <a:p>
            <a:r>
              <a:rPr lang="en-GB" dirty="0"/>
              <a:t>Diverticulosis / Diverticulitis</a:t>
            </a:r>
          </a:p>
        </p:txBody>
      </p:sp>
      <p:sp>
        <p:nvSpPr>
          <p:cNvPr id="5" name="TextBox 4">
            <a:extLst>
              <a:ext uri="{FF2B5EF4-FFF2-40B4-BE49-F238E27FC236}">
                <a16:creationId xmlns:a16="http://schemas.microsoft.com/office/drawing/2014/main" id="{DBE910A2-7253-4C8E-9ACB-8377B00F4C02}"/>
              </a:ext>
            </a:extLst>
          </p:cNvPr>
          <p:cNvSpPr txBox="1"/>
          <p:nvPr/>
        </p:nvSpPr>
        <p:spPr>
          <a:xfrm>
            <a:off x="7258067" y="3645024"/>
            <a:ext cx="1656184" cy="1477328"/>
          </a:xfrm>
          <a:prstGeom prst="rect">
            <a:avLst/>
          </a:prstGeom>
          <a:noFill/>
        </p:spPr>
        <p:txBody>
          <a:bodyPr wrap="square" rtlCol="0">
            <a:spAutoFit/>
          </a:bodyPr>
          <a:lstStyle/>
          <a:p>
            <a:pPr marL="342900" indent="-342900">
              <a:buFont typeface="+mj-lt"/>
              <a:buAutoNum type="arabicPeriod"/>
            </a:pPr>
            <a:r>
              <a:rPr lang="en-GB" dirty="0"/>
              <a:t>High Fibre</a:t>
            </a:r>
          </a:p>
          <a:p>
            <a:pPr marL="342900" indent="-342900">
              <a:buFont typeface="+mj-lt"/>
              <a:buAutoNum type="arabicPeriod"/>
            </a:pPr>
            <a:endParaRPr lang="en-GB" dirty="0"/>
          </a:p>
          <a:p>
            <a:pPr marL="342900" indent="-342900">
              <a:buFont typeface="+mj-lt"/>
              <a:buAutoNum type="arabicPeriod"/>
            </a:pPr>
            <a:r>
              <a:rPr lang="en-GB" dirty="0"/>
              <a:t>Exercise</a:t>
            </a:r>
          </a:p>
          <a:p>
            <a:pPr marL="342900" indent="-342900">
              <a:buFont typeface="+mj-lt"/>
              <a:buAutoNum type="arabicPeriod"/>
            </a:pPr>
            <a:endParaRPr lang="en-GB" dirty="0"/>
          </a:p>
          <a:p>
            <a:pPr marL="342900" indent="-342900">
              <a:buFont typeface="+mj-lt"/>
              <a:buAutoNum type="arabicPeriod"/>
            </a:pPr>
            <a:r>
              <a:rPr lang="en-GB" dirty="0"/>
              <a:t>High water </a:t>
            </a:r>
          </a:p>
        </p:txBody>
      </p:sp>
      <p:sp>
        <p:nvSpPr>
          <p:cNvPr id="6" name="Arrow: Right 5">
            <a:extLst>
              <a:ext uri="{FF2B5EF4-FFF2-40B4-BE49-F238E27FC236}">
                <a16:creationId xmlns:a16="http://schemas.microsoft.com/office/drawing/2014/main" id="{17E2B8CE-637D-54F2-D2BE-EA488B80E567}"/>
              </a:ext>
            </a:extLst>
          </p:cNvPr>
          <p:cNvSpPr/>
          <p:nvPr/>
        </p:nvSpPr>
        <p:spPr>
          <a:xfrm>
            <a:off x="359532" y="1897136"/>
            <a:ext cx="8424936" cy="139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FBA1B05-5809-53EB-345D-41F074E3F0EE}"/>
              </a:ext>
            </a:extLst>
          </p:cNvPr>
          <p:cNvSpPr txBox="1"/>
          <p:nvPr/>
        </p:nvSpPr>
        <p:spPr>
          <a:xfrm>
            <a:off x="273291" y="1417638"/>
            <a:ext cx="8640960" cy="369332"/>
          </a:xfrm>
          <a:prstGeom prst="rect">
            <a:avLst/>
          </a:prstGeom>
          <a:noFill/>
        </p:spPr>
        <p:txBody>
          <a:bodyPr wrap="square" rtlCol="0">
            <a:spAutoFit/>
          </a:bodyPr>
          <a:lstStyle/>
          <a:p>
            <a:r>
              <a:rPr lang="en-GB" dirty="0"/>
              <a:t>	</a:t>
            </a:r>
            <a:r>
              <a:rPr lang="en-GB" dirty="0">
                <a:solidFill>
                  <a:srgbClr val="00B050"/>
                </a:solidFill>
              </a:rPr>
              <a:t>Cause			Symptoms			Treatment</a:t>
            </a:r>
          </a:p>
        </p:txBody>
      </p:sp>
    </p:spTree>
    <p:extLst>
      <p:ext uri="{BB962C8B-B14F-4D97-AF65-F5344CB8AC3E}">
        <p14:creationId xmlns:p14="http://schemas.microsoft.com/office/powerpoint/2010/main" val="2447424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Large intestine </a:t>
            </a:r>
          </a:p>
        </p:txBody>
      </p:sp>
      <p:sp>
        <p:nvSpPr>
          <p:cNvPr id="3" name="Content Placeholder 2"/>
          <p:cNvSpPr>
            <a:spLocks noGrp="1"/>
          </p:cNvSpPr>
          <p:nvPr>
            <p:ph idx="1"/>
          </p:nvPr>
        </p:nvSpPr>
        <p:spPr>
          <a:xfrm>
            <a:off x="457200" y="1600200"/>
            <a:ext cx="4834880" cy="4525963"/>
          </a:xfrm>
        </p:spPr>
        <p:txBody>
          <a:bodyPr>
            <a:normAutofit fontScale="92500" lnSpcReduction="10000"/>
          </a:bodyPr>
          <a:lstStyle/>
          <a:p>
            <a:pPr marL="0" indent="0">
              <a:buNone/>
            </a:pPr>
            <a:r>
              <a:rPr lang="en-GB" dirty="0"/>
              <a:t>Contains a complex and dynamic microbial ecosystem with high densities of living bacteria, </a:t>
            </a:r>
          </a:p>
          <a:p>
            <a:pPr marL="0" indent="0">
              <a:buNone/>
            </a:pPr>
            <a:endParaRPr lang="en-GB" dirty="0"/>
          </a:p>
          <a:p>
            <a:pPr marL="0" indent="0" algn="ctr">
              <a:buNone/>
            </a:pPr>
            <a:r>
              <a:rPr lang="en-GB" sz="2400" dirty="0">
                <a:solidFill>
                  <a:srgbClr val="FF0000"/>
                </a:solidFill>
              </a:rPr>
              <a:t>10 000 000 000 000 cells </a:t>
            </a:r>
          </a:p>
          <a:p>
            <a:pPr marL="0" indent="0" algn="ctr">
              <a:buNone/>
            </a:pPr>
            <a:endParaRPr lang="en-GB" sz="2400" dirty="0"/>
          </a:p>
          <a:p>
            <a:pPr marL="0" indent="0">
              <a:buNone/>
            </a:pPr>
            <a:r>
              <a:rPr lang="en-GB" dirty="0"/>
              <a:t>Approximately 60% of faecal mass proportion comprised bacteria.</a:t>
            </a:r>
          </a:p>
        </p:txBody>
      </p:sp>
      <p:pic>
        <p:nvPicPr>
          <p:cNvPr id="5" name="Picture 4">
            <a:extLst>
              <a:ext uri="{FF2B5EF4-FFF2-40B4-BE49-F238E27FC236}">
                <a16:creationId xmlns:a16="http://schemas.microsoft.com/office/drawing/2014/main" id="{D07CD071-0D33-4F32-BD09-3F6FE0A7143E}"/>
              </a:ext>
            </a:extLst>
          </p:cNvPr>
          <p:cNvPicPr>
            <a:picLocks noChangeAspect="1"/>
          </p:cNvPicPr>
          <p:nvPr/>
        </p:nvPicPr>
        <p:blipFill>
          <a:blip r:embed="rId2"/>
          <a:stretch>
            <a:fillRect/>
          </a:stretch>
        </p:blipFill>
        <p:spPr>
          <a:xfrm>
            <a:off x="5292080" y="2204864"/>
            <a:ext cx="3607213" cy="2880320"/>
          </a:xfrm>
          <a:prstGeom prst="rect">
            <a:avLst/>
          </a:prstGeom>
        </p:spPr>
      </p:pic>
    </p:spTree>
    <p:extLst>
      <p:ext uri="{BB962C8B-B14F-4D97-AF65-F5344CB8AC3E}">
        <p14:creationId xmlns:p14="http://schemas.microsoft.com/office/powerpoint/2010/main" val="88187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Initial Development of Gut Bacteria</a:t>
            </a:r>
          </a:p>
        </p:txBody>
      </p:sp>
      <p:sp>
        <p:nvSpPr>
          <p:cNvPr id="3" name="Content Placeholder 2"/>
          <p:cNvSpPr>
            <a:spLocks noGrp="1"/>
          </p:cNvSpPr>
          <p:nvPr>
            <p:ph idx="1"/>
          </p:nvPr>
        </p:nvSpPr>
        <p:spPr>
          <a:xfrm>
            <a:off x="457200" y="1052736"/>
            <a:ext cx="8435280" cy="5472608"/>
          </a:xfrm>
        </p:spPr>
        <p:txBody>
          <a:bodyPr>
            <a:normAutofit fontScale="70000" lnSpcReduction="20000"/>
          </a:bodyPr>
          <a:lstStyle/>
          <a:p>
            <a:pPr marL="0" indent="0">
              <a:buNone/>
            </a:pPr>
            <a:r>
              <a:rPr lang="en-GB" dirty="0">
                <a:solidFill>
                  <a:srgbClr val="0070C0"/>
                </a:solidFill>
              </a:rPr>
              <a:t>Pioneer bacteria can modulate expression of genes in host epithelial cells, thus creating a favourable habitat for themselves, and can prevent growth of other bacteria introduced later in the ecosystem. The initial colonisation is therefore very relevant to the final composition of the permanent flora in adults.</a:t>
            </a:r>
          </a:p>
          <a:p>
            <a:pPr marL="0" indent="0">
              <a:buNone/>
            </a:pPr>
            <a:endParaRPr lang="en-GB" dirty="0"/>
          </a:p>
          <a:p>
            <a:r>
              <a:rPr lang="en-GB" dirty="0"/>
              <a:t>Colonisation of the gastrointestinal tract of new born infants starts immediately after birth and occurs within a few days. </a:t>
            </a:r>
          </a:p>
          <a:p>
            <a:endParaRPr lang="en-GB" dirty="0"/>
          </a:p>
          <a:p>
            <a:r>
              <a:rPr lang="en-GB" dirty="0"/>
              <a:t>It is affected by the birth (</a:t>
            </a:r>
            <a:r>
              <a:rPr lang="en-GB" dirty="0">
                <a:solidFill>
                  <a:srgbClr val="FF0000"/>
                </a:solidFill>
              </a:rPr>
              <a:t>canal versus caesarean section</a:t>
            </a:r>
            <a:r>
              <a:rPr lang="en-GB" dirty="0"/>
              <a:t>) and the type of diet (</a:t>
            </a:r>
            <a:r>
              <a:rPr lang="en-GB" dirty="0">
                <a:solidFill>
                  <a:srgbClr val="FF0000"/>
                </a:solidFill>
              </a:rPr>
              <a:t>breast versus formula feeding</a:t>
            </a:r>
            <a:r>
              <a:rPr lang="en-GB" dirty="0"/>
              <a:t>).</a:t>
            </a:r>
          </a:p>
          <a:p>
            <a:pPr marL="0" indent="0">
              <a:buNone/>
            </a:pPr>
            <a:endParaRPr lang="en-GB" dirty="0"/>
          </a:p>
          <a:p>
            <a:pPr marL="0" indent="0">
              <a:buNone/>
            </a:pPr>
            <a:r>
              <a:rPr lang="en-GB" dirty="0"/>
              <a:t>Differences in gut flora when comparing;</a:t>
            </a:r>
          </a:p>
          <a:p>
            <a:pPr marL="0" indent="0">
              <a:buNone/>
            </a:pPr>
            <a:endParaRPr lang="en-GB" dirty="0"/>
          </a:p>
          <a:p>
            <a:pPr lvl="1"/>
            <a:r>
              <a:rPr lang="en-GB" dirty="0"/>
              <a:t>born in developed countries and those born in developing countries</a:t>
            </a:r>
          </a:p>
          <a:p>
            <a:pPr lvl="1"/>
            <a:r>
              <a:rPr lang="en-GB" dirty="0"/>
              <a:t>between infants from different hospital wards.</a:t>
            </a:r>
          </a:p>
          <a:p>
            <a:pPr lvl="1"/>
            <a:r>
              <a:rPr lang="en-GB" dirty="0"/>
              <a:t>caesarean</a:t>
            </a:r>
          </a:p>
          <a:p>
            <a:endParaRPr lang="en-GB" dirty="0"/>
          </a:p>
        </p:txBody>
      </p:sp>
    </p:spTree>
    <p:extLst>
      <p:ext uri="{BB962C8B-B14F-4D97-AF65-F5344CB8AC3E}">
        <p14:creationId xmlns:p14="http://schemas.microsoft.com/office/powerpoint/2010/main" val="5103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 of Gut Bacteria </a:t>
            </a:r>
          </a:p>
        </p:txBody>
      </p:sp>
      <p:sp>
        <p:nvSpPr>
          <p:cNvPr id="3" name="Content Placeholder 2"/>
          <p:cNvSpPr>
            <a:spLocks noGrp="1"/>
          </p:cNvSpPr>
          <p:nvPr>
            <p:ph idx="1"/>
          </p:nvPr>
        </p:nvSpPr>
        <p:spPr/>
        <p:txBody>
          <a:bodyPr/>
          <a:lstStyle/>
          <a:p>
            <a:pPr marL="0" indent="0">
              <a:buNone/>
            </a:pPr>
            <a:r>
              <a:rPr lang="en-GB" dirty="0"/>
              <a:t>Depends on;</a:t>
            </a:r>
          </a:p>
          <a:p>
            <a:endParaRPr lang="en-GB" dirty="0"/>
          </a:p>
          <a:p>
            <a:r>
              <a:rPr lang="en-GB" dirty="0">
                <a:solidFill>
                  <a:srgbClr val="0070C0"/>
                </a:solidFill>
              </a:rPr>
              <a:t>Food eaten</a:t>
            </a:r>
          </a:p>
          <a:p>
            <a:r>
              <a:rPr lang="en-GB" dirty="0"/>
              <a:t>Health of the individual</a:t>
            </a:r>
          </a:p>
          <a:p>
            <a:r>
              <a:rPr lang="en-GB" dirty="0">
                <a:solidFill>
                  <a:srgbClr val="FF0000"/>
                </a:solidFill>
              </a:rPr>
              <a:t>Use of medication</a:t>
            </a:r>
          </a:p>
          <a:p>
            <a:r>
              <a:rPr lang="en-GB" dirty="0">
                <a:solidFill>
                  <a:srgbClr val="00B050"/>
                </a:solidFill>
              </a:rPr>
              <a:t>Environment in which you live</a:t>
            </a:r>
          </a:p>
          <a:p>
            <a:endParaRPr lang="en-GB" dirty="0"/>
          </a:p>
        </p:txBody>
      </p:sp>
    </p:spTree>
    <p:extLst>
      <p:ext uri="{BB962C8B-B14F-4D97-AF65-F5344CB8AC3E}">
        <p14:creationId xmlns:p14="http://schemas.microsoft.com/office/powerpoint/2010/main" val="1634911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B45230B-7625-F9A2-7314-289B8FDAF6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064896"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98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
            <a:ext cx="8229600" cy="922114"/>
          </a:xfrm>
        </p:spPr>
        <p:txBody>
          <a:bodyPr/>
          <a:lstStyle/>
          <a:p>
            <a:r>
              <a:rPr lang="en-GB" dirty="0"/>
              <a:t>Main Functions</a:t>
            </a:r>
          </a:p>
        </p:txBody>
      </p:sp>
      <p:sp>
        <p:nvSpPr>
          <p:cNvPr id="3" name="Content Placeholder 2"/>
          <p:cNvSpPr>
            <a:spLocks noGrp="1"/>
          </p:cNvSpPr>
          <p:nvPr>
            <p:ph idx="1"/>
          </p:nvPr>
        </p:nvSpPr>
        <p:spPr>
          <a:xfrm>
            <a:off x="457200" y="964294"/>
            <a:ext cx="8507288" cy="4929411"/>
          </a:xfrm>
        </p:spPr>
        <p:txBody>
          <a:bodyPr>
            <a:noAutofit/>
          </a:bodyPr>
          <a:lstStyle/>
          <a:p>
            <a:pPr marL="0" indent="0">
              <a:buNone/>
            </a:pPr>
            <a:r>
              <a:rPr lang="en-GB" sz="3600" dirty="0"/>
              <a:t>Metabolic</a:t>
            </a:r>
          </a:p>
          <a:p>
            <a:pPr marL="514350" indent="-514350">
              <a:buFont typeface="+mj-lt"/>
              <a:buAutoNum type="arabicPeriod"/>
            </a:pPr>
            <a:r>
              <a:rPr lang="en-GB" sz="2000" dirty="0">
                <a:solidFill>
                  <a:srgbClr val="FF0000"/>
                </a:solidFill>
              </a:rPr>
              <a:t>Fermentation on non-digestible dietary residue and endogenous mucus</a:t>
            </a:r>
          </a:p>
          <a:p>
            <a:pPr>
              <a:buFont typeface="+mj-lt"/>
              <a:buAutoNum type="arabicPeriod"/>
            </a:pPr>
            <a:r>
              <a:rPr lang="en-GB" sz="2000" dirty="0">
                <a:solidFill>
                  <a:srgbClr val="FF0000"/>
                </a:solidFill>
              </a:rPr>
              <a:t>   Salvage energy as short-chain fatty acids</a:t>
            </a:r>
          </a:p>
          <a:p>
            <a:pPr>
              <a:buFont typeface="+mj-lt"/>
              <a:buAutoNum type="arabicPeriod"/>
            </a:pPr>
            <a:r>
              <a:rPr lang="en-GB" sz="2000" dirty="0">
                <a:solidFill>
                  <a:srgbClr val="FF0000"/>
                </a:solidFill>
              </a:rPr>
              <a:t>   Production of vit k, B vitamins &amp; absorption of ions</a:t>
            </a:r>
          </a:p>
          <a:p>
            <a:pPr marL="0" indent="0">
              <a:buNone/>
            </a:pPr>
            <a:endParaRPr lang="en-GB" sz="3600" dirty="0"/>
          </a:p>
          <a:p>
            <a:pPr marL="0" indent="0">
              <a:buNone/>
            </a:pPr>
            <a:r>
              <a:rPr lang="en-GB" sz="3600" dirty="0"/>
              <a:t>Trophic effect </a:t>
            </a:r>
            <a:r>
              <a:rPr lang="en-GB" sz="2000" dirty="0">
                <a:solidFill>
                  <a:srgbClr val="00B050"/>
                </a:solidFill>
              </a:rPr>
              <a:t>(Changes to the structure and function of the 				environment due to the nutritional strategy)</a:t>
            </a:r>
          </a:p>
          <a:p>
            <a:pPr marL="514350" indent="-514350">
              <a:buFont typeface="+mj-lt"/>
              <a:buAutoNum type="arabicPeriod"/>
            </a:pPr>
            <a:r>
              <a:rPr lang="en-GB" sz="2000" dirty="0">
                <a:solidFill>
                  <a:srgbClr val="002060"/>
                </a:solidFill>
              </a:rPr>
              <a:t>Control epithelial proliferation and differentiation</a:t>
            </a:r>
          </a:p>
          <a:p>
            <a:pPr marL="514350" indent="-514350">
              <a:buFont typeface="+mj-lt"/>
              <a:buAutoNum type="arabicPeriod"/>
            </a:pPr>
            <a:r>
              <a:rPr lang="en-GB" sz="2000" dirty="0">
                <a:solidFill>
                  <a:srgbClr val="002060"/>
                </a:solidFill>
              </a:rPr>
              <a:t>Development and homeostasis of immune system</a:t>
            </a:r>
          </a:p>
          <a:p>
            <a:pPr marL="0" indent="0">
              <a:buNone/>
            </a:pPr>
            <a:endParaRPr lang="en-GB" sz="3600" dirty="0"/>
          </a:p>
          <a:p>
            <a:pPr marL="0" indent="0">
              <a:buNone/>
            </a:pPr>
            <a:r>
              <a:rPr lang="en-GB" sz="3600" dirty="0"/>
              <a:t>Protective</a:t>
            </a:r>
          </a:p>
          <a:p>
            <a:pPr marL="514350" indent="-514350">
              <a:buFont typeface="+mj-lt"/>
              <a:buAutoNum type="arabicPeriod"/>
            </a:pPr>
            <a:r>
              <a:rPr lang="en-GB" sz="2000" dirty="0">
                <a:solidFill>
                  <a:srgbClr val="0070C0"/>
                </a:solidFill>
              </a:rPr>
              <a:t>Barrier effect to pathogens</a:t>
            </a:r>
          </a:p>
        </p:txBody>
      </p:sp>
    </p:spTree>
    <p:extLst>
      <p:ext uri="{BB962C8B-B14F-4D97-AF65-F5344CB8AC3E}">
        <p14:creationId xmlns:p14="http://schemas.microsoft.com/office/powerpoint/2010/main" val="2085169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994122"/>
          </a:xfrm>
        </p:spPr>
        <p:txBody>
          <a:bodyPr/>
          <a:lstStyle/>
          <a:p>
            <a:r>
              <a:rPr lang="en-GB" dirty="0"/>
              <a:t>Metabolic Functions</a:t>
            </a:r>
          </a:p>
        </p:txBody>
      </p:sp>
      <p:sp>
        <p:nvSpPr>
          <p:cNvPr id="3" name="Content Placeholder 2"/>
          <p:cNvSpPr>
            <a:spLocks noGrp="1"/>
          </p:cNvSpPr>
          <p:nvPr>
            <p:ph idx="1"/>
          </p:nvPr>
        </p:nvSpPr>
        <p:spPr>
          <a:xfrm>
            <a:off x="457200" y="980728"/>
            <a:ext cx="8229600" cy="5616624"/>
          </a:xfrm>
        </p:spPr>
        <p:txBody>
          <a:bodyPr>
            <a:normAutofit lnSpcReduction="10000"/>
          </a:bodyPr>
          <a:lstStyle/>
          <a:p>
            <a:pPr marL="0" indent="0">
              <a:buNone/>
            </a:pPr>
            <a:r>
              <a:rPr lang="en-GB" sz="2400" dirty="0">
                <a:solidFill>
                  <a:srgbClr val="0070C0"/>
                </a:solidFill>
              </a:rPr>
              <a:t>Specific bacteria process specific non-digested substances producing specific </a:t>
            </a:r>
            <a:r>
              <a:rPr lang="en-GB" sz="2400" dirty="0" err="1">
                <a:solidFill>
                  <a:srgbClr val="0070C0"/>
                </a:solidFill>
              </a:rPr>
              <a:t>chemotaxins</a:t>
            </a:r>
            <a:r>
              <a:rPr lang="en-GB" sz="2400" dirty="0">
                <a:solidFill>
                  <a:srgbClr val="0070C0"/>
                </a:solidFill>
              </a:rPr>
              <a:t> substances that allow the bacteria to migrate to favourable environments.</a:t>
            </a:r>
            <a:endParaRPr lang="en-GB" sz="2400" dirty="0"/>
          </a:p>
          <a:p>
            <a:pPr marL="0" indent="0">
              <a:buNone/>
            </a:pPr>
            <a:endParaRPr lang="en-GB" sz="2400" dirty="0"/>
          </a:p>
          <a:p>
            <a:pPr marL="0" indent="0">
              <a:buNone/>
            </a:pPr>
            <a:r>
              <a:rPr lang="en-GB" sz="2400" dirty="0"/>
              <a:t>Development of some bacteria require the substances produces by others e.g. enzymes.</a:t>
            </a:r>
          </a:p>
          <a:p>
            <a:pPr marL="0" indent="0">
              <a:buNone/>
            </a:pPr>
            <a:endParaRPr lang="en-GB" sz="2400" dirty="0"/>
          </a:p>
          <a:p>
            <a:pPr marL="0" indent="0">
              <a:buNone/>
            </a:pPr>
            <a:r>
              <a:rPr lang="en-GB" sz="2400" dirty="0">
                <a:solidFill>
                  <a:srgbClr val="00B050"/>
                </a:solidFill>
              </a:rPr>
              <a:t>Indigestible carbs, cellulose, unabsorbed sugars, alcohols </a:t>
            </a:r>
            <a:r>
              <a:rPr lang="en-GB" sz="2400" dirty="0" err="1">
                <a:solidFill>
                  <a:srgbClr val="00B050"/>
                </a:solidFill>
              </a:rPr>
              <a:t>etc</a:t>
            </a:r>
            <a:r>
              <a:rPr lang="en-GB" sz="2400" dirty="0">
                <a:solidFill>
                  <a:srgbClr val="00B050"/>
                </a:solidFill>
              </a:rPr>
              <a:t> are processed to short-chain fatty acids.</a:t>
            </a:r>
          </a:p>
          <a:p>
            <a:pPr marL="0" indent="0">
              <a:buNone/>
            </a:pPr>
            <a:endParaRPr lang="en-GB" sz="2400" dirty="0"/>
          </a:p>
          <a:p>
            <a:pPr marL="0" indent="0">
              <a:buNone/>
            </a:pPr>
            <a:r>
              <a:rPr lang="en-GB" sz="2400" dirty="0">
                <a:solidFill>
                  <a:srgbClr val="FF0000"/>
                </a:solidFill>
              </a:rPr>
              <a:t>Anaerobic bacteria also produce ammonia, amines, phenols and other toxins.</a:t>
            </a:r>
          </a:p>
          <a:p>
            <a:pPr marL="0" indent="0">
              <a:buNone/>
            </a:pPr>
            <a:endParaRPr lang="en-GB" sz="2400" dirty="0"/>
          </a:p>
          <a:p>
            <a:pPr marL="0" indent="0">
              <a:buNone/>
            </a:pPr>
            <a:r>
              <a:rPr lang="en-GB" sz="2400" dirty="0">
                <a:solidFill>
                  <a:srgbClr val="7030A0"/>
                </a:solidFill>
              </a:rPr>
              <a:t>Some bacteria aid in the absorption of calcium, magnesium, iron and range of ions.</a:t>
            </a:r>
          </a:p>
          <a:p>
            <a:pPr marL="0" indent="0">
              <a:buNone/>
            </a:pPr>
            <a:endParaRPr lang="en-GB" sz="2000" dirty="0"/>
          </a:p>
        </p:txBody>
      </p:sp>
    </p:spTree>
    <p:extLst>
      <p:ext uri="{BB962C8B-B14F-4D97-AF65-F5344CB8AC3E}">
        <p14:creationId xmlns:p14="http://schemas.microsoft.com/office/powerpoint/2010/main" val="142597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 of Short Chain Fatty acids</a:t>
            </a:r>
          </a:p>
        </p:txBody>
      </p:sp>
      <p:sp>
        <p:nvSpPr>
          <p:cNvPr id="3" name="Content Placeholder 2"/>
          <p:cNvSpPr>
            <a:spLocks noGrp="1"/>
          </p:cNvSpPr>
          <p:nvPr>
            <p:ph idx="1"/>
          </p:nvPr>
        </p:nvSpPr>
        <p:spPr>
          <a:xfrm>
            <a:off x="457200" y="1600200"/>
            <a:ext cx="8229600" cy="5069160"/>
          </a:xfrm>
        </p:spPr>
        <p:txBody>
          <a:bodyPr>
            <a:normAutofit fontScale="62500" lnSpcReduction="20000"/>
          </a:bodyPr>
          <a:lstStyle/>
          <a:p>
            <a:pPr marL="0" indent="0" algn="ctr">
              <a:buNone/>
            </a:pPr>
            <a:r>
              <a:rPr lang="en-GB" dirty="0"/>
              <a:t>Main metabolite produced within the biome through anaerobic fermentation of indigestible polysaccharides</a:t>
            </a:r>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Energy Recovery &amp; Affect gut- brain communication</a:t>
            </a:r>
          </a:p>
          <a:p>
            <a:pPr marL="0" indent="0" algn="ctr">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r>
              <a:rPr lang="en-GB" dirty="0"/>
              <a:t>Resulting in a reduced glycaemic response to foods eaten and a lower insulin response. Associated with glucose homeostasis, reduction in food intake </a:t>
            </a:r>
            <a:r>
              <a:rPr lang="en-GB" dirty="0" err="1"/>
              <a:t>amd</a:t>
            </a:r>
            <a:r>
              <a:rPr lang="en-GB" dirty="0"/>
              <a:t> modulation of lymphocyte function</a:t>
            </a:r>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Alters bioavailability of minerals</a:t>
            </a:r>
          </a:p>
        </p:txBody>
      </p:sp>
      <p:sp>
        <p:nvSpPr>
          <p:cNvPr id="4" name="Down Arrow 3"/>
          <p:cNvSpPr/>
          <p:nvPr/>
        </p:nvSpPr>
        <p:spPr>
          <a:xfrm>
            <a:off x="4012045" y="3490857"/>
            <a:ext cx="471838" cy="7748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ross 5"/>
          <p:cNvSpPr/>
          <p:nvPr/>
        </p:nvSpPr>
        <p:spPr>
          <a:xfrm>
            <a:off x="3979827" y="5589240"/>
            <a:ext cx="504056" cy="504056"/>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3">
            <a:extLst>
              <a:ext uri="{FF2B5EF4-FFF2-40B4-BE49-F238E27FC236}">
                <a16:creationId xmlns:a16="http://schemas.microsoft.com/office/drawing/2014/main" id="{7C1375FC-D441-8F2E-7E6B-B18F5CD90613}"/>
              </a:ext>
            </a:extLst>
          </p:cNvPr>
          <p:cNvSpPr/>
          <p:nvPr/>
        </p:nvSpPr>
        <p:spPr>
          <a:xfrm>
            <a:off x="4015612" y="2223538"/>
            <a:ext cx="471838" cy="7748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3881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EB9F-656D-CBF9-F241-D65702323757}"/>
              </a:ext>
            </a:extLst>
          </p:cNvPr>
          <p:cNvSpPr>
            <a:spLocks noGrp="1"/>
          </p:cNvSpPr>
          <p:nvPr>
            <p:ph type="title"/>
          </p:nvPr>
        </p:nvSpPr>
        <p:spPr/>
        <p:txBody>
          <a:bodyPr/>
          <a:lstStyle/>
          <a:p>
            <a:r>
              <a:rPr lang="en-GB" dirty="0"/>
              <a:t>SCFA and gut-brain crosstalk</a:t>
            </a:r>
          </a:p>
        </p:txBody>
      </p:sp>
      <p:sp>
        <p:nvSpPr>
          <p:cNvPr id="3" name="Content Placeholder 2">
            <a:extLst>
              <a:ext uri="{FF2B5EF4-FFF2-40B4-BE49-F238E27FC236}">
                <a16:creationId xmlns:a16="http://schemas.microsoft.com/office/drawing/2014/main" id="{0C79BE58-7E1E-80EF-98E8-25772AC0D4DD}"/>
              </a:ext>
            </a:extLst>
          </p:cNvPr>
          <p:cNvSpPr>
            <a:spLocks noGrp="1"/>
          </p:cNvSpPr>
          <p:nvPr>
            <p:ph idx="1"/>
          </p:nvPr>
        </p:nvSpPr>
        <p:spPr>
          <a:xfrm>
            <a:off x="457200" y="1600200"/>
            <a:ext cx="3898776" cy="5069160"/>
          </a:xfrm>
        </p:spPr>
        <p:txBody>
          <a:bodyPr>
            <a:normAutofit fontScale="92500" lnSpcReduction="20000"/>
          </a:bodyPr>
          <a:lstStyle/>
          <a:p>
            <a:pPr marL="0" indent="0">
              <a:buNone/>
            </a:pPr>
            <a:r>
              <a:rPr lang="en-GB" sz="2400" dirty="0"/>
              <a:t>Bidirectional communications between the CNS and gut.</a:t>
            </a:r>
          </a:p>
          <a:p>
            <a:pPr marL="0" indent="0">
              <a:buNone/>
            </a:pPr>
            <a:endParaRPr lang="en-GB" sz="2400" dirty="0"/>
          </a:p>
          <a:p>
            <a:pPr marL="0" indent="0">
              <a:buNone/>
            </a:pPr>
            <a:r>
              <a:rPr lang="en-GB" sz="2400" dirty="0"/>
              <a:t>Production of signalling molecules / hormones (enteroendocrine cells) can positively or negative affect health and wellbeing by modulating physiological.</a:t>
            </a:r>
          </a:p>
          <a:p>
            <a:pPr marL="0" indent="0">
              <a:buNone/>
            </a:pPr>
            <a:endParaRPr lang="en-GB" sz="2400" dirty="0"/>
          </a:p>
          <a:p>
            <a:pPr marL="0" indent="0">
              <a:buNone/>
            </a:pPr>
            <a:r>
              <a:rPr lang="en-GB" sz="2400" dirty="0"/>
              <a:t>Poor function associated with;</a:t>
            </a:r>
          </a:p>
          <a:p>
            <a:r>
              <a:rPr lang="en-GB" sz="2400" dirty="0"/>
              <a:t>GI disorders</a:t>
            </a:r>
          </a:p>
          <a:p>
            <a:r>
              <a:rPr lang="en-GB" sz="2400" dirty="0"/>
              <a:t>Obesity</a:t>
            </a:r>
          </a:p>
          <a:p>
            <a:r>
              <a:rPr lang="en-GB" sz="2400" dirty="0"/>
              <a:t>Anxiety</a:t>
            </a:r>
          </a:p>
          <a:p>
            <a:r>
              <a:rPr lang="en-GB" sz="2400" dirty="0"/>
              <a:t>Depression</a:t>
            </a:r>
          </a:p>
          <a:p>
            <a:r>
              <a:rPr lang="en-GB" sz="2400" dirty="0"/>
              <a:t>Inflammatory conditions</a:t>
            </a:r>
          </a:p>
        </p:txBody>
      </p:sp>
      <p:pic>
        <p:nvPicPr>
          <p:cNvPr id="5" name="Picture 4">
            <a:extLst>
              <a:ext uri="{FF2B5EF4-FFF2-40B4-BE49-F238E27FC236}">
                <a16:creationId xmlns:a16="http://schemas.microsoft.com/office/drawing/2014/main" id="{3BD8B7E0-405F-ADB4-648E-95CC305DE447}"/>
              </a:ext>
            </a:extLst>
          </p:cNvPr>
          <p:cNvPicPr>
            <a:picLocks noChangeAspect="1"/>
          </p:cNvPicPr>
          <p:nvPr/>
        </p:nvPicPr>
        <p:blipFill>
          <a:blip r:embed="rId2"/>
          <a:stretch>
            <a:fillRect/>
          </a:stretch>
        </p:blipFill>
        <p:spPr>
          <a:xfrm>
            <a:off x="4716016" y="1700808"/>
            <a:ext cx="4279391" cy="4525963"/>
          </a:xfrm>
          <a:prstGeom prst="rect">
            <a:avLst/>
          </a:prstGeom>
        </p:spPr>
      </p:pic>
    </p:spTree>
    <p:extLst>
      <p:ext uri="{BB962C8B-B14F-4D97-AF65-F5344CB8AC3E}">
        <p14:creationId xmlns:p14="http://schemas.microsoft.com/office/powerpoint/2010/main" val="343254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Trophic Functions of SCFA</a:t>
            </a:r>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r>
              <a:rPr lang="en-GB" dirty="0">
                <a:solidFill>
                  <a:srgbClr val="00B050"/>
                </a:solidFill>
              </a:rPr>
              <a:t>Short Chain fatty acids stimulate greater proliferation and differentiation of endothelial cells.</a:t>
            </a:r>
          </a:p>
          <a:p>
            <a:pPr marL="0" indent="0">
              <a:buNone/>
            </a:pPr>
            <a:endParaRPr lang="en-GB" dirty="0">
              <a:solidFill>
                <a:srgbClr val="00B050"/>
              </a:solidFill>
            </a:endParaRPr>
          </a:p>
          <a:p>
            <a:pPr marL="0" indent="0">
              <a:buNone/>
            </a:pPr>
            <a:r>
              <a:rPr lang="en-GB" dirty="0"/>
              <a:t>e.g. Butyrate inhibits proliferation of neoplastic cell lines and can reverse these to non-neoplastic phenotypes.</a:t>
            </a:r>
          </a:p>
          <a:p>
            <a:endParaRPr lang="en-GB" dirty="0"/>
          </a:p>
          <a:p>
            <a:pPr marL="0" indent="0">
              <a:buNone/>
            </a:pPr>
            <a:r>
              <a:rPr lang="en-GB" dirty="0">
                <a:solidFill>
                  <a:srgbClr val="7030A0"/>
                </a:solidFill>
              </a:rPr>
              <a:t>Also reduce incidence of chronic digestive disorders such as colitis and colon cancers.</a:t>
            </a:r>
          </a:p>
          <a:p>
            <a:pPr marL="0" indent="0">
              <a:buNone/>
            </a:pPr>
            <a:endParaRPr lang="en-GB" dirty="0"/>
          </a:p>
          <a:p>
            <a:pPr marL="0" indent="0">
              <a:buNone/>
            </a:pPr>
            <a:r>
              <a:rPr lang="en-GB" dirty="0">
                <a:solidFill>
                  <a:srgbClr val="0070C0"/>
                </a:solidFill>
              </a:rPr>
              <a:t>Reduces colonic inflammation via the IFN-</a:t>
            </a:r>
            <a:r>
              <a:rPr lang="el-GR" dirty="0">
                <a:solidFill>
                  <a:srgbClr val="0070C0"/>
                </a:solidFill>
              </a:rPr>
              <a:t>ϒ</a:t>
            </a:r>
            <a:r>
              <a:rPr lang="en-GB" dirty="0">
                <a:solidFill>
                  <a:srgbClr val="0070C0"/>
                </a:solidFill>
              </a:rPr>
              <a:t> / STAT1 signalling pathway.</a:t>
            </a:r>
          </a:p>
          <a:p>
            <a:pPr marL="0" indent="0">
              <a:buNone/>
            </a:pPr>
            <a:endParaRPr lang="en-GB" dirty="0">
              <a:solidFill>
                <a:srgbClr val="0070C0"/>
              </a:solidFill>
            </a:endParaRPr>
          </a:p>
          <a:p>
            <a:pPr marL="0" indent="0" algn="ctr">
              <a:buNone/>
            </a:pPr>
            <a:r>
              <a:rPr lang="en-GB" sz="2300" b="1" i="1" dirty="0"/>
              <a:t>Interferon gamma</a:t>
            </a:r>
            <a:r>
              <a:rPr lang="en-GB" sz="2300" i="1" dirty="0"/>
              <a:t> (</a:t>
            </a:r>
            <a:r>
              <a:rPr lang="en-GB" sz="2300" b="1" i="1" dirty="0"/>
              <a:t>IFN</a:t>
            </a:r>
            <a:r>
              <a:rPr lang="en-GB" sz="2300" i="1" dirty="0"/>
              <a:t>-</a:t>
            </a:r>
            <a:r>
              <a:rPr lang="en-GB" sz="2300" b="1" i="1" dirty="0"/>
              <a:t>γ</a:t>
            </a:r>
            <a:r>
              <a:rPr lang="en-GB" sz="2300" i="1" dirty="0"/>
              <a:t>) is a cytokine critical to both innate and adaptive immunity, and functions as the primary activator of macrophages, </a:t>
            </a:r>
            <a:r>
              <a:rPr lang="en-GB" sz="2300" dirty="0"/>
              <a:t>in addition to stimulating natural killer cells and neutrophils.</a:t>
            </a:r>
            <a:endParaRPr lang="en-GB" sz="2300" dirty="0">
              <a:solidFill>
                <a:srgbClr val="0070C0"/>
              </a:solidFill>
            </a:endParaRPr>
          </a:p>
        </p:txBody>
      </p:sp>
    </p:spTree>
    <p:extLst>
      <p:ext uri="{BB962C8B-B14F-4D97-AF65-F5344CB8AC3E}">
        <p14:creationId xmlns:p14="http://schemas.microsoft.com/office/powerpoint/2010/main" val="1120025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fontScale="90000"/>
          </a:bodyPr>
          <a:lstStyle/>
          <a:p>
            <a:r>
              <a:rPr lang="en-GB" dirty="0"/>
              <a:t>Flora and Immunity</a:t>
            </a:r>
          </a:p>
        </p:txBody>
      </p:sp>
      <p:sp>
        <p:nvSpPr>
          <p:cNvPr id="3" name="Content Placeholder 2"/>
          <p:cNvSpPr>
            <a:spLocks noGrp="1"/>
          </p:cNvSpPr>
          <p:nvPr>
            <p:ph idx="1"/>
          </p:nvPr>
        </p:nvSpPr>
        <p:spPr>
          <a:xfrm>
            <a:off x="457200" y="980728"/>
            <a:ext cx="8229600" cy="5145435"/>
          </a:xfrm>
        </p:spPr>
        <p:txBody>
          <a:bodyPr>
            <a:normAutofit fontScale="92500" lnSpcReduction="20000"/>
          </a:bodyPr>
          <a:lstStyle/>
          <a:p>
            <a:r>
              <a:rPr lang="en-GB" dirty="0">
                <a:solidFill>
                  <a:srgbClr val="7030A0"/>
                </a:solidFill>
              </a:rPr>
              <a:t>Intestinal mucosa contains the largest supply of </a:t>
            </a:r>
            <a:r>
              <a:rPr lang="en-GB" dirty="0" err="1">
                <a:solidFill>
                  <a:srgbClr val="7030A0"/>
                </a:solidFill>
              </a:rPr>
              <a:t>immunocompetent</a:t>
            </a:r>
            <a:r>
              <a:rPr lang="en-GB" dirty="0">
                <a:solidFill>
                  <a:srgbClr val="7030A0"/>
                </a:solidFill>
              </a:rPr>
              <a:t> cells and is directly linked to state and nature of gut bacteria.</a:t>
            </a:r>
          </a:p>
          <a:p>
            <a:endParaRPr lang="en-GB" dirty="0"/>
          </a:p>
          <a:p>
            <a:pPr marL="0" indent="0">
              <a:buNone/>
            </a:pPr>
            <a:r>
              <a:rPr lang="en-GB" dirty="0"/>
              <a:t>Exposure to a pathogen stimulate a rapid increase immune response, killing infections if that specific flora bacteria is present.</a:t>
            </a:r>
          </a:p>
          <a:p>
            <a:endParaRPr lang="en-GB" dirty="0"/>
          </a:p>
          <a:p>
            <a:r>
              <a:rPr lang="en-GB" dirty="0">
                <a:solidFill>
                  <a:srgbClr val="00B050"/>
                </a:solidFill>
              </a:rPr>
              <a:t>Flora also provide tolerance to substances</a:t>
            </a:r>
            <a:r>
              <a:rPr lang="en-GB" dirty="0"/>
              <a:t>.</a:t>
            </a:r>
          </a:p>
          <a:p>
            <a:endParaRPr lang="en-GB" dirty="0"/>
          </a:p>
          <a:p>
            <a:r>
              <a:rPr lang="en-GB" dirty="0">
                <a:solidFill>
                  <a:srgbClr val="FF0000"/>
                </a:solidFill>
              </a:rPr>
              <a:t>Immunity is constantly adapting to the status of the gut bacterial content of the host.</a:t>
            </a:r>
          </a:p>
        </p:txBody>
      </p:sp>
      <p:sp>
        <p:nvSpPr>
          <p:cNvPr id="4" name="Down Arrow 3"/>
          <p:cNvSpPr/>
          <p:nvPr/>
        </p:nvSpPr>
        <p:spPr>
          <a:xfrm>
            <a:off x="3995936" y="2060848"/>
            <a:ext cx="504056"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6103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 Effect of Flora</a:t>
            </a:r>
          </a:p>
        </p:txBody>
      </p:sp>
      <p:sp>
        <p:nvSpPr>
          <p:cNvPr id="3" name="Content Placeholder 2"/>
          <p:cNvSpPr>
            <a:spLocks noGrp="1"/>
          </p:cNvSpPr>
          <p:nvPr>
            <p:ph idx="1"/>
          </p:nvPr>
        </p:nvSpPr>
        <p:spPr/>
        <p:txBody>
          <a:bodyPr>
            <a:normAutofit fontScale="85000" lnSpcReduction="20000"/>
          </a:bodyPr>
          <a:lstStyle/>
          <a:p>
            <a:r>
              <a:rPr lang="en-GB" dirty="0">
                <a:solidFill>
                  <a:srgbClr val="00B050"/>
                </a:solidFill>
              </a:rPr>
              <a:t>Physical barrier to pathogens / materials contacting endothelial walls – reducing incidence of infection.</a:t>
            </a:r>
          </a:p>
          <a:p>
            <a:pPr marL="0" indent="0">
              <a:buNone/>
            </a:pPr>
            <a:endParaRPr lang="en-GB" dirty="0"/>
          </a:p>
          <a:p>
            <a:r>
              <a:rPr lang="en-GB" dirty="0"/>
              <a:t>Manages the translocation of endotoxins through the epithelial mucosa.</a:t>
            </a:r>
          </a:p>
          <a:p>
            <a:endParaRPr lang="en-GB" dirty="0"/>
          </a:p>
          <a:p>
            <a:pPr marL="0" indent="0">
              <a:buNone/>
            </a:pPr>
            <a:endParaRPr lang="en-GB" dirty="0"/>
          </a:p>
          <a:p>
            <a:pPr marL="0" indent="0">
              <a:buNone/>
            </a:pPr>
            <a:r>
              <a:rPr lang="en-GB" dirty="0"/>
              <a:t>Endotoxins contribute to the inflammatory response by upregulating TNF-alpha, IL-6 and IL-1 and levels lead to altered gut permeability and are associated with severity of many diseases. </a:t>
            </a:r>
          </a:p>
        </p:txBody>
      </p:sp>
    </p:spTree>
    <p:extLst>
      <p:ext uri="{BB962C8B-B14F-4D97-AF65-F5344CB8AC3E}">
        <p14:creationId xmlns:p14="http://schemas.microsoft.com/office/powerpoint/2010/main" val="3966330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Gut Bacteria</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i="1" dirty="0">
                <a:solidFill>
                  <a:srgbClr val="FF0000"/>
                </a:solidFill>
              </a:rPr>
              <a:t>You may come across the term</a:t>
            </a:r>
          </a:p>
          <a:p>
            <a:pPr marL="0" indent="0" algn="ctr">
              <a:buNone/>
            </a:pPr>
            <a:r>
              <a:rPr lang="en-GB" i="1" dirty="0">
                <a:solidFill>
                  <a:srgbClr val="FF0000"/>
                </a:solidFill>
              </a:rPr>
              <a:t>Just a way of classifying and categorising type of bacteria</a:t>
            </a:r>
          </a:p>
          <a:p>
            <a:pPr marL="0" indent="0" algn="ctr">
              <a:buNone/>
            </a:pPr>
            <a:endParaRPr lang="en-GB" i="1" dirty="0"/>
          </a:p>
          <a:p>
            <a:pPr marL="0" indent="0" algn="ctr">
              <a:buNone/>
            </a:pPr>
            <a:r>
              <a:rPr lang="en-GB" i="1" dirty="0"/>
              <a:t>Gram-negative – bacteria that do not retain the crystal violet stain used in Gram staining method of bacterial differentiation.</a:t>
            </a:r>
          </a:p>
          <a:p>
            <a:pPr marL="0" indent="0" algn="ctr">
              <a:buNone/>
            </a:pPr>
            <a:endParaRPr lang="en-GB" i="1" dirty="0"/>
          </a:p>
          <a:p>
            <a:pPr marL="0" indent="0" algn="ctr">
              <a:buNone/>
            </a:pPr>
            <a:r>
              <a:rPr lang="en-GB" i="1" dirty="0"/>
              <a:t>i.e. Endotoxin are derived from cell membrane of gram negative bacteria.</a:t>
            </a:r>
          </a:p>
          <a:p>
            <a:pPr marL="0" indent="0" algn="ctr">
              <a:buNone/>
            </a:pPr>
            <a:endParaRPr lang="en-GB" i="1" dirty="0"/>
          </a:p>
        </p:txBody>
      </p:sp>
    </p:spTree>
    <p:extLst>
      <p:ext uri="{BB962C8B-B14F-4D97-AF65-F5344CB8AC3E}">
        <p14:creationId xmlns:p14="http://schemas.microsoft.com/office/powerpoint/2010/main" val="1146896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Ulcers</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err="1">
                <a:solidFill>
                  <a:srgbClr val="FF0000"/>
                </a:solidFill>
              </a:rPr>
              <a:t>Helicobactor</a:t>
            </a:r>
            <a:r>
              <a:rPr lang="en-GB" dirty="0">
                <a:solidFill>
                  <a:srgbClr val="FF0000"/>
                </a:solidFill>
              </a:rPr>
              <a:t> pylori – gram negative</a:t>
            </a:r>
          </a:p>
          <a:p>
            <a:pPr marL="0" indent="0">
              <a:buNone/>
            </a:pPr>
            <a:endParaRPr lang="en-GB" dirty="0"/>
          </a:p>
          <a:p>
            <a:pPr marL="0" indent="0" algn="ctr">
              <a:buNone/>
            </a:pPr>
            <a:r>
              <a:rPr lang="en-GB" sz="2400" dirty="0"/>
              <a:t>These bacteria cross the epithelia lining of the stomach and initiate an immune response and thereby stimulate the parietal cells to produce extra hydrochloric acid but does not stimulate the mucus secreting cells that protect the lining of the stomach.</a:t>
            </a:r>
          </a:p>
          <a:p>
            <a:pPr marL="0" indent="0" algn="ctr">
              <a:buNone/>
            </a:pPr>
            <a:endParaRPr lang="en-GB" sz="2400" dirty="0"/>
          </a:p>
          <a:p>
            <a:pPr marL="0" indent="0" algn="ctr">
              <a:buNone/>
            </a:pPr>
            <a:r>
              <a:rPr lang="en-GB" sz="2400" dirty="0"/>
              <a:t>Associated with increased rates of some cancers, increases inflammatory response and increased rate of ulcers.</a:t>
            </a:r>
          </a:p>
          <a:p>
            <a:pPr marL="0" indent="0" algn="ctr">
              <a:buNone/>
            </a:pPr>
            <a:endParaRPr lang="en-GB" sz="2400" dirty="0"/>
          </a:p>
          <a:p>
            <a:pPr marL="0" indent="0" algn="ctr">
              <a:buNone/>
            </a:pPr>
            <a:r>
              <a:rPr lang="en-GB" sz="2400" dirty="0"/>
              <a:t>50% of people have infection of HP but 90% of people experience no symptoms. Higher incidence in developing countries.</a:t>
            </a:r>
          </a:p>
          <a:p>
            <a:pPr marL="0" indent="0" algn="ctr">
              <a:buNone/>
            </a:pPr>
            <a:endParaRPr lang="en-GB" dirty="0"/>
          </a:p>
        </p:txBody>
      </p:sp>
    </p:spTree>
    <p:extLst>
      <p:ext uri="{BB962C8B-B14F-4D97-AF65-F5344CB8AC3E}">
        <p14:creationId xmlns:p14="http://schemas.microsoft.com/office/powerpoint/2010/main" val="1367498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Inflammatory bowel disease</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Associated with as yet unknown bacterium but </a:t>
            </a:r>
            <a:r>
              <a:rPr lang="en-GB" dirty="0">
                <a:solidFill>
                  <a:srgbClr val="FF0000"/>
                </a:solidFill>
              </a:rPr>
              <a:t>Enterococcus faecium </a:t>
            </a:r>
            <a:r>
              <a:rPr lang="en-GB" dirty="0"/>
              <a:t>are over presented in people with Crohn’s disease and ulcerative colitis.</a:t>
            </a:r>
          </a:p>
          <a:p>
            <a:pPr marL="0" indent="0">
              <a:buNone/>
            </a:pPr>
            <a:endParaRPr lang="en-GB" dirty="0"/>
          </a:p>
          <a:p>
            <a:pPr marL="0" indent="0">
              <a:buNone/>
            </a:pPr>
            <a:r>
              <a:rPr lang="en-GB" dirty="0"/>
              <a:t>People with these diseases have a diminished diversity of GF where</a:t>
            </a:r>
            <a:r>
              <a:rPr lang="en-GB" dirty="0">
                <a:solidFill>
                  <a:srgbClr val="FF0000"/>
                </a:solidFill>
              </a:rPr>
              <a:t> proteobacteria </a:t>
            </a:r>
            <a:r>
              <a:rPr lang="en-GB" dirty="0"/>
              <a:t>and </a:t>
            </a:r>
            <a:r>
              <a:rPr lang="en-GB" dirty="0">
                <a:solidFill>
                  <a:srgbClr val="FF0000"/>
                </a:solidFill>
              </a:rPr>
              <a:t>actinobacteria</a:t>
            </a:r>
            <a:r>
              <a:rPr lang="en-GB" dirty="0"/>
              <a:t> seem to dominate.</a:t>
            </a:r>
          </a:p>
          <a:p>
            <a:pPr marL="0" indent="0">
              <a:buNone/>
            </a:pPr>
            <a:endParaRPr lang="en-GB" dirty="0"/>
          </a:p>
          <a:p>
            <a:pPr marL="0" indent="0">
              <a:buNone/>
            </a:pPr>
            <a:r>
              <a:rPr lang="en-GB" dirty="0"/>
              <a:t>The probiotic </a:t>
            </a:r>
            <a:r>
              <a:rPr lang="en-GB" dirty="0">
                <a:solidFill>
                  <a:srgbClr val="00B050"/>
                </a:solidFill>
              </a:rPr>
              <a:t>lactobacilli</a:t>
            </a:r>
            <a:r>
              <a:rPr lang="en-GB" dirty="0"/>
              <a:t> and </a:t>
            </a:r>
            <a:r>
              <a:rPr lang="en-GB" dirty="0" err="1">
                <a:solidFill>
                  <a:srgbClr val="00B050"/>
                </a:solidFill>
              </a:rPr>
              <a:t>Bifidobacteria</a:t>
            </a:r>
            <a:r>
              <a:rPr lang="en-GB" dirty="0"/>
              <a:t> seem to be effective in mediating visceral pain and gut inflammation</a:t>
            </a:r>
          </a:p>
        </p:txBody>
      </p:sp>
    </p:spTree>
    <p:extLst>
      <p:ext uri="{BB962C8B-B14F-4D97-AF65-F5344CB8AC3E}">
        <p14:creationId xmlns:p14="http://schemas.microsoft.com/office/powerpoint/2010/main" val="1069974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Obesity &amp; Metabolic syndrome</a:t>
            </a:r>
          </a:p>
        </p:txBody>
      </p:sp>
      <p:sp>
        <p:nvSpPr>
          <p:cNvPr id="3" name="Content Placeholder 2"/>
          <p:cNvSpPr>
            <a:spLocks noGrp="1"/>
          </p:cNvSpPr>
          <p:nvPr>
            <p:ph idx="1"/>
          </p:nvPr>
        </p:nvSpPr>
        <p:spPr/>
        <p:txBody>
          <a:bodyPr>
            <a:noAutofit/>
          </a:bodyPr>
          <a:lstStyle/>
          <a:p>
            <a:pPr marL="0" indent="0">
              <a:buNone/>
            </a:pPr>
            <a:r>
              <a:rPr lang="en-GB" sz="2400" dirty="0"/>
              <a:t>The western diet seems to maintain changes to the gut flora that change the way that energy is derived from food and how that energy is used.</a:t>
            </a:r>
          </a:p>
          <a:p>
            <a:pPr marL="0" indent="0">
              <a:buNone/>
            </a:pPr>
            <a:endParaRPr lang="en-GB" sz="2400" dirty="0"/>
          </a:p>
          <a:p>
            <a:pPr marL="0" indent="0">
              <a:buNone/>
            </a:pPr>
            <a:r>
              <a:rPr lang="en-GB" sz="2400" dirty="0"/>
              <a:t>i.e. 	</a:t>
            </a:r>
            <a:r>
              <a:rPr lang="en-GB" sz="2400" dirty="0">
                <a:solidFill>
                  <a:srgbClr val="00B050"/>
                </a:solidFill>
              </a:rPr>
              <a:t>low dietary fibre</a:t>
            </a:r>
          </a:p>
          <a:p>
            <a:pPr marL="0" indent="0">
              <a:buNone/>
            </a:pPr>
            <a:r>
              <a:rPr lang="en-GB" sz="2400" dirty="0">
                <a:solidFill>
                  <a:srgbClr val="00B050"/>
                </a:solidFill>
              </a:rPr>
              <a:t>	low complex carbohydrates </a:t>
            </a:r>
          </a:p>
          <a:p>
            <a:pPr marL="0" indent="0">
              <a:buNone/>
            </a:pPr>
            <a:endParaRPr lang="en-GB" sz="2400" dirty="0"/>
          </a:p>
          <a:p>
            <a:pPr marL="0" indent="0">
              <a:buNone/>
            </a:pPr>
            <a:r>
              <a:rPr lang="en-GB" sz="2400" dirty="0"/>
              <a:t>Low flora diversity can influence eating behaviours, such as food cravings, leading to obesity.</a:t>
            </a:r>
          </a:p>
          <a:p>
            <a:pPr marL="0" indent="0">
              <a:buNone/>
            </a:pPr>
            <a:endParaRPr lang="en-GB" sz="2400" dirty="0"/>
          </a:p>
          <a:p>
            <a:pPr marL="0" indent="0">
              <a:buNone/>
            </a:pPr>
            <a:r>
              <a:rPr lang="en-GB" sz="2400" dirty="0"/>
              <a:t>Toxins produced by these bacteria can alter mood, taste and the function of the </a:t>
            </a:r>
            <a:r>
              <a:rPr lang="en-GB" sz="2400" dirty="0" err="1"/>
              <a:t>vagus</a:t>
            </a:r>
            <a:r>
              <a:rPr lang="en-GB" sz="2400" dirty="0"/>
              <a:t> nerve (the link between the gut and brain)</a:t>
            </a:r>
          </a:p>
        </p:txBody>
      </p:sp>
    </p:spTree>
    <p:extLst>
      <p:ext uri="{BB962C8B-B14F-4D97-AF65-F5344CB8AC3E}">
        <p14:creationId xmlns:p14="http://schemas.microsoft.com/office/powerpoint/2010/main" val="3381619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Cancers</a:t>
            </a:r>
          </a:p>
        </p:txBody>
      </p:sp>
      <p:sp>
        <p:nvSpPr>
          <p:cNvPr id="3" name="Content Placeholder 2"/>
          <p:cNvSpPr>
            <a:spLocks noGrp="1"/>
          </p:cNvSpPr>
          <p:nvPr>
            <p:ph idx="1"/>
          </p:nvPr>
        </p:nvSpPr>
        <p:spPr/>
        <p:txBody>
          <a:bodyPr/>
          <a:lstStyle/>
          <a:p>
            <a:pPr marL="0" indent="0">
              <a:buNone/>
            </a:pPr>
            <a:r>
              <a:rPr lang="en-GB" dirty="0">
                <a:solidFill>
                  <a:srgbClr val="FF0000"/>
                </a:solidFill>
              </a:rPr>
              <a:t>Bacteroides</a:t>
            </a:r>
            <a:r>
              <a:rPr lang="en-GB" dirty="0"/>
              <a:t> (grow well in high fat diets) and </a:t>
            </a:r>
            <a:r>
              <a:rPr lang="en-GB" dirty="0">
                <a:solidFill>
                  <a:srgbClr val="FF0000"/>
                </a:solidFill>
              </a:rPr>
              <a:t>Clostridium</a:t>
            </a:r>
            <a:r>
              <a:rPr lang="en-GB" dirty="0"/>
              <a:t> are associated with tumour growth (neoplasm) rates. </a:t>
            </a:r>
          </a:p>
          <a:p>
            <a:pPr marL="0" indent="0">
              <a:buNone/>
            </a:pPr>
            <a:endParaRPr lang="en-GB" dirty="0"/>
          </a:p>
          <a:p>
            <a:pPr marL="0" indent="0">
              <a:buNone/>
            </a:pPr>
            <a:r>
              <a:rPr lang="en-GB" dirty="0">
                <a:solidFill>
                  <a:srgbClr val="0070C0"/>
                </a:solidFill>
              </a:rPr>
              <a:t>Lactobacillus</a:t>
            </a:r>
            <a:r>
              <a:rPr lang="en-GB" dirty="0"/>
              <a:t> and </a:t>
            </a:r>
            <a:r>
              <a:rPr lang="en-GB" dirty="0" err="1">
                <a:solidFill>
                  <a:srgbClr val="0070C0"/>
                </a:solidFill>
              </a:rPr>
              <a:t>bifidobacteria</a:t>
            </a:r>
            <a:r>
              <a:rPr lang="en-GB" dirty="0"/>
              <a:t> (grow well in high carb diets) associated with the prevention of tumour formation.</a:t>
            </a:r>
          </a:p>
        </p:txBody>
      </p:sp>
    </p:spTree>
    <p:extLst>
      <p:ext uri="{BB962C8B-B14F-4D97-AF65-F5344CB8AC3E}">
        <p14:creationId xmlns:p14="http://schemas.microsoft.com/office/powerpoint/2010/main" val="2791699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Diet and Gut Bacteria</a:t>
            </a:r>
          </a:p>
        </p:txBody>
      </p:sp>
      <p:sp>
        <p:nvSpPr>
          <p:cNvPr id="3" name="Content Placeholder 2"/>
          <p:cNvSpPr>
            <a:spLocks noGrp="1"/>
          </p:cNvSpPr>
          <p:nvPr>
            <p:ph idx="1"/>
          </p:nvPr>
        </p:nvSpPr>
        <p:spPr/>
        <p:txBody>
          <a:bodyPr/>
          <a:lstStyle/>
          <a:p>
            <a:pPr marL="0" indent="0" algn="ctr">
              <a:buNone/>
            </a:pPr>
            <a:r>
              <a:rPr lang="en-GB" dirty="0"/>
              <a:t>Varied diet = Varied gut bacteria</a:t>
            </a:r>
          </a:p>
          <a:p>
            <a:pPr marL="0" indent="0" algn="ctr">
              <a:buNone/>
            </a:pPr>
            <a:endParaRPr lang="en-GB" dirty="0"/>
          </a:p>
          <a:p>
            <a:pPr marL="0" indent="0" algn="ctr">
              <a:buNone/>
            </a:pPr>
            <a:r>
              <a:rPr lang="en-GB" sz="2800" dirty="0"/>
              <a:t>Changes due to diet occur rapidly (within 2-4 days)</a:t>
            </a:r>
          </a:p>
          <a:p>
            <a:pPr marL="0" indent="0" algn="ctr">
              <a:buNone/>
            </a:pPr>
            <a:endParaRPr lang="en-GB" dirty="0"/>
          </a:p>
          <a:p>
            <a:pPr marL="0" indent="0" algn="ctr">
              <a:buNone/>
            </a:pP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95475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Antibiotics and Gut Flora</a:t>
            </a:r>
          </a:p>
        </p:txBody>
      </p:sp>
      <p:sp>
        <p:nvSpPr>
          <p:cNvPr id="3" name="Content Placeholder 2"/>
          <p:cNvSpPr>
            <a:spLocks noGrp="1"/>
          </p:cNvSpPr>
          <p:nvPr>
            <p:ph idx="1"/>
          </p:nvPr>
        </p:nvSpPr>
        <p:spPr/>
        <p:txBody>
          <a:bodyPr/>
          <a:lstStyle/>
          <a:p>
            <a:pPr marL="0" indent="0" algn="ctr">
              <a:buNone/>
            </a:pPr>
            <a:r>
              <a:rPr lang="en-GB" dirty="0">
                <a:solidFill>
                  <a:srgbClr val="FF0000"/>
                </a:solidFill>
              </a:rPr>
              <a:t>Antibiotics can kill all bacterial flora and reduce the barrier and increase subsequent risk of infection.</a:t>
            </a:r>
          </a:p>
          <a:p>
            <a:endParaRPr lang="en-GB" dirty="0"/>
          </a:p>
          <a:p>
            <a:pPr marL="0" indent="0" algn="ctr">
              <a:buNone/>
            </a:pPr>
            <a:r>
              <a:rPr lang="en-GB" dirty="0"/>
              <a:t>Also</a:t>
            </a:r>
          </a:p>
          <a:p>
            <a:pPr marL="0" indent="0" algn="ctr">
              <a:buNone/>
            </a:pPr>
            <a:endParaRPr lang="en-GB" dirty="0"/>
          </a:p>
          <a:p>
            <a:pPr marL="0" indent="0">
              <a:buNone/>
            </a:pPr>
            <a:r>
              <a:rPr lang="en-GB" dirty="0">
                <a:solidFill>
                  <a:srgbClr val="00B0F0"/>
                </a:solidFill>
              </a:rPr>
              <a:t>Antibiotics increases proliferation of antibiotic resistant bacteria and imbalance homeostasis.</a:t>
            </a:r>
          </a:p>
          <a:p>
            <a:endParaRPr lang="en-GB" dirty="0"/>
          </a:p>
        </p:txBody>
      </p:sp>
    </p:spTree>
    <p:extLst>
      <p:ext uri="{BB962C8B-B14F-4D97-AF65-F5344CB8AC3E}">
        <p14:creationId xmlns:p14="http://schemas.microsoft.com/office/powerpoint/2010/main" val="2686951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Changes to Gut Flora</a:t>
            </a:r>
          </a:p>
        </p:txBody>
      </p:sp>
      <p:sp>
        <p:nvSpPr>
          <p:cNvPr id="3" name="Content Placeholder 2"/>
          <p:cNvSpPr>
            <a:spLocks noGrp="1"/>
          </p:cNvSpPr>
          <p:nvPr>
            <p:ph idx="1"/>
          </p:nvPr>
        </p:nvSpPr>
        <p:spPr/>
        <p:txBody>
          <a:bodyPr/>
          <a:lstStyle/>
          <a:p>
            <a:pPr>
              <a:lnSpc>
                <a:spcPct val="150000"/>
              </a:lnSpc>
            </a:pPr>
            <a:r>
              <a:rPr lang="en-GB" dirty="0"/>
              <a:t>Prebiotics</a:t>
            </a:r>
          </a:p>
          <a:p>
            <a:pPr>
              <a:lnSpc>
                <a:spcPct val="150000"/>
              </a:lnSpc>
            </a:pPr>
            <a:r>
              <a:rPr lang="en-GB" dirty="0"/>
              <a:t>Probiotic</a:t>
            </a:r>
          </a:p>
          <a:p>
            <a:pPr>
              <a:lnSpc>
                <a:spcPct val="150000"/>
              </a:lnSpc>
            </a:pPr>
            <a:r>
              <a:rPr lang="en-GB" dirty="0" err="1"/>
              <a:t>Feacal</a:t>
            </a:r>
            <a:r>
              <a:rPr lang="en-GB" dirty="0"/>
              <a:t> transplants</a:t>
            </a:r>
          </a:p>
          <a:p>
            <a:pPr>
              <a:lnSpc>
                <a:spcPct val="150000"/>
              </a:lnSpc>
            </a:pPr>
            <a:r>
              <a:rPr lang="en-GB" dirty="0"/>
              <a:t>Antibiotics</a:t>
            </a:r>
          </a:p>
          <a:p>
            <a:pPr>
              <a:lnSpc>
                <a:spcPct val="150000"/>
              </a:lnSpc>
            </a:pPr>
            <a:r>
              <a:rPr lang="en-GB" dirty="0"/>
              <a:t>Dietary changes</a:t>
            </a:r>
          </a:p>
        </p:txBody>
      </p:sp>
    </p:spTree>
    <p:extLst>
      <p:ext uri="{BB962C8B-B14F-4D97-AF65-F5344CB8AC3E}">
        <p14:creationId xmlns:p14="http://schemas.microsoft.com/office/powerpoint/2010/main" val="1627168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fat diet</a:t>
            </a:r>
          </a:p>
        </p:txBody>
      </p:sp>
      <p:sp>
        <p:nvSpPr>
          <p:cNvPr id="3" name="Content Placeholder 2"/>
          <p:cNvSpPr>
            <a:spLocks noGrp="1"/>
          </p:cNvSpPr>
          <p:nvPr>
            <p:ph idx="1"/>
          </p:nvPr>
        </p:nvSpPr>
        <p:spPr/>
        <p:txBody>
          <a:bodyPr>
            <a:normAutofit lnSpcReduction="10000"/>
          </a:bodyPr>
          <a:lstStyle/>
          <a:p>
            <a:pPr marL="0" indent="0" algn="ctr">
              <a:buNone/>
            </a:pPr>
            <a:r>
              <a:rPr lang="en-GB" dirty="0"/>
              <a:t>Bile is produced to emulsify fats</a:t>
            </a:r>
          </a:p>
          <a:p>
            <a:pPr marL="0" indent="0" algn="ctr">
              <a:buNone/>
            </a:pPr>
            <a:endParaRPr lang="en-GB" dirty="0"/>
          </a:p>
          <a:p>
            <a:pPr marL="0" indent="0" algn="ctr">
              <a:buNone/>
            </a:pPr>
            <a:r>
              <a:rPr lang="en-GB" dirty="0"/>
              <a:t>High fat diets result in high levels of bile</a:t>
            </a:r>
          </a:p>
          <a:p>
            <a:pPr marL="0" indent="0" algn="ctr">
              <a:buNone/>
            </a:pPr>
            <a:endParaRPr lang="en-GB" dirty="0"/>
          </a:p>
          <a:p>
            <a:pPr marL="0" indent="0" algn="ctr">
              <a:buNone/>
            </a:pPr>
            <a:r>
              <a:rPr lang="en-GB" dirty="0" err="1"/>
              <a:t>Bilophilia</a:t>
            </a:r>
            <a:r>
              <a:rPr lang="en-GB" dirty="0"/>
              <a:t> thrive in high concentrations of bile.</a:t>
            </a:r>
          </a:p>
          <a:p>
            <a:pPr marL="0" indent="0" algn="ctr">
              <a:buNone/>
            </a:pPr>
            <a:endParaRPr lang="en-GB" dirty="0"/>
          </a:p>
          <a:p>
            <a:pPr marL="0" indent="0" algn="ctr">
              <a:buNone/>
            </a:pPr>
            <a:r>
              <a:rPr lang="en-GB" dirty="0" err="1"/>
              <a:t>Bilophilia</a:t>
            </a:r>
            <a:r>
              <a:rPr lang="en-GB" dirty="0"/>
              <a:t> associated with inflammation and colitis</a:t>
            </a:r>
          </a:p>
        </p:txBody>
      </p:sp>
      <p:sp>
        <p:nvSpPr>
          <p:cNvPr id="4" name="Down Arrow 3"/>
          <p:cNvSpPr/>
          <p:nvPr/>
        </p:nvSpPr>
        <p:spPr>
          <a:xfrm>
            <a:off x="4355976" y="2060848"/>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355976" y="4293096"/>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372744" y="3212976"/>
            <a:ext cx="2880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9458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Anecdotal evidence</a:t>
            </a:r>
          </a:p>
        </p:txBody>
      </p:sp>
      <p:sp>
        <p:nvSpPr>
          <p:cNvPr id="3" name="Content Placeholder 2"/>
          <p:cNvSpPr>
            <a:spLocks noGrp="1"/>
          </p:cNvSpPr>
          <p:nvPr>
            <p:ph idx="1"/>
          </p:nvPr>
        </p:nvSpPr>
        <p:spPr/>
        <p:txBody>
          <a:bodyPr>
            <a:normAutofit lnSpcReduction="10000"/>
          </a:bodyPr>
          <a:lstStyle/>
          <a:p>
            <a:pPr marL="0" indent="0">
              <a:buNone/>
            </a:pPr>
            <a:r>
              <a:rPr lang="en-GB" dirty="0"/>
              <a:t>Many Autistic Children have digestive disorders and lower diversity of gut bacteria.</a:t>
            </a:r>
          </a:p>
          <a:p>
            <a:pPr marL="0" indent="0">
              <a:buNone/>
            </a:pPr>
            <a:endParaRPr lang="en-GB" dirty="0"/>
          </a:p>
          <a:p>
            <a:pPr marL="0" indent="0" algn="ctr">
              <a:buNone/>
            </a:pPr>
            <a:r>
              <a:rPr lang="en-GB" dirty="0"/>
              <a:t>The more severe the autistic symptoms the less diverse the bacteria.</a:t>
            </a:r>
          </a:p>
          <a:p>
            <a:pPr marL="0" indent="0" algn="ctr">
              <a:buNone/>
            </a:pPr>
            <a:endParaRPr lang="en-GB" dirty="0"/>
          </a:p>
          <a:p>
            <a:pPr marL="0" indent="0" algn="ctr">
              <a:buNone/>
            </a:pPr>
            <a:r>
              <a:rPr lang="en-GB" sz="1600" dirty="0" err="1">
                <a:solidFill>
                  <a:srgbClr val="7030A0"/>
                </a:solidFill>
              </a:rPr>
              <a:t>Parracho</a:t>
            </a:r>
            <a:r>
              <a:rPr lang="en-GB" sz="1600" dirty="0">
                <a:solidFill>
                  <a:srgbClr val="7030A0"/>
                </a:solidFill>
              </a:rPr>
              <a:t> et al (2005) Difference between the gut </a:t>
            </a:r>
            <a:r>
              <a:rPr lang="en-GB" sz="1600" dirty="0" err="1">
                <a:solidFill>
                  <a:srgbClr val="7030A0"/>
                </a:solidFill>
              </a:rPr>
              <a:t>microflora</a:t>
            </a:r>
            <a:r>
              <a:rPr lang="en-GB" sz="1600" dirty="0">
                <a:solidFill>
                  <a:srgbClr val="7030A0"/>
                </a:solidFill>
              </a:rPr>
              <a:t> of children with autistic spectrum disorders and that of healthy children. </a:t>
            </a:r>
            <a:r>
              <a:rPr lang="en-GB" sz="1600" i="1" dirty="0">
                <a:solidFill>
                  <a:srgbClr val="7030A0"/>
                </a:solidFill>
              </a:rPr>
              <a:t>Journal of Medical Microbiology </a:t>
            </a:r>
            <a:r>
              <a:rPr lang="en-GB" sz="1600" dirty="0">
                <a:solidFill>
                  <a:srgbClr val="7030A0"/>
                </a:solidFill>
              </a:rPr>
              <a:t>54, 987-991</a:t>
            </a:r>
            <a:r>
              <a:rPr lang="en-GB" sz="1600" dirty="0"/>
              <a:t>.</a:t>
            </a:r>
          </a:p>
          <a:p>
            <a:pPr marL="0" indent="0" algn="ctr">
              <a:buNone/>
            </a:pPr>
            <a:endParaRPr lang="en-GB" sz="1600" dirty="0"/>
          </a:p>
          <a:p>
            <a:pPr marL="0" indent="0" algn="ctr">
              <a:buNone/>
            </a:pPr>
            <a:r>
              <a:rPr lang="en-GB" dirty="0">
                <a:solidFill>
                  <a:srgbClr val="FF0000"/>
                </a:solidFill>
              </a:rPr>
              <a:t>Cause or effect?</a:t>
            </a:r>
          </a:p>
        </p:txBody>
      </p:sp>
    </p:spTree>
    <p:extLst>
      <p:ext uri="{BB962C8B-B14F-4D97-AF65-F5344CB8AC3E}">
        <p14:creationId xmlns:p14="http://schemas.microsoft.com/office/powerpoint/2010/main" val="8965766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Probiotics and prebiotics</a:t>
            </a:r>
          </a:p>
        </p:txBody>
      </p:sp>
      <p:sp>
        <p:nvSpPr>
          <p:cNvPr id="3" name="Content Placeholder 2"/>
          <p:cNvSpPr>
            <a:spLocks noGrp="1"/>
          </p:cNvSpPr>
          <p:nvPr>
            <p:ph idx="1"/>
          </p:nvPr>
        </p:nvSpPr>
        <p:spPr>
          <a:xfrm>
            <a:off x="457200" y="1412776"/>
            <a:ext cx="8229600" cy="4713387"/>
          </a:xfrm>
        </p:spPr>
        <p:txBody>
          <a:bodyPr>
            <a:normAutofit fontScale="92500" lnSpcReduction="20000"/>
          </a:bodyPr>
          <a:lstStyle/>
          <a:p>
            <a:pPr marL="0" indent="0">
              <a:buNone/>
            </a:pPr>
            <a:r>
              <a:rPr lang="en-GB" dirty="0">
                <a:solidFill>
                  <a:srgbClr val="FF0000"/>
                </a:solidFill>
              </a:rPr>
              <a:t>Many of the gut bacteria cannot be grown outside the body.</a:t>
            </a:r>
          </a:p>
          <a:p>
            <a:pPr marL="0" indent="0">
              <a:buNone/>
            </a:pPr>
            <a:endParaRPr lang="en-GB" dirty="0">
              <a:solidFill>
                <a:srgbClr val="FF0000"/>
              </a:solidFill>
            </a:endParaRPr>
          </a:p>
          <a:p>
            <a:pPr marL="0" indent="0">
              <a:buNone/>
            </a:pPr>
            <a:r>
              <a:rPr lang="en-GB" dirty="0">
                <a:solidFill>
                  <a:srgbClr val="FF0000"/>
                </a:solidFill>
              </a:rPr>
              <a:t>probiotics</a:t>
            </a:r>
            <a:r>
              <a:rPr lang="en-GB" dirty="0"/>
              <a:t> are living microorganisms that upon ingestion in specific numbers, exert health benefits beyond those of inherent basic nutrition.</a:t>
            </a:r>
          </a:p>
          <a:p>
            <a:pPr marL="0" indent="0">
              <a:buNone/>
            </a:pPr>
            <a:endParaRPr lang="en-GB" dirty="0"/>
          </a:p>
          <a:p>
            <a:pPr marL="0" indent="0">
              <a:buNone/>
            </a:pPr>
            <a:r>
              <a:rPr lang="en-GB" dirty="0">
                <a:solidFill>
                  <a:srgbClr val="FF0000"/>
                </a:solidFill>
              </a:rPr>
              <a:t>prebiotics</a:t>
            </a:r>
            <a:r>
              <a:rPr lang="en-GB" dirty="0"/>
              <a:t> which are non-digestible food ingredients that beneficially affect the host by selectively stimulating growth, or activity, or both, of one or a restricted number of bacteria in the colon.</a:t>
            </a:r>
          </a:p>
        </p:txBody>
      </p:sp>
    </p:spTree>
    <p:extLst>
      <p:ext uri="{BB962C8B-B14F-4D97-AF65-F5344CB8AC3E}">
        <p14:creationId xmlns:p14="http://schemas.microsoft.com/office/powerpoint/2010/main" val="451102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Probiotics and Prebiotics </a:t>
            </a:r>
          </a:p>
        </p:txBody>
      </p:sp>
      <p:sp>
        <p:nvSpPr>
          <p:cNvPr id="3" name="Content Placeholder 2"/>
          <p:cNvSpPr>
            <a:spLocks noGrp="1"/>
          </p:cNvSpPr>
          <p:nvPr>
            <p:ph idx="1"/>
          </p:nvPr>
        </p:nvSpPr>
        <p:spPr>
          <a:xfrm>
            <a:off x="457200" y="1600200"/>
            <a:ext cx="8507288" cy="4525963"/>
          </a:xfrm>
        </p:spPr>
        <p:txBody>
          <a:bodyPr>
            <a:normAutofit lnSpcReduction="10000"/>
          </a:bodyPr>
          <a:lstStyle/>
          <a:p>
            <a:pPr marL="0" indent="0" algn="ctr">
              <a:buNone/>
            </a:pPr>
            <a:r>
              <a:rPr lang="en-GB" dirty="0"/>
              <a:t>Have been shown to prevent colon cancer in several animals, but their role in reduction of risk of colon cancer in human has not been established.</a:t>
            </a:r>
          </a:p>
          <a:p>
            <a:pPr marL="0" indent="0">
              <a:buNone/>
            </a:pPr>
            <a:endParaRPr lang="en-GB" dirty="0"/>
          </a:p>
          <a:p>
            <a:pPr marL="0" indent="0" algn="ctr">
              <a:buNone/>
            </a:pPr>
            <a:r>
              <a:rPr lang="en-GB" dirty="0">
                <a:solidFill>
                  <a:srgbClr val="0070C0"/>
                </a:solidFill>
              </a:rPr>
              <a:t>However, probiotics have been shown to reduce the faecal activity of enzymes known to produce</a:t>
            </a:r>
          </a:p>
          <a:p>
            <a:pPr marL="0" indent="0" algn="ctr">
              <a:buNone/>
            </a:pPr>
            <a:r>
              <a:rPr lang="en-GB" dirty="0" err="1">
                <a:solidFill>
                  <a:srgbClr val="0070C0"/>
                </a:solidFill>
              </a:rPr>
              <a:t>genotoxic</a:t>
            </a:r>
            <a:r>
              <a:rPr lang="en-GB" dirty="0">
                <a:solidFill>
                  <a:srgbClr val="0070C0"/>
                </a:solidFill>
              </a:rPr>
              <a:t> compounds that act as tumour initiators in humans.</a:t>
            </a:r>
          </a:p>
        </p:txBody>
      </p:sp>
    </p:spTree>
    <p:extLst>
      <p:ext uri="{BB962C8B-B14F-4D97-AF65-F5344CB8AC3E}">
        <p14:creationId xmlns:p14="http://schemas.microsoft.com/office/powerpoint/2010/main" val="3598737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Probiotic foods?</a:t>
            </a:r>
          </a:p>
        </p:txBody>
      </p:sp>
      <p:sp>
        <p:nvSpPr>
          <p:cNvPr id="3" name="Content Placeholder 2"/>
          <p:cNvSpPr>
            <a:spLocks noGrp="1"/>
          </p:cNvSpPr>
          <p:nvPr>
            <p:ph idx="1"/>
          </p:nvPr>
        </p:nvSpPr>
        <p:spPr/>
        <p:txBody>
          <a:bodyPr/>
          <a:lstStyle/>
          <a:p>
            <a:r>
              <a:rPr lang="en-GB" u="sng" dirty="0">
                <a:solidFill>
                  <a:srgbClr val="FF0000"/>
                </a:solidFill>
              </a:rPr>
              <a:t>Live</a:t>
            </a:r>
            <a:r>
              <a:rPr lang="en-GB" dirty="0"/>
              <a:t> yoghurt culture improve digestion of lactose and can eliminate symptoms of lactose intolerance (lactobacillus </a:t>
            </a:r>
            <a:r>
              <a:rPr lang="en-GB" dirty="0" err="1"/>
              <a:t>reuteri</a:t>
            </a:r>
            <a:r>
              <a:rPr lang="en-GB" dirty="0"/>
              <a:t> / </a:t>
            </a:r>
            <a:r>
              <a:rPr lang="en-GB" dirty="0" err="1"/>
              <a:t>casei</a:t>
            </a:r>
            <a:r>
              <a:rPr lang="en-GB" dirty="0"/>
              <a:t>).</a:t>
            </a:r>
          </a:p>
          <a:p>
            <a:endParaRPr lang="en-GB" dirty="0"/>
          </a:p>
          <a:p>
            <a:pPr marL="0" indent="0">
              <a:buNone/>
            </a:pPr>
            <a:r>
              <a:rPr lang="en-GB" dirty="0"/>
              <a:t>Survival in foods approximately 80% by end of shelf life </a:t>
            </a:r>
            <a:r>
              <a:rPr lang="en-GB" sz="2400" dirty="0"/>
              <a:t>(Soares et al., 2019).</a:t>
            </a:r>
          </a:p>
        </p:txBody>
      </p:sp>
    </p:spTree>
    <p:extLst>
      <p:ext uri="{BB962C8B-B14F-4D97-AF65-F5344CB8AC3E}">
        <p14:creationId xmlns:p14="http://schemas.microsoft.com/office/powerpoint/2010/main" val="1801244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Probiotics</a:t>
            </a:r>
          </a:p>
        </p:txBody>
      </p:sp>
      <p:sp>
        <p:nvSpPr>
          <p:cNvPr id="3" name="Content Placeholder 2"/>
          <p:cNvSpPr>
            <a:spLocks noGrp="1"/>
          </p:cNvSpPr>
          <p:nvPr>
            <p:ph idx="1"/>
          </p:nvPr>
        </p:nvSpPr>
        <p:spPr/>
        <p:txBody>
          <a:bodyPr/>
          <a:lstStyle/>
          <a:p>
            <a:r>
              <a:rPr lang="en-GB" dirty="0">
                <a:hlinkClick r:id="rId2"/>
              </a:rPr>
              <a:t>https://www.youtube.com/watch?v=2k8Puxz54FQ</a:t>
            </a:r>
            <a:r>
              <a:rPr lang="en-GB" dirty="0"/>
              <a:t> </a:t>
            </a:r>
          </a:p>
        </p:txBody>
      </p:sp>
      <p:pic>
        <p:nvPicPr>
          <p:cNvPr id="3078" name="Picture 6" descr="The Microbiome and Health: Probiotics Are Good For Your Gut | Fitnescity:  Fitness Lab Testing. Body Composition Assessments.">
            <a:extLst>
              <a:ext uri="{FF2B5EF4-FFF2-40B4-BE49-F238E27FC236}">
                <a16:creationId xmlns:a16="http://schemas.microsoft.com/office/drawing/2014/main" id="{5C13955F-1409-9820-E05F-9F5BCCA93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2384277"/>
            <a:ext cx="3924448" cy="3924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576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a:xfrm>
            <a:off x="457200" y="1600200"/>
            <a:ext cx="8229600" cy="5069160"/>
          </a:xfrm>
        </p:spPr>
        <p:txBody>
          <a:bodyPr>
            <a:normAutofit lnSpcReduction="10000"/>
          </a:bodyPr>
          <a:lstStyle/>
          <a:p>
            <a:pPr marL="0" indent="0">
              <a:buNone/>
            </a:pPr>
            <a:r>
              <a:rPr lang="en-GB" sz="2100" dirty="0"/>
              <a:t>Yu </a:t>
            </a:r>
            <a:r>
              <a:rPr lang="en-GB" sz="2100" dirty="0" err="1"/>
              <a:t>Gan</a:t>
            </a:r>
            <a:r>
              <a:rPr lang="en-GB" sz="2100" dirty="0"/>
              <a:t> et al 2019- </a:t>
            </a:r>
            <a:r>
              <a:rPr lang="en-GB" sz="2100" i="1" dirty="0"/>
              <a:t>Conclusion</a:t>
            </a:r>
            <a:r>
              <a:rPr lang="en-GB" sz="2100" dirty="0"/>
              <a:t>: </a:t>
            </a:r>
            <a:r>
              <a:rPr lang="en-GB" sz="2100" dirty="0">
                <a:solidFill>
                  <a:srgbClr val="7030A0"/>
                </a:solidFill>
              </a:rPr>
              <a:t>Our findings show that administration of probiotics and/or prebiotics prior to operation day decreases the infection rate post-liver resection and could shorten the duration of hospitalization and antibiotics use.</a:t>
            </a:r>
          </a:p>
          <a:p>
            <a:pPr marL="0" indent="0">
              <a:buNone/>
            </a:pPr>
            <a:endParaRPr lang="en-GB" sz="2100" dirty="0">
              <a:solidFill>
                <a:srgbClr val="7030A0"/>
              </a:solidFill>
            </a:endParaRPr>
          </a:p>
          <a:p>
            <a:pPr marL="0" indent="0">
              <a:buNone/>
            </a:pPr>
            <a:r>
              <a:rPr lang="en-GB" sz="2100" dirty="0"/>
              <a:t>Hu et al 2019- </a:t>
            </a:r>
            <a:r>
              <a:rPr lang="en-GB" sz="2100" dirty="0">
                <a:solidFill>
                  <a:srgbClr val="00B050"/>
                </a:solidFill>
              </a:rPr>
              <a:t>Yakult intake changed the abundance of some bacteria related to caries, suggesting that the change of composition may be beneficial to oral health, while the overall microbiota structure remained unaffected.</a:t>
            </a:r>
          </a:p>
          <a:p>
            <a:pPr marL="0" indent="0">
              <a:buNone/>
            </a:pPr>
            <a:endParaRPr lang="en-GB" sz="2100" dirty="0">
              <a:solidFill>
                <a:srgbClr val="00B050"/>
              </a:solidFill>
            </a:endParaRPr>
          </a:p>
          <a:p>
            <a:pPr marL="0" indent="0">
              <a:buNone/>
            </a:pPr>
            <a:r>
              <a:rPr lang="en-GB" sz="2100" dirty="0"/>
              <a:t>Yakult</a:t>
            </a:r>
            <a:r>
              <a:rPr lang="en-GB" sz="2100" baseline="30000" dirty="0"/>
              <a:t>®</a:t>
            </a:r>
            <a:r>
              <a:rPr lang="en-GB" sz="2100" dirty="0"/>
              <a:t> and its probiotic content may inhibit </a:t>
            </a:r>
            <a:r>
              <a:rPr lang="en-GB" sz="2100" i="1" dirty="0"/>
              <a:t>S. </a:t>
            </a:r>
            <a:r>
              <a:rPr lang="en-GB" sz="2100" i="1" dirty="0" err="1"/>
              <a:t>mutans</a:t>
            </a:r>
            <a:r>
              <a:rPr lang="en-GB" sz="2100" dirty="0"/>
              <a:t> growth and the effect may be moderated by the type of sugar added for </a:t>
            </a:r>
            <a:r>
              <a:rPr lang="en-GB" sz="2100" dirty="0" err="1"/>
              <a:t>LcY</a:t>
            </a:r>
            <a:r>
              <a:rPr lang="en-GB" sz="2100" dirty="0"/>
              <a:t> cultivation.</a:t>
            </a:r>
            <a:endParaRPr lang="en-GB" sz="2100" dirty="0">
              <a:solidFill>
                <a:srgbClr val="00B050"/>
              </a:solidFill>
            </a:endParaRPr>
          </a:p>
          <a:p>
            <a:pPr marL="0" indent="0">
              <a:buNone/>
            </a:pPr>
            <a:endParaRPr lang="en-GB" sz="2100" dirty="0">
              <a:solidFill>
                <a:srgbClr val="00B050"/>
              </a:solidFill>
            </a:endParaRPr>
          </a:p>
          <a:p>
            <a:pPr marL="0" indent="0">
              <a:buNone/>
            </a:pPr>
            <a:r>
              <a:rPr lang="en-GB" sz="2100" dirty="0"/>
              <a:t>Conclusion: Probiotic drink is more effective in reducing Streptococcus </a:t>
            </a:r>
            <a:r>
              <a:rPr lang="en-GB" sz="2100" dirty="0" err="1"/>
              <a:t>mutans</a:t>
            </a:r>
            <a:r>
              <a:rPr lang="en-GB" sz="2100" dirty="0"/>
              <a:t> count in the plaque than the probiotic sachet. </a:t>
            </a:r>
          </a:p>
          <a:p>
            <a:pPr marL="0" indent="0">
              <a:buNone/>
            </a:pPr>
            <a:endParaRPr lang="en-GB" sz="2100" dirty="0">
              <a:solidFill>
                <a:srgbClr val="00B050"/>
              </a:solidFill>
            </a:endParaRPr>
          </a:p>
          <a:p>
            <a:pPr marL="0" indent="0">
              <a:buNone/>
            </a:pPr>
            <a:endParaRPr lang="en-GB" sz="2400" dirty="0">
              <a:solidFill>
                <a:srgbClr val="00B050"/>
              </a:solidFill>
            </a:endParaRPr>
          </a:p>
        </p:txBody>
      </p:sp>
    </p:spTree>
    <p:extLst>
      <p:ext uri="{BB962C8B-B14F-4D97-AF65-F5344CB8AC3E}">
        <p14:creationId xmlns:p14="http://schemas.microsoft.com/office/powerpoint/2010/main" val="2653598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DCA0-28B0-4CC1-A724-D6DD808E6E40}"/>
              </a:ext>
            </a:extLst>
          </p:cNvPr>
          <p:cNvSpPr>
            <a:spLocks noGrp="1"/>
          </p:cNvSpPr>
          <p:nvPr>
            <p:ph type="title"/>
          </p:nvPr>
        </p:nvSpPr>
        <p:spPr/>
        <p:txBody>
          <a:bodyPr/>
          <a:lstStyle/>
          <a:p>
            <a:r>
              <a:rPr lang="en-GB" dirty="0" err="1"/>
              <a:t>Siddharthan</a:t>
            </a:r>
            <a:r>
              <a:rPr lang="en-GB" dirty="0"/>
              <a:t> et al 2018 </a:t>
            </a:r>
          </a:p>
        </p:txBody>
      </p:sp>
      <p:sp>
        <p:nvSpPr>
          <p:cNvPr id="3" name="Content Placeholder 2">
            <a:extLst>
              <a:ext uri="{FF2B5EF4-FFF2-40B4-BE49-F238E27FC236}">
                <a16:creationId xmlns:a16="http://schemas.microsoft.com/office/drawing/2014/main" id="{0BD4A47F-C07D-4933-B187-163A4D65D057}"/>
              </a:ext>
            </a:extLst>
          </p:cNvPr>
          <p:cNvSpPr>
            <a:spLocks noGrp="1"/>
          </p:cNvSpPr>
          <p:nvPr>
            <p:ph idx="1"/>
          </p:nvPr>
        </p:nvSpPr>
        <p:spPr/>
        <p:txBody>
          <a:bodyPr>
            <a:normAutofit fontScale="92500" lnSpcReduction="10000"/>
          </a:bodyPr>
          <a:lstStyle/>
          <a:p>
            <a:pPr marL="0" indent="0">
              <a:buNone/>
            </a:pPr>
            <a:r>
              <a:rPr lang="en-GB" sz="3200" dirty="0"/>
              <a:t>Maintaining a healthy microbiome in the peri-operative period may enable control of multi-drug resistance (MDR) organisms, whereas use of antibiotics simply resets the </a:t>
            </a:r>
            <a:r>
              <a:rPr lang="en-GB" sz="3200" dirty="0" err="1"/>
              <a:t>dysbiotic</a:t>
            </a:r>
            <a:r>
              <a:rPr lang="en-GB" sz="3200" dirty="0"/>
              <a:t> relation by eliminating multiple strains of bacteria. </a:t>
            </a:r>
          </a:p>
          <a:p>
            <a:pPr marL="0" indent="0">
              <a:buNone/>
            </a:pPr>
            <a:endParaRPr lang="en-GB" sz="3200" dirty="0"/>
          </a:p>
          <a:p>
            <a:pPr marL="0" indent="0">
              <a:buNone/>
            </a:pPr>
            <a:r>
              <a:rPr lang="en-GB" sz="3200" dirty="0"/>
              <a:t>Such loss of microbial diversity or abundance can slow wound healing. Use of pro-biotics to prevent infection has been evaluated in several studies, but their utility is not yet clear.</a:t>
            </a:r>
            <a:endParaRPr lang="en-GB" sz="3200" dirty="0">
              <a:solidFill>
                <a:srgbClr val="00B050"/>
              </a:solidFill>
            </a:endParaRPr>
          </a:p>
          <a:p>
            <a:pPr marL="0" indent="0">
              <a:buNone/>
            </a:pPr>
            <a:endParaRPr lang="en-GB" dirty="0"/>
          </a:p>
        </p:txBody>
      </p:sp>
    </p:spTree>
    <p:extLst>
      <p:ext uri="{BB962C8B-B14F-4D97-AF65-F5344CB8AC3E}">
        <p14:creationId xmlns:p14="http://schemas.microsoft.com/office/powerpoint/2010/main" val="19957683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Text Box 4"/>
          <p:cNvSpPr txBox="1">
            <a:spLocks noChangeArrowheads="1"/>
          </p:cNvSpPr>
          <p:nvPr/>
        </p:nvSpPr>
        <p:spPr bwMode="auto">
          <a:xfrm>
            <a:off x="2400911" y="188640"/>
            <a:ext cx="450097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4800" b="1" dirty="0">
                <a:solidFill>
                  <a:srgbClr val="0070C0"/>
                </a:solidFill>
              </a:rPr>
              <a:t>BIOAVAILABILITY</a:t>
            </a:r>
          </a:p>
        </p:txBody>
      </p:sp>
      <p:sp>
        <p:nvSpPr>
          <p:cNvPr id="2053" name="Text Box 5"/>
          <p:cNvSpPr txBox="1">
            <a:spLocks noChangeArrowheads="1"/>
          </p:cNvSpPr>
          <p:nvPr/>
        </p:nvSpPr>
        <p:spPr bwMode="auto">
          <a:xfrm>
            <a:off x="757063" y="1019637"/>
            <a:ext cx="786882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600" dirty="0">
                <a:solidFill>
                  <a:srgbClr val="FF0000"/>
                </a:solidFill>
              </a:rPr>
              <a:t>What we get from what we have taken in</a:t>
            </a:r>
          </a:p>
        </p:txBody>
      </p:sp>
      <p:sp>
        <p:nvSpPr>
          <p:cNvPr id="5" name="Text Box 4"/>
          <p:cNvSpPr txBox="1">
            <a:spLocks noChangeArrowheads="1"/>
          </p:cNvSpPr>
          <p:nvPr/>
        </p:nvSpPr>
        <p:spPr bwMode="auto">
          <a:xfrm>
            <a:off x="539552" y="3717032"/>
            <a:ext cx="7936667"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sz="2800" i="1" dirty="0">
                <a:solidFill>
                  <a:srgbClr val="00B050"/>
                </a:solidFill>
              </a:rPr>
              <a:t>First basic law of nutrition</a:t>
            </a:r>
            <a:r>
              <a:rPr lang="en-US" altLang="en-US" sz="4800" dirty="0">
                <a:solidFill>
                  <a:srgbClr val="00B050"/>
                </a:solidFill>
              </a:rPr>
              <a:t> </a:t>
            </a:r>
          </a:p>
          <a:p>
            <a:pPr algn="ctr"/>
            <a:endParaRPr lang="en-US" altLang="en-US" sz="4000" dirty="0"/>
          </a:p>
          <a:p>
            <a:pPr algn="ctr"/>
            <a:r>
              <a:rPr lang="en-US" altLang="en-US" sz="4000" i="1" dirty="0">
                <a:solidFill>
                  <a:srgbClr val="0070C0"/>
                </a:solidFill>
              </a:rPr>
              <a:t>No nutrient is absorbed and </a:t>
            </a:r>
            <a:r>
              <a:rPr lang="en-US" altLang="en-US" sz="4000" i="1" dirty="0" err="1">
                <a:solidFill>
                  <a:srgbClr val="0070C0"/>
                </a:solidFill>
              </a:rPr>
              <a:t>utilised</a:t>
            </a:r>
            <a:endParaRPr lang="en-US" altLang="en-US" sz="4000" i="1" dirty="0">
              <a:solidFill>
                <a:srgbClr val="0070C0"/>
              </a:solidFill>
            </a:endParaRPr>
          </a:p>
          <a:p>
            <a:pPr algn="ctr"/>
            <a:r>
              <a:rPr lang="en-US" altLang="en-US" sz="4000" i="1" dirty="0">
                <a:solidFill>
                  <a:srgbClr val="0070C0"/>
                </a:solidFill>
              </a:rPr>
              <a:t> to the full extent that it is fed	</a:t>
            </a:r>
            <a:endParaRPr lang="en-US" altLang="en-US" sz="3200" i="1" dirty="0">
              <a:solidFill>
                <a:srgbClr val="0070C0"/>
              </a:solidFill>
            </a:endParaRPr>
          </a:p>
        </p:txBody>
      </p:sp>
      <p:sp>
        <p:nvSpPr>
          <p:cNvPr id="6" name="Text Box 5"/>
          <p:cNvSpPr txBox="1">
            <a:spLocks noChangeArrowheads="1"/>
          </p:cNvSpPr>
          <p:nvPr/>
        </p:nvSpPr>
        <p:spPr bwMode="auto">
          <a:xfrm>
            <a:off x="1901210" y="2060848"/>
            <a:ext cx="521335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800" dirty="0"/>
              <a:t>A nutrient is considered outside the body until it passes thru the intestinal barrier</a:t>
            </a:r>
          </a:p>
        </p:txBody>
      </p:sp>
      <p:sp>
        <p:nvSpPr>
          <p:cNvPr id="3" name="Down Arrow 2"/>
          <p:cNvSpPr/>
          <p:nvPr/>
        </p:nvSpPr>
        <p:spPr>
          <a:xfrm>
            <a:off x="3995936" y="3434036"/>
            <a:ext cx="864096" cy="6430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93779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53"/>
                                        </p:tgtEl>
                                        <p:attrNameLst>
                                          <p:attrName>style.visibility</p:attrName>
                                        </p:attrNameLst>
                                      </p:cBhvr>
                                      <p:to>
                                        <p:strVal val="visible"/>
                                      </p:to>
                                    </p:set>
                                    <p:animEffect transition="in" filter="dissolve">
                                      <p:cBhvr>
                                        <p:cTn id="7" dur="5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Text Box 4"/>
          <p:cNvSpPr txBox="1">
            <a:spLocks noChangeArrowheads="1"/>
          </p:cNvSpPr>
          <p:nvPr/>
        </p:nvSpPr>
        <p:spPr bwMode="auto">
          <a:xfrm>
            <a:off x="1331640" y="1772816"/>
            <a:ext cx="6675437"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3200" dirty="0">
                <a:solidFill>
                  <a:srgbClr val="FF0000"/>
                </a:solidFill>
              </a:rPr>
              <a:t>Bioavailability is a post-absorption assessment of how much of a nutrient that has been absorbed becomes functional to the system </a:t>
            </a:r>
          </a:p>
        </p:txBody>
      </p:sp>
      <p:sp>
        <p:nvSpPr>
          <p:cNvPr id="41989" name="Text Box 5"/>
          <p:cNvSpPr txBox="1">
            <a:spLocks noChangeArrowheads="1"/>
          </p:cNvSpPr>
          <p:nvPr/>
        </p:nvSpPr>
        <p:spPr bwMode="auto">
          <a:xfrm>
            <a:off x="3211239" y="1124744"/>
            <a:ext cx="291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solidFill>
                  <a:srgbClr val="0070C0"/>
                </a:solidFill>
              </a:rPr>
              <a:t>Nutritional Definition</a:t>
            </a:r>
          </a:p>
        </p:txBody>
      </p:sp>
      <p:sp>
        <p:nvSpPr>
          <p:cNvPr id="4" name="Text Box 7"/>
          <p:cNvSpPr txBox="1">
            <a:spLocks noChangeArrowheads="1"/>
          </p:cNvSpPr>
          <p:nvPr/>
        </p:nvSpPr>
        <p:spPr bwMode="auto">
          <a:xfrm>
            <a:off x="1189037" y="4509120"/>
            <a:ext cx="6675437"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3200" dirty="0"/>
              <a:t>Bioavailability is an assessment of how much of a nutrient is retained in the food product after processing for the consumer</a:t>
            </a:r>
          </a:p>
        </p:txBody>
      </p:sp>
      <p:sp>
        <p:nvSpPr>
          <p:cNvPr id="5" name="Text Box 5"/>
          <p:cNvSpPr txBox="1">
            <a:spLocks noChangeArrowheads="1"/>
          </p:cNvSpPr>
          <p:nvPr/>
        </p:nvSpPr>
        <p:spPr bwMode="auto">
          <a:xfrm>
            <a:off x="2935421" y="4005064"/>
            <a:ext cx="318266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u="sng" dirty="0">
                <a:solidFill>
                  <a:srgbClr val="00B050"/>
                </a:solidFill>
              </a:rPr>
              <a:t>Food Science Definition</a:t>
            </a:r>
          </a:p>
        </p:txBody>
      </p:sp>
      <p:sp>
        <p:nvSpPr>
          <p:cNvPr id="2" name="TextBox 1"/>
          <p:cNvSpPr txBox="1"/>
          <p:nvPr/>
        </p:nvSpPr>
        <p:spPr>
          <a:xfrm>
            <a:off x="1331640" y="260648"/>
            <a:ext cx="6120680" cy="584775"/>
          </a:xfrm>
          <a:prstGeom prst="rect">
            <a:avLst/>
          </a:prstGeom>
          <a:noFill/>
        </p:spPr>
        <p:txBody>
          <a:bodyPr wrap="square" rtlCol="0">
            <a:spAutoFit/>
          </a:bodyPr>
          <a:lstStyle/>
          <a:p>
            <a:r>
              <a:rPr lang="en-GB" sz="3200" dirty="0"/>
              <a:t>Added Complexity of Bioavailability</a:t>
            </a:r>
          </a:p>
        </p:txBody>
      </p:sp>
    </p:spTree>
    <p:extLst>
      <p:ext uri="{BB962C8B-B14F-4D97-AF65-F5344CB8AC3E}">
        <p14:creationId xmlns:p14="http://schemas.microsoft.com/office/powerpoint/2010/main" val="2231918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Text Box 4"/>
          <p:cNvSpPr txBox="1">
            <a:spLocks noChangeArrowheads="1"/>
          </p:cNvSpPr>
          <p:nvPr/>
        </p:nvSpPr>
        <p:spPr bwMode="auto">
          <a:xfrm>
            <a:off x="1835696" y="332656"/>
            <a:ext cx="53721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4400" dirty="0"/>
              <a:t>Biological Availability</a:t>
            </a:r>
          </a:p>
        </p:txBody>
      </p:sp>
      <p:sp>
        <p:nvSpPr>
          <p:cNvPr id="52229" name="Text Box 5"/>
          <p:cNvSpPr txBox="1">
            <a:spLocks noChangeArrowheads="1"/>
          </p:cNvSpPr>
          <p:nvPr/>
        </p:nvSpPr>
        <p:spPr bwMode="auto">
          <a:xfrm>
            <a:off x="2915816" y="1094656"/>
            <a:ext cx="27781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  (Bioavailability)</a:t>
            </a:r>
          </a:p>
        </p:txBody>
      </p:sp>
      <p:sp>
        <p:nvSpPr>
          <p:cNvPr id="52230" name="Text Box 6"/>
          <p:cNvSpPr txBox="1">
            <a:spLocks noChangeArrowheads="1"/>
          </p:cNvSpPr>
          <p:nvPr/>
        </p:nvSpPr>
        <p:spPr bwMode="auto">
          <a:xfrm>
            <a:off x="912812" y="1787873"/>
            <a:ext cx="77739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dirty="0"/>
              <a:t>Definition can be based on either the percentage of a nutrient </a:t>
            </a:r>
            <a:r>
              <a:rPr lang="en-US" altLang="en-US" b="1" dirty="0">
                <a:solidFill>
                  <a:srgbClr val="FF3300"/>
                </a:solidFill>
              </a:rPr>
              <a:t>ingested</a:t>
            </a:r>
            <a:r>
              <a:rPr lang="en-US" altLang="en-US" dirty="0"/>
              <a:t> or the percentage of a nutrient </a:t>
            </a:r>
            <a:r>
              <a:rPr lang="en-US" altLang="en-US" b="1" dirty="0">
                <a:solidFill>
                  <a:srgbClr val="FF3300"/>
                </a:solidFill>
              </a:rPr>
              <a:t>absorbed</a:t>
            </a:r>
            <a:r>
              <a:rPr lang="en-US" altLang="en-US" dirty="0"/>
              <a:t> that becomes useful to the organism</a:t>
            </a:r>
          </a:p>
        </p:txBody>
      </p:sp>
      <p:sp>
        <p:nvSpPr>
          <p:cNvPr id="52231" name="Text Box 7"/>
          <p:cNvSpPr txBox="1">
            <a:spLocks noChangeArrowheads="1"/>
          </p:cNvSpPr>
          <p:nvPr/>
        </p:nvSpPr>
        <p:spPr bwMode="auto">
          <a:xfrm>
            <a:off x="4590155" y="3912994"/>
            <a:ext cx="410445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dirty="0"/>
              <a:t>The percentage ingested is preferred by some because the percentage absorbed is difficult to determine and relies on an indirect analysis</a:t>
            </a:r>
          </a:p>
        </p:txBody>
      </p:sp>
      <p:sp>
        <p:nvSpPr>
          <p:cNvPr id="52232" name="Text Box 8"/>
          <p:cNvSpPr txBox="1">
            <a:spLocks noChangeArrowheads="1"/>
          </p:cNvSpPr>
          <p:nvPr/>
        </p:nvSpPr>
        <p:spPr bwMode="auto">
          <a:xfrm>
            <a:off x="394345" y="3933056"/>
            <a:ext cx="370219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en-US" dirty="0"/>
              <a:t>The percentage absorbed is, nonetheless, a more accurate appraisal of bioavailability</a:t>
            </a:r>
          </a:p>
        </p:txBody>
      </p:sp>
      <p:cxnSp>
        <p:nvCxnSpPr>
          <p:cNvPr id="3" name="Straight Arrow Connector 2"/>
          <p:cNvCxnSpPr/>
          <p:nvPr/>
        </p:nvCxnSpPr>
        <p:spPr>
          <a:xfrm flipH="1">
            <a:off x="2915816" y="2348880"/>
            <a:ext cx="1152128" cy="151216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endCxn id="52231" idx="0"/>
          </p:cNvCxnSpPr>
          <p:nvPr/>
        </p:nvCxnSpPr>
        <p:spPr>
          <a:xfrm flipH="1">
            <a:off x="6642383" y="2125416"/>
            <a:ext cx="665921" cy="1787578"/>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49001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2230"/>
                                        </p:tgtEl>
                                        <p:attrNameLst>
                                          <p:attrName>style.visibility</p:attrName>
                                        </p:attrNameLst>
                                      </p:cBhvr>
                                      <p:to>
                                        <p:strVal val="visible"/>
                                      </p:to>
                                    </p:set>
                                    <p:animEffect transition="in" filter="box(in)">
                                      <p:cBhvr>
                                        <p:cTn id="7" dur="500"/>
                                        <p:tgtEl>
                                          <p:spTgt spid="522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2231"/>
                                        </p:tgtEl>
                                        <p:attrNameLst>
                                          <p:attrName>style.visibility</p:attrName>
                                        </p:attrNameLst>
                                      </p:cBhvr>
                                      <p:to>
                                        <p:strVal val="visible"/>
                                      </p:to>
                                    </p:set>
                                    <p:animEffect transition="in" filter="box(in)">
                                      <p:cBhvr>
                                        <p:cTn id="12" dur="500"/>
                                        <p:tgtEl>
                                          <p:spTgt spid="5223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52232"/>
                                        </p:tgtEl>
                                        <p:attrNameLst>
                                          <p:attrName>style.visibility</p:attrName>
                                        </p:attrNameLst>
                                      </p:cBhvr>
                                      <p:to>
                                        <p:strVal val="visible"/>
                                      </p:to>
                                    </p:set>
                                    <p:animEffect transition="in" filter="box(in)">
                                      <p:cBhvr>
                                        <p:cTn id="17" dur="500"/>
                                        <p:tgtEl>
                                          <p:spTgt spid="52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0" grpId="0"/>
      <p:bldP spid="52231" grpId="0"/>
      <p:bldP spid="5223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Release of Nutrients from Food</a:t>
            </a:r>
          </a:p>
        </p:txBody>
      </p:sp>
      <p:sp>
        <p:nvSpPr>
          <p:cNvPr id="4" name="Rectangle 3"/>
          <p:cNvSpPr/>
          <p:nvPr/>
        </p:nvSpPr>
        <p:spPr>
          <a:xfrm>
            <a:off x="395537" y="1412776"/>
            <a:ext cx="8496944" cy="5078313"/>
          </a:xfrm>
          <a:prstGeom prst="rect">
            <a:avLst/>
          </a:prstGeom>
        </p:spPr>
        <p:txBody>
          <a:bodyPr wrap="square">
            <a:spAutoFit/>
          </a:bodyPr>
          <a:lstStyle/>
          <a:p>
            <a:pPr marL="342900" indent="-342900">
              <a:lnSpc>
                <a:spcPct val="150000"/>
              </a:lnSpc>
              <a:buFont typeface="+mj-lt"/>
              <a:buAutoNum type="arabicPeriod"/>
            </a:pPr>
            <a:r>
              <a:rPr lang="en-GB" sz="2400" dirty="0"/>
              <a:t>Release of the nutrient from the physicochemical dietary matrix</a:t>
            </a:r>
          </a:p>
          <a:p>
            <a:pPr marL="342900" indent="-342900">
              <a:lnSpc>
                <a:spcPct val="150000"/>
              </a:lnSpc>
              <a:buFont typeface="+mj-lt"/>
              <a:buAutoNum type="arabicPeriod"/>
            </a:pPr>
            <a:r>
              <a:rPr lang="en-GB" sz="2400" dirty="0"/>
              <a:t>Effects of digestive enzymes in the intestine</a:t>
            </a:r>
          </a:p>
          <a:p>
            <a:pPr marL="342900" indent="-342900">
              <a:lnSpc>
                <a:spcPct val="150000"/>
              </a:lnSpc>
              <a:buFont typeface="+mj-lt"/>
              <a:buAutoNum type="arabicPeriod"/>
            </a:pPr>
            <a:r>
              <a:rPr lang="en-GB" sz="2400" dirty="0"/>
              <a:t>Binding and uptake by the intestinal mucosa</a:t>
            </a:r>
          </a:p>
          <a:p>
            <a:pPr marL="342900" indent="-342900">
              <a:lnSpc>
                <a:spcPct val="150000"/>
              </a:lnSpc>
              <a:buFont typeface="+mj-lt"/>
              <a:buAutoNum type="arabicPeriod"/>
            </a:pPr>
            <a:r>
              <a:rPr lang="en-GB" sz="2400" dirty="0"/>
              <a:t>Transfer across the gut wall (passing through the cells, in-between them or both) to the blood or lymphatic circulation</a:t>
            </a:r>
          </a:p>
          <a:p>
            <a:pPr marL="342900" indent="-342900">
              <a:lnSpc>
                <a:spcPct val="150000"/>
              </a:lnSpc>
              <a:buFont typeface="+mj-lt"/>
              <a:buAutoNum type="arabicPeriod"/>
            </a:pPr>
            <a:r>
              <a:rPr lang="en-GB" sz="2400" dirty="0"/>
              <a:t>Systemic distribution</a:t>
            </a:r>
          </a:p>
          <a:p>
            <a:pPr marL="342900" indent="-342900">
              <a:lnSpc>
                <a:spcPct val="150000"/>
              </a:lnSpc>
              <a:buFont typeface="+mj-lt"/>
              <a:buAutoNum type="arabicPeriod"/>
            </a:pPr>
            <a:r>
              <a:rPr lang="en-GB" sz="2400" dirty="0"/>
              <a:t>Systemic deposition (stores)</a:t>
            </a:r>
          </a:p>
          <a:p>
            <a:pPr marL="342900" indent="-342900">
              <a:lnSpc>
                <a:spcPct val="150000"/>
              </a:lnSpc>
              <a:buFont typeface="+mj-lt"/>
              <a:buAutoNum type="arabicPeriod"/>
            </a:pPr>
            <a:r>
              <a:rPr lang="en-GB" sz="2400" dirty="0"/>
              <a:t>Metabolic and functional use</a:t>
            </a:r>
          </a:p>
          <a:p>
            <a:pPr marL="342900" indent="-342900">
              <a:lnSpc>
                <a:spcPct val="150000"/>
              </a:lnSpc>
              <a:buFont typeface="+mj-lt"/>
              <a:buAutoNum type="arabicPeriod"/>
            </a:pPr>
            <a:r>
              <a:rPr lang="en-GB" sz="2400" dirty="0"/>
              <a:t>Excretion (via urine or faeces)</a:t>
            </a:r>
          </a:p>
        </p:txBody>
      </p:sp>
    </p:spTree>
    <p:extLst>
      <p:ext uri="{BB962C8B-B14F-4D97-AF65-F5344CB8AC3E}">
        <p14:creationId xmlns:p14="http://schemas.microsoft.com/office/powerpoint/2010/main" val="28390440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US" altLang="en-US" dirty="0"/>
              <a:t>Bioavailability depends on</a:t>
            </a:r>
            <a:br>
              <a:rPr lang="en-US" altLang="en-US" dirty="0"/>
            </a:br>
            <a:endParaRPr lang="en-US" altLang="en-US" dirty="0"/>
          </a:p>
        </p:txBody>
      </p:sp>
      <p:sp>
        <p:nvSpPr>
          <p:cNvPr id="4099" name="Rectangle 3"/>
          <p:cNvSpPr>
            <a:spLocks noGrp="1" noChangeArrowheads="1"/>
          </p:cNvSpPr>
          <p:nvPr>
            <p:ph type="body" idx="1"/>
          </p:nvPr>
        </p:nvSpPr>
        <p:spPr/>
        <p:txBody>
          <a:bodyPr>
            <a:normAutofit/>
          </a:bodyPr>
          <a:lstStyle/>
          <a:p>
            <a:pPr marL="514350" indent="-514350">
              <a:buFont typeface="+mj-lt"/>
              <a:buAutoNum type="arabicPeriod"/>
            </a:pPr>
            <a:r>
              <a:rPr lang="en-US" altLang="en-US" dirty="0"/>
              <a:t>The fraction (or percentage) of nutrient absorbed that is useful to the body</a:t>
            </a:r>
          </a:p>
          <a:p>
            <a:pPr marL="0" indent="0">
              <a:buNone/>
            </a:pPr>
            <a:endParaRPr lang="en-US" altLang="en-US" dirty="0"/>
          </a:p>
          <a:p>
            <a:pPr marL="800100" lvl="2" indent="0">
              <a:buNone/>
            </a:pPr>
            <a:r>
              <a:rPr lang="en-US" altLang="en-US" dirty="0"/>
              <a:t>				</a:t>
            </a:r>
            <a:r>
              <a:rPr lang="en-US" altLang="en-US" dirty="0">
                <a:solidFill>
                  <a:srgbClr val="7030A0"/>
                </a:solidFill>
              </a:rPr>
              <a:t>AND</a:t>
            </a:r>
          </a:p>
          <a:p>
            <a:pPr marL="800100" lvl="2" indent="0">
              <a:buNone/>
            </a:pPr>
            <a:endParaRPr lang="en-US" altLang="en-US" dirty="0"/>
          </a:p>
          <a:p>
            <a:pPr marL="514350" indent="-514350">
              <a:buFont typeface="+mj-lt"/>
              <a:buAutoNum type="arabicPeriod" startAt="2"/>
            </a:pPr>
            <a:r>
              <a:rPr lang="en-US" altLang="en-US" dirty="0"/>
              <a:t>The degree to which an absorbed nutrient is available to the system </a:t>
            </a:r>
          </a:p>
          <a:p>
            <a:pPr>
              <a:buFontTx/>
              <a:buNone/>
            </a:pPr>
            <a:endParaRPr lang="en-US" altLang="en-US" dirty="0"/>
          </a:p>
        </p:txBody>
      </p:sp>
    </p:spTree>
    <p:extLst>
      <p:ext uri="{BB962C8B-B14F-4D97-AF65-F5344CB8AC3E}">
        <p14:creationId xmlns:p14="http://schemas.microsoft.com/office/powerpoint/2010/main" val="1843204169"/>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099">
                                            <p:txEl>
                                              <p:pRg st="2" end="2"/>
                                            </p:txEl>
                                          </p:spTgt>
                                        </p:tgtEl>
                                        <p:attrNameLst>
                                          <p:attrName>style.visibility</p:attrName>
                                        </p:attrNameLst>
                                      </p:cBhvr>
                                      <p:to>
                                        <p:strVal val="visible"/>
                                      </p:to>
                                    </p:set>
                                    <p:animEffect transition="in" filter="wipe(down)">
                                      <p:cBhvr>
                                        <p:cTn id="10" dur="500"/>
                                        <p:tgtEl>
                                          <p:spTgt spid="4099">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animEffect transition="in" filter="wipe(down)">
                                      <p:cBhvr>
                                        <p:cTn id="15"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ext Box 4"/>
          <p:cNvSpPr txBox="1">
            <a:spLocks noChangeArrowheads="1"/>
          </p:cNvSpPr>
          <p:nvPr/>
        </p:nvSpPr>
        <p:spPr bwMode="auto">
          <a:xfrm>
            <a:off x="959446" y="174292"/>
            <a:ext cx="640238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400" b="1" dirty="0"/>
              <a:t>Factors Influencing Bioavailability</a:t>
            </a:r>
          </a:p>
        </p:txBody>
      </p:sp>
      <p:sp>
        <p:nvSpPr>
          <p:cNvPr id="12294" name="Text Box 6"/>
          <p:cNvSpPr txBox="1">
            <a:spLocks noChangeArrowheads="1"/>
          </p:cNvSpPr>
          <p:nvPr/>
        </p:nvSpPr>
        <p:spPr bwMode="auto">
          <a:xfrm>
            <a:off x="2411760" y="845275"/>
            <a:ext cx="648072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buFont typeface="+mj-lt"/>
              <a:buAutoNum type="arabicPeriod"/>
            </a:pPr>
            <a:r>
              <a:rPr lang="en-US" altLang="en-US" sz="2400" dirty="0"/>
              <a:t>Digestibility of the food source</a:t>
            </a:r>
          </a:p>
          <a:p>
            <a:pPr marL="457200" indent="-457200">
              <a:buFont typeface="+mj-lt"/>
              <a:buAutoNum type="arabicPeriod"/>
            </a:pPr>
            <a:endParaRPr lang="en-US" altLang="en-US" sz="2400" dirty="0"/>
          </a:p>
          <a:p>
            <a:pPr marL="457200" indent="-457200">
              <a:buFont typeface="+mj-lt"/>
              <a:buAutoNum type="arabicPeriod"/>
            </a:pPr>
            <a:r>
              <a:rPr lang="en-US" altLang="en-US" sz="2400" dirty="0"/>
              <a:t>Solubility of the mineral</a:t>
            </a:r>
          </a:p>
          <a:p>
            <a:pPr marL="457200" indent="-457200">
              <a:buFont typeface="+mj-lt"/>
              <a:buAutoNum type="arabicPeriod"/>
            </a:pPr>
            <a:endParaRPr lang="en-US" altLang="en-US" sz="2400" dirty="0"/>
          </a:p>
          <a:p>
            <a:pPr marL="457200" indent="-457200">
              <a:buFont typeface="+mj-lt"/>
              <a:buAutoNum type="arabicPeriod"/>
            </a:pPr>
            <a:r>
              <a:rPr lang="en-US" altLang="en-US" sz="2400" dirty="0"/>
              <a:t>Elements in the food source that hinder or facilitate absorption</a:t>
            </a:r>
          </a:p>
        </p:txBody>
      </p:sp>
      <p:sp>
        <p:nvSpPr>
          <p:cNvPr id="12297" name="Text Box 9"/>
          <p:cNvSpPr txBox="1">
            <a:spLocks noChangeArrowheads="1"/>
          </p:cNvSpPr>
          <p:nvPr/>
        </p:nvSpPr>
        <p:spPr bwMode="auto">
          <a:xfrm>
            <a:off x="731838" y="3540875"/>
            <a:ext cx="662999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b="1" dirty="0"/>
              <a:t>With a focus on the organism, bioavailability  depends on:</a:t>
            </a:r>
          </a:p>
        </p:txBody>
      </p:sp>
      <p:sp>
        <p:nvSpPr>
          <p:cNvPr id="12298" name="Text Box 10"/>
          <p:cNvSpPr txBox="1">
            <a:spLocks noChangeArrowheads="1"/>
          </p:cNvSpPr>
          <p:nvPr/>
        </p:nvSpPr>
        <p:spPr bwMode="auto">
          <a:xfrm>
            <a:off x="182563" y="1325563"/>
            <a:ext cx="2060575" cy="396875"/>
          </a:xfrm>
          <a:prstGeom prst="rect">
            <a:avLst/>
          </a:prstGeom>
          <a:solidFill>
            <a:srgbClr val="F3BEAB"/>
          </a:solidFill>
          <a:ln>
            <a:noFill/>
          </a:ln>
          <a:effectLst>
            <a:outerShdw dist="107763" dir="2700000" algn="ctr" rotWithShape="0">
              <a:schemeClr val="bg2">
                <a:alpha val="50000"/>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ltLang="en-US" dirty="0"/>
              <a:t>Extrinsic Factors</a:t>
            </a:r>
          </a:p>
        </p:txBody>
      </p:sp>
      <p:sp>
        <p:nvSpPr>
          <p:cNvPr id="12299" name="Text Box 11"/>
          <p:cNvSpPr txBox="1">
            <a:spLocks noChangeArrowheads="1"/>
          </p:cNvSpPr>
          <p:nvPr/>
        </p:nvSpPr>
        <p:spPr bwMode="auto">
          <a:xfrm>
            <a:off x="2578626" y="4005064"/>
            <a:ext cx="3463512"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457200" indent="-457200">
              <a:buFont typeface="+mj-lt"/>
              <a:buAutoNum type="arabicPeriod"/>
            </a:pPr>
            <a:r>
              <a:rPr lang="en-US" altLang="en-US" sz="2400" dirty="0"/>
              <a:t>Age</a:t>
            </a:r>
          </a:p>
          <a:p>
            <a:pPr marL="457200" indent="-457200">
              <a:buFont typeface="+mj-lt"/>
              <a:buAutoNum type="arabicPeriod"/>
            </a:pPr>
            <a:r>
              <a:rPr lang="en-US" altLang="en-US" sz="2400" dirty="0"/>
              <a:t>Health</a:t>
            </a:r>
          </a:p>
          <a:p>
            <a:pPr marL="457200" indent="-457200">
              <a:buFont typeface="+mj-lt"/>
              <a:buAutoNum type="arabicPeriod"/>
            </a:pPr>
            <a:r>
              <a:rPr lang="en-US" altLang="en-US" sz="2400" dirty="0"/>
              <a:t>Nutritional state</a:t>
            </a:r>
          </a:p>
          <a:p>
            <a:pPr marL="457200" indent="-457200">
              <a:buFont typeface="+mj-lt"/>
              <a:buAutoNum type="arabicPeriod"/>
            </a:pPr>
            <a:r>
              <a:rPr lang="en-US" altLang="en-US" sz="2400" dirty="0"/>
              <a:t>Physiological state</a:t>
            </a:r>
          </a:p>
          <a:p>
            <a:pPr marL="457200" indent="-457200">
              <a:buFont typeface="+mj-lt"/>
              <a:buAutoNum type="arabicPeriod"/>
            </a:pPr>
            <a:r>
              <a:rPr lang="en-US" altLang="en-US" sz="2400" dirty="0"/>
              <a:t>Genetic predisposition</a:t>
            </a:r>
          </a:p>
          <a:p>
            <a:pPr marL="457200" indent="-457200">
              <a:buFont typeface="+mj-lt"/>
              <a:buAutoNum type="arabicPeriod"/>
            </a:pPr>
            <a:r>
              <a:rPr lang="en-US" altLang="en-US" sz="2400" dirty="0"/>
              <a:t>Gender</a:t>
            </a:r>
          </a:p>
          <a:p>
            <a:pPr marL="457200" indent="-457200">
              <a:buFont typeface="+mj-lt"/>
              <a:buAutoNum type="arabicPeriod"/>
            </a:pPr>
            <a:r>
              <a:rPr lang="en-US" altLang="en-US" sz="2400" dirty="0"/>
              <a:t>Maturation</a:t>
            </a:r>
          </a:p>
          <a:p>
            <a:pPr algn="ctr"/>
            <a:endParaRPr lang="en-US" altLang="en-US" sz="1800" dirty="0"/>
          </a:p>
        </p:txBody>
      </p:sp>
      <p:sp>
        <p:nvSpPr>
          <p:cNvPr id="12300" name="Text Box 12"/>
          <p:cNvSpPr txBox="1">
            <a:spLocks noChangeArrowheads="1"/>
          </p:cNvSpPr>
          <p:nvPr/>
        </p:nvSpPr>
        <p:spPr bwMode="auto">
          <a:xfrm>
            <a:off x="225425" y="4502944"/>
            <a:ext cx="1974850" cy="396875"/>
          </a:xfrm>
          <a:prstGeom prst="rect">
            <a:avLst/>
          </a:prstGeom>
          <a:solidFill>
            <a:schemeClr val="folHlink"/>
          </a:solidFill>
          <a:ln>
            <a:noFill/>
          </a:ln>
          <a:effectLst>
            <a:outerShdw dist="107763" dir="2700000" algn="ctr" rotWithShape="0">
              <a:schemeClr val="bg2">
                <a:alpha val="50000"/>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altLang="en-US"/>
              <a:t>Intrinsic Factors</a:t>
            </a:r>
          </a:p>
        </p:txBody>
      </p:sp>
    </p:spTree>
    <p:extLst>
      <p:ext uri="{BB962C8B-B14F-4D97-AF65-F5344CB8AC3E}">
        <p14:creationId xmlns:p14="http://schemas.microsoft.com/office/powerpoint/2010/main" val="748894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Text Box 4"/>
          <p:cNvSpPr txBox="1">
            <a:spLocks noChangeArrowheads="1"/>
          </p:cNvSpPr>
          <p:nvPr/>
        </p:nvSpPr>
        <p:spPr bwMode="auto">
          <a:xfrm>
            <a:off x="1323221" y="426610"/>
            <a:ext cx="692118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3600" dirty="0"/>
              <a:t>Factors Influencing Bioavailability</a:t>
            </a:r>
            <a:endParaRPr lang="en-US" altLang="en-US" sz="3600" i="1" dirty="0"/>
          </a:p>
        </p:txBody>
      </p:sp>
      <p:sp>
        <p:nvSpPr>
          <p:cNvPr id="50182" name="Text Box 6"/>
          <p:cNvSpPr txBox="1">
            <a:spLocks noChangeArrowheads="1"/>
          </p:cNvSpPr>
          <p:nvPr/>
        </p:nvSpPr>
        <p:spPr bwMode="auto">
          <a:xfrm>
            <a:off x="1296987" y="1600199"/>
            <a:ext cx="4281488"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Raw Food Product </a:t>
            </a:r>
            <a:r>
              <a:rPr lang="en-US" altLang="en-US" dirty="0"/>
              <a:t>(100%)</a:t>
            </a:r>
          </a:p>
        </p:txBody>
      </p:sp>
      <p:sp>
        <p:nvSpPr>
          <p:cNvPr id="50183" name="Text Box 7"/>
          <p:cNvSpPr txBox="1">
            <a:spLocks noChangeArrowheads="1"/>
          </p:cNvSpPr>
          <p:nvPr/>
        </p:nvSpPr>
        <p:spPr bwMode="auto">
          <a:xfrm>
            <a:off x="1296987" y="2434445"/>
            <a:ext cx="4267835" cy="46166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Processed or processing of  Food</a:t>
            </a:r>
          </a:p>
        </p:txBody>
      </p:sp>
      <p:sp>
        <p:nvSpPr>
          <p:cNvPr id="50184" name="Text Box 8"/>
          <p:cNvSpPr txBox="1">
            <a:spLocks noChangeArrowheads="1"/>
          </p:cNvSpPr>
          <p:nvPr/>
        </p:nvSpPr>
        <p:spPr bwMode="auto">
          <a:xfrm>
            <a:off x="1296987" y="3144838"/>
            <a:ext cx="146685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Digestion</a:t>
            </a:r>
          </a:p>
        </p:txBody>
      </p:sp>
      <p:sp>
        <p:nvSpPr>
          <p:cNvPr id="50185" name="Text Box 9"/>
          <p:cNvSpPr txBox="1">
            <a:spLocks noChangeArrowheads="1"/>
          </p:cNvSpPr>
          <p:nvPr/>
        </p:nvSpPr>
        <p:spPr bwMode="auto">
          <a:xfrm>
            <a:off x="1296987" y="3968750"/>
            <a:ext cx="165258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Absorption</a:t>
            </a:r>
          </a:p>
        </p:txBody>
      </p:sp>
      <p:sp>
        <p:nvSpPr>
          <p:cNvPr id="50186" name="Text Box 10"/>
          <p:cNvSpPr txBox="1">
            <a:spLocks noChangeArrowheads="1"/>
          </p:cNvSpPr>
          <p:nvPr/>
        </p:nvSpPr>
        <p:spPr bwMode="auto">
          <a:xfrm>
            <a:off x="1296987" y="4795837"/>
            <a:ext cx="223043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Cellular uptake</a:t>
            </a:r>
          </a:p>
        </p:txBody>
      </p:sp>
      <p:sp>
        <p:nvSpPr>
          <p:cNvPr id="50187" name="Text Box 11"/>
          <p:cNvSpPr txBox="1">
            <a:spLocks noChangeArrowheads="1"/>
          </p:cNvSpPr>
          <p:nvPr/>
        </p:nvSpPr>
        <p:spPr bwMode="auto">
          <a:xfrm>
            <a:off x="1296987" y="5611611"/>
            <a:ext cx="2687637"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Functional mineral</a:t>
            </a:r>
          </a:p>
        </p:txBody>
      </p:sp>
      <p:sp>
        <p:nvSpPr>
          <p:cNvPr id="50188" name="Text Box 12"/>
          <p:cNvSpPr txBox="1">
            <a:spLocks noChangeArrowheads="1"/>
          </p:cNvSpPr>
          <p:nvPr/>
        </p:nvSpPr>
        <p:spPr bwMode="auto">
          <a:xfrm>
            <a:off x="5668963" y="1592463"/>
            <a:ext cx="3090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Total (proximate analysis)</a:t>
            </a:r>
          </a:p>
        </p:txBody>
      </p:sp>
      <p:sp>
        <p:nvSpPr>
          <p:cNvPr id="50189" name="Text Box 13"/>
          <p:cNvSpPr txBox="1">
            <a:spLocks noChangeArrowheads="1"/>
          </p:cNvSpPr>
          <p:nvPr/>
        </p:nvSpPr>
        <p:spPr bwMode="auto">
          <a:xfrm>
            <a:off x="5796136" y="2434445"/>
            <a:ext cx="25034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Chemically available</a:t>
            </a:r>
          </a:p>
        </p:txBody>
      </p:sp>
      <p:sp>
        <p:nvSpPr>
          <p:cNvPr id="50190" name="AutoShape 14"/>
          <p:cNvSpPr>
            <a:spLocks/>
          </p:cNvSpPr>
          <p:nvPr/>
        </p:nvSpPr>
        <p:spPr bwMode="auto">
          <a:xfrm>
            <a:off x="4015891" y="3144838"/>
            <a:ext cx="457200" cy="2933497"/>
          </a:xfrm>
          <a:prstGeom prst="rightBrace">
            <a:avLst>
              <a:gd name="adj1" fmla="val 45023"/>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91" name="Text Box 15"/>
          <p:cNvSpPr txBox="1">
            <a:spLocks noChangeArrowheads="1"/>
          </p:cNvSpPr>
          <p:nvPr/>
        </p:nvSpPr>
        <p:spPr bwMode="auto">
          <a:xfrm>
            <a:off x="4932040" y="4384675"/>
            <a:ext cx="25336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Biologically available</a:t>
            </a:r>
          </a:p>
        </p:txBody>
      </p:sp>
      <p:sp>
        <p:nvSpPr>
          <p:cNvPr id="2" name="Down Arrow 1"/>
          <p:cNvSpPr/>
          <p:nvPr/>
        </p:nvSpPr>
        <p:spPr>
          <a:xfrm>
            <a:off x="450417" y="1619584"/>
            <a:ext cx="473843" cy="46446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399479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Components of Bioavailability</a:t>
            </a:r>
          </a:p>
        </p:txBody>
      </p:sp>
      <p:sp>
        <p:nvSpPr>
          <p:cNvPr id="5123" name="Rectangle 3"/>
          <p:cNvSpPr>
            <a:spLocks noGrp="1" noChangeArrowheads="1"/>
          </p:cNvSpPr>
          <p:nvPr>
            <p:ph type="body" idx="1"/>
          </p:nvPr>
        </p:nvSpPr>
        <p:spPr/>
        <p:txBody>
          <a:bodyPr/>
          <a:lstStyle/>
          <a:p>
            <a:r>
              <a:rPr lang="en-US" altLang="en-US" dirty="0"/>
              <a:t>Digestion</a:t>
            </a:r>
          </a:p>
          <a:p>
            <a:r>
              <a:rPr lang="en-US" altLang="en-US" dirty="0"/>
              <a:t>Absorption</a:t>
            </a:r>
          </a:p>
          <a:p>
            <a:r>
              <a:rPr lang="en-US" altLang="en-US" dirty="0"/>
              <a:t>Liver function </a:t>
            </a:r>
          </a:p>
          <a:p>
            <a:r>
              <a:rPr lang="en-US" altLang="en-US" dirty="0"/>
              <a:t>Transport</a:t>
            </a:r>
          </a:p>
          <a:p>
            <a:r>
              <a:rPr lang="en-US" altLang="en-US" dirty="0"/>
              <a:t>Transmembrane movement</a:t>
            </a:r>
          </a:p>
          <a:p>
            <a:r>
              <a:rPr lang="en-US" altLang="en-US" dirty="0"/>
              <a:t>Intracellular movement</a:t>
            </a:r>
          </a:p>
          <a:p>
            <a:r>
              <a:rPr lang="en-US" altLang="en-US" dirty="0"/>
              <a:t>Target binding</a:t>
            </a:r>
          </a:p>
          <a:p>
            <a:endParaRPr lang="en-US" altLang="en-US" dirty="0"/>
          </a:p>
          <a:p>
            <a:endParaRPr lang="en-US" altLang="en-US" dirty="0"/>
          </a:p>
        </p:txBody>
      </p:sp>
      <p:sp>
        <p:nvSpPr>
          <p:cNvPr id="5124" name="AutoShape 4"/>
          <p:cNvSpPr>
            <a:spLocks/>
          </p:cNvSpPr>
          <p:nvPr/>
        </p:nvSpPr>
        <p:spPr bwMode="auto">
          <a:xfrm>
            <a:off x="5761038" y="2879725"/>
            <a:ext cx="639762" cy="3017838"/>
          </a:xfrm>
          <a:prstGeom prst="rightBrace">
            <a:avLst>
              <a:gd name="adj1" fmla="val 3930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5" name="Text Box 5"/>
          <p:cNvSpPr txBox="1">
            <a:spLocks noChangeArrowheads="1"/>
          </p:cNvSpPr>
          <p:nvPr/>
        </p:nvSpPr>
        <p:spPr bwMode="auto">
          <a:xfrm>
            <a:off x="6583363" y="3994150"/>
            <a:ext cx="2560637"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3200"/>
              <a:t>Assimilation Phase</a:t>
            </a:r>
          </a:p>
        </p:txBody>
      </p:sp>
      <p:sp>
        <p:nvSpPr>
          <p:cNvPr id="5126" name="AutoShape 6"/>
          <p:cNvSpPr>
            <a:spLocks/>
          </p:cNvSpPr>
          <p:nvPr/>
        </p:nvSpPr>
        <p:spPr bwMode="auto">
          <a:xfrm>
            <a:off x="5761038" y="1692275"/>
            <a:ext cx="639762" cy="1187450"/>
          </a:xfrm>
          <a:prstGeom prst="rightBrace">
            <a:avLst>
              <a:gd name="adj1" fmla="val 15467"/>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7" name="Text Box 7"/>
          <p:cNvSpPr txBox="1">
            <a:spLocks noChangeArrowheads="1"/>
          </p:cNvSpPr>
          <p:nvPr/>
        </p:nvSpPr>
        <p:spPr bwMode="auto">
          <a:xfrm>
            <a:off x="6583363" y="2030413"/>
            <a:ext cx="219551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a:t>Absorptive Phase</a:t>
            </a:r>
          </a:p>
        </p:txBody>
      </p:sp>
    </p:spTree>
    <p:extLst>
      <p:ext uri="{BB962C8B-B14F-4D97-AF65-F5344CB8AC3E}">
        <p14:creationId xmlns:p14="http://schemas.microsoft.com/office/powerpoint/2010/main" val="11494477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1" name="Text Box 5"/>
          <p:cNvSpPr txBox="1">
            <a:spLocks noChangeArrowheads="1"/>
          </p:cNvSpPr>
          <p:nvPr/>
        </p:nvSpPr>
        <p:spPr bwMode="auto">
          <a:xfrm>
            <a:off x="539552" y="2272368"/>
            <a:ext cx="315439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Selenium as selenite</a:t>
            </a:r>
          </a:p>
        </p:txBody>
      </p:sp>
      <p:sp>
        <p:nvSpPr>
          <p:cNvPr id="39942" name="Text Box 6"/>
          <p:cNvSpPr txBox="1">
            <a:spLocks noChangeArrowheads="1"/>
          </p:cNvSpPr>
          <p:nvPr/>
        </p:nvSpPr>
        <p:spPr bwMode="auto">
          <a:xfrm>
            <a:off x="539552" y="2809394"/>
            <a:ext cx="464870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dirty="0"/>
              <a:t>Selenium as </a:t>
            </a:r>
            <a:r>
              <a:rPr lang="en-US" altLang="en-US" sz="2800" dirty="0" err="1"/>
              <a:t>selenomethionine</a:t>
            </a:r>
            <a:endParaRPr lang="en-US" altLang="en-US" sz="2800" dirty="0"/>
          </a:p>
        </p:txBody>
      </p:sp>
      <p:sp>
        <p:nvSpPr>
          <p:cNvPr id="39943" name="Text Box 7"/>
          <p:cNvSpPr txBox="1">
            <a:spLocks noChangeArrowheads="1"/>
          </p:cNvSpPr>
          <p:nvPr/>
        </p:nvSpPr>
        <p:spPr bwMode="auto">
          <a:xfrm>
            <a:off x="4644008" y="1782433"/>
            <a:ext cx="1543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Absorption %</a:t>
            </a:r>
          </a:p>
        </p:txBody>
      </p:sp>
      <p:sp>
        <p:nvSpPr>
          <p:cNvPr id="39944" name="Text Box 8"/>
          <p:cNvSpPr txBox="1">
            <a:spLocks noChangeArrowheads="1"/>
          </p:cNvSpPr>
          <p:nvPr/>
        </p:nvSpPr>
        <p:spPr bwMode="auto">
          <a:xfrm>
            <a:off x="5220072" y="2246312"/>
            <a:ext cx="438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92</a:t>
            </a:r>
          </a:p>
        </p:txBody>
      </p:sp>
      <p:sp>
        <p:nvSpPr>
          <p:cNvPr id="39945" name="Text Box 9"/>
          <p:cNvSpPr txBox="1">
            <a:spLocks noChangeArrowheads="1"/>
          </p:cNvSpPr>
          <p:nvPr/>
        </p:nvSpPr>
        <p:spPr bwMode="auto">
          <a:xfrm>
            <a:off x="5220072" y="2887648"/>
            <a:ext cx="43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96</a:t>
            </a:r>
          </a:p>
        </p:txBody>
      </p:sp>
      <p:sp>
        <p:nvSpPr>
          <p:cNvPr id="39947" name="Text Box 11"/>
          <p:cNvSpPr txBox="1">
            <a:spLocks noChangeArrowheads="1"/>
          </p:cNvSpPr>
          <p:nvPr/>
        </p:nvSpPr>
        <p:spPr bwMode="auto">
          <a:xfrm>
            <a:off x="6300192" y="1790455"/>
            <a:ext cx="132093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Retention %</a:t>
            </a:r>
            <a:endParaRPr lang="en-US" altLang="en-US" sz="1800" baseline="30000" dirty="0"/>
          </a:p>
        </p:txBody>
      </p:sp>
      <p:sp>
        <p:nvSpPr>
          <p:cNvPr id="39948" name="Text Box 12"/>
          <p:cNvSpPr txBox="1">
            <a:spLocks noChangeArrowheads="1"/>
          </p:cNvSpPr>
          <p:nvPr/>
        </p:nvSpPr>
        <p:spPr bwMode="auto">
          <a:xfrm>
            <a:off x="6674911" y="2294331"/>
            <a:ext cx="571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&lt;50</a:t>
            </a:r>
          </a:p>
        </p:txBody>
      </p:sp>
      <p:sp>
        <p:nvSpPr>
          <p:cNvPr id="39949" name="Text Box 13"/>
          <p:cNvSpPr txBox="1">
            <a:spLocks noChangeArrowheads="1"/>
          </p:cNvSpPr>
          <p:nvPr/>
        </p:nvSpPr>
        <p:spPr bwMode="auto">
          <a:xfrm>
            <a:off x="6674911" y="2887648"/>
            <a:ext cx="571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&gt;80</a:t>
            </a:r>
          </a:p>
        </p:txBody>
      </p:sp>
      <p:sp>
        <p:nvSpPr>
          <p:cNvPr id="39951" name="Text Box 15"/>
          <p:cNvSpPr txBox="1">
            <a:spLocks noChangeArrowheads="1"/>
          </p:cNvSpPr>
          <p:nvPr/>
        </p:nvSpPr>
        <p:spPr bwMode="auto">
          <a:xfrm>
            <a:off x="611560" y="3933056"/>
            <a:ext cx="7315200"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800" dirty="0">
              <a:solidFill>
                <a:srgbClr val="FF0000"/>
              </a:solidFill>
            </a:endParaRPr>
          </a:p>
          <a:p>
            <a:pPr algn="ctr"/>
            <a:r>
              <a:rPr lang="en-US" altLang="en-US" sz="2400" dirty="0">
                <a:solidFill>
                  <a:srgbClr val="FF0000"/>
                </a:solidFill>
              </a:rPr>
              <a:t>Zinc picolinate used in dietary supplements or 2-picolinic acid derived from </a:t>
            </a:r>
            <a:r>
              <a:rPr lang="en-US" altLang="en-US" sz="2400" dirty="0" err="1">
                <a:solidFill>
                  <a:srgbClr val="FF0000"/>
                </a:solidFill>
              </a:rPr>
              <a:t>Trytophan</a:t>
            </a:r>
            <a:r>
              <a:rPr lang="en-US" altLang="en-US" sz="2400" dirty="0">
                <a:solidFill>
                  <a:srgbClr val="FF0000"/>
                </a:solidFill>
              </a:rPr>
              <a:t> enhances zinc absorption (in rats) by nearly 60%.  But also increases zinc excretion so there is no net effect on retention and hence no increase in bioavailability within the cell.</a:t>
            </a:r>
          </a:p>
        </p:txBody>
      </p:sp>
      <p:sp>
        <p:nvSpPr>
          <p:cNvPr id="39952" name="Text Box 16"/>
          <p:cNvSpPr txBox="1">
            <a:spLocks noChangeArrowheads="1"/>
          </p:cNvSpPr>
          <p:nvPr/>
        </p:nvSpPr>
        <p:spPr bwMode="auto">
          <a:xfrm>
            <a:off x="401514" y="315308"/>
            <a:ext cx="868866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dirty="0"/>
              <a:t>Why Not Absorption Alone as an index of Bioavailability?</a:t>
            </a:r>
          </a:p>
        </p:txBody>
      </p:sp>
    </p:spTree>
    <p:extLst>
      <p:ext uri="{BB962C8B-B14F-4D97-AF65-F5344CB8AC3E}">
        <p14:creationId xmlns:p14="http://schemas.microsoft.com/office/powerpoint/2010/main" val="8753991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dirty="0"/>
              <a:t>Enhancers to Nutrient Bioavailability</a:t>
            </a:r>
          </a:p>
        </p:txBody>
      </p:sp>
      <p:sp>
        <p:nvSpPr>
          <p:cNvPr id="3" name="Content Placeholder 2"/>
          <p:cNvSpPr>
            <a:spLocks noGrp="1"/>
          </p:cNvSpPr>
          <p:nvPr>
            <p:ph idx="1"/>
          </p:nvPr>
        </p:nvSpPr>
        <p:spPr>
          <a:xfrm>
            <a:off x="457200" y="1196752"/>
            <a:ext cx="8229600" cy="4929411"/>
          </a:xfrm>
        </p:spPr>
        <p:txBody>
          <a:bodyPr>
            <a:normAutofit fontScale="85000" lnSpcReduction="20000"/>
          </a:bodyPr>
          <a:lstStyle/>
          <a:p>
            <a:pPr marL="0" indent="0">
              <a:buNone/>
            </a:pPr>
            <a:r>
              <a:rPr lang="en-GB" dirty="0"/>
              <a:t>The interaction of dietary components can aid the absorption of nutrients</a:t>
            </a:r>
          </a:p>
          <a:p>
            <a:pPr marL="0" indent="0">
              <a:buNone/>
            </a:pPr>
            <a:endParaRPr lang="en-GB" dirty="0"/>
          </a:p>
          <a:p>
            <a:pPr marL="514350" indent="-514350">
              <a:buFont typeface="+mj-lt"/>
              <a:buAutoNum type="arabicPeriod"/>
            </a:pPr>
            <a:r>
              <a:rPr lang="en-GB" sz="2800" dirty="0"/>
              <a:t>Adding oil to a meal increased the uptake of carotenoids </a:t>
            </a:r>
            <a:r>
              <a:rPr lang="en-GB" sz="2800" dirty="0">
                <a:solidFill>
                  <a:srgbClr val="FF0000"/>
                </a:solidFill>
              </a:rPr>
              <a:t>(avoid high dietary fibre).</a:t>
            </a:r>
          </a:p>
          <a:p>
            <a:pPr marL="514350" indent="-514350">
              <a:buFont typeface="+mj-lt"/>
              <a:buAutoNum type="arabicPeriod"/>
            </a:pPr>
            <a:endParaRPr lang="en-GB" sz="2800" dirty="0">
              <a:solidFill>
                <a:srgbClr val="FF0000"/>
              </a:solidFill>
            </a:endParaRPr>
          </a:p>
          <a:p>
            <a:pPr marL="514350" indent="-514350">
              <a:buFont typeface="+mj-lt"/>
              <a:buAutoNum type="arabicPeriod"/>
            </a:pPr>
            <a:r>
              <a:rPr lang="en-GB" sz="2800" dirty="0"/>
              <a:t>Meat containing high iron increases the iron uptake of iron from all foods.</a:t>
            </a:r>
          </a:p>
          <a:p>
            <a:pPr marL="514350" indent="-514350">
              <a:buFont typeface="+mj-lt"/>
              <a:buAutoNum type="arabicPeriod"/>
            </a:pPr>
            <a:endParaRPr lang="en-GB" sz="2800" dirty="0"/>
          </a:p>
          <a:p>
            <a:pPr marL="514350" indent="-514350">
              <a:buFont typeface="+mj-lt"/>
              <a:buAutoNum type="arabicPeriod"/>
            </a:pPr>
            <a:r>
              <a:rPr lang="en-GB" sz="2800" dirty="0"/>
              <a:t>Vitamin C increases uptake of iron.</a:t>
            </a:r>
          </a:p>
          <a:p>
            <a:pPr marL="0" indent="0">
              <a:buNone/>
            </a:pPr>
            <a:endParaRPr lang="en-GB" dirty="0"/>
          </a:p>
          <a:p>
            <a:pPr marL="0" indent="0" algn="ctr">
              <a:buNone/>
            </a:pPr>
            <a:r>
              <a:rPr lang="en-GB" i="1" dirty="0">
                <a:solidFill>
                  <a:srgbClr val="7030A0"/>
                </a:solidFill>
              </a:rPr>
              <a:t>So drinking orange juice at breakfast will increase the absorption of iron from a cereal fortified with iron.</a:t>
            </a:r>
          </a:p>
        </p:txBody>
      </p:sp>
    </p:spTree>
    <p:extLst>
      <p:ext uri="{BB962C8B-B14F-4D97-AF65-F5344CB8AC3E}">
        <p14:creationId xmlns:p14="http://schemas.microsoft.com/office/powerpoint/2010/main" val="19882875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Inhibitors to Nutrient Bioavailability</a:t>
            </a:r>
          </a:p>
        </p:txBody>
      </p:sp>
      <p:sp>
        <p:nvSpPr>
          <p:cNvPr id="3" name="Content Placeholder 2"/>
          <p:cNvSpPr>
            <a:spLocks noGrp="1"/>
          </p:cNvSpPr>
          <p:nvPr>
            <p:ph idx="1"/>
          </p:nvPr>
        </p:nvSpPr>
        <p:spPr>
          <a:xfrm>
            <a:off x="457200" y="980728"/>
            <a:ext cx="8507288" cy="5877272"/>
          </a:xfrm>
        </p:spPr>
        <p:txBody>
          <a:bodyPr>
            <a:normAutofit fontScale="55000" lnSpcReduction="20000"/>
          </a:bodyPr>
          <a:lstStyle/>
          <a:p>
            <a:pPr marL="0" indent="0">
              <a:buNone/>
            </a:pPr>
            <a:r>
              <a:rPr lang="en-GB" dirty="0"/>
              <a:t>Inhibitors reduce bioavailability by;</a:t>
            </a:r>
          </a:p>
          <a:p>
            <a:endParaRPr lang="en-GB" dirty="0"/>
          </a:p>
          <a:p>
            <a:pPr marL="514350" indent="-514350">
              <a:buFont typeface="+mj-lt"/>
              <a:buAutoNum type="arabicPeriod"/>
            </a:pPr>
            <a:r>
              <a:rPr lang="en-GB" dirty="0"/>
              <a:t>Binding to the nutrient to form a complex not recognised by the intestinal cell.</a:t>
            </a:r>
          </a:p>
          <a:p>
            <a:pPr marL="514350" indent="-514350">
              <a:buFont typeface="+mj-lt"/>
              <a:buAutoNum type="arabicPeriod"/>
            </a:pPr>
            <a:endParaRPr lang="en-GB" dirty="0"/>
          </a:p>
          <a:p>
            <a:pPr marL="514350" indent="-514350">
              <a:buFont typeface="+mj-lt"/>
              <a:buAutoNum type="arabicPeriod"/>
            </a:pPr>
            <a:r>
              <a:rPr lang="en-GB" dirty="0"/>
              <a:t>Rendering the nutrient insoluble.</a:t>
            </a:r>
          </a:p>
          <a:p>
            <a:pPr marL="514350" indent="-514350">
              <a:buFont typeface="+mj-lt"/>
              <a:buAutoNum type="arabicPeriod"/>
            </a:pPr>
            <a:endParaRPr lang="en-GB" dirty="0"/>
          </a:p>
          <a:p>
            <a:pPr marL="514350" indent="-514350">
              <a:buFont typeface="+mj-lt"/>
              <a:buAutoNum type="arabicPeriod"/>
            </a:pPr>
            <a:r>
              <a:rPr lang="en-GB" dirty="0"/>
              <a:t>Competing for the same uptake pathway.</a:t>
            </a:r>
          </a:p>
          <a:p>
            <a:pPr marL="514350" indent="-514350">
              <a:buFont typeface="+mj-lt"/>
              <a:buAutoNum type="arabicPeriod"/>
            </a:pPr>
            <a:endParaRPr lang="en-GB" dirty="0"/>
          </a:p>
          <a:p>
            <a:pPr marL="0" indent="0">
              <a:buNone/>
            </a:pPr>
            <a:r>
              <a:rPr lang="en-GB" sz="4400" i="1" dirty="0" err="1">
                <a:solidFill>
                  <a:srgbClr val="7030A0"/>
                </a:solidFill>
              </a:rPr>
              <a:t>Phytic</a:t>
            </a:r>
            <a:r>
              <a:rPr lang="en-GB" sz="4400" i="1" dirty="0">
                <a:solidFill>
                  <a:srgbClr val="7030A0"/>
                </a:solidFill>
              </a:rPr>
              <a:t> acid found in pulses, whole-grain cereals, seeds and nuts strongly binds to calcium, iron and zinc forming insoluble complexes and reduces absorption of these minerals.</a:t>
            </a:r>
          </a:p>
          <a:p>
            <a:pPr marL="0" indent="0">
              <a:buNone/>
            </a:pPr>
            <a:endParaRPr lang="en-GB" sz="3600" i="1" dirty="0">
              <a:solidFill>
                <a:srgbClr val="7030A0"/>
              </a:solidFill>
            </a:endParaRPr>
          </a:p>
          <a:p>
            <a:pPr marL="0" indent="0">
              <a:buNone/>
            </a:pPr>
            <a:r>
              <a:rPr lang="en-GB" sz="3600" i="1" dirty="0">
                <a:solidFill>
                  <a:srgbClr val="0070C0"/>
                </a:solidFill>
              </a:rPr>
              <a:t>Soaking pulses or fermenting cereals reduces the </a:t>
            </a:r>
            <a:r>
              <a:rPr lang="en-GB" sz="3600" i="1" dirty="0" err="1">
                <a:solidFill>
                  <a:srgbClr val="0070C0"/>
                </a:solidFill>
              </a:rPr>
              <a:t>Phytic</a:t>
            </a:r>
            <a:r>
              <a:rPr lang="en-GB" sz="3600" i="1" dirty="0">
                <a:solidFill>
                  <a:srgbClr val="0070C0"/>
                </a:solidFill>
              </a:rPr>
              <a:t> acid content.</a:t>
            </a:r>
          </a:p>
          <a:p>
            <a:pPr marL="0" indent="0">
              <a:buNone/>
            </a:pPr>
            <a:endParaRPr lang="en-GB" sz="3600" i="1" dirty="0">
              <a:solidFill>
                <a:srgbClr val="0070C0"/>
              </a:solidFill>
            </a:endParaRPr>
          </a:p>
          <a:p>
            <a:pPr marL="0" indent="0">
              <a:buNone/>
            </a:pPr>
            <a:r>
              <a:rPr lang="en-GB" sz="3600" i="1" dirty="0">
                <a:solidFill>
                  <a:srgbClr val="FF0000"/>
                </a:solidFill>
              </a:rPr>
              <a:t>Calcium and non-</a:t>
            </a:r>
            <a:r>
              <a:rPr lang="en-GB" sz="3600" i="1" dirty="0" err="1">
                <a:solidFill>
                  <a:srgbClr val="FF0000"/>
                </a:solidFill>
              </a:rPr>
              <a:t>haem</a:t>
            </a:r>
            <a:r>
              <a:rPr lang="en-GB" sz="3600" i="1" dirty="0">
                <a:solidFill>
                  <a:srgbClr val="FF0000"/>
                </a:solidFill>
              </a:rPr>
              <a:t> iron compete for the same membrane transporter . Calcium blocks the pathway and prevents non-</a:t>
            </a:r>
            <a:r>
              <a:rPr lang="en-GB" sz="3600" i="1" dirty="0" err="1">
                <a:solidFill>
                  <a:srgbClr val="FF0000"/>
                </a:solidFill>
              </a:rPr>
              <a:t>haem</a:t>
            </a:r>
            <a:r>
              <a:rPr lang="en-GB" sz="3600" i="1" dirty="0">
                <a:solidFill>
                  <a:srgbClr val="FF0000"/>
                </a:solidFill>
              </a:rPr>
              <a:t> iron absorption.</a:t>
            </a:r>
          </a:p>
          <a:p>
            <a:pPr marL="0" indent="0">
              <a:buNone/>
            </a:pPr>
            <a:endParaRPr lang="en-GB" sz="3600" i="1" dirty="0">
              <a:solidFill>
                <a:srgbClr val="FF0000"/>
              </a:solidFill>
            </a:endParaRPr>
          </a:p>
          <a:p>
            <a:pPr marL="0" indent="0" algn="ctr">
              <a:buNone/>
            </a:pPr>
            <a:r>
              <a:rPr lang="en-GB" sz="3600" i="1" dirty="0">
                <a:solidFill>
                  <a:srgbClr val="0070C0"/>
                </a:solidFill>
              </a:rPr>
              <a:t>So use a supplement at a different time of day or reduce calcium intake at the time of non-</a:t>
            </a:r>
            <a:r>
              <a:rPr lang="en-GB" sz="3600" i="1" dirty="0" err="1">
                <a:solidFill>
                  <a:srgbClr val="0070C0"/>
                </a:solidFill>
              </a:rPr>
              <a:t>haem</a:t>
            </a:r>
            <a:r>
              <a:rPr lang="en-GB" sz="3600" i="1" dirty="0">
                <a:solidFill>
                  <a:srgbClr val="0070C0"/>
                </a:solidFill>
              </a:rPr>
              <a:t> iron digestion.</a:t>
            </a:r>
          </a:p>
        </p:txBody>
      </p:sp>
    </p:spTree>
    <p:extLst>
      <p:ext uri="{BB962C8B-B14F-4D97-AF65-F5344CB8AC3E}">
        <p14:creationId xmlns:p14="http://schemas.microsoft.com/office/powerpoint/2010/main" val="13357800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Text Box 4"/>
          <p:cNvSpPr txBox="1">
            <a:spLocks noChangeArrowheads="1"/>
          </p:cNvSpPr>
          <p:nvPr/>
        </p:nvSpPr>
        <p:spPr bwMode="auto">
          <a:xfrm>
            <a:off x="663890" y="389855"/>
            <a:ext cx="707026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Food Science and Dietician = Quantifying Bioavailability</a:t>
            </a:r>
          </a:p>
        </p:txBody>
      </p:sp>
      <p:sp>
        <p:nvSpPr>
          <p:cNvPr id="22533" name="Text Box 5"/>
          <p:cNvSpPr txBox="1">
            <a:spLocks noChangeArrowheads="1"/>
          </p:cNvSpPr>
          <p:nvPr/>
        </p:nvSpPr>
        <p:spPr bwMode="auto">
          <a:xfrm>
            <a:off x="1475656" y="1988840"/>
            <a:ext cx="569130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 Bioavailable = % absorbed x % assimilated</a:t>
            </a:r>
            <a:endParaRPr lang="en-US" altLang="en-US" sz="2400" baseline="30000" dirty="0"/>
          </a:p>
        </p:txBody>
      </p:sp>
      <p:sp>
        <p:nvSpPr>
          <p:cNvPr id="22534" name="Text Box 6"/>
          <p:cNvSpPr txBox="1">
            <a:spLocks noChangeArrowheads="1"/>
          </p:cNvSpPr>
          <p:nvPr/>
        </p:nvSpPr>
        <p:spPr bwMode="auto">
          <a:xfrm>
            <a:off x="539552" y="2996952"/>
            <a:ext cx="8064895"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If a diet contained 5 mg of a metal ion and 42% of the 10% absorbed was retained in the system, the bioavailable would be  _0.5%_ which means only </a:t>
            </a:r>
            <a:r>
              <a:rPr lang="en-US" altLang="en-US" sz="2400" u="sng" dirty="0">
                <a:solidFill>
                  <a:srgbClr val="FF0000"/>
                </a:solidFill>
              </a:rPr>
              <a:t>0.21 </a:t>
            </a:r>
            <a:r>
              <a:rPr lang="en-US" altLang="en-US" sz="2400" dirty="0"/>
              <a:t>mg was of the ingested nutrient is functional</a:t>
            </a:r>
            <a:r>
              <a:rPr lang="en-US" altLang="en-US" sz="1800" dirty="0"/>
              <a:t>.</a:t>
            </a:r>
          </a:p>
          <a:p>
            <a:endParaRPr lang="en-US" altLang="en-US" dirty="0"/>
          </a:p>
        </p:txBody>
      </p:sp>
      <p:sp>
        <p:nvSpPr>
          <p:cNvPr id="2" name="TextBox 1">
            <a:extLst>
              <a:ext uri="{FF2B5EF4-FFF2-40B4-BE49-F238E27FC236}">
                <a16:creationId xmlns:a16="http://schemas.microsoft.com/office/drawing/2014/main" id="{72C46CDB-7650-4C44-A3C7-B02379E365B7}"/>
              </a:ext>
            </a:extLst>
          </p:cNvPr>
          <p:cNvSpPr txBox="1"/>
          <p:nvPr/>
        </p:nvSpPr>
        <p:spPr>
          <a:xfrm>
            <a:off x="539552" y="5013176"/>
            <a:ext cx="7992888" cy="1200329"/>
          </a:xfrm>
          <a:prstGeom prst="rect">
            <a:avLst/>
          </a:prstGeom>
          <a:noFill/>
        </p:spPr>
        <p:txBody>
          <a:bodyPr wrap="square" rtlCol="0">
            <a:spAutoFit/>
          </a:bodyPr>
          <a:lstStyle/>
          <a:p>
            <a:pPr algn="ctr"/>
            <a:r>
              <a:rPr lang="en-GB" sz="2400" dirty="0">
                <a:solidFill>
                  <a:srgbClr val="FF0000"/>
                </a:solidFill>
              </a:rPr>
              <a:t>When considering dietary quality you must consider not only the DRV but also the % absorbed in the gut and the % that the body will use before it is removed.</a:t>
            </a:r>
          </a:p>
        </p:txBody>
      </p:sp>
    </p:spTree>
    <p:extLst>
      <p:ext uri="{BB962C8B-B14F-4D97-AF65-F5344CB8AC3E}">
        <p14:creationId xmlns:p14="http://schemas.microsoft.com/office/powerpoint/2010/main" val="37829712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p:cNvSpPr>
            <a:spLocks noChangeArrowheads="1"/>
          </p:cNvSpPr>
          <p:nvPr/>
        </p:nvSpPr>
        <p:spPr bwMode="auto">
          <a:xfrm>
            <a:off x="1554163" y="2422525"/>
            <a:ext cx="4938712" cy="366713"/>
          </a:xfrm>
          <a:prstGeom prst="rect">
            <a:avLst/>
          </a:prstGeom>
          <a:gradFill rotWithShape="1">
            <a:gsLst>
              <a:gs pos="0">
                <a:srgbClr val="FFFFFF"/>
              </a:gs>
              <a:gs pos="100000">
                <a:srgbClr val="996633"/>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800"/>
              <a:t>Intestine</a:t>
            </a:r>
          </a:p>
        </p:txBody>
      </p:sp>
      <p:sp>
        <p:nvSpPr>
          <p:cNvPr id="44037" name="Text Box 5"/>
          <p:cNvSpPr txBox="1">
            <a:spLocks noChangeArrowheads="1"/>
          </p:cNvSpPr>
          <p:nvPr/>
        </p:nvSpPr>
        <p:spPr bwMode="auto">
          <a:xfrm>
            <a:off x="2011363" y="1514475"/>
            <a:ext cx="692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5 mg</a:t>
            </a:r>
          </a:p>
        </p:txBody>
      </p:sp>
      <p:sp>
        <p:nvSpPr>
          <p:cNvPr id="44038" name="Line 6"/>
          <p:cNvSpPr>
            <a:spLocks noChangeShapeType="1"/>
          </p:cNvSpPr>
          <p:nvPr/>
        </p:nvSpPr>
        <p:spPr bwMode="auto">
          <a:xfrm>
            <a:off x="2378075" y="1874838"/>
            <a:ext cx="0" cy="14620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39" name="Text Box 7"/>
          <p:cNvSpPr txBox="1">
            <a:spLocks noChangeArrowheads="1"/>
          </p:cNvSpPr>
          <p:nvPr/>
        </p:nvSpPr>
        <p:spPr bwMode="auto">
          <a:xfrm>
            <a:off x="2011363" y="3435350"/>
            <a:ext cx="2571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0.5 mg absorbed (10%)</a:t>
            </a:r>
          </a:p>
        </p:txBody>
      </p:sp>
      <p:sp>
        <p:nvSpPr>
          <p:cNvPr id="44040" name="Oval 8"/>
          <p:cNvSpPr>
            <a:spLocks noChangeArrowheads="1"/>
          </p:cNvSpPr>
          <p:nvPr/>
        </p:nvSpPr>
        <p:spPr bwMode="auto">
          <a:xfrm>
            <a:off x="1736725" y="4435475"/>
            <a:ext cx="1281113" cy="457200"/>
          </a:xfrm>
          <a:prstGeom prst="ellipse">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3" name="Line 11"/>
          <p:cNvSpPr>
            <a:spLocks noChangeShapeType="1"/>
          </p:cNvSpPr>
          <p:nvPr/>
        </p:nvSpPr>
        <p:spPr bwMode="auto">
          <a:xfrm>
            <a:off x="2378075" y="3794125"/>
            <a:ext cx="0" cy="914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5" name="Line 13"/>
          <p:cNvSpPr>
            <a:spLocks noChangeShapeType="1"/>
          </p:cNvSpPr>
          <p:nvPr/>
        </p:nvSpPr>
        <p:spPr bwMode="auto">
          <a:xfrm>
            <a:off x="2835275" y="1692275"/>
            <a:ext cx="10048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6" name="Text Box 14"/>
          <p:cNvSpPr txBox="1">
            <a:spLocks noChangeArrowheads="1"/>
          </p:cNvSpPr>
          <p:nvPr/>
        </p:nvSpPr>
        <p:spPr bwMode="auto">
          <a:xfrm>
            <a:off x="4022725" y="1514475"/>
            <a:ext cx="1555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4.5 mg (90%)</a:t>
            </a:r>
          </a:p>
        </p:txBody>
      </p:sp>
      <p:sp>
        <p:nvSpPr>
          <p:cNvPr id="44047" name="Text Box 15"/>
          <p:cNvSpPr txBox="1">
            <a:spLocks noChangeArrowheads="1"/>
          </p:cNvSpPr>
          <p:nvPr/>
        </p:nvSpPr>
        <p:spPr bwMode="auto">
          <a:xfrm>
            <a:off x="5486400" y="1514475"/>
            <a:ext cx="1644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stays in lumen</a:t>
            </a:r>
          </a:p>
        </p:txBody>
      </p:sp>
      <p:sp>
        <p:nvSpPr>
          <p:cNvPr id="44048" name="AutoShape 16"/>
          <p:cNvSpPr>
            <a:spLocks noChangeArrowheads="1"/>
          </p:cNvSpPr>
          <p:nvPr/>
        </p:nvSpPr>
        <p:spPr bwMode="auto">
          <a:xfrm>
            <a:off x="2011363" y="4525963"/>
            <a:ext cx="274637" cy="273050"/>
          </a:xfrm>
          <a:custGeom>
            <a:avLst/>
            <a:gdLst>
              <a:gd name="G0" fmla="+- 6480 0 0"/>
              <a:gd name="G1" fmla="+- 8640 0 0"/>
              <a:gd name="G2" fmla="+- 4320 0 0"/>
              <a:gd name="G3" fmla="+- 21600 0 6480"/>
              <a:gd name="G4" fmla="+- 21600 0 8640"/>
              <a:gd name="G5" fmla="+- 21600 0 4320"/>
              <a:gd name="G6" fmla="+- 6480 0 10800"/>
              <a:gd name="G7" fmla="+- 8640 0 10800"/>
              <a:gd name="G8" fmla="*/ G7 4320 G6"/>
              <a:gd name="G9" fmla="+- 21600 0 G8"/>
              <a:gd name="T0" fmla="*/ G8 w 21600"/>
              <a:gd name="T1" fmla="*/ G1 h 21600"/>
              <a:gd name="T2" fmla="*/ G9 w 21600"/>
              <a:gd name="T3" fmla="*/ G4 h 21600"/>
            </a:gdLst>
            <a:ahLst/>
            <a:cxnLst>
              <a:cxn ang="0">
                <a:pos x="r" y="vc"/>
              </a:cxn>
              <a:cxn ang="5400000">
                <a:pos x="hc" y="b"/>
              </a:cxn>
              <a:cxn ang="10800000">
                <a:pos x="l" y="vc"/>
              </a:cxn>
              <a:cxn ang="16200000">
                <a:pos x="hc" y="t"/>
              </a:cxn>
            </a:cxnLst>
            <a:rect l="T0" t="T1" r="T2" b="T3"/>
            <a:pathLst>
              <a:path w="21600" h="21600">
                <a:moveTo>
                  <a:pt x="10800" y="0"/>
                </a:moveTo>
                <a:lnTo>
                  <a:pt x="6480" y="4320"/>
                </a:lnTo>
                <a:lnTo>
                  <a:pt x="8640" y="4320"/>
                </a:lnTo>
                <a:lnTo>
                  <a:pt x="8640" y="8640"/>
                </a:lnTo>
                <a:lnTo>
                  <a:pt x="4320" y="8640"/>
                </a:lnTo>
                <a:lnTo>
                  <a:pt x="4320" y="6480"/>
                </a:lnTo>
                <a:lnTo>
                  <a:pt x="0" y="10800"/>
                </a:lnTo>
                <a:lnTo>
                  <a:pt x="4320" y="15120"/>
                </a:lnTo>
                <a:lnTo>
                  <a:pt x="4320" y="12960"/>
                </a:lnTo>
                <a:lnTo>
                  <a:pt x="8640" y="12960"/>
                </a:lnTo>
                <a:lnTo>
                  <a:pt x="8640" y="17280"/>
                </a:lnTo>
                <a:lnTo>
                  <a:pt x="6480" y="17280"/>
                </a:lnTo>
                <a:lnTo>
                  <a:pt x="10800" y="21600"/>
                </a:lnTo>
                <a:lnTo>
                  <a:pt x="15120" y="17280"/>
                </a:lnTo>
                <a:lnTo>
                  <a:pt x="12960" y="17280"/>
                </a:lnTo>
                <a:lnTo>
                  <a:pt x="12960" y="12960"/>
                </a:lnTo>
                <a:lnTo>
                  <a:pt x="17280" y="12960"/>
                </a:lnTo>
                <a:lnTo>
                  <a:pt x="17280" y="15120"/>
                </a:lnTo>
                <a:lnTo>
                  <a:pt x="21600" y="10800"/>
                </a:lnTo>
                <a:lnTo>
                  <a:pt x="17280" y="6480"/>
                </a:lnTo>
                <a:lnTo>
                  <a:pt x="17280" y="8640"/>
                </a:lnTo>
                <a:lnTo>
                  <a:pt x="12960" y="8640"/>
                </a:lnTo>
                <a:lnTo>
                  <a:pt x="12960" y="4320"/>
                </a:lnTo>
                <a:lnTo>
                  <a:pt x="15120" y="432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9" name="Text Box 17"/>
          <p:cNvSpPr txBox="1">
            <a:spLocks noChangeArrowheads="1"/>
          </p:cNvSpPr>
          <p:nvPr/>
        </p:nvSpPr>
        <p:spPr bwMode="auto">
          <a:xfrm>
            <a:off x="2011363" y="5086351"/>
            <a:ext cx="467449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1800" b="1" dirty="0">
                <a:solidFill>
                  <a:srgbClr val="FF3300"/>
                </a:solidFill>
              </a:rPr>
              <a:t>0</a:t>
            </a:r>
            <a:r>
              <a:rPr lang="en-US" altLang="en-US" sz="1800" dirty="0"/>
              <a:t>.</a:t>
            </a:r>
            <a:r>
              <a:rPr lang="en-US" altLang="en-US" sz="1800" b="1" dirty="0">
                <a:solidFill>
                  <a:srgbClr val="FF3300"/>
                </a:solidFill>
              </a:rPr>
              <a:t>21</a:t>
            </a:r>
            <a:r>
              <a:rPr lang="en-US" altLang="en-US" sz="1800" dirty="0"/>
              <a:t> mg (42%) of absorbed becomes functional</a:t>
            </a:r>
          </a:p>
        </p:txBody>
      </p:sp>
      <p:sp>
        <p:nvSpPr>
          <p:cNvPr id="44050" name="Line 18"/>
          <p:cNvSpPr>
            <a:spLocks noChangeShapeType="1"/>
          </p:cNvSpPr>
          <p:nvPr/>
        </p:nvSpPr>
        <p:spPr bwMode="auto">
          <a:xfrm flipH="1">
            <a:off x="1189038" y="4160838"/>
            <a:ext cx="118903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1" name="Line 19"/>
          <p:cNvSpPr>
            <a:spLocks noChangeShapeType="1"/>
          </p:cNvSpPr>
          <p:nvPr/>
        </p:nvSpPr>
        <p:spPr bwMode="auto">
          <a:xfrm>
            <a:off x="1189038" y="4160838"/>
            <a:ext cx="0" cy="19192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2" name="Text Box 20"/>
          <p:cNvSpPr txBox="1">
            <a:spLocks noChangeArrowheads="1"/>
          </p:cNvSpPr>
          <p:nvPr/>
        </p:nvSpPr>
        <p:spPr bwMode="auto">
          <a:xfrm>
            <a:off x="1279525" y="5903913"/>
            <a:ext cx="4298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0.29 (58%) of absorbed is non-functional</a:t>
            </a:r>
          </a:p>
        </p:txBody>
      </p:sp>
      <p:sp>
        <p:nvSpPr>
          <p:cNvPr id="44053" name="AutoShape 21"/>
          <p:cNvSpPr>
            <a:spLocks noChangeArrowheads="1"/>
          </p:cNvSpPr>
          <p:nvPr/>
        </p:nvSpPr>
        <p:spPr bwMode="auto">
          <a:xfrm>
            <a:off x="2468563" y="4525963"/>
            <a:ext cx="274637" cy="273050"/>
          </a:xfrm>
          <a:custGeom>
            <a:avLst/>
            <a:gdLst>
              <a:gd name="G0" fmla="+- 6480 0 0"/>
              <a:gd name="G1" fmla="+- 8640 0 0"/>
              <a:gd name="G2" fmla="+- 4320 0 0"/>
              <a:gd name="G3" fmla="+- 21600 0 6480"/>
              <a:gd name="G4" fmla="+- 21600 0 8640"/>
              <a:gd name="G5" fmla="+- 21600 0 4320"/>
              <a:gd name="G6" fmla="+- 6480 0 10800"/>
              <a:gd name="G7" fmla="+- 8640 0 10800"/>
              <a:gd name="G8" fmla="*/ G7 4320 G6"/>
              <a:gd name="G9" fmla="+- 21600 0 G8"/>
              <a:gd name="T0" fmla="*/ G8 w 21600"/>
              <a:gd name="T1" fmla="*/ G1 h 21600"/>
              <a:gd name="T2" fmla="*/ G9 w 21600"/>
              <a:gd name="T3" fmla="*/ G4 h 21600"/>
            </a:gdLst>
            <a:ahLst/>
            <a:cxnLst>
              <a:cxn ang="0">
                <a:pos x="r" y="vc"/>
              </a:cxn>
              <a:cxn ang="5400000">
                <a:pos x="hc" y="b"/>
              </a:cxn>
              <a:cxn ang="10800000">
                <a:pos x="l" y="vc"/>
              </a:cxn>
              <a:cxn ang="16200000">
                <a:pos x="hc" y="t"/>
              </a:cxn>
            </a:cxnLst>
            <a:rect l="T0" t="T1" r="T2" b="T3"/>
            <a:pathLst>
              <a:path w="21600" h="21600">
                <a:moveTo>
                  <a:pt x="10800" y="0"/>
                </a:moveTo>
                <a:lnTo>
                  <a:pt x="6480" y="4320"/>
                </a:lnTo>
                <a:lnTo>
                  <a:pt x="8640" y="4320"/>
                </a:lnTo>
                <a:lnTo>
                  <a:pt x="8640" y="8640"/>
                </a:lnTo>
                <a:lnTo>
                  <a:pt x="4320" y="8640"/>
                </a:lnTo>
                <a:lnTo>
                  <a:pt x="4320" y="6480"/>
                </a:lnTo>
                <a:lnTo>
                  <a:pt x="0" y="10800"/>
                </a:lnTo>
                <a:lnTo>
                  <a:pt x="4320" y="15120"/>
                </a:lnTo>
                <a:lnTo>
                  <a:pt x="4320" y="12960"/>
                </a:lnTo>
                <a:lnTo>
                  <a:pt x="8640" y="12960"/>
                </a:lnTo>
                <a:lnTo>
                  <a:pt x="8640" y="17280"/>
                </a:lnTo>
                <a:lnTo>
                  <a:pt x="6480" y="17280"/>
                </a:lnTo>
                <a:lnTo>
                  <a:pt x="10800" y="21600"/>
                </a:lnTo>
                <a:lnTo>
                  <a:pt x="15120" y="17280"/>
                </a:lnTo>
                <a:lnTo>
                  <a:pt x="12960" y="17280"/>
                </a:lnTo>
                <a:lnTo>
                  <a:pt x="12960" y="12960"/>
                </a:lnTo>
                <a:lnTo>
                  <a:pt x="17280" y="12960"/>
                </a:lnTo>
                <a:lnTo>
                  <a:pt x="17280" y="15120"/>
                </a:lnTo>
                <a:lnTo>
                  <a:pt x="21600" y="10800"/>
                </a:lnTo>
                <a:lnTo>
                  <a:pt x="17280" y="6480"/>
                </a:lnTo>
                <a:lnTo>
                  <a:pt x="17280" y="8640"/>
                </a:lnTo>
                <a:lnTo>
                  <a:pt x="12960" y="8640"/>
                </a:lnTo>
                <a:lnTo>
                  <a:pt x="12960" y="4320"/>
                </a:lnTo>
                <a:lnTo>
                  <a:pt x="15120" y="432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4" name="Text Box 22"/>
          <p:cNvSpPr txBox="1">
            <a:spLocks noChangeArrowheads="1"/>
          </p:cNvSpPr>
          <p:nvPr/>
        </p:nvSpPr>
        <p:spPr bwMode="auto">
          <a:xfrm>
            <a:off x="4937125" y="3525838"/>
            <a:ext cx="31448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 BA = %Abs x %Fun x 10</a:t>
            </a:r>
            <a:r>
              <a:rPr lang="en-US" altLang="en-US" sz="1800" baseline="30000"/>
              <a:t>-2</a:t>
            </a:r>
            <a:r>
              <a:rPr lang="en-US" altLang="en-US" sz="1800"/>
              <a:t> </a:t>
            </a:r>
          </a:p>
        </p:txBody>
      </p:sp>
      <p:sp>
        <p:nvSpPr>
          <p:cNvPr id="44055" name="Text Box 23"/>
          <p:cNvSpPr txBox="1">
            <a:spLocks noChangeArrowheads="1"/>
          </p:cNvSpPr>
          <p:nvPr/>
        </p:nvSpPr>
        <p:spPr bwMode="auto">
          <a:xfrm>
            <a:off x="3635896" y="375047"/>
            <a:ext cx="1800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2400" dirty="0"/>
              <a:t>Explanation</a:t>
            </a:r>
          </a:p>
        </p:txBody>
      </p:sp>
      <p:sp>
        <p:nvSpPr>
          <p:cNvPr id="44056" name="Text Box 24"/>
          <p:cNvSpPr txBox="1">
            <a:spLocks noChangeArrowheads="1"/>
          </p:cNvSpPr>
          <p:nvPr/>
        </p:nvSpPr>
        <p:spPr bwMode="auto">
          <a:xfrm>
            <a:off x="5576888" y="3983038"/>
            <a:ext cx="18240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dirty="0"/>
              <a:t>= 10 x 42 x 10</a:t>
            </a:r>
            <a:r>
              <a:rPr lang="en-US" altLang="en-US" sz="1800" baseline="30000" dirty="0"/>
              <a:t>-2</a:t>
            </a:r>
            <a:r>
              <a:rPr lang="en-US" altLang="en-US" sz="1800" dirty="0"/>
              <a:t> </a:t>
            </a:r>
          </a:p>
        </p:txBody>
      </p:sp>
      <p:sp>
        <p:nvSpPr>
          <p:cNvPr id="44057" name="Text Box 25"/>
          <p:cNvSpPr txBox="1">
            <a:spLocks noChangeArrowheads="1"/>
          </p:cNvSpPr>
          <p:nvPr/>
        </p:nvSpPr>
        <p:spPr bwMode="auto">
          <a:xfrm>
            <a:off x="5576888" y="4440238"/>
            <a:ext cx="32924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800"/>
              <a:t>= </a:t>
            </a:r>
            <a:r>
              <a:rPr lang="en-US" altLang="en-US" sz="1800" b="1">
                <a:solidFill>
                  <a:srgbClr val="FF3300"/>
                </a:solidFill>
              </a:rPr>
              <a:t>4.2</a:t>
            </a:r>
            <a:r>
              <a:rPr lang="en-US" altLang="en-US" sz="1800"/>
              <a:t> or 0.21 mg of the 5 mg     	taken in the diet</a:t>
            </a:r>
          </a:p>
        </p:txBody>
      </p:sp>
      <p:sp>
        <p:nvSpPr>
          <p:cNvPr id="44059" name="Text Box 27"/>
          <p:cNvSpPr txBox="1">
            <a:spLocks noChangeArrowheads="1"/>
          </p:cNvSpPr>
          <p:nvPr/>
        </p:nvSpPr>
        <p:spPr bwMode="auto">
          <a:xfrm>
            <a:off x="3016250" y="4440238"/>
            <a:ext cx="1657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Functional site</a:t>
            </a:r>
          </a:p>
        </p:txBody>
      </p:sp>
    </p:spTree>
    <p:extLst>
      <p:ext uri="{BB962C8B-B14F-4D97-AF65-F5344CB8AC3E}">
        <p14:creationId xmlns:p14="http://schemas.microsoft.com/office/powerpoint/2010/main" val="2168645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7"/>
                                        </p:tgtEl>
                                        <p:attrNameLst>
                                          <p:attrName>style.visibility</p:attrName>
                                        </p:attrNameLst>
                                      </p:cBhvr>
                                      <p:to>
                                        <p:strVal val="visible"/>
                                      </p:to>
                                    </p:set>
                                    <p:animEffect transition="in" filter="dissolve">
                                      <p:cBhvr>
                                        <p:cTn id="7" dur="500"/>
                                        <p:tgtEl>
                                          <p:spTgt spid="4403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4038"/>
                                        </p:tgtEl>
                                        <p:attrNameLst>
                                          <p:attrName>style.visibility</p:attrName>
                                        </p:attrNameLst>
                                      </p:cBhvr>
                                      <p:to>
                                        <p:strVal val="visible"/>
                                      </p:to>
                                    </p:set>
                                    <p:animEffect transition="in" filter="wipe(up)">
                                      <p:cBhvr>
                                        <p:cTn id="12" dur="500"/>
                                        <p:tgtEl>
                                          <p:spTgt spid="4403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4039"/>
                                        </p:tgtEl>
                                        <p:attrNameLst>
                                          <p:attrName>style.visibility</p:attrName>
                                        </p:attrNameLst>
                                      </p:cBhvr>
                                      <p:to>
                                        <p:strVal val="visible"/>
                                      </p:to>
                                    </p:set>
                                    <p:animEffect transition="in" filter="dissolve">
                                      <p:cBhvr>
                                        <p:cTn id="17" dur="500"/>
                                        <p:tgtEl>
                                          <p:spTgt spid="4403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4045"/>
                                        </p:tgtEl>
                                        <p:attrNameLst>
                                          <p:attrName>style.visibility</p:attrName>
                                        </p:attrNameLst>
                                      </p:cBhvr>
                                      <p:to>
                                        <p:strVal val="visible"/>
                                      </p:to>
                                    </p:set>
                                    <p:animEffect transition="in" filter="wipe(left)">
                                      <p:cBhvr>
                                        <p:cTn id="22" dur="500"/>
                                        <p:tgtEl>
                                          <p:spTgt spid="4404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4046"/>
                                        </p:tgtEl>
                                        <p:attrNameLst>
                                          <p:attrName>style.visibility</p:attrName>
                                        </p:attrNameLst>
                                      </p:cBhvr>
                                      <p:to>
                                        <p:strVal val="visible"/>
                                      </p:to>
                                    </p:set>
                                    <p:animEffect transition="in" filter="dissolve">
                                      <p:cBhvr>
                                        <p:cTn id="27" dur="500"/>
                                        <p:tgtEl>
                                          <p:spTgt spid="44046"/>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44047"/>
                                        </p:tgtEl>
                                        <p:attrNameLst>
                                          <p:attrName>style.visibility</p:attrName>
                                        </p:attrNameLst>
                                      </p:cBhvr>
                                      <p:to>
                                        <p:strVal val="visible"/>
                                      </p:to>
                                    </p:set>
                                    <p:animEffect transition="in" filter="dissolve">
                                      <p:cBhvr>
                                        <p:cTn id="30" dur="500"/>
                                        <p:tgtEl>
                                          <p:spTgt spid="4404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44043"/>
                                        </p:tgtEl>
                                        <p:attrNameLst>
                                          <p:attrName>style.visibility</p:attrName>
                                        </p:attrNameLst>
                                      </p:cBhvr>
                                      <p:to>
                                        <p:strVal val="visible"/>
                                      </p:to>
                                    </p:set>
                                    <p:animEffect transition="in" filter="wipe(up)">
                                      <p:cBhvr>
                                        <p:cTn id="35" dur="500"/>
                                        <p:tgtEl>
                                          <p:spTgt spid="44043"/>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1" presetClass="entr" presetSubtype="0" fill="hold" grpId="0" nodeType="clickEffect">
                                  <p:stCondLst>
                                    <p:cond delay="0"/>
                                  </p:stCondLst>
                                  <p:childTnLst>
                                    <p:set>
                                      <p:cBhvr>
                                        <p:cTn id="39" dur="1000">
                                          <p:stCondLst>
                                            <p:cond delay="0"/>
                                          </p:stCondLst>
                                        </p:cTn>
                                        <p:tgtEl>
                                          <p:spTgt spid="44048"/>
                                        </p:tgtEl>
                                        <p:attrNameLst>
                                          <p:attrName>style.visibility</p:attrName>
                                        </p:attrNameLst>
                                      </p:cBhvr>
                                      <p:to>
                                        <p:strVal val="visible"/>
                                      </p:to>
                                    </p:set>
                                  </p:childTnLst>
                                </p:cTn>
                              </p:par>
                              <p:par>
                                <p:cTn id="40" presetID="11" presetClass="entr" presetSubtype="0" fill="hold" grpId="0" nodeType="withEffect">
                                  <p:stCondLst>
                                    <p:cond delay="0"/>
                                  </p:stCondLst>
                                  <p:childTnLst>
                                    <p:set>
                                      <p:cBhvr>
                                        <p:cTn id="41" dur="1000">
                                          <p:stCondLst>
                                            <p:cond delay="0"/>
                                          </p:stCondLst>
                                        </p:cTn>
                                        <p:tgtEl>
                                          <p:spTgt spid="44053"/>
                                        </p:tgtEl>
                                        <p:attrNameLst>
                                          <p:attrName>style.visibility</p:attrName>
                                        </p:attrNameLst>
                                      </p:cBhvr>
                                      <p:to>
                                        <p:strVal val="visible"/>
                                      </p:to>
                                    </p:set>
                                  </p:child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44049"/>
                                        </p:tgtEl>
                                        <p:attrNameLst>
                                          <p:attrName>style.visibility</p:attrName>
                                        </p:attrNameLst>
                                      </p:cBhvr>
                                      <p:to>
                                        <p:strVal val="visible"/>
                                      </p:to>
                                    </p:set>
                                    <p:animEffect transition="in" filter="dissolve">
                                      <p:cBhvr>
                                        <p:cTn id="46" dur="500"/>
                                        <p:tgtEl>
                                          <p:spTgt spid="44049"/>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22" presetClass="entr" presetSubtype="2" fill="hold" grpId="0" nodeType="clickEffect">
                                  <p:stCondLst>
                                    <p:cond delay="0"/>
                                  </p:stCondLst>
                                  <p:childTnLst>
                                    <p:set>
                                      <p:cBhvr>
                                        <p:cTn id="50" dur="1" fill="hold">
                                          <p:stCondLst>
                                            <p:cond delay="0"/>
                                          </p:stCondLst>
                                        </p:cTn>
                                        <p:tgtEl>
                                          <p:spTgt spid="44050"/>
                                        </p:tgtEl>
                                        <p:attrNameLst>
                                          <p:attrName>style.visibility</p:attrName>
                                        </p:attrNameLst>
                                      </p:cBhvr>
                                      <p:to>
                                        <p:strVal val="visible"/>
                                      </p:to>
                                    </p:set>
                                    <p:animEffect transition="in" filter="wipe(right)">
                                      <p:cBhvr>
                                        <p:cTn id="51" dur="500"/>
                                        <p:tgtEl>
                                          <p:spTgt spid="44050"/>
                                        </p:tgtEl>
                                      </p:cBhvr>
                                    </p:animEffect>
                                  </p:childTnLst>
                                </p:cTn>
                              </p:par>
                              <p:par>
                                <p:cTn id="52" presetID="22" presetClass="entr" presetSubtype="2" fill="hold" grpId="0" nodeType="withEffect">
                                  <p:stCondLst>
                                    <p:cond delay="0"/>
                                  </p:stCondLst>
                                  <p:childTnLst>
                                    <p:set>
                                      <p:cBhvr>
                                        <p:cTn id="53" dur="1" fill="hold">
                                          <p:stCondLst>
                                            <p:cond delay="0"/>
                                          </p:stCondLst>
                                        </p:cTn>
                                        <p:tgtEl>
                                          <p:spTgt spid="44051"/>
                                        </p:tgtEl>
                                        <p:attrNameLst>
                                          <p:attrName>style.visibility</p:attrName>
                                        </p:attrNameLst>
                                      </p:cBhvr>
                                      <p:to>
                                        <p:strVal val="visible"/>
                                      </p:to>
                                    </p:set>
                                    <p:animEffect transition="in" filter="wipe(right)">
                                      <p:cBhvr>
                                        <p:cTn id="54" dur="500"/>
                                        <p:tgtEl>
                                          <p:spTgt spid="44051"/>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44052"/>
                                        </p:tgtEl>
                                        <p:attrNameLst>
                                          <p:attrName>style.visibility</p:attrName>
                                        </p:attrNameLst>
                                      </p:cBhvr>
                                      <p:to>
                                        <p:strVal val="visible"/>
                                      </p:to>
                                    </p:set>
                                    <p:animEffect transition="in" filter="dissolve">
                                      <p:cBhvr>
                                        <p:cTn id="59" dur="500"/>
                                        <p:tgtEl>
                                          <p:spTgt spid="44052"/>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44054"/>
                                        </p:tgtEl>
                                        <p:attrNameLst>
                                          <p:attrName>style.visibility</p:attrName>
                                        </p:attrNameLst>
                                      </p:cBhvr>
                                      <p:to>
                                        <p:strVal val="visible"/>
                                      </p:to>
                                    </p:set>
                                    <p:animEffect transition="in" filter="dissolve">
                                      <p:cBhvr>
                                        <p:cTn id="64" dur="500"/>
                                        <p:tgtEl>
                                          <p:spTgt spid="44054"/>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9" presetClass="entr" presetSubtype="0" fill="hold" grpId="0" nodeType="clickEffect">
                                  <p:stCondLst>
                                    <p:cond delay="0"/>
                                  </p:stCondLst>
                                  <p:childTnLst>
                                    <p:set>
                                      <p:cBhvr>
                                        <p:cTn id="68" dur="1" fill="hold">
                                          <p:stCondLst>
                                            <p:cond delay="0"/>
                                          </p:stCondLst>
                                        </p:cTn>
                                        <p:tgtEl>
                                          <p:spTgt spid="44056"/>
                                        </p:tgtEl>
                                        <p:attrNameLst>
                                          <p:attrName>style.visibility</p:attrName>
                                        </p:attrNameLst>
                                      </p:cBhvr>
                                      <p:to>
                                        <p:strVal val="visible"/>
                                      </p:to>
                                    </p:set>
                                    <p:animEffect transition="in" filter="dissolve">
                                      <p:cBhvr>
                                        <p:cTn id="69" dur="500"/>
                                        <p:tgtEl>
                                          <p:spTgt spid="44056"/>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44057"/>
                                        </p:tgtEl>
                                        <p:attrNameLst>
                                          <p:attrName>style.visibility</p:attrName>
                                        </p:attrNameLst>
                                      </p:cBhvr>
                                      <p:to>
                                        <p:strVal val="visible"/>
                                      </p:to>
                                    </p:set>
                                    <p:animEffect transition="in" filter="dissolve">
                                      <p:cBhvr>
                                        <p:cTn id="74" dur="500"/>
                                        <p:tgtEl>
                                          <p:spTgt spid="440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p:bldP spid="44038" grpId="0" animBg="1"/>
      <p:bldP spid="44039" grpId="0"/>
      <p:bldP spid="44043" grpId="0" animBg="1"/>
      <p:bldP spid="44045" grpId="0" animBg="1"/>
      <p:bldP spid="44046" grpId="0"/>
      <p:bldP spid="44047" grpId="0"/>
      <p:bldP spid="44048" grpId="0" animBg="1"/>
      <p:bldP spid="44049" grpId="0"/>
      <p:bldP spid="44050" grpId="0" animBg="1"/>
      <p:bldP spid="44051" grpId="0" animBg="1"/>
      <p:bldP spid="44052" grpId="0"/>
      <p:bldP spid="44053" grpId="0" animBg="1"/>
      <p:bldP spid="44054" grpId="0"/>
      <p:bldP spid="44056" grpId="0"/>
      <p:bldP spid="4405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Calcium – Ca</a:t>
            </a:r>
            <a:r>
              <a:rPr lang="en-GB" baseline="30000" dirty="0"/>
              <a:t>2+</a:t>
            </a:r>
          </a:p>
        </p:txBody>
      </p:sp>
      <p:sp>
        <p:nvSpPr>
          <p:cNvPr id="3" name="Content Placeholder 2"/>
          <p:cNvSpPr>
            <a:spLocks noGrp="1"/>
          </p:cNvSpPr>
          <p:nvPr>
            <p:ph idx="1"/>
          </p:nvPr>
        </p:nvSpPr>
        <p:spPr>
          <a:xfrm>
            <a:off x="457200" y="1052736"/>
            <a:ext cx="8229600" cy="5616624"/>
          </a:xfrm>
        </p:spPr>
        <p:txBody>
          <a:bodyPr>
            <a:normAutofit/>
          </a:bodyPr>
          <a:lstStyle/>
          <a:p>
            <a:pPr marL="0" indent="0" algn="ctr">
              <a:buNone/>
            </a:pPr>
            <a:r>
              <a:rPr lang="en-GB" sz="1800" dirty="0">
                <a:solidFill>
                  <a:srgbClr val="0070C0"/>
                </a:solidFill>
              </a:rPr>
              <a:t>Efforts to understand the metabolic and dietary factors that lead to osteoporosis, or the loss of skeletal mass with aging, emphasise the importance of calcium bioavailability.</a:t>
            </a:r>
          </a:p>
          <a:p>
            <a:pPr marL="0" indent="0">
              <a:buNone/>
            </a:pPr>
            <a:endParaRPr lang="en-GB" sz="1600" dirty="0">
              <a:solidFill>
                <a:srgbClr val="0070C0"/>
              </a:solidFill>
            </a:endParaRPr>
          </a:p>
          <a:p>
            <a:pPr marL="0" indent="0">
              <a:buNone/>
            </a:pPr>
            <a:endParaRPr lang="en-GB" sz="1600" dirty="0">
              <a:solidFill>
                <a:srgbClr val="0070C0"/>
              </a:solidFill>
            </a:endParaRPr>
          </a:p>
          <a:p>
            <a:pPr marL="0" indent="0">
              <a:buNone/>
            </a:pPr>
            <a:r>
              <a:rPr lang="en-GB" sz="1800" dirty="0">
                <a:solidFill>
                  <a:srgbClr val="00B050"/>
                </a:solidFill>
              </a:rPr>
              <a:t>Calcium in foods exists mainly as complexes with other factors (</a:t>
            </a:r>
            <a:r>
              <a:rPr lang="en-GB" sz="1800" dirty="0" err="1">
                <a:solidFill>
                  <a:srgbClr val="00B050"/>
                </a:solidFill>
              </a:rPr>
              <a:t>phytates</a:t>
            </a:r>
            <a:r>
              <a:rPr lang="en-GB" sz="1800" dirty="0">
                <a:solidFill>
                  <a:srgbClr val="00B050"/>
                </a:solidFill>
              </a:rPr>
              <a:t>, oxalates, fibre, lactate, fatty acids) from which the calcium must be released to be absorbed.</a:t>
            </a:r>
          </a:p>
          <a:p>
            <a:pPr marL="0" indent="0">
              <a:buNone/>
            </a:pPr>
            <a:endParaRPr lang="en-GB" sz="1600" dirty="0"/>
          </a:p>
          <a:p>
            <a:pPr fontAlgn="base"/>
            <a:r>
              <a:rPr lang="en-GB" sz="1600" dirty="0"/>
              <a:t>Plant constituents of the diet, in particular, may reduce calcium bioavailability so that people who do not use dairy products are less likely to obtain adequate amounts of calcium. </a:t>
            </a:r>
          </a:p>
          <a:p>
            <a:pPr fontAlgn="base"/>
            <a:endParaRPr lang="en-GB" sz="1600" dirty="0"/>
          </a:p>
          <a:p>
            <a:pPr fontAlgn="base"/>
            <a:r>
              <a:rPr lang="en-GB" sz="1600" dirty="0"/>
              <a:t>Oxalates (higher in plant sources than meat), present in some foods, normally bind with calcium in the gut, and the body excretes both of them together, thus limiting calcium absorption and availability. </a:t>
            </a:r>
          </a:p>
          <a:p>
            <a:pPr fontAlgn="base"/>
            <a:endParaRPr lang="en-GB" sz="1600" dirty="0"/>
          </a:p>
          <a:p>
            <a:pPr fontAlgn="base"/>
            <a:r>
              <a:rPr lang="en-GB" sz="1600" dirty="0"/>
              <a:t>Recent research has shown that the bioavailability of calcium from calcium carbonate, a widely used supplement, is similar to that from milk. It has also been shown that vitamin B6 deficiency may reduce calcium availability.</a:t>
            </a:r>
          </a:p>
          <a:p>
            <a:pPr marL="0" indent="0">
              <a:buNone/>
            </a:pPr>
            <a:endParaRPr lang="en-GB" sz="1600" dirty="0"/>
          </a:p>
        </p:txBody>
      </p:sp>
      <p:sp>
        <p:nvSpPr>
          <p:cNvPr id="4" name="Down Arrow 3"/>
          <p:cNvSpPr/>
          <p:nvPr/>
        </p:nvSpPr>
        <p:spPr>
          <a:xfrm>
            <a:off x="4445986" y="1916832"/>
            <a:ext cx="25202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0508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Iron – Fe</a:t>
            </a:r>
            <a:r>
              <a:rPr lang="en-GB" baseline="30000" dirty="0"/>
              <a:t>3+</a:t>
            </a:r>
          </a:p>
        </p:txBody>
      </p:sp>
      <p:sp>
        <p:nvSpPr>
          <p:cNvPr id="3" name="Content Placeholder 2"/>
          <p:cNvSpPr>
            <a:spLocks noGrp="1"/>
          </p:cNvSpPr>
          <p:nvPr>
            <p:ph idx="1"/>
          </p:nvPr>
        </p:nvSpPr>
        <p:spPr>
          <a:xfrm>
            <a:off x="457200" y="1052736"/>
            <a:ext cx="8229600" cy="5472608"/>
          </a:xfrm>
        </p:spPr>
        <p:txBody>
          <a:bodyPr>
            <a:normAutofit fontScale="70000" lnSpcReduction="20000"/>
          </a:bodyPr>
          <a:lstStyle/>
          <a:p>
            <a:r>
              <a:rPr lang="en-GB" dirty="0"/>
              <a:t>Iron deficiency is widespread  and is a major cause of anaemia in susceptible populations, especially in those whose demand for iron is high, such as growing children or pregnant women. </a:t>
            </a:r>
          </a:p>
          <a:p>
            <a:endParaRPr lang="en-GB" dirty="0"/>
          </a:p>
          <a:p>
            <a:r>
              <a:rPr lang="en-GB" dirty="0"/>
              <a:t>Many factors, including dietary components (</a:t>
            </a:r>
            <a:r>
              <a:rPr lang="en-GB" dirty="0" err="1"/>
              <a:t>phytates</a:t>
            </a:r>
            <a:r>
              <a:rPr lang="en-GB" dirty="0"/>
              <a:t>, tannins, phosphates, and high calcium intake), exercise, menstruation, and maturity may increase or reduce iron availability. </a:t>
            </a:r>
          </a:p>
          <a:p>
            <a:endParaRPr lang="en-GB" dirty="0"/>
          </a:p>
          <a:p>
            <a:r>
              <a:rPr lang="en-GB" dirty="0"/>
              <a:t>Iron absorption and utilisation increase as iron stores are depleted, but inhibiting factors in such foods and beverages as soybeans and tea can impair iron absorption. Conversely, including meat or foods containing vitamin C in a meal enhances iron absorption. </a:t>
            </a:r>
          </a:p>
          <a:p>
            <a:endParaRPr lang="en-GB" dirty="0"/>
          </a:p>
          <a:p>
            <a:pPr marL="0" indent="0" algn="ctr">
              <a:buNone/>
            </a:pPr>
            <a:r>
              <a:rPr lang="en-GB" dirty="0">
                <a:solidFill>
                  <a:srgbClr val="FF0000"/>
                </a:solidFill>
              </a:rPr>
              <a:t>It is not known how meat achieves this effect, but recent research suggests that some factors in meat form a complex with iron to increase its absorption. Meat also increases gastric acid secretion, which may increase iron availability and absorption.</a:t>
            </a:r>
          </a:p>
        </p:txBody>
      </p:sp>
    </p:spTree>
    <p:extLst>
      <p:ext uri="{BB962C8B-B14F-4D97-AF65-F5344CB8AC3E}">
        <p14:creationId xmlns:p14="http://schemas.microsoft.com/office/powerpoint/2010/main" val="18575307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Copper – Cu</a:t>
            </a:r>
            <a:r>
              <a:rPr lang="en-GB" baseline="30000" dirty="0"/>
              <a:t>2+</a:t>
            </a:r>
          </a:p>
        </p:txBody>
      </p:sp>
      <p:sp>
        <p:nvSpPr>
          <p:cNvPr id="3" name="Content Placeholder 2"/>
          <p:cNvSpPr>
            <a:spLocks noGrp="1"/>
          </p:cNvSpPr>
          <p:nvPr>
            <p:ph idx="1"/>
          </p:nvPr>
        </p:nvSpPr>
        <p:spPr/>
        <p:txBody>
          <a:bodyPr>
            <a:normAutofit fontScale="62500" lnSpcReduction="20000"/>
          </a:bodyPr>
          <a:lstStyle/>
          <a:p>
            <a:r>
              <a:rPr lang="en-GB" dirty="0"/>
              <a:t>Copper deficiency can result in anaemia, bone disease, and diminished immune competence. </a:t>
            </a:r>
          </a:p>
          <a:p>
            <a:pPr marL="0" indent="0">
              <a:buNone/>
            </a:pPr>
            <a:endParaRPr lang="en-GB" dirty="0"/>
          </a:p>
          <a:p>
            <a:pPr marL="0" indent="0">
              <a:buNone/>
            </a:pPr>
            <a:r>
              <a:rPr lang="en-GB" dirty="0"/>
              <a:t>Whilst</a:t>
            </a:r>
          </a:p>
          <a:p>
            <a:pPr marL="0" indent="0">
              <a:buNone/>
            </a:pPr>
            <a:endParaRPr lang="en-GB" dirty="0"/>
          </a:p>
          <a:p>
            <a:r>
              <a:rPr lang="en-GB" dirty="0"/>
              <a:t>Excessive intake of copper can lead to toxic effects, especially vascular problems such as low blood pressure and high blood-cholesterol levels. </a:t>
            </a:r>
          </a:p>
          <a:p>
            <a:endParaRPr lang="en-GB" dirty="0"/>
          </a:p>
          <a:p>
            <a:r>
              <a:rPr lang="en-GB" dirty="0"/>
              <a:t>The bioavailability of copper is affected by a variety of factors. Among those which decrease bioavailability are suboptimal levels of acid in the gastrointestinal tract; the boiling of foods, which may leach away copper; and the consumption of uncooked protein foods. </a:t>
            </a:r>
          </a:p>
          <a:p>
            <a:endParaRPr lang="en-GB" dirty="0"/>
          </a:p>
          <a:p>
            <a:r>
              <a:rPr lang="en-GB" dirty="0"/>
              <a:t>Copper bioavailability may also be reduced by interaction with other minerals such as iron, zinc, lead, cadmium, and selenium.</a:t>
            </a:r>
          </a:p>
        </p:txBody>
      </p:sp>
    </p:spTree>
    <p:extLst>
      <p:ext uri="{BB962C8B-B14F-4D97-AF65-F5344CB8AC3E}">
        <p14:creationId xmlns:p14="http://schemas.microsoft.com/office/powerpoint/2010/main" val="42742661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 B12 - Cobalamin</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Vitamin B12 deficiency rarely occurs from inadequate dietary intake but can become a problem for the elderly, leading to serious hematologic, neurologic, or gastrointestinal consequences. </a:t>
            </a:r>
          </a:p>
          <a:p>
            <a:pPr marL="0" indent="0">
              <a:buNone/>
            </a:pPr>
            <a:endParaRPr lang="en-GB" dirty="0"/>
          </a:p>
          <a:p>
            <a:pPr marL="0" indent="0">
              <a:buNone/>
            </a:pPr>
            <a:r>
              <a:rPr lang="en-GB" dirty="0"/>
              <a:t>With age, the stomach secretes less of a protein necessary for the absorption of B12. </a:t>
            </a:r>
          </a:p>
          <a:p>
            <a:pPr marL="0" indent="0">
              <a:buNone/>
            </a:pPr>
            <a:endParaRPr lang="en-GB" dirty="0"/>
          </a:p>
          <a:p>
            <a:pPr marL="0" indent="0">
              <a:buNone/>
            </a:pPr>
            <a:r>
              <a:rPr lang="en-GB" dirty="0"/>
              <a:t>Research indicates that pectin and other soluble dietary fibres can interfere with absorption of vitamin B12 from foods, as well as with reuse of the vitamin made available from secretions into the intestine.</a:t>
            </a:r>
          </a:p>
          <a:p>
            <a:pPr marL="0" indent="0">
              <a:buNone/>
            </a:pPr>
            <a:endParaRPr lang="en-GB" dirty="0"/>
          </a:p>
          <a:p>
            <a:pPr marL="0" indent="0">
              <a:buNone/>
            </a:pPr>
            <a:r>
              <a:rPr lang="en-GB" dirty="0"/>
              <a:t>Inadequate knowledge of the actions of such fibres in the digestive tract, along with dietary recommendations for increased fruit and fibre intake, indicates a need for additional research.</a:t>
            </a:r>
          </a:p>
        </p:txBody>
      </p:sp>
    </p:spTree>
    <p:extLst>
      <p:ext uri="{BB962C8B-B14F-4D97-AF65-F5344CB8AC3E}">
        <p14:creationId xmlns:p14="http://schemas.microsoft.com/office/powerpoint/2010/main" val="29938211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 B6 - Pyridoxine</a:t>
            </a:r>
          </a:p>
        </p:txBody>
      </p:sp>
      <p:sp>
        <p:nvSpPr>
          <p:cNvPr id="3" name="Content Placeholder 2"/>
          <p:cNvSpPr>
            <a:spLocks noGrp="1"/>
          </p:cNvSpPr>
          <p:nvPr>
            <p:ph idx="1"/>
          </p:nvPr>
        </p:nvSpPr>
        <p:spPr>
          <a:xfrm>
            <a:off x="179512" y="1600200"/>
            <a:ext cx="8507288" cy="4925144"/>
          </a:xfrm>
        </p:spPr>
        <p:txBody>
          <a:bodyPr>
            <a:normAutofit fontScale="62500" lnSpcReduction="20000"/>
          </a:bodyPr>
          <a:lstStyle/>
          <a:p>
            <a:r>
              <a:rPr lang="en-GB" dirty="0"/>
              <a:t>Vitamin B6 occurs in several forms in foods and is necessary for normal lipid and amino acid metabolism, red-blood-cell function, hormone production, and immune competence. </a:t>
            </a:r>
          </a:p>
          <a:p>
            <a:endParaRPr lang="en-GB" dirty="0"/>
          </a:p>
          <a:p>
            <a:r>
              <a:rPr lang="en-GB" dirty="0"/>
              <a:t>The forms present in plant sources may include a complex with a glucose molecule, which appears to reduce the bioavailability of other forms of vitamin B6 present in foods. </a:t>
            </a:r>
          </a:p>
          <a:p>
            <a:endParaRPr lang="en-GB" dirty="0"/>
          </a:p>
          <a:p>
            <a:pPr marL="0" indent="0" algn="ctr">
              <a:buNone/>
            </a:pPr>
            <a:r>
              <a:rPr lang="en-GB" dirty="0">
                <a:solidFill>
                  <a:srgbClr val="FF0000"/>
                </a:solidFill>
              </a:rPr>
              <a:t>The vitamin B6 present in foods from animal sources exhibits very high availability—as much as 100 percent in tuna—while availability in foods from plant sources is low, 20 to 40 percent, due in part to the presence of the complex. </a:t>
            </a:r>
          </a:p>
          <a:p>
            <a:endParaRPr lang="en-GB" dirty="0"/>
          </a:p>
          <a:p>
            <a:pPr marL="0" indent="0" algn="ctr">
              <a:buNone/>
            </a:pPr>
            <a:r>
              <a:rPr lang="en-GB" dirty="0">
                <a:solidFill>
                  <a:srgbClr val="00B050"/>
                </a:solidFill>
              </a:rPr>
              <a:t>Vegetarians are thus at particular risk for low vitamin B6 intake. Vitamin B6 status also appears to decline with age for reasons that may include reduced absorption. Research on the bioavailability of vitamin B6 is emphasising the effects of the glucose complex in foods.</a:t>
            </a:r>
          </a:p>
        </p:txBody>
      </p:sp>
    </p:spTree>
    <p:extLst>
      <p:ext uri="{BB962C8B-B14F-4D97-AF65-F5344CB8AC3E}">
        <p14:creationId xmlns:p14="http://schemas.microsoft.com/office/powerpoint/2010/main" val="2104896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1800" b="0" i="0" dirty="0">
                <a:solidFill>
                  <a:srgbClr val="222222"/>
                </a:solidFill>
                <a:effectLst/>
                <a:latin typeface="Arial" panose="020B0604020202020204" pitchFamily="34" charset="0"/>
              </a:rPr>
              <a:t>Fairweather-Tait, S. J., &amp; </a:t>
            </a:r>
            <a:r>
              <a:rPr lang="en-GB" sz="1800" b="0" i="0" dirty="0" err="1">
                <a:solidFill>
                  <a:srgbClr val="222222"/>
                </a:solidFill>
                <a:effectLst/>
                <a:latin typeface="Arial" panose="020B0604020202020204" pitchFamily="34" charset="0"/>
              </a:rPr>
              <a:t>Collings</a:t>
            </a:r>
            <a:r>
              <a:rPr lang="en-GB" sz="2000" dirty="0" err="1">
                <a:solidFill>
                  <a:srgbClr val="222222"/>
                </a:solidFill>
                <a:latin typeface="Arial" panose="020B0604020202020204" pitchFamily="34" charset="0"/>
              </a:rPr>
              <a:t>,</a:t>
            </a:r>
            <a:r>
              <a:rPr lang="en-GB" sz="1800" b="0" i="0" dirty="0" err="1">
                <a:solidFill>
                  <a:srgbClr val="222222"/>
                </a:solidFill>
                <a:effectLst/>
                <a:latin typeface="Arial" panose="020B0604020202020204" pitchFamily="34" charset="0"/>
              </a:rPr>
              <a:t>R</a:t>
            </a:r>
            <a:r>
              <a:rPr lang="en-GB" sz="1800" b="0" i="0" dirty="0">
                <a:solidFill>
                  <a:srgbClr val="222222"/>
                </a:solidFill>
                <a:effectLst/>
                <a:latin typeface="Arial" panose="020B0604020202020204" pitchFamily="34" charset="0"/>
              </a:rPr>
              <a:t>. (2010). Estimating the bioavailability factors needed for setting dietary reference values. </a:t>
            </a:r>
            <a:r>
              <a:rPr lang="en-GB" sz="1800" b="0" i="1" dirty="0">
                <a:solidFill>
                  <a:srgbClr val="222222"/>
                </a:solidFill>
                <a:effectLst/>
                <a:latin typeface="Arial" panose="020B0604020202020204" pitchFamily="34" charset="0"/>
              </a:rPr>
              <a:t>International journal for vitamin and nutrition research</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80</a:t>
            </a:r>
            <a:r>
              <a:rPr lang="en-GB" sz="1800" b="0" i="0" dirty="0">
                <a:solidFill>
                  <a:srgbClr val="222222"/>
                </a:solidFill>
                <a:effectLst/>
                <a:latin typeface="Arial" panose="020B0604020202020204" pitchFamily="34" charset="0"/>
              </a:rPr>
              <a:t>(4), 249.</a:t>
            </a:r>
            <a:endParaRPr lang="en-GB" dirty="0"/>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pPr marL="0" indent="0">
              <a:buNone/>
            </a:pPr>
            <a:br>
              <a:rPr lang="en-GB" dirty="0"/>
            </a:br>
            <a:r>
              <a:rPr lang="en-GB" dirty="0"/>
              <a:t>Estimated average requirements for micronutrients are central to deriving Dietary Reference Values. These are used for nutrition policies and programs, and also for regulatory and labelling purposes, and are traditionally devised to cover the needs of virtually all individuals in any population group. In order to estimate the average requirement, an appropriate endpoint (biomarker) is selected which describes the relationship between dietary intake and health. </a:t>
            </a:r>
          </a:p>
          <a:p>
            <a:pPr marL="0" indent="0">
              <a:buNone/>
            </a:pPr>
            <a:endParaRPr lang="en-GB" dirty="0"/>
          </a:p>
          <a:p>
            <a:pPr marL="0" indent="0">
              <a:buNone/>
            </a:pPr>
            <a:r>
              <a:rPr lang="en-GB" dirty="0"/>
              <a:t>However, for some micronutrients, such as zinc, there are no good biomarkers, and for others, such as iron, the intake-status relationship is confounded by variations in absorption. Average requirements for these nutrients are derived using a factorial approach in which physiological needs for tissue growth and maintenance and endogenous losses are estimated, and the total converted to a dietary requirement by taking into account the overall absorption from the diet; </a:t>
            </a:r>
            <a:r>
              <a:rPr lang="en-GB" dirty="0" err="1"/>
              <a:t>i</a:t>
            </a:r>
            <a:r>
              <a:rPr lang="en-GB" dirty="0"/>
              <a:t>. e. multiplying the requirement by a bioavailability factor. The latter can be determined using algorithms, or estimates from absorption studies, some of which are described in this short review paper.</a:t>
            </a:r>
          </a:p>
        </p:txBody>
      </p:sp>
    </p:spTree>
    <p:extLst>
      <p:ext uri="{BB962C8B-B14F-4D97-AF65-F5344CB8AC3E}">
        <p14:creationId xmlns:p14="http://schemas.microsoft.com/office/powerpoint/2010/main" val="19716564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Bioavailability and Gut Flora</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a:t>Gut bacteria directly influence absorption of nutrients increasing or decreasing bioavailability.</a:t>
            </a:r>
          </a:p>
          <a:p>
            <a:pPr marL="0" indent="0" algn="ctr">
              <a:buNone/>
            </a:pPr>
            <a:endParaRPr lang="en-GB" dirty="0"/>
          </a:p>
          <a:p>
            <a:pPr marL="0" indent="0" algn="ctr">
              <a:buNone/>
            </a:pPr>
            <a:r>
              <a:rPr lang="en-GB" dirty="0">
                <a:solidFill>
                  <a:srgbClr val="0070C0"/>
                </a:solidFill>
              </a:rPr>
              <a:t>e.g. Antioxidants bioavailability </a:t>
            </a:r>
            <a:r>
              <a:rPr lang="en-GB">
                <a:solidFill>
                  <a:srgbClr val="0070C0"/>
                </a:solidFill>
              </a:rPr>
              <a:t>from soybeans </a:t>
            </a:r>
            <a:r>
              <a:rPr lang="en-GB" dirty="0">
                <a:solidFill>
                  <a:srgbClr val="0070C0"/>
                </a:solidFill>
              </a:rPr>
              <a:t>(isoflavones)  is dependent on maturity of gut bacteria.</a:t>
            </a:r>
          </a:p>
          <a:p>
            <a:pPr marL="0" indent="0">
              <a:buNone/>
            </a:pPr>
            <a:endParaRPr lang="en-GB" dirty="0"/>
          </a:p>
          <a:p>
            <a:pPr marL="0" indent="0">
              <a:buNone/>
            </a:pPr>
            <a:r>
              <a:rPr lang="en-GB" dirty="0"/>
              <a:t>People with the highest intake of nutrients do not always have the highest plasma levels – research is beginning to associate the biome with preferential nutrient absorption </a:t>
            </a:r>
            <a:r>
              <a:rPr lang="en-GB" dirty="0" err="1"/>
              <a:t>i.e</a:t>
            </a:r>
            <a:r>
              <a:rPr lang="en-GB" dirty="0"/>
              <a:t> plant phenols</a:t>
            </a:r>
          </a:p>
        </p:txBody>
      </p:sp>
    </p:spTree>
    <p:extLst>
      <p:ext uri="{BB962C8B-B14F-4D97-AF65-F5344CB8AC3E}">
        <p14:creationId xmlns:p14="http://schemas.microsoft.com/office/powerpoint/2010/main" val="37387905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Bioavailability</a:t>
            </a:r>
          </a:p>
        </p:txBody>
      </p:sp>
      <p:sp>
        <p:nvSpPr>
          <p:cNvPr id="4" name="AutoShape 2" descr="Image result for bioavailabil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bioavailabi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772816"/>
            <a:ext cx="6424265" cy="468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042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821</TotalTime>
  <Words>3575</Words>
  <Application>Microsoft Office PowerPoint</Application>
  <PresentationFormat>On-screen Show (4:3)</PresentationFormat>
  <Paragraphs>425</Paragraphs>
  <Slides>53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Arial</vt:lpstr>
      <vt:lpstr>Calibri</vt:lpstr>
      <vt:lpstr>Office Theme</vt:lpstr>
      <vt:lpstr>Gut Flora – Micro Biome</vt:lpstr>
      <vt:lpstr>Main functions of gut flora </vt:lpstr>
      <vt:lpstr>Gut Bacteria</vt:lpstr>
      <vt:lpstr> The stomach and small intestine  </vt:lpstr>
      <vt:lpstr>Small Intestine Bacterial Overgrowth</vt:lpstr>
      <vt:lpstr>Large intestine </vt:lpstr>
      <vt:lpstr>Initial Development of Gut Bacteria</vt:lpstr>
      <vt:lpstr>Development of Gut Bacteria </vt:lpstr>
      <vt:lpstr>PowerPoint Presentation</vt:lpstr>
      <vt:lpstr>Main Functions</vt:lpstr>
      <vt:lpstr>Metabolic Functions</vt:lpstr>
      <vt:lpstr>Benefit of Short Chain Fatty acids</vt:lpstr>
      <vt:lpstr>SCFA and gut-brain crosstalk</vt:lpstr>
      <vt:lpstr>Trophic Functions of SCFA</vt:lpstr>
      <vt:lpstr>Flora and Immunity</vt:lpstr>
      <vt:lpstr>Barrier Effect of Flora</vt:lpstr>
      <vt:lpstr>Gut Bacteria</vt:lpstr>
      <vt:lpstr>Ulcers</vt:lpstr>
      <vt:lpstr>Inflammatory bowel disease</vt:lpstr>
      <vt:lpstr>Obesity &amp; Metabolic syndrome</vt:lpstr>
      <vt:lpstr>Cancers</vt:lpstr>
      <vt:lpstr>Diet and Gut Bacteria</vt:lpstr>
      <vt:lpstr>Antibiotics and Gut Flora</vt:lpstr>
      <vt:lpstr>Changes to Gut Flora</vt:lpstr>
      <vt:lpstr>High fat diet</vt:lpstr>
      <vt:lpstr>Anecdotal evidence</vt:lpstr>
      <vt:lpstr>Probiotics and prebiotics</vt:lpstr>
      <vt:lpstr>Probiotics and Prebiotics </vt:lpstr>
      <vt:lpstr>Best Probiotic foods?</vt:lpstr>
      <vt:lpstr>Benefits of Probiotics</vt:lpstr>
      <vt:lpstr>Research</vt:lpstr>
      <vt:lpstr>Siddharthan et al 2018 </vt:lpstr>
      <vt:lpstr>PowerPoint Presentation</vt:lpstr>
      <vt:lpstr>PowerPoint Presentation</vt:lpstr>
      <vt:lpstr>PowerPoint Presentation</vt:lpstr>
      <vt:lpstr>Release of Nutrients from Food</vt:lpstr>
      <vt:lpstr>Bioavailability depends on </vt:lpstr>
      <vt:lpstr>PowerPoint Presentation</vt:lpstr>
      <vt:lpstr>PowerPoint Presentation</vt:lpstr>
      <vt:lpstr>Components of Bioavailability</vt:lpstr>
      <vt:lpstr>PowerPoint Presentation</vt:lpstr>
      <vt:lpstr>Enhancers to Nutrient Bioavailability</vt:lpstr>
      <vt:lpstr>Inhibitors to Nutrient Bioavailability</vt:lpstr>
      <vt:lpstr>PowerPoint Presentation</vt:lpstr>
      <vt:lpstr>PowerPoint Presentation</vt:lpstr>
      <vt:lpstr>Calcium – Ca2+</vt:lpstr>
      <vt:lpstr>Iron – Fe3+</vt:lpstr>
      <vt:lpstr>Copper – Cu2+</vt:lpstr>
      <vt:lpstr>Vitamin B12 - Cobalamin</vt:lpstr>
      <vt:lpstr>Vitamin B6 - Pyridoxine</vt:lpstr>
      <vt:lpstr>Fairweather-Tait, S. J., &amp; Collings,R. (2010). Estimating the bioavailability factors needed for setting dietary reference values. International journal for vitamin and nutrition research, 80(4), 249.</vt:lpstr>
      <vt:lpstr>Bioavailability and Gut Flora</vt:lpstr>
      <vt:lpstr>Drug Bioavailability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Gut Flora</dc:title>
  <dc:creator>Administrator</dc:creator>
  <cp:lastModifiedBy>Chris Cashin</cp:lastModifiedBy>
  <cp:revision>60</cp:revision>
  <dcterms:created xsi:type="dcterms:W3CDTF">2014-03-25T20:19:26Z</dcterms:created>
  <dcterms:modified xsi:type="dcterms:W3CDTF">2026-03-23T21:50:57Z</dcterms:modified>
</cp:coreProperties>
</file>