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Calibri" panose="020F0502020204030204" pitchFamily="34" charset="0"/>
      <p:regular r:id="rId16"/>
      <p:bold r:id="rId17"/>
      <p:italic r:id="rId18"/>
      <p:boldItalic r:id="rId19"/>
    </p:embeddedFont>
    <p:embeddedFont>
      <p:font typeface="Nunito"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98FF298-2569-4F6A-98B5-A7967FFD4CCD}">
  <a:tblStyle styleId="{B98FF298-2569-4F6A-98B5-A7967FFD4CC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89" autoAdjust="0"/>
    <p:restoredTop sz="77528" autoAdjust="0"/>
  </p:normalViewPr>
  <p:slideViewPr>
    <p:cSldViewPr snapToGrid="0">
      <p:cViewPr varScale="1">
        <p:scale>
          <a:sx n="98" d="100"/>
          <a:sy n="98" d="100"/>
        </p:scale>
        <p:origin x="1109" y="5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6844b9f950324306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6844b9f950324306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aim of the presentation is to describe the reason for choosing a growing sector for its own benefit and about the factors which are responsible behind this choice. It discusses some skills which are required to get success like time management, problem solving, critical thinking and teamwork and also their effects on growth. Time management can be done by using several kinds of tools like Toggl Track, Ever Note, Click Up, Trello etc. This presentation also considers the weakness and strength that is required to establish any business. The PDP plan is also mentioned in this presentation. PDP plan deals with those topics or skills that need to be developed for its own benefits. How a company provides job advertisements, establishes their requirements and how that company reaches their customers are also mentioned in this presentation.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6844b9f950324306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6844b9f950324306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world is filled with several kinds of sectors and different types of business and few people shine like a star with proper strategies and planning but many people can’t continue their business due to the lack of strategies and planning. Before choosing any sector or any particular business one should consider the following factors like- available time and essential resources, budget, most importantly market size and demand. Before starting any business one should gain some knowledge about that business from expertise. Based on those factors, I choose the hotel industry which is a growing sector and analyse everything how I can improve my business and also evaluate the strategies.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3f9e8211a5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3f9e8211a5_0_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Education and qualification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Require business management students.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Experience </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Candidates should have some previous experiences in the same category of management.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Knowledge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type of business requires proper knowledge of sales, analysing the power of data, understanding the need of the market etc.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Skills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Skills are required to manage the team, cooperate with others members, reduce the conflicts among the members with the help of acceptable solutions etc.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3fa054508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3fa054508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Job title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Restaurant manager post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Company Name</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Star Restaurant Ltd.</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Location</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England, UK</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Description of Restaurant</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restaurant is one of the great restaurants in England. It also has hotels, bars for extra enjoyment.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Duties and Responsibilities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To manage all the aspects of the restaurants and give proper guidance to every team member. Maintain the time to look after everything in the restaurant.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Salary</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Best packages in the industry.</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Benefits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Candidates are provided medical care, and other allowance.</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3f9e8211a5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3f9e8211a5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13f9e8211a5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13f9e8211a5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Time management helps to utilise the valuable time in a specific way so that one can understand how effectively more work can be done within less time. When people undergo an excessive workload and have to complete that within a deadline it creates stress that can be reduced by using this time management skills. Maintaining a to-do list and proper planning before starting any work are the two key factors of Time management . Time management is the way by which anyone can achieve their target with efficiency and level of confidence. Following tools are used to manage valuable time so that one can complete the work on time.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Toggl Track </a:t>
            </a:r>
            <a:r>
              <a:rPr lang="en-GB" sz="1200">
                <a:solidFill>
                  <a:schemeClr val="dk1"/>
                </a:solidFill>
                <a:latin typeface="Times New Roman"/>
                <a:ea typeface="Times New Roman"/>
                <a:cs typeface="Times New Roman"/>
                <a:sym typeface="Times New Roman"/>
              </a:rPr>
              <a:t>is a versatile and powerful application that adds a timer in the case of other web tools like Trello, Asana etc. This is a successful management tool because it shows how much time is spent on particular tasks.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Click up </a:t>
            </a:r>
            <a:r>
              <a:rPr lang="en-GB" sz="1200">
                <a:solidFill>
                  <a:schemeClr val="dk1"/>
                </a:solidFill>
                <a:latin typeface="Times New Roman"/>
                <a:ea typeface="Times New Roman"/>
                <a:cs typeface="Times New Roman"/>
                <a:sym typeface="Times New Roman"/>
              </a:rPr>
              <a:t>is the powerful and productive tool that helps a team as well as individuals to manage time efficiently and also help to bring all the work together. It also hemp to increase productivity and efficiency.</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Rescue time </a:t>
            </a:r>
            <a:r>
              <a:rPr lang="en-GB" sz="1200">
                <a:solidFill>
                  <a:schemeClr val="dk1"/>
                </a:solidFill>
                <a:latin typeface="Times New Roman"/>
                <a:ea typeface="Times New Roman"/>
                <a:cs typeface="Times New Roman"/>
                <a:sym typeface="Times New Roman"/>
              </a:rPr>
              <a:t>is a kind of application that runs quietly on computers and mobiles. At the end of the week it provides data about how you spend your time all over the week. After getting the information one can judge himself and if he wasted any time before, can reduce that wasting time.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Trello </a:t>
            </a:r>
            <a:r>
              <a:rPr lang="en-GB" sz="1200">
                <a:solidFill>
                  <a:schemeClr val="dk1"/>
                </a:solidFill>
                <a:latin typeface="Times New Roman"/>
                <a:ea typeface="Times New Roman"/>
                <a:cs typeface="Times New Roman"/>
                <a:sym typeface="Times New Roman"/>
              </a:rPr>
              <a:t>is a project management application that helps someone to make plans regarding his project, can make to-do lists and also can update the progress and ongoing status of the project that can be shared through his team members. </a:t>
            </a:r>
            <a:endParaRPr sz="1200" b="1">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b="1">
                <a:solidFill>
                  <a:schemeClr val="dk1"/>
                </a:solidFill>
                <a:latin typeface="Times New Roman"/>
                <a:ea typeface="Times New Roman"/>
                <a:cs typeface="Times New Roman"/>
                <a:sym typeface="Times New Roman"/>
              </a:rPr>
              <a:t>Evernote </a:t>
            </a:r>
            <a:r>
              <a:rPr lang="en-GB" sz="1200">
                <a:solidFill>
                  <a:schemeClr val="dk1"/>
                </a:solidFill>
                <a:latin typeface="Times New Roman"/>
                <a:ea typeface="Times New Roman"/>
                <a:cs typeface="Times New Roman"/>
                <a:sym typeface="Times New Roman"/>
              </a:rPr>
              <a:t>is considered as a free application to note down all those activities and help to form notes. It used to store several kinds of images, websites name, sources of information etc for future use.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3f9e8211a5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3f9e8211a5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Restaurant industry is a growing sector and for its achievement in this field a restaurant manager should maintain some strategies and skills like- </a:t>
            </a:r>
            <a:r>
              <a:rPr lang="en-GB" sz="1200" b="1" dirty="0">
                <a:solidFill>
                  <a:schemeClr val="dk1"/>
                </a:solidFill>
                <a:latin typeface="Times New Roman"/>
                <a:ea typeface="Times New Roman"/>
                <a:cs typeface="Times New Roman"/>
                <a:sym typeface="Times New Roman"/>
              </a:rPr>
              <a:t>Teamwork, Time management, Critical thinking, problem solving and stress management. Teamwork</a:t>
            </a:r>
            <a:r>
              <a:rPr lang="en-GB" sz="1200" dirty="0">
                <a:solidFill>
                  <a:schemeClr val="dk1"/>
                </a:solidFill>
                <a:latin typeface="Times New Roman"/>
                <a:ea typeface="Times New Roman"/>
                <a:cs typeface="Times New Roman"/>
                <a:sym typeface="Times New Roman"/>
              </a:rPr>
              <a:t> refers to the collaboration of a group of people to achieve a common goal. Any sector can be shined properly if team members work jointly with their own courage and if they all become responsible for their work. Teamwork involves sharing different kinds of innovative ideas. In Fact people can teach different strategies from others and it helps to reduce stress because workloads are distributed among team members (Sabri et al., 2022). Teamwork helps to build bonding that can positively affect the growth of a company. </a:t>
            </a:r>
            <a:r>
              <a:rPr lang="en-GB" sz="1200" b="1" dirty="0">
                <a:solidFill>
                  <a:schemeClr val="dk1"/>
                </a:solidFill>
                <a:latin typeface="Times New Roman"/>
                <a:ea typeface="Times New Roman"/>
                <a:cs typeface="Times New Roman"/>
                <a:sym typeface="Times New Roman"/>
              </a:rPr>
              <a:t>Time management</a:t>
            </a:r>
            <a:r>
              <a:rPr lang="en-GB" sz="1200" dirty="0">
                <a:solidFill>
                  <a:schemeClr val="dk1"/>
                </a:solidFill>
                <a:latin typeface="Times New Roman"/>
                <a:ea typeface="Times New Roman"/>
                <a:cs typeface="Times New Roman"/>
                <a:sym typeface="Times New Roman"/>
              </a:rPr>
              <a:t> is the key factor to achieve any target on time. It helps to complete any project on time. Sometimes people have more workload on the comparison of time so if they manage time and distribute this among specific activities they can achieve their target on time. It teaches  how to complete more work in less time. Time management helps to boost productivity and efficiency. If any person follows this skill from his childhood days, he can shine in future. So, using this skill, the hotel industry can achieve its target with the efficiency and effectiveness of workers. </a:t>
            </a:r>
            <a:r>
              <a:rPr lang="en-GB" sz="1200" b="1" dirty="0">
                <a:solidFill>
                  <a:schemeClr val="dk1"/>
                </a:solidFill>
                <a:latin typeface="Times New Roman"/>
                <a:ea typeface="Times New Roman"/>
                <a:cs typeface="Times New Roman"/>
                <a:sym typeface="Times New Roman"/>
              </a:rPr>
              <a:t>Critical thinking</a:t>
            </a:r>
            <a:r>
              <a:rPr lang="en-GB" sz="1200" dirty="0">
                <a:solidFill>
                  <a:schemeClr val="dk1"/>
                </a:solidFill>
                <a:latin typeface="Times New Roman"/>
                <a:ea typeface="Times New Roman"/>
                <a:cs typeface="Times New Roman"/>
                <a:sym typeface="Times New Roman"/>
              </a:rPr>
              <a:t> is the ability to judge a situation and make a correct decision logically as per the situation. The most important aspect of critical thinking is judging a situation properly and after analysing that gives decisions as per the possible outcomes. Some benefits of critical thinking are- it encourages curiosity, increases creativity, strengthens problem solving ability etc. During work, people can face several kinds of problems any time. Through that </a:t>
            </a:r>
            <a:r>
              <a:rPr lang="en-GB" sz="1200" b="1" dirty="0">
                <a:solidFill>
                  <a:schemeClr val="dk1"/>
                </a:solidFill>
                <a:latin typeface="Times New Roman"/>
                <a:ea typeface="Times New Roman"/>
                <a:cs typeface="Times New Roman"/>
                <a:sym typeface="Times New Roman"/>
              </a:rPr>
              <a:t>problem solving skill</a:t>
            </a:r>
            <a:r>
              <a:rPr lang="en-GB" sz="1200" dirty="0">
                <a:solidFill>
                  <a:schemeClr val="dk1"/>
                </a:solidFill>
                <a:latin typeface="Times New Roman"/>
                <a:ea typeface="Times New Roman"/>
                <a:cs typeface="Times New Roman"/>
                <a:sym typeface="Times New Roman"/>
              </a:rPr>
              <a:t> they can understand that problem and can resolve those issues with efficiency.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3fa054508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3fa054508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3f9e8211a5_0_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3f9e8211a5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13f9e8211a5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13f9e8211a5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13fa0545083_0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g13fa0545083_0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465856" y="1167929"/>
            <a:ext cx="7889700" cy="3193800"/>
          </a:xfrm>
          <a:prstGeom prst="rect">
            <a:avLst/>
          </a:prstGeom>
        </p:spPr>
        <p:txBody>
          <a:bodyPr spcFirstLastPara="1" wrap="square" lIns="91425" tIns="91425" rIns="91425" bIns="91425" anchor="ctr" anchorCtr="0">
            <a:normAutofit/>
          </a:bodyPr>
          <a:lstStyle/>
          <a:p>
            <a:pPr marL="0" lvl="0" indent="0" algn="ctr" rtl="0">
              <a:lnSpc>
                <a:spcPct val="150000"/>
              </a:lnSpc>
              <a:spcBef>
                <a:spcPts val="0"/>
              </a:spcBef>
              <a:spcAft>
                <a:spcPts val="0"/>
              </a:spcAft>
              <a:buNone/>
            </a:pPr>
            <a:r>
              <a:rPr lang="en-GB" sz="5600" dirty="0">
                <a:latin typeface="Times New Roman"/>
                <a:ea typeface="Times New Roman"/>
                <a:cs typeface="Times New Roman"/>
                <a:sym typeface="Times New Roman"/>
              </a:rPr>
              <a:t>Academic and Employability skills</a:t>
            </a:r>
            <a:endParaRPr sz="56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pic>
        <p:nvPicPr>
          <p:cNvPr id="1026" name="Picture 2" descr="How the improvement of long-term employability skills can decrease  unemployment rates in Europe - Institute of Entrepreneurship Development">
            <a:extLst>
              <a:ext uri="{FF2B5EF4-FFF2-40B4-BE49-F238E27FC236}">
                <a16:creationId xmlns:a16="http://schemas.microsoft.com/office/drawing/2014/main" id="{B18E7327-DA4B-670E-49FB-51C86AD616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3332" y="226828"/>
            <a:ext cx="7892475" cy="4678325"/>
          </a:xfrm>
          <a:prstGeom prst="rect">
            <a:avLst/>
          </a:prstGeom>
          <a:noFill/>
          <a:effectLst>
            <a:softEdge rad="800100"/>
          </a:effectLst>
          <a:extLst>
            <a:ext uri="{909E8E84-426E-40DD-AFC4-6F175D3DCCD1}">
              <a14:hiddenFill xmlns:a14="http://schemas.microsoft.com/office/drawing/2010/main">
                <a:solidFill>
                  <a:srgbClr val="FFFFFF"/>
                </a:solidFill>
              </a14:hiddenFill>
            </a:ext>
          </a:extLst>
        </p:spPr>
      </p:pic>
      <p:sp>
        <p:nvSpPr>
          <p:cNvPr id="133" name="Google Shape;133;p14"/>
          <p:cNvSpPr txBox="1">
            <a:spLocks noGrp="1"/>
          </p:cNvSpPr>
          <p:nvPr>
            <p:ph type="title"/>
          </p:nvPr>
        </p:nvSpPr>
        <p:spPr>
          <a:xfrm>
            <a:off x="422850" y="847032"/>
            <a:ext cx="1873783" cy="535200"/>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GB" sz="2050" b="1" dirty="0">
                <a:solidFill>
                  <a:srgbClr val="000000"/>
                </a:solidFill>
                <a:latin typeface="Times New Roman"/>
                <a:ea typeface="Times New Roman"/>
                <a:cs typeface="Times New Roman"/>
                <a:sym typeface="Times New Roman"/>
              </a:rPr>
              <a:t>Introduction</a:t>
            </a:r>
            <a:endParaRPr sz="2050" b="1" dirty="0"/>
          </a:p>
        </p:txBody>
      </p:sp>
      <p:sp>
        <p:nvSpPr>
          <p:cNvPr id="134" name="Google Shape;134;p14"/>
          <p:cNvSpPr txBox="1">
            <a:spLocks noGrp="1"/>
          </p:cNvSpPr>
          <p:nvPr>
            <p:ph type="body" idx="1"/>
          </p:nvPr>
        </p:nvSpPr>
        <p:spPr>
          <a:xfrm>
            <a:off x="224375" y="1623236"/>
            <a:ext cx="2143141" cy="3040913"/>
          </a:xfrm>
          <a:prstGeom prst="rect">
            <a:avLst/>
          </a:prstGeom>
        </p:spPr>
        <p:txBody>
          <a:bodyPr spcFirstLastPara="1" wrap="square" lIns="91425" tIns="91425" rIns="91425" bIns="91425" anchor="t" anchorCtr="0">
            <a:normAutofit fontScale="77500" lnSpcReduction="20000"/>
          </a:bodyPr>
          <a:lstStyle/>
          <a:p>
            <a:pPr marL="457200" lvl="0" indent="-304958" algn="just" rtl="0">
              <a:lnSpc>
                <a:spcPct val="150000"/>
              </a:lnSpc>
              <a:spcBef>
                <a:spcPts val="0"/>
              </a:spcBef>
              <a:spcAft>
                <a:spcPts val="0"/>
              </a:spcAft>
              <a:buSzPct val="108333"/>
              <a:buChar char="●"/>
            </a:pPr>
            <a:r>
              <a:rPr lang="en-GB" sz="1200" dirty="0">
                <a:solidFill>
                  <a:srgbClr val="000000"/>
                </a:solidFill>
                <a:latin typeface="Times New Roman"/>
                <a:ea typeface="Times New Roman"/>
                <a:cs typeface="Times New Roman"/>
                <a:sym typeface="Times New Roman"/>
              </a:rPr>
              <a:t>It discusses some skills which are required to get success like time management, problem solving, critical thinking and teamwork and also their effects on growth.</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This presentation also considers the weakness and strength that is required to establish any business, in special for restaurants.</a:t>
            </a:r>
            <a:endParaRPr sz="1200" dirty="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PDP plan deals with those topics or skills that need to be developed for its own benefits.</a:t>
            </a:r>
            <a:endParaRPr sz="12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5"/>
          <p:cNvSpPr txBox="1">
            <a:spLocks noGrp="1"/>
          </p:cNvSpPr>
          <p:nvPr>
            <p:ph type="title"/>
          </p:nvPr>
        </p:nvSpPr>
        <p:spPr>
          <a:xfrm>
            <a:off x="4836497" y="368545"/>
            <a:ext cx="3901501" cy="535200"/>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GB" sz="2000" b="1" dirty="0">
                <a:solidFill>
                  <a:srgbClr val="000000"/>
                </a:solidFill>
                <a:latin typeface="Times New Roman"/>
                <a:ea typeface="Times New Roman"/>
                <a:cs typeface="Times New Roman"/>
                <a:sym typeface="Times New Roman"/>
              </a:rPr>
              <a:t>Understanding of the world of work in the chosen sector</a:t>
            </a:r>
            <a:endParaRPr sz="2000" b="1" dirty="0">
              <a:latin typeface="Times New Roman"/>
              <a:ea typeface="Times New Roman"/>
              <a:cs typeface="Times New Roman"/>
              <a:sym typeface="Times New Roman"/>
            </a:endParaRPr>
          </a:p>
        </p:txBody>
      </p:sp>
      <p:sp>
        <p:nvSpPr>
          <p:cNvPr id="141" name="Google Shape;141;p15"/>
          <p:cNvSpPr txBox="1">
            <a:spLocks noGrp="1"/>
          </p:cNvSpPr>
          <p:nvPr>
            <p:ph type="body" idx="1"/>
          </p:nvPr>
        </p:nvSpPr>
        <p:spPr>
          <a:xfrm>
            <a:off x="4836498" y="1520555"/>
            <a:ext cx="3901500" cy="31902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SzPts val="1300"/>
              <a:buChar char="●"/>
            </a:pPr>
            <a:r>
              <a:rPr lang="en-GB" sz="1200" dirty="0">
                <a:solidFill>
                  <a:srgbClr val="000000"/>
                </a:solidFill>
                <a:latin typeface="Times New Roman"/>
                <a:ea typeface="Times New Roman"/>
                <a:cs typeface="Times New Roman"/>
                <a:sym typeface="Times New Roman"/>
              </a:rPr>
              <a:t>Before choosing any sector or any particular business one should consider the following factors like- available time and essential resources, budget, most importantly market size and demand.</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200" dirty="0">
                <a:solidFill>
                  <a:srgbClr val="000000"/>
                </a:solidFill>
                <a:latin typeface="Times New Roman"/>
                <a:ea typeface="Times New Roman"/>
                <a:cs typeface="Times New Roman"/>
                <a:sym typeface="Times New Roman"/>
              </a:rPr>
              <a:t>Before starting any business one should gain some knowledge about that business from expertise. </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GB" sz="1200" dirty="0">
                <a:solidFill>
                  <a:srgbClr val="000000"/>
                </a:solidFill>
                <a:latin typeface="Times New Roman"/>
                <a:ea typeface="Times New Roman"/>
                <a:cs typeface="Times New Roman"/>
                <a:sym typeface="Times New Roman"/>
              </a:rPr>
              <a:t>I choose the restaurants which is a growing sector and analyse everything how I can improve my business and also evaluate the strategies. </a:t>
            </a:r>
            <a:endParaRPr sz="1200" dirty="0">
              <a:solidFill>
                <a:srgbClr val="000000"/>
              </a:solidFill>
              <a:latin typeface="Times New Roman"/>
              <a:ea typeface="Times New Roman"/>
              <a:cs typeface="Times New Roman"/>
              <a:sym typeface="Times New Roman"/>
            </a:endParaRPr>
          </a:p>
        </p:txBody>
      </p:sp>
      <p:pic>
        <p:nvPicPr>
          <p:cNvPr id="5122" name="Picture 2" descr="Hospitality Career Scope, Eligibility and Job Prospects">
            <a:extLst>
              <a:ext uri="{FF2B5EF4-FFF2-40B4-BE49-F238E27FC236}">
                <a16:creationId xmlns:a16="http://schemas.microsoft.com/office/drawing/2014/main" id="{41AFD026-35BC-D698-99F7-D105874526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033" y="792900"/>
            <a:ext cx="3810470" cy="34216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727650" y="521429"/>
            <a:ext cx="7688700" cy="627300"/>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GB" sz="3400" b="1" dirty="0">
                <a:solidFill>
                  <a:srgbClr val="000000"/>
                </a:solidFill>
                <a:latin typeface="Times New Roman"/>
                <a:ea typeface="Times New Roman"/>
                <a:cs typeface="Times New Roman"/>
                <a:sym typeface="Times New Roman"/>
              </a:rPr>
              <a:t>Job specifications</a:t>
            </a:r>
            <a:endParaRPr sz="3400" b="1">
              <a:latin typeface="Times New Roman"/>
              <a:ea typeface="Times New Roman"/>
              <a:cs typeface="Times New Roman"/>
              <a:sym typeface="Times New Roman"/>
            </a:endParaRPr>
          </a:p>
        </p:txBody>
      </p:sp>
      <p:sp>
        <p:nvSpPr>
          <p:cNvPr id="149" name="Google Shape;149;p16"/>
          <p:cNvSpPr txBox="1">
            <a:spLocks noGrp="1"/>
          </p:cNvSpPr>
          <p:nvPr>
            <p:ph type="body" idx="1"/>
          </p:nvPr>
        </p:nvSpPr>
        <p:spPr>
          <a:xfrm>
            <a:off x="788500" y="1623475"/>
            <a:ext cx="3783600" cy="3246900"/>
          </a:xfrm>
          <a:prstGeom prst="rect">
            <a:avLst/>
          </a:prstGeom>
        </p:spPr>
        <p:txBody>
          <a:bodyPr spcFirstLastPara="1" wrap="square" lIns="91425" tIns="91425" rIns="91425" bIns="91425" anchor="t" anchorCtr="0">
            <a:normAutofit fontScale="92500" lnSpcReduction="10000"/>
          </a:bodyPr>
          <a:lstStyle/>
          <a:p>
            <a:pPr marL="457200" lvl="0" indent="-299085"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Education and qualification</a:t>
            </a:r>
            <a:endParaRPr sz="1200" b="1">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Require business management students.</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Experience </a:t>
            </a:r>
            <a:endParaRPr sz="1200" b="1">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Candidates should have some previous experiences in the same category of management.</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Knowledge</a:t>
            </a:r>
            <a:endParaRPr sz="1200" b="1">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This type of business requires proper knowledge of sales, analysing the power of data, understanding the need of the market etc. </a:t>
            </a:r>
            <a:endParaRPr sz="1200">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Skills</a:t>
            </a:r>
            <a:endParaRPr sz="1200" b="1">
              <a:solidFill>
                <a:srgbClr val="000000"/>
              </a:solidFill>
              <a:latin typeface="Times New Roman"/>
              <a:ea typeface="Times New Roman"/>
              <a:cs typeface="Times New Roman"/>
              <a:sym typeface="Times New Roman"/>
            </a:endParaRPr>
          </a:p>
          <a:p>
            <a:pPr marL="457200" lvl="0" indent="-29908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Skills are required to manage the team, cooperate with others members, reduce the conflicts among the members with the help of acceptable solutions etc.</a:t>
            </a:r>
            <a:endParaRPr sz="1200">
              <a:latin typeface="Times New Roman"/>
              <a:ea typeface="Times New Roman"/>
              <a:cs typeface="Times New Roman"/>
              <a:sym typeface="Times New Roman"/>
            </a:endParaRPr>
          </a:p>
        </p:txBody>
      </p:sp>
      <p:pic>
        <p:nvPicPr>
          <p:cNvPr id="150" name="Google Shape;150;p16"/>
          <p:cNvPicPr preferRelativeResize="0"/>
          <p:nvPr/>
        </p:nvPicPr>
        <p:blipFill>
          <a:blip r:embed="rId3">
            <a:alphaModFix/>
          </a:blip>
          <a:stretch>
            <a:fillRect/>
          </a:stretch>
        </p:blipFill>
        <p:spPr>
          <a:xfrm>
            <a:off x="5098482" y="1801059"/>
            <a:ext cx="3472851" cy="2213592"/>
          </a:xfrm>
          <a:prstGeom prst="rect">
            <a:avLst/>
          </a:prstGeom>
          <a:noFill/>
          <a:ln>
            <a:noFill/>
          </a:ln>
          <a:effectLst>
            <a:outerShdw blurRad="1270000" algn="ctr" rotWithShape="0">
              <a:srgbClr val="000000"/>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Shape 155"/>
        <p:cNvGrpSpPr/>
        <p:nvPr/>
      </p:nvGrpSpPr>
      <p:grpSpPr>
        <a:xfrm>
          <a:off x="0" y="0"/>
          <a:ext cx="0" cy="0"/>
          <a:chOff x="0" y="0"/>
          <a:chExt cx="0" cy="0"/>
        </a:xfrm>
      </p:grpSpPr>
      <p:sp>
        <p:nvSpPr>
          <p:cNvPr id="156" name="Google Shape;156;p17"/>
          <p:cNvSpPr txBox="1">
            <a:spLocks noGrp="1"/>
          </p:cNvSpPr>
          <p:nvPr>
            <p:ph type="title"/>
          </p:nvPr>
        </p:nvSpPr>
        <p:spPr>
          <a:xfrm>
            <a:off x="769692" y="264093"/>
            <a:ext cx="7688700" cy="7011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650" b="1" dirty="0">
                <a:solidFill>
                  <a:srgbClr val="000000"/>
                </a:solidFill>
                <a:latin typeface="Times New Roman"/>
                <a:ea typeface="Times New Roman"/>
                <a:cs typeface="Times New Roman"/>
                <a:sym typeface="Times New Roman"/>
              </a:rPr>
              <a:t>Job Advert</a:t>
            </a:r>
            <a:endParaRPr sz="2650" b="1">
              <a:solidFill>
                <a:srgbClr val="000000"/>
              </a:solidFill>
              <a:latin typeface="Times New Roman"/>
              <a:ea typeface="Times New Roman"/>
              <a:cs typeface="Times New Roman"/>
              <a:sym typeface="Times New Roman"/>
            </a:endParaRPr>
          </a:p>
          <a:p>
            <a:pPr marL="0" lvl="0" indent="0" algn="ctr" rtl="0">
              <a:spcBef>
                <a:spcPts val="0"/>
              </a:spcBef>
              <a:spcAft>
                <a:spcPts val="0"/>
              </a:spcAft>
              <a:buNone/>
            </a:pPr>
            <a:endParaRPr b="1">
              <a:latin typeface="Times New Roman"/>
              <a:ea typeface="Times New Roman"/>
              <a:cs typeface="Times New Roman"/>
              <a:sym typeface="Times New Roman"/>
            </a:endParaRPr>
          </a:p>
        </p:txBody>
      </p:sp>
      <p:sp>
        <p:nvSpPr>
          <p:cNvPr id="157" name="Google Shape;157;p17"/>
          <p:cNvSpPr txBox="1">
            <a:spLocks noGrp="1"/>
          </p:cNvSpPr>
          <p:nvPr>
            <p:ph type="body" idx="1"/>
          </p:nvPr>
        </p:nvSpPr>
        <p:spPr>
          <a:xfrm>
            <a:off x="921657" y="965193"/>
            <a:ext cx="7206343" cy="3819015"/>
          </a:xfrm>
          <a:prstGeom prst="rect">
            <a:avLst/>
          </a:prstGeom>
          <a:scene3d>
            <a:camera prst="orthographicFront">
              <a:rot lat="0" lon="0" rev="0"/>
            </a:camera>
            <a:lightRig rig="threePt" dir="t">
              <a:rot lat="0" lon="0" rev="1200000"/>
            </a:lightRig>
          </a:scene3d>
          <a:sp3d>
            <a:bevelT w="63500" h="25400" prst="cross"/>
          </a:sp3d>
        </p:spPr>
        <p:style>
          <a:lnRef idx="0">
            <a:schemeClr val="accent2"/>
          </a:lnRef>
          <a:fillRef idx="3">
            <a:schemeClr val="accent2"/>
          </a:fillRef>
          <a:effectRef idx="3">
            <a:schemeClr val="accent2"/>
          </a:effectRef>
          <a:fontRef idx="minor">
            <a:schemeClr val="lt1"/>
          </a:fontRef>
        </p:style>
        <p:txBody>
          <a:bodyPr spcFirstLastPara="1" wrap="square" lIns="91425" tIns="91425" rIns="91425" bIns="91425" anchor="t" anchorCtr="0">
            <a:noAutofit/>
          </a:bodyPr>
          <a:lstStyle/>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Job title</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Restaurant manager post</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Company Name</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Star Restaurant Ltd.</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Location</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England, UK</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Description of Restaurant</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This restaurant is one of the great restaurants in England. It also has hotels, bars for extra enjoyment.</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Duties and Responsibilities</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To manage all the aspects of the restaurants and give proper guidance to every team member. Maintain the time to look after everything in the restaurant. </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Salary</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Best packages in the industry.</a:t>
            </a:r>
            <a:endParaRPr sz="1000"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b="1" dirty="0">
                <a:solidFill>
                  <a:srgbClr val="000000"/>
                </a:solidFill>
                <a:latin typeface="Times New Roman"/>
                <a:ea typeface="Times New Roman"/>
                <a:cs typeface="Times New Roman"/>
                <a:sym typeface="Times New Roman"/>
              </a:rPr>
              <a:t>Benefits</a:t>
            </a:r>
            <a:endParaRPr sz="1000" b="1" dirty="0">
              <a:solidFill>
                <a:srgbClr val="000000"/>
              </a:solidFill>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GB" sz="1000" dirty="0">
                <a:solidFill>
                  <a:srgbClr val="000000"/>
                </a:solidFill>
                <a:latin typeface="Times New Roman"/>
                <a:ea typeface="Times New Roman"/>
                <a:cs typeface="Times New Roman"/>
                <a:sym typeface="Times New Roman"/>
              </a:rPr>
              <a:t>Candidates are provided medical care, and other allowance.</a:t>
            </a:r>
            <a:endParaRPr sz="1000" dirty="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graphicFrame>
        <p:nvGraphicFramePr>
          <p:cNvPr id="163" name="Google Shape;163;p18"/>
          <p:cNvGraphicFramePr/>
          <p:nvPr>
            <p:extLst>
              <p:ext uri="{D42A27DB-BD31-4B8C-83A1-F6EECF244321}">
                <p14:modId xmlns:p14="http://schemas.microsoft.com/office/powerpoint/2010/main" val="963693660"/>
              </p:ext>
            </p:extLst>
          </p:nvPr>
        </p:nvGraphicFramePr>
        <p:xfrm>
          <a:off x="300445" y="326390"/>
          <a:ext cx="8543109" cy="4490720"/>
        </p:xfrm>
        <a:graphic>
          <a:graphicData uri="http://schemas.openxmlformats.org/drawingml/2006/table">
            <a:tbl>
              <a:tblPr>
                <a:tableStyleId>{35758FB7-9AC5-4552-8A53-C91805E547FA}</a:tableStyleId>
              </a:tblPr>
              <a:tblGrid>
                <a:gridCol w="2139749">
                  <a:extLst>
                    <a:ext uri="{9D8B030D-6E8A-4147-A177-3AD203B41FA5}">
                      <a16:colId xmlns:a16="http://schemas.microsoft.com/office/drawing/2014/main" val="20000"/>
                    </a:ext>
                  </a:extLst>
                </a:gridCol>
                <a:gridCol w="2139749">
                  <a:extLst>
                    <a:ext uri="{9D8B030D-6E8A-4147-A177-3AD203B41FA5}">
                      <a16:colId xmlns:a16="http://schemas.microsoft.com/office/drawing/2014/main" val="20001"/>
                    </a:ext>
                  </a:extLst>
                </a:gridCol>
                <a:gridCol w="2139749">
                  <a:extLst>
                    <a:ext uri="{9D8B030D-6E8A-4147-A177-3AD203B41FA5}">
                      <a16:colId xmlns:a16="http://schemas.microsoft.com/office/drawing/2014/main" val="20002"/>
                    </a:ext>
                  </a:extLst>
                </a:gridCol>
                <a:gridCol w="2123862">
                  <a:extLst>
                    <a:ext uri="{9D8B030D-6E8A-4147-A177-3AD203B41FA5}">
                      <a16:colId xmlns:a16="http://schemas.microsoft.com/office/drawing/2014/main" val="20003"/>
                    </a:ext>
                  </a:extLst>
                </a:gridCol>
              </a:tblGrid>
              <a:tr h="618823">
                <a:tc gridSpan="4">
                  <a:txBody>
                    <a:bodyPr/>
                    <a:lstStyle/>
                    <a:p>
                      <a:pPr marL="0" lvl="0" indent="0" algn="ctr" rtl="0">
                        <a:spcBef>
                          <a:spcPts val="0"/>
                        </a:spcBef>
                        <a:spcAft>
                          <a:spcPts val="0"/>
                        </a:spcAft>
                        <a:buNone/>
                      </a:pPr>
                      <a:r>
                        <a:rPr lang="en-GB" sz="3600" b="1">
                          <a:solidFill>
                            <a:schemeClr val="bg2"/>
                          </a:solidFill>
                          <a:latin typeface="Times New Roman" panose="02020603050405020304" pitchFamily="18" charset="0"/>
                          <a:cs typeface="Times New Roman" panose="02020603050405020304" pitchFamily="18" charset="0"/>
                          <a:sym typeface="Times New Roman"/>
                        </a:rPr>
                        <a:t>SWOT Analysis</a:t>
                      </a:r>
                      <a:endParaRPr sz="3600" b="1">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735463">
                <a:tc>
                  <a:txBody>
                    <a:bodyPr/>
                    <a:lstStyle/>
                    <a:p>
                      <a:pPr marL="457200" lvl="0" indent="-285750" algn="just" rtl="0">
                        <a:spcBef>
                          <a:spcPts val="0"/>
                        </a:spcBef>
                        <a:spcAft>
                          <a:spcPts val="0"/>
                        </a:spcAft>
                        <a:buSzPts val="900"/>
                        <a:buFont typeface="Times New Roman"/>
                        <a:buChar char="●"/>
                      </a:pPr>
                      <a:r>
                        <a:rPr lang="en-GB" sz="1100" b="1">
                          <a:solidFill>
                            <a:schemeClr val="bg2"/>
                          </a:solidFill>
                          <a:latin typeface="Times New Roman" panose="02020603050405020304" pitchFamily="18" charset="0"/>
                          <a:cs typeface="Times New Roman" panose="02020603050405020304" pitchFamily="18" charset="0"/>
                          <a:sym typeface="Times New Roman"/>
                        </a:rPr>
                        <a:t>S </a:t>
                      </a:r>
                      <a:r>
                        <a:rPr lang="en-GB" sz="1100">
                          <a:solidFill>
                            <a:schemeClr val="bg2"/>
                          </a:solidFill>
                          <a:latin typeface="Times New Roman" panose="02020603050405020304" pitchFamily="18" charset="0"/>
                          <a:cs typeface="Times New Roman" panose="02020603050405020304" pitchFamily="18" charset="0"/>
                          <a:sym typeface="Times New Roman"/>
                        </a:rPr>
                        <a:t>stands for the Strength in this analysis.</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In Restaurant business, time management is must to deliver any kind of food supply (Lubis et al., 2019).</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With the proper time management skill, anyone should impress the clients.</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Available different varieties of foods with the basis of proper market research skill.</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To reduce the competition, provide good food at a reasonable price. These tactics will make the company famous among the people. </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Always use presence of mind to handle the situation. </a:t>
                      </a:r>
                      <a:endParaRPr sz="11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100" b="1" dirty="0">
                          <a:solidFill>
                            <a:schemeClr val="bg2"/>
                          </a:solidFill>
                          <a:latin typeface="Times New Roman" panose="02020603050405020304" pitchFamily="18" charset="0"/>
                          <a:cs typeface="Times New Roman" panose="02020603050405020304" pitchFamily="18" charset="0"/>
                          <a:sym typeface="Times New Roman"/>
                        </a:rPr>
                        <a:t>W</a:t>
                      </a:r>
                      <a:r>
                        <a:rPr lang="en-GB" sz="1100" dirty="0">
                          <a:solidFill>
                            <a:schemeClr val="bg2"/>
                          </a:solidFill>
                          <a:latin typeface="Times New Roman" panose="02020603050405020304" pitchFamily="18" charset="0"/>
                          <a:cs typeface="Times New Roman" panose="02020603050405020304" pitchFamily="18" charset="0"/>
                          <a:sym typeface="Times New Roman"/>
                        </a:rPr>
                        <a:t> stands for Weakness.</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Taking too much time to understand the market may cause a big failure in the business.</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Being a manager, taking too much responsibility may cause a big mistake in the business.</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Managing a big team is difficult sometimes. </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Being shy is not a good option for a manager. If a manager should not interact with other team members then they might not understand their work (</a:t>
                      </a:r>
                      <a:r>
                        <a:rPr lang="en-GB" sz="1100" dirty="0" err="1">
                          <a:solidFill>
                            <a:schemeClr val="bg2"/>
                          </a:solidFill>
                          <a:latin typeface="Times New Roman" panose="02020603050405020304" pitchFamily="18" charset="0"/>
                          <a:cs typeface="Times New Roman" panose="02020603050405020304" pitchFamily="18" charset="0"/>
                          <a:sym typeface="Times New Roman"/>
                        </a:rPr>
                        <a:t>Astawa</a:t>
                      </a:r>
                      <a:r>
                        <a:rPr lang="en-GB" sz="1100" dirty="0">
                          <a:solidFill>
                            <a:schemeClr val="bg2"/>
                          </a:solidFill>
                          <a:latin typeface="Times New Roman" panose="02020603050405020304" pitchFamily="18" charset="0"/>
                          <a:cs typeface="Times New Roman" panose="02020603050405020304" pitchFamily="18" charset="0"/>
                          <a:sym typeface="Times New Roman"/>
                        </a:rPr>
                        <a:t> et al., 2021).</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0" lvl="0" indent="0" algn="just" rtl="0">
                        <a:spcBef>
                          <a:spcPts val="0"/>
                        </a:spcBef>
                        <a:spcAft>
                          <a:spcPts val="0"/>
                        </a:spcAft>
                        <a:buNone/>
                      </a:pPr>
                      <a:endParaRPr sz="11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100" b="1">
                          <a:solidFill>
                            <a:schemeClr val="bg2"/>
                          </a:solidFill>
                          <a:latin typeface="Times New Roman" panose="02020603050405020304" pitchFamily="18" charset="0"/>
                          <a:cs typeface="Times New Roman" panose="02020603050405020304" pitchFamily="18" charset="0"/>
                          <a:sym typeface="Times New Roman"/>
                        </a:rPr>
                        <a:t>O</a:t>
                      </a:r>
                      <a:r>
                        <a:rPr lang="en-GB" sz="1100">
                          <a:solidFill>
                            <a:schemeClr val="bg2"/>
                          </a:solidFill>
                          <a:latin typeface="Times New Roman" panose="02020603050405020304" pitchFamily="18" charset="0"/>
                          <a:cs typeface="Times New Roman" panose="02020603050405020304" pitchFamily="18" charset="0"/>
                          <a:sym typeface="Times New Roman"/>
                        </a:rPr>
                        <a:t> stands for Opportunities.</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Properly managing the team, it will make customers happy.</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For that, they will visit the restaurant. </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Good behaviour is the key to growth in this business.</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Giving good feedback to every team member can easily make them happy.</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This will allow good sales in the business.</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Patiences is also very important in the business for growth. This will allow the career to shine in the future.</a:t>
                      </a:r>
                      <a:endParaRPr sz="11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a:solidFill>
                            <a:schemeClr val="bg2"/>
                          </a:solidFill>
                          <a:latin typeface="Times New Roman" panose="02020603050405020304" pitchFamily="18" charset="0"/>
                          <a:cs typeface="Times New Roman" panose="02020603050405020304" pitchFamily="18" charset="0"/>
                          <a:sym typeface="Times New Roman"/>
                        </a:rPr>
                        <a:t>Good behaviour in work helps to increase the salary.  </a:t>
                      </a:r>
                      <a:endParaRPr sz="11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100" b="1" dirty="0">
                          <a:solidFill>
                            <a:schemeClr val="bg2"/>
                          </a:solidFill>
                          <a:latin typeface="Times New Roman" panose="02020603050405020304" pitchFamily="18" charset="0"/>
                          <a:cs typeface="Times New Roman" panose="02020603050405020304" pitchFamily="18" charset="0"/>
                          <a:sym typeface="Times New Roman"/>
                        </a:rPr>
                        <a:t>T</a:t>
                      </a:r>
                      <a:r>
                        <a:rPr lang="en-GB" sz="1100" dirty="0">
                          <a:solidFill>
                            <a:schemeClr val="bg2"/>
                          </a:solidFill>
                          <a:latin typeface="Times New Roman" panose="02020603050405020304" pitchFamily="18" charset="0"/>
                          <a:cs typeface="Times New Roman" panose="02020603050405020304" pitchFamily="18" charset="0"/>
                          <a:sym typeface="Times New Roman"/>
                        </a:rPr>
                        <a:t> stands for Threads. </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Sometimes loss of patience may cause a big mistake in the career.</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Always try to reduce conflicts among the team members in the business (Serova et al., 2019). If it is not solved within the time it may cause the </a:t>
                      </a:r>
                      <a:r>
                        <a:rPr lang="en-GB" sz="1100" dirty="0" err="1">
                          <a:solidFill>
                            <a:schemeClr val="bg2"/>
                          </a:solidFill>
                          <a:latin typeface="Times New Roman" panose="02020603050405020304" pitchFamily="18" charset="0"/>
                          <a:cs typeface="Times New Roman" panose="02020603050405020304" pitchFamily="18" charset="0"/>
                          <a:sym typeface="Times New Roman"/>
                        </a:rPr>
                        <a:t>monopollution</a:t>
                      </a:r>
                      <a:r>
                        <a:rPr lang="en-GB" sz="1100" dirty="0">
                          <a:solidFill>
                            <a:schemeClr val="bg2"/>
                          </a:solidFill>
                          <a:latin typeface="Times New Roman" panose="02020603050405020304" pitchFamily="18" charset="0"/>
                          <a:cs typeface="Times New Roman" panose="02020603050405020304" pitchFamily="18" charset="0"/>
                          <a:sym typeface="Times New Roman"/>
                        </a:rPr>
                        <a:t> among the team members and they will not work together.</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This will harm the company and sales may fall due to this matter.</a:t>
                      </a:r>
                      <a:endParaRPr sz="11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100" dirty="0">
                          <a:solidFill>
                            <a:schemeClr val="bg2"/>
                          </a:solidFill>
                          <a:latin typeface="Times New Roman" panose="02020603050405020304" pitchFamily="18" charset="0"/>
                          <a:cs typeface="Times New Roman" panose="02020603050405020304" pitchFamily="18" charset="0"/>
                          <a:sym typeface="Times New Roman"/>
                        </a:rPr>
                        <a:t>So do not underestimate any kind of conflicts or business problems. </a:t>
                      </a:r>
                      <a:endParaRPr sz="11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9"/>
          <p:cNvSpPr txBox="1">
            <a:spLocks noGrp="1"/>
          </p:cNvSpPr>
          <p:nvPr>
            <p:ph type="title"/>
          </p:nvPr>
        </p:nvSpPr>
        <p:spPr>
          <a:xfrm>
            <a:off x="727650" y="440299"/>
            <a:ext cx="4358156" cy="535200"/>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GB" sz="2400" b="1" dirty="0">
                <a:solidFill>
                  <a:srgbClr val="000000"/>
                </a:solidFill>
                <a:latin typeface="Times New Roman"/>
                <a:ea typeface="Times New Roman"/>
                <a:cs typeface="Times New Roman"/>
                <a:sym typeface="Times New Roman"/>
              </a:rPr>
              <a:t>Time management tools </a:t>
            </a:r>
            <a:endParaRPr sz="2400" b="1" dirty="0">
              <a:latin typeface="Times New Roman"/>
              <a:ea typeface="Times New Roman"/>
              <a:cs typeface="Times New Roman"/>
              <a:sym typeface="Times New Roman"/>
            </a:endParaRPr>
          </a:p>
        </p:txBody>
      </p:sp>
      <p:sp>
        <p:nvSpPr>
          <p:cNvPr id="169" name="Google Shape;169;p19"/>
          <p:cNvSpPr txBox="1">
            <a:spLocks noGrp="1"/>
          </p:cNvSpPr>
          <p:nvPr>
            <p:ph type="body" idx="1"/>
          </p:nvPr>
        </p:nvSpPr>
        <p:spPr>
          <a:xfrm>
            <a:off x="593110" y="1436701"/>
            <a:ext cx="3517335" cy="3361721"/>
          </a:xfrm>
          <a:prstGeom prst="rect">
            <a:avLst/>
          </a:prstGeom>
        </p:spPr>
        <p:txBody>
          <a:bodyPr spcFirstLastPara="1" wrap="square" lIns="91425" tIns="91425" rIns="91425" bIns="91425" anchor="t" anchorCtr="0">
            <a:normAutofit fontScale="85000" lnSpcReduction="20000"/>
          </a:bodyPr>
          <a:lstStyle/>
          <a:p>
            <a:pPr marL="457200" lvl="0" indent="-298767" algn="just" rtl="0">
              <a:lnSpc>
                <a:spcPct val="150000"/>
              </a:lnSpc>
              <a:spcBef>
                <a:spcPts val="0"/>
              </a:spcBef>
              <a:spcAft>
                <a:spcPts val="0"/>
              </a:spcAft>
              <a:buSzPct val="108333"/>
              <a:buChar char="●"/>
            </a:pPr>
            <a:r>
              <a:rPr lang="en-GB" sz="1200" dirty="0">
                <a:solidFill>
                  <a:srgbClr val="000000"/>
                </a:solidFill>
                <a:latin typeface="Times New Roman"/>
                <a:ea typeface="Times New Roman"/>
                <a:cs typeface="Times New Roman"/>
                <a:sym typeface="Times New Roman"/>
              </a:rPr>
              <a:t>Maintaining a to-do list and proper planning before starting any work are the two key factors of Time management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Some tools are used to manage valuable time so that one can complete the work on time.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Toggl Track </a:t>
            </a:r>
            <a:r>
              <a:rPr lang="en-GB" sz="1200" dirty="0">
                <a:solidFill>
                  <a:srgbClr val="000000"/>
                </a:solidFill>
                <a:latin typeface="Times New Roman"/>
                <a:ea typeface="Times New Roman"/>
                <a:cs typeface="Times New Roman"/>
                <a:sym typeface="Times New Roman"/>
              </a:rPr>
              <a:t>is a versatile and powerful application that adds a timer in the case of other web tools like Trello, Asana etc.</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Rescue time </a:t>
            </a:r>
            <a:r>
              <a:rPr lang="en-GB" sz="1200" dirty="0">
                <a:solidFill>
                  <a:srgbClr val="000000"/>
                </a:solidFill>
                <a:latin typeface="Times New Roman"/>
                <a:ea typeface="Times New Roman"/>
                <a:cs typeface="Times New Roman"/>
                <a:sym typeface="Times New Roman"/>
              </a:rPr>
              <a:t>is a kind of application that runs quietly on computers and mobiles. At the end of the week it provides data about how you spend your time all over the week. </a:t>
            </a:r>
            <a:endParaRPr sz="1200" dirty="0">
              <a:solidFill>
                <a:srgbClr val="000000"/>
              </a:solidFill>
              <a:latin typeface="Times New Roman"/>
              <a:ea typeface="Times New Roman"/>
              <a:cs typeface="Times New Roman"/>
              <a:sym typeface="Times New Roman"/>
            </a:endParaRPr>
          </a:p>
          <a:p>
            <a:pPr marL="457200" lvl="0" indent="-293370" algn="just" rtl="0">
              <a:lnSpc>
                <a:spcPct val="150000"/>
              </a:lnSpc>
              <a:spcBef>
                <a:spcPts val="0"/>
              </a:spcBef>
              <a:spcAft>
                <a:spcPts val="0"/>
              </a:spcAft>
              <a:buClr>
                <a:srgbClr val="000000"/>
              </a:buClr>
              <a:buSzPct val="100000"/>
              <a:buFont typeface="Times New Roman"/>
              <a:buChar char="●"/>
            </a:pPr>
            <a:r>
              <a:rPr lang="en-GB" sz="1200" b="1" dirty="0">
                <a:solidFill>
                  <a:srgbClr val="000000"/>
                </a:solidFill>
                <a:latin typeface="Times New Roman"/>
                <a:ea typeface="Times New Roman"/>
                <a:cs typeface="Times New Roman"/>
                <a:sym typeface="Times New Roman"/>
              </a:rPr>
              <a:t>Click up </a:t>
            </a:r>
            <a:r>
              <a:rPr lang="en-GB" sz="1200" dirty="0">
                <a:solidFill>
                  <a:srgbClr val="000000"/>
                </a:solidFill>
                <a:latin typeface="Times New Roman"/>
                <a:ea typeface="Times New Roman"/>
                <a:cs typeface="Times New Roman"/>
                <a:sym typeface="Times New Roman"/>
              </a:rPr>
              <a:t>is the powerful and productive tool that helps a team as well as individuals to manage time efficiently and also help to bring all the work together. </a:t>
            </a:r>
            <a:endParaRPr sz="1200" dirty="0">
              <a:solidFill>
                <a:srgbClr val="000000"/>
              </a:solidFill>
              <a:latin typeface="Times New Roman"/>
              <a:ea typeface="Times New Roman"/>
              <a:cs typeface="Times New Roman"/>
              <a:sym typeface="Times New Roman"/>
            </a:endParaRPr>
          </a:p>
        </p:txBody>
      </p:sp>
      <p:sp>
        <p:nvSpPr>
          <p:cNvPr id="170" name="Google Shape;170;p19"/>
          <p:cNvSpPr txBox="1"/>
          <p:nvPr/>
        </p:nvSpPr>
        <p:spPr>
          <a:xfrm>
            <a:off x="6102900" y="1678975"/>
            <a:ext cx="24786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Calibri"/>
              <a:ea typeface="Calibri"/>
              <a:cs typeface="Calibri"/>
              <a:sym typeface="Calibri"/>
            </a:endParaRPr>
          </a:p>
        </p:txBody>
      </p:sp>
      <p:pic>
        <p:nvPicPr>
          <p:cNvPr id="2050" name="Picture 2" descr="Time Management - List of Top Tips for Managing Time Effectively">
            <a:extLst>
              <a:ext uri="{FF2B5EF4-FFF2-40B4-BE49-F238E27FC236}">
                <a16:creationId xmlns:a16="http://schemas.microsoft.com/office/drawing/2014/main" id="{55E8644B-D5A6-EF27-F990-FE8C4263D2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8835602">
            <a:off x="4400808" y="917027"/>
            <a:ext cx="3782370" cy="3309446"/>
          </a:xfrm>
          <a:prstGeom prst="rect">
            <a:avLst/>
          </a:prstGeom>
          <a:noFill/>
          <a:effectLst>
            <a:softEdge rad="762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4" name="Picture 3" descr="image_6483441 (2).JPG"/>
          <p:cNvPicPr>
            <a:picLocks noChangeAspect="1"/>
          </p:cNvPicPr>
          <p:nvPr/>
        </p:nvPicPr>
        <p:blipFill>
          <a:blip r:embed="rId3">
            <a:lum bright="30000"/>
          </a:blip>
          <a:stretch>
            <a:fillRect/>
          </a:stretch>
        </p:blipFill>
        <p:spPr>
          <a:xfrm>
            <a:off x="1458686" y="924896"/>
            <a:ext cx="7089321" cy="3848489"/>
          </a:xfrm>
          <a:prstGeom prst="rect">
            <a:avLst/>
          </a:prstGeom>
        </p:spPr>
      </p:pic>
      <p:sp>
        <p:nvSpPr>
          <p:cNvPr id="177" name="Google Shape;177;p20"/>
          <p:cNvSpPr txBox="1">
            <a:spLocks noGrp="1"/>
          </p:cNvSpPr>
          <p:nvPr>
            <p:ph type="title"/>
          </p:nvPr>
        </p:nvSpPr>
        <p:spPr>
          <a:xfrm>
            <a:off x="819150" y="365950"/>
            <a:ext cx="7505700" cy="5934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000"/>
              </a:spcBef>
              <a:spcAft>
                <a:spcPts val="600"/>
              </a:spcAft>
              <a:buNone/>
            </a:pPr>
            <a:r>
              <a:rPr lang="en-GB" b="1" dirty="0">
                <a:solidFill>
                  <a:srgbClr val="000000"/>
                </a:solidFill>
                <a:latin typeface="Times New Roman"/>
                <a:ea typeface="Times New Roman"/>
                <a:cs typeface="Times New Roman"/>
                <a:sym typeface="Times New Roman"/>
              </a:rPr>
              <a:t>Skills you already have </a:t>
            </a:r>
            <a:endParaRPr>
              <a:latin typeface="Times New Roman"/>
              <a:ea typeface="Times New Roman"/>
              <a:cs typeface="Times New Roman"/>
              <a:sym typeface="Times New Roman"/>
            </a:endParaRPr>
          </a:p>
        </p:txBody>
      </p:sp>
      <p:sp>
        <p:nvSpPr>
          <p:cNvPr id="178" name="Google Shape;178;p20"/>
          <p:cNvSpPr txBox="1">
            <a:spLocks noGrp="1"/>
          </p:cNvSpPr>
          <p:nvPr>
            <p:ph type="body" idx="1"/>
          </p:nvPr>
        </p:nvSpPr>
        <p:spPr>
          <a:xfrm>
            <a:off x="528000" y="1295660"/>
            <a:ext cx="8088000" cy="3479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Char char="●"/>
            </a:pPr>
            <a:r>
              <a:rPr lang="en-GB" sz="1500" dirty="0">
                <a:solidFill>
                  <a:schemeClr val="bg2">
                    <a:lumMod val="50000"/>
                  </a:schemeClr>
                </a:solidFill>
                <a:latin typeface="Times New Roman"/>
                <a:ea typeface="Times New Roman"/>
                <a:cs typeface="Times New Roman"/>
                <a:sym typeface="Times New Roman"/>
              </a:rPr>
              <a:t>Restaurant industry is a growing sector and for its achievement in this field a restaurant manager should maintain some strategies and skills like- </a:t>
            </a:r>
            <a:r>
              <a:rPr lang="en-GB" sz="1500" b="1" dirty="0">
                <a:solidFill>
                  <a:schemeClr val="bg2">
                    <a:lumMod val="50000"/>
                  </a:schemeClr>
                </a:solidFill>
                <a:latin typeface="Times New Roman"/>
                <a:ea typeface="Times New Roman"/>
                <a:cs typeface="Times New Roman"/>
                <a:sym typeface="Times New Roman"/>
              </a:rPr>
              <a:t>Teamwork, Time management, Critical thinking, problem solving and stress management.</a:t>
            </a:r>
            <a:endParaRPr sz="1500" b="1" dirty="0">
              <a:solidFill>
                <a:schemeClr val="bg2">
                  <a:lumMod val="50000"/>
                </a:schemeClr>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dirty="0">
                <a:solidFill>
                  <a:schemeClr val="bg2">
                    <a:lumMod val="50000"/>
                  </a:schemeClr>
                </a:solidFill>
                <a:latin typeface="Times New Roman"/>
                <a:ea typeface="Times New Roman"/>
                <a:cs typeface="Times New Roman"/>
                <a:sym typeface="Times New Roman"/>
              </a:rPr>
              <a:t>Teamwork</a:t>
            </a:r>
            <a:r>
              <a:rPr lang="en-GB" sz="1500" dirty="0">
                <a:solidFill>
                  <a:schemeClr val="bg2">
                    <a:lumMod val="50000"/>
                  </a:schemeClr>
                </a:solidFill>
                <a:latin typeface="Times New Roman"/>
                <a:ea typeface="Times New Roman"/>
                <a:cs typeface="Times New Roman"/>
                <a:sym typeface="Times New Roman"/>
              </a:rPr>
              <a:t> refers to the collaboration of a group of people to achieve a common goal.</a:t>
            </a:r>
            <a:endParaRPr sz="1500" dirty="0">
              <a:solidFill>
                <a:schemeClr val="bg2">
                  <a:lumMod val="50000"/>
                </a:schemeClr>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dirty="0">
                <a:solidFill>
                  <a:schemeClr val="bg2">
                    <a:lumMod val="50000"/>
                  </a:schemeClr>
                </a:solidFill>
                <a:latin typeface="Times New Roman"/>
                <a:ea typeface="Times New Roman"/>
                <a:cs typeface="Times New Roman"/>
                <a:sym typeface="Times New Roman"/>
              </a:rPr>
              <a:t>Time management</a:t>
            </a:r>
            <a:r>
              <a:rPr lang="en-GB" sz="1500" dirty="0">
                <a:solidFill>
                  <a:schemeClr val="bg2">
                    <a:lumMod val="50000"/>
                  </a:schemeClr>
                </a:solidFill>
                <a:latin typeface="Times New Roman"/>
                <a:ea typeface="Times New Roman"/>
                <a:cs typeface="Times New Roman"/>
                <a:sym typeface="Times New Roman"/>
              </a:rPr>
              <a:t> is the key factor to achieve any target on time. It helps to complete any project on time.</a:t>
            </a:r>
            <a:endParaRPr sz="1500" dirty="0">
              <a:solidFill>
                <a:schemeClr val="bg2">
                  <a:lumMod val="50000"/>
                </a:schemeClr>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dirty="0">
                <a:solidFill>
                  <a:schemeClr val="bg2">
                    <a:lumMod val="50000"/>
                  </a:schemeClr>
                </a:solidFill>
                <a:latin typeface="Times New Roman"/>
                <a:ea typeface="Times New Roman"/>
                <a:cs typeface="Times New Roman"/>
                <a:sym typeface="Times New Roman"/>
              </a:rPr>
              <a:t>Critical thinking</a:t>
            </a:r>
            <a:r>
              <a:rPr lang="en-GB" sz="1500" dirty="0">
                <a:solidFill>
                  <a:schemeClr val="bg2">
                    <a:lumMod val="50000"/>
                  </a:schemeClr>
                </a:solidFill>
                <a:latin typeface="Times New Roman"/>
                <a:ea typeface="Times New Roman"/>
                <a:cs typeface="Times New Roman"/>
                <a:sym typeface="Times New Roman"/>
              </a:rPr>
              <a:t> is the ability to judge a situation and make a correct decision logically as per the situation. </a:t>
            </a:r>
            <a:endParaRPr sz="1500" dirty="0">
              <a:solidFill>
                <a:schemeClr val="bg2">
                  <a:lumMod val="50000"/>
                </a:schemeClr>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chemeClr val="bg2">
                    <a:lumMod val="50000"/>
                  </a:schemeClr>
                </a:solidFill>
                <a:latin typeface="Times New Roman"/>
                <a:ea typeface="Times New Roman"/>
                <a:cs typeface="Times New Roman"/>
                <a:sym typeface="Times New Roman"/>
              </a:rPr>
              <a:t>During work, people can face several kinds of problems any time. Through that </a:t>
            </a:r>
            <a:r>
              <a:rPr lang="en-GB" sz="1500" b="1" dirty="0">
                <a:solidFill>
                  <a:schemeClr val="bg2">
                    <a:lumMod val="50000"/>
                  </a:schemeClr>
                </a:solidFill>
                <a:latin typeface="Times New Roman"/>
                <a:ea typeface="Times New Roman"/>
                <a:cs typeface="Times New Roman"/>
                <a:sym typeface="Times New Roman"/>
              </a:rPr>
              <a:t>problem solving skill</a:t>
            </a:r>
            <a:r>
              <a:rPr lang="en-GB" sz="1500" dirty="0">
                <a:solidFill>
                  <a:schemeClr val="bg2">
                    <a:lumMod val="50000"/>
                  </a:schemeClr>
                </a:solidFill>
                <a:latin typeface="Times New Roman"/>
                <a:ea typeface="Times New Roman"/>
                <a:cs typeface="Times New Roman"/>
                <a:sym typeface="Times New Roman"/>
              </a:rPr>
              <a:t> they can understand that problem and can resolve those issues with efficiency.</a:t>
            </a:r>
            <a:endParaRPr sz="1500" dirty="0">
              <a:solidFill>
                <a:schemeClr val="bg2">
                  <a:lumMod val="50000"/>
                </a:schemeClr>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1"/>
          <p:cNvSpPr txBox="1">
            <a:spLocks noGrp="1"/>
          </p:cNvSpPr>
          <p:nvPr>
            <p:ph type="title"/>
          </p:nvPr>
        </p:nvSpPr>
        <p:spPr>
          <a:xfrm>
            <a:off x="808639" y="-136634"/>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2000"/>
              </a:spcBef>
              <a:spcAft>
                <a:spcPts val="0"/>
              </a:spcAft>
              <a:buNone/>
            </a:pPr>
            <a:r>
              <a:rPr lang="en-GB" sz="2000" b="1" dirty="0">
                <a:solidFill>
                  <a:srgbClr val="000000"/>
                </a:solidFill>
                <a:latin typeface="Times New Roman"/>
                <a:ea typeface="Times New Roman"/>
                <a:cs typeface="Times New Roman"/>
                <a:sym typeface="Times New Roman"/>
              </a:rPr>
              <a:t>PDP </a:t>
            </a:r>
            <a:endParaRPr sz="2000" b="1">
              <a:solidFill>
                <a:srgbClr val="000000"/>
              </a:solidFill>
              <a:latin typeface="Times New Roman"/>
              <a:ea typeface="Times New Roman"/>
              <a:cs typeface="Times New Roman"/>
              <a:sym typeface="Times New Roman"/>
            </a:endParaRPr>
          </a:p>
          <a:p>
            <a:pPr marL="0" lvl="0" indent="0" algn="l" rtl="0">
              <a:spcBef>
                <a:spcPts val="600"/>
              </a:spcBef>
              <a:spcAft>
                <a:spcPts val="0"/>
              </a:spcAft>
              <a:buNone/>
            </a:pPr>
            <a:endParaRPr/>
          </a:p>
        </p:txBody>
      </p:sp>
      <p:graphicFrame>
        <p:nvGraphicFramePr>
          <p:cNvPr id="184" name="Google Shape;184;p21"/>
          <p:cNvGraphicFramePr/>
          <p:nvPr>
            <p:extLst>
              <p:ext uri="{D42A27DB-BD31-4B8C-83A1-F6EECF244321}">
                <p14:modId xmlns:p14="http://schemas.microsoft.com/office/powerpoint/2010/main" val="1518293748"/>
              </p:ext>
            </p:extLst>
          </p:nvPr>
        </p:nvGraphicFramePr>
        <p:xfrm>
          <a:off x="278673" y="632591"/>
          <a:ext cx="8482149" cy="4071875"/>
        </p:xfrm>
        <a:graphic>
          <a:graphicData uri="http://schemas.openxmlformats.org/drawingml/2006/table">
            <a:tbl>
              <a:tblPr>
                <a:tableStyleId>{3C2FFA5D-87B4-456A-9821-1D502468CF0F}</a:tableStyleId>
              </a:tblPr>
              <a:tblGrid>
                <a:gridCol w="1769134">
                  <a:extLst>
                    <a:ext uri="{9D8B030D-6E8A-4147-A177-3AD203B41FA5}">
                      <a16:colId xmlns:a16="http://schemas.microsoft.com/office/drawing/2014/main" val="20000"/>
                    </a:ext>
                  </a:extLst>
                </a:gridCol>
                <a:gridCol w="3246360">
                  <a:extLst>
                    <a:ext uri="{9D8B030D-6E8A-4147-A177-3AD203B41FA5}">
                      <a16:colId xmlns:a16="http://schemas.microsoft.com/office/drawing/2014/main" val="20001"/>
                    </a:ext>
                  </a:extLst>
                </a:gridCol>
                <a:gridCol w="3466655">
                  <a:extLst>
                    <a:ext uri="{9D8B030D-6E8A-4147-A177-3AD203B41FA5}">
                      <a16:colId xmlns:a16="http://schemas.microsoft.com/office/drawing/2014/main" val="20002"/>
                    </a:ext>
                  </a:extLst>
                </a:gridCol>
              </a:tblGrid>
              <a:tr h="178100">
                <a:tc>
                  <a:txBody>
                    <a:bodyPr/>
                    <a:lstStyle/>
                    <a:p>
                      <a:pPr marL="0" lvl="0" indent="0" algn="ctr" rtl="0">
                        <a:spcBef>
                          <a:spcPts val="0"/>
                        </a:spcBef>
                        <a:spcAft>
                          <a:spcPts val="0"/>
                        </a:spcAft>
                        <a:buNone/>
                      </a:pPr>
                      <a:r>
                        <a:rPr lang="en-GB" sz="1000" b="1" dirty="0">
                          <a:solidFill>
                            <a:schemeClr val="bg2"/>
                          </a:solidFill>
                          <a:latin typeface="Times New Roman" panose="02020603050405020304" pitchFamily="18" charset="0"/>
                          <a:cs typeface="Times New Roman" panose="02020603050405020304" pitchFamily="18" charset="0"/>
                          <a:sym typeface="Times New Roman"/>
                        </a:rPr>
                        <a:t>Skills to Develop</a:t>
                      </a:r>
                      <a:endParaRPr sz="1000" b="1">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ctr" rtl="0">
                        <a:spcBef>
                          <a:spcPts val="0"/>
                        </a:spcBef>
                        <a:spcAft>
                          <a:spcPts val="0"/>
                        </a:spcAft>
                        <a:buNone/>
                      </a:pPr>
                      <a:r>
                        <a:rPr lang="en-GB" sz="1000" b="1" dirty="0">
                          <a:solidFill>
                            <a:schemeClr val="bg2"/>
                          </a:solidFill>
                          <a:latin typeface="Times New Roman" panose="02020603050405020304" pitchFamily="18" charset="0"/>
                          <a:cs typeface="Times New Roman" panose="02020603050405020304" pitchFamily="18" charset="0"/>
                          <a:sym typeface="Times New Roman"/>
                        </a:rPr>
                        <a:t>Plans to develop that skills</a:t>
                      </a:r>
                      <a:endParaRPr sz="1000" b="1">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0" lvl="0" indent="0" algn="ctr" rtl="0">
                        <a:spcBef>
                          <a:spcPts val="0"/>
                        </a:spcBef>
                        <a:spcAft>
                          <a:spcPts val="0"/>
                        </a:spcAft>
                        <a:buNone/>
                      </a:pPr>
                      <a:r>
                        <a:rPr lang="en-GB" sz="1000" b="1">
                          <a:solidFill>
                            <a:schemeClr val="bg2"/>
                          </a:solidFill>
                          <a:latin typeface="Times New Roman" panose="02020603050405020304" pitchFamily="18" charset="0"/>
                          <a:cs typeface="Times New Roman" panose="02020603050405020304" pitchFamily="18" charset="0"/>
                          <a:sym typeface="Times New Roman"/>
                        </a:rPr>
                        <a:t>Future Implementation</a:t>
                      </a:r>
                      <a:endParaRPr sz="1000" b="1">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0"/>
                  </a:ext>
                </a:extLst>
              </a:tr>
              <a:tr h="1334225">
                <a:tc>
                  <a:txBody>
                    <a:bodyPr/>
                    <a:lstStyle/>
                    <a:p>
                      <a:pPr marL="0" lvl="0" indent="0" algn="l" rtl="0">
                        <a:spcBef>
                          <a:spcPts val="0"/>
                        </a:spcBef>
                        <a:spcAft>
                          <a:spcPts val="0"/>
                        </a:spcAft>
                        <a:buNone/>
                      </a:pPr>
                      <a:r>
                        <a:rPr lang="en-GB" sz="1000" dirty="0">
                          <a:solidFill>
                            <a:schemeClr val="bg2"/>
                          </a:solidFill>
                          <a:latin typeface="Times New Roman" panose="02020603050405020304" pitchFamily="18" charset="0"/>
                          <a:cs typeface="Times New Roman" panose="02020603050405020304" pitchFamily="18" charset="0"/>
                          <a:sym typeface="Times New Roman"/>
                        </a:rPr>
                        <a:t>Stress management</a:t>
                      </a:r>
                      <a:endParaRPr sz="10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It is an important thing to maintain in the work area.</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Sometimes, there is a fault with the customer but  managers solve this problem with maintaining the respect of customers </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Keep patience for every situation. It is the key to success.</a:t>
                      </a:r>
                      <a:endParaRPr sz="10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It will help to increase the patience level of everyone.</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This kind of management may bring success in the future.</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Also problem solving skills may improve the personality of the manager and give confidence to face any kind of situation.</a:t>
                      </a:r>
                      <a:endParaRPr sz="10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1"/>
                  </a:ext>
                </a:extLst>
              </a:tr>
              <a:tr h="1229125">
                <a:tc>
                  <a:txBody>
                    <a:bodyPr/>
                    <a:lstStyle/>
                    <a:p>
                      <a:pPr marL="0" lvl="0" indent="0" algn="l" rtl="0">
                        <a:spcBef>
                          <a:spcPts val="0"/>
                        </a:spcBef>
                        <a:spcAft>
                          <a:spcPts val="0"/>
                        </a:spcAft>
                        <a:buNone/>
                      </a:pPr>
                      <a:r>
                        <a:rPr lang="en-GB" sz="1000" dirty="0">
                          <a:solidFill>
                            <a:schemeClr val="bg2"/>
                          </a:solidFill>
                          <a:latin typeface="Times New Roman" panose="02020603050405020304" pitchFamily="18" charset="0"/>
                          <a:cs typeface="Times New Roman" panose="02020603050405020304" pitchFamily="18" charset="0"/>
                          <a:sym typeface="Times New Roman"/>
                        </a:rPr>
                        <a:t>Communication skills</a:t>
                      </a:r>
                      <a:endParaRPr sz="10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It is necessary to create a connection to everyone.</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To improve this kind of skill, one should interact with everyone daily.</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Communication builds the bridge with team members </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If there is a problem to develop these skills then try to communicate with peers (Lee et al., 2019).</a:t>
                      </a:r>
                      <a:endParaRPr sz="10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This skill will develop the confidence within the individual.</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For that, someone with good communication skills can easily handle any kind of situation.</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a:solidFill>
                            <a:schemeClr val="bg2"/>
                          </a:solidFill>
                          <a:latin typeface="Times New Roman" panose="02020603050405020304" pitchFamily="18" charset="0"/>
                          <a:cs typeface="Times New Roman" panose="02020603050405020304" pitchFamily="18" charset="0"/>
                          <a:sym typeface="Times New Roman"/>
                        </a:rPr>
                        <a:t>Also increase the vocabulary power of the individuals.</a:t>
                      </a:r>
                      <a:endParaRPr sz="10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2"/>
                  </a:ext>
                </a:extLst>
              </a:tr>
              <a:tr h="1229125">
                <a:tc>
                  <a:txBody>
                    <a:bodyPr/>
                    <a:lstStyle/>
                    <a:p>
                      <a:pPr marL="0" lvl="0" indent="0" algn="l" rtl="0">
                        <a:spcBef>
                          <a:spcPts val="0"/>
                        </a:spcBef>
                        <a:spcAft>
                          <a:spcPts val="0"/>
                        </a:spcAft>
                        <a:buNone/>
                      </a:pPr>
                      <a:r>
                        <a:rPr lang="en-GB" sz="1000" dirty="0">
                          <a:solidFill>
                            <a:schemeClr val="bg2"/>
                          </a:solidFill>
                          <a:latin typeface="Times New Roman" panose="02020603050405020304" pitchFamily="18" charset="0"/>
                          <a:cs typeface="Times New Roman" panose="02020603050405020304" pitchFamily="18" charset="0"/>
                          <a:sym typeface="Times New Roman"/>
                        </a:rPr>
                        <a:t>Workload management</a:t>
                      </a:r>
                      <a:endParaRPr sz="10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Every sector has work pressure.</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But there is a chance to manage this kind of pressure.</a:t>
                      </a:r>
                      <a:endParaRPr sz="100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Basically someone needs to manage the time first. Because time is the most valuable thing in the world. So managing the time is the key to maintaining the workload in the company.</a:t>
                      </a:r>
                      <a:endParaRPr sz="100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tc>
                  <a:txBody>
                    <a:bodyPr/>
                    <a:lstStyle/>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This will help to understand the pressure of any work.</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Managing the workload is necessary to maintain personal peace </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It will help to enjoy life with great satisfaction.</a:t>
                      </a:r>
                      <a:endParaRPr sz="1000" dirty="0">
                        <a:solidFill>
                          <a:schemeClr val="bg2"/>
                        </a:solidFill>
                        <a:latin typeface="Times New Roman" panose="02020603050405020304" pitchFamily="18" charset="0"/>
                        <a:cs typeface="Times New Roman" panose="02020603050405020304" pitchFamily="18" charset="0"/>
                        <a:sym typeface="Times New Roman"/>
                      </a:endParaRPr>
                    </a:p>
                    <a:p>
                      <a:pPr marL="457200" lvl="0" indent="-285750" algn="just" rtl="0">
                        <a:spcBef>
                          <a:spcPts val="0"/>
                        </a:spcBef>
                        <a:spcAft>
                          <a:spcPts val="0"/>
                        </a:spcAft>
                        <a:buSzPts val="900"/>
                        <a:buFont typeface="Times New Roman"/>
                        <a:buChar char="●"/>
                      </a:pPr>
                      <a:r>
                        <a:rPr lang="en-GB" sz="1000" dirty="0">
                          <a:solidFill>
                            <a:schemeClr val="bg2"/>
                          </a:solidFill>
                          <a:latin typeface="Times New Roman" panose="02020603050405020304" pitchFamily="18" charset="0"/>
                          <a:cs typeface="Times New Roman" panose="02020603050405020304" pitchFamily="18" charset="0"/>
                          <a:sym typeface="Times New Roman"/>
                        </a:rPr>
                        <a:t>For that everyone can give the time of their friends and family.</a:t>
                      </a:r>
                      <a:endParaRPr sz="1000" dirty="0">
                        <a:solidFill>
                          <a:schemeClr val="bg2"/>
                        </a:solidFill>
                        <a:latin typeface="Times New Roman" panose="02020603050405020304" pitchFamily="18" charset="0"/>
                        <a:ea typeface="Times New Roman"/>
                        <a:cs typeface="Times New Roman" panose="02020603050405020304" pitchFamily="18" charset="0"/>
                        <a:sym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2"/>
          <p:cNvSpPr txBox="1">
            <a:spLocks noGrp="1"/>
          </p:cNvSpPr>
          <p:nvPr>
            <p:ph type="title"/>
          </p:nvPr>
        </p:nvSpPr>
        <p:spPr>
          <a:xfrm>
            <a:off x="819150" y="400216"/>
            <a:ext cx="7505700" cy="5565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2000"/>
              </a:spcBef>
              <a:spcAft>
                <a:spcPts val="600"/>
              </a:spcAft>
              <a:buNone/>
            </a:pPr>
            <a:r>
              <a:rPr lang="en-GB" sz="2000" b="1">
                <a:solidFill>
                  <a:srgbClr val="000000"/>
                </a:solidFill>
                <a:latin typeface="Times New Roman"/>
                <a:ea typeface="Times New Roman"/>
                <a:cs typeface="Times New Roman"/>
                <a:sym typeface="Times New Roman"/>
              </a:rPr>
              <a:t>Solving any technical problems </a:t>
            </a:r>
            <a:endParaRPr sz="3600"/>
          </a:p>
        </p:txBody>
      </p:sp>
      <p:sp>
        <p:nvSpPr>
          <p:cNvPr id="190" name="Google Shape;190;p22"/>
          <p:cNvSpPr txBox="1">
            <a:spLocks noGrp="1"/>
          </p:cNvSpPr>
          <p:nvPr>
            <p:ph type="body" idx="1"/>
          </p:nvPr>
        </p:nvSpPr>
        <p:spPr>
          <a:xfrm>
            <a:off x="819150" y="1402100"/>
            <a:ext cx="7505700" cy="3036600"/>
          </a:xfrm>
          <a:prstGeom prst="rect">
            <a:avLst/>
          </a:prstGeom>
        </p:spPr>
        <p:style>
          <a:lnRef idx="3">
            <a:schemeClr val="lt1"/>
          </a:lnRef>
          <a:fillRef idx="1">
            <a:schemeClr val="accent4"/>
          </a:fillRef>
          <a:effectRef idx="1">
            <a:schemeClr val="accent4"/>
          </a:effectRef>
          <a:fontRef idx="minor">
            <a:schemeClr val="lt1"/>
          </a:fontRef>
        </p:style>
        <p:txBody>
          <a:bodyPr spcFirstLastPara="1" wrap="square" lIns="91425" tIns="91425" rIns="91425" bIns="91425" anchor="t" anchorCtr="0">
            <a:noAutofit/>
          </a:bodyPr>
          <a:lstStyle/>
          <a:p>
            <a:pPr marL="127000" lvl="0" indent="0" algn="just" rtl="0">
              <a:lnSpc>
                <a:spcPct val="150000"/>
              </a:lnSpc>
              <a:spcBef>
                <a:spcPts val="0"/>
              </a:spcBef>
              <a:spcAft>
                <a:spcPts val="0"/>
              </a:spcAft>
              <a:buSzPts val="1600"/>
              <a:buNone/>
            </a:pP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Updating with market trends is the key factor to grow in this sector.</a:t>
            </a: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To deliver the news and facilities of this restaurant through social media now become more beneficial. </a:t>
            </a:r>
            <a:endParaRPr sz="15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pic>
        <p:nvPicPr>
          <p:cNvPr id="3074" name="Picture 2" descr="Employability Skills in Indian Context - Are our students ready yet?  (Updated) | Academics and Beyond">
            <a:extLst>
              <a:ext uri="{FF2B5EF4-FFF2-40B4-BE49-F238E27FC236}">
                <a16:creationId xmlns:a16="http://schemas.microsoft.com/office/drawing/2014/main" id="{7132AA54-CB5F-7F9D-784D-9F782B3221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393" y="461553"/>
            <a:ext cx="8613224" cy="4310743"/>
          </a:xfrm>
          <a:prstGeom prst="rect">
            <a:avLst/>
          </a:prstGeom>
          <a:noFill/>
          <a:extLst>
            <a:ext uri="{909E8E84-426E-40DD-AFC4-6F175D3DCCD1}">
              <a14:hiddenFill xmlns:a14="http://schemas.microsoft.com/office/drawing/2010/main">
                <a:solidFill>
                  <a:srgbClr val="FFFFFF"/>
                </a:solidFill>
              </a14:hiddenFill>
            </a:ext>
          </a:extLst>
        </p:spPr>
      </p:pic>
      <p:sp>
        <p:nvSpPr>
          <p:cNvPr id="195" name="Google Shape;195;p23"/>
          <p:cNvSpPr txBox="1">
            <a:spLocks noGrp="1"/>
          </p:cNvSpPr>
          <p:nvPr>
            <p:ph type="title"/>
          </p:nvPr>
        </p:nvSpPr>
        <p:spPr>
          <a:xfrm>
            <a:off x="797155" y="-115389"/>
            <a:ext cx="7505700" cy="230777"/>
          </a:xfrm>
          <a:prstGeom prst="rect">
            <a:avLst/>
          </a:prstGeom>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IN" sz="2400" b="1" dirty="0">
                <a:solidFill>
                  <a:schemeClr val="bg2">
                    <a:lumMod val="50000"/>
                  </a:schemeClr>
                </a:solidFill>
                <a:latin typeface="Times New Roman"/>
                <a:ea typeface="Times New Roman"/>
                <a:cs typeface="Times New Roman"/>
                <a:sym typeface="Times New Roman"/>
              </a:rPr>
              <a:t>Conclusion</a:t>
            </a:r>
            <a:endParaRPr sz="2400" b="1" dirty="0">
              <a:solidFill>
                <a:schemeClr val="bg2">
                  <a:lumMod val="50000"/>
                </a:schemeClr>
              </a:solidFill>
              <a:latin typeface="Times New Roman"/>
              <a:ea typeface="Times New Roman"/>
              <a:cs typeface="Times New Roman"/>
              <a:sym typeface="Times New Roman"/>
            </a:endParaRPr>
          </a:p>
        </p:txBody>
      </p:sp>
      <p:sp>
        <p:nvSpPr>
          <p:cNvPr id="196" name="Google Shape;196;p23"/>
          <p:cNvSpPr txBox="1">
            <a:spLocks noGrp="1"/>
          </p:cNvSpPr>
          <p:nvPr>
            <p:ph type="body" idx="1"/>
          </p:nvPr>
        </p:nvSpPr>
        <p:spPr>
          <a:xfrm>
            <a:off x="941020" y="3444829"/>
            <a:ext cx="7114359" cy="1460319"/>
          </a:xfrm>
          <a:prstGeom prst="rect">
            <a:avLst/>
          </a:prstGeom>
        </p:spPr>
        <p:txBody>
          <a:bodyPr spcFirstLastPara="1" wrap="square" lIns="91425" tIns="91425" rIns="91425" bIns="91425" anchor="t" anchorCtr="0">
            <a:normAutofit fontScale="70000" lnSpcReduction="20000"/>
          </a:bodyPr>
          <a:lstStyle/>
          <a:p>
            <a:pPr marL="457200" lvl="0" indent="-312261" algn="just" rtl="0">
              <a:lnSpc>
                <a:spcPct val="150000"/>
              </a:lnSpc>
              <a:spcBef>
                <a:spcPts val="0"/>
              </a:spcBef>
              <a:spcAft>
                <a:spcPts val="0"/>
              </a:spcAft>
              <a:buSzPct val="106250"/>
              <a:buFont typeface="Times New Roman"/>
              <a:buChar char="●"/>
            </a:pPr>
            <a:r>
              <a:rPr lang="en-GB" sz="1600" dirty="0">
                <a:solidFill>
                  <a:srgbClr val="000000"/>
                </a:solidFill>
                <a:highlight>
                  <a:srgbClr val="FFFF00"/>
                </a:highlight>
                <a:latin typeface="Times New Roman"/>
                <a:ea typeface="Times New Roman"/>
                <a:cs typeface="Times New Roman"/>
                <a:sym typeface="Times New Roman"/>
              </a:rPr>
              <a:t>It is basically said the proper skills and development of restaurant managers which is needed to run the business.</a:t>
            </a:r>
            <a:endParaRPr sz="1600" dirty="0">
              <a:solidFill>
                <a:srgbClr val="000000"/>
              </a:solidFill>
              <a:highlight>
                <a:srgbClr val="FFFF00"/>
              </a:highlight>
              <a:latin typeface="Times New Roman"/>
              <a:ea typeface="Times New Roman"/>
              <a:cs typeface="Times New Roman"/>
              <a:sym typeface="Times New Roman"/>
            </a:endParaRPr>
          </a:p>
          <a:p>
            <a:pPr marL="457200" lvl="0" indent="-307340" algn="just" rtl="0">
              <a:lnSpc>
                <a:spcPct val="150000"/>
              </a:lnSpc>
              <a:spcBef>
                <a:spcPts val="0"/>
              </a:spcBef>
              <a:spcAft>
                <a:spcPts val="0"/>
              </a:spcAft>
              <a:buClr>
                <a:srgbClr val="000000"/>
              </a:buClr>
              <a:buSzPct val="100000"/>
              <a:buFont typeface="Times New Roman"/>
              <a:buChar char="●"/>
            </a:pPr>
            <a:r>
              <a:rPr lang="en-GB" sz="1600" dirty="0">
                <a:solidFill>
                  <a:srgbClr val="000000"/>
                </a:solidFill>
                <a:highlight>
                  <a:srgbClr val="FFFF00"/>
                </a:highlight>
                <a:latin typeface="Times New Roman"/>
                <a:ea typeface="Times New Roman"/>
                <a:cs typeface="Times New Roman"/>
                <a:sym typeface="Times New Roman"/>
              </a:rPr>
              <a:t>I should  find my desired jobs specification where I will find every important matter of the company. </a:t>
            </a:r>
            <a:endParaRPr sz="1600" dirty="0">
              <a:solidFill>
                <a:srgbClr val="000000"/>
              </a:solidFill>
              <a:highlight>
                <a:srgbClr val="FFFF00"/>
              </a:highlight>
              <a:latin typeface="Times New Roman"/>
              <a:ea typeface="Times New Roman"/>
              <a:cs typeface="Times New Roman"/>
              <a:sym typeface="Times New Roman"/>
            </a:endParaRPr>
          </a:p>
          <a:p>
            <a:pPr marL="457200" lvl="0" indent="-307340" algn="just" rtl="0">
              <a:lnSpc>
                <a:spcPct val="150000"/>
              </a:lnSpc>
              <a:spcBef>
                <a:spcPts val="0"/>
              </a:spcBef>
              <a:spcAft>
                <a:spcPts val="0"/>
              </a:spcAft>
              <a:buClr>
                <a:srgbClr val="000000"/>
              </a:buClr>
              <a:buSzPct val="100000"/>
              <a:buFont typeface="Times New Roman"/>
              <a:buChar char="●"/>
            </a:pPr>
            <a:r>
              <a:rPr lang="en-GB" sz="1600" dirty="0">
                <a:solidFill>
                  <a:srgbClr val="000000"/>
                </a:solidFill>
                <a:highlight>
                  <a:srgbClr val="FFFF00"/>
                </a:highlight>
                <a:latin typeface="Times New Roman"/>
                <a:ea typeface="Times New Roman"/>
                <a:cs typeface="Times New Roman"/>
                <a:sym typeface="Times New Roman"/>
              </a:rPr>
              <a:t>I should focus on MY management skills which I have already learnt from the institute.</a:t>
            </a:r>
            <a:endParaRPr sz="1600" dirty="0">
              <a:solidFill>
                <a:srgbClr val="000000"/>
              </a:solidFill>
              <a:highlight>
                <a:srgbClr val="FFFF00"/>
              </a:highlight>
              <a:latin typeface="Times New Roman"/>
              <a:ea typeface="Times New Roman"/>
              <a:cs typeface="Times New Roman"/>
              <a:sym typeface="Times New Roman"/>
            </a:endParaRPr>
          </a:p>
          <a:p>
            <a:pPr marL="457200" lvl="0" indent="-307340" algn="just" rtl="0">
              <a:lnSpc>
                <a:spcPct val="150000"/>
              </a:lnSpc>
              <a:spcBef>
                <a:spcPts val="0"/>
              </a:spcBef>
              <a:spcAft>
                <a:spcPts val="0"/>
              </a:spcAft>
              <a:buClr>
                <a:srgbClr val="000000"/>
              </a:buClr>
              <a:buSzPct val="100000"/>
              <a:buFont typeface="Times New Roman"/>
              <a:buChar char="●"/>
            </a:pPr>
            <a:r>
              <a:rPr lang="en-GB" sz="1600" dirty="0">
                <a:solidFill>
                  <a:srgbClr val="000000"/>
                </a:solidFill>
                <a:highlight>
                  <a:srgbClr val="FFFF00"/>
                </a:highlight>
                <a:latin typeface="Times New Roman"/>
                <a:ea typeface="Times New Roman"/>
                <a:cs typeface="Times New Roman"/>
                <a:sym typeface="Times New Roman"/>
              </a:rPr>
              <a:t>This presentation showed which skills are necessary and which skills are needed for a personal development plan. </a:t>
            </a:r>
            <a:endParaRPr sz="1600" dirty="0">
              <a:solidFill>
                <a:srgbClr val="000000"/>
              </a:solidFill>
              <a:highlight>
                <a:srgbClr val="FFFF00"/>
              </a:highlight>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4"/>
          <p:cNvSpPr txBox="1">
            <a:spLocks noGrp="1"/>
          </p:cNvSpPr>
          <p:nvPr>
            <p:ph type="title"/>
          </p:nvPr>
        </p:nvSpPr>
        <p:spPr>
          <a:xfrm>
            <a:off x="819150" y="222675"/>
            <a:ext cx="7505700" cy="9546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800" b="1">
                <a:solidFill>
                  <a:srgbClr val="000000"/>
                </a:solidFill>
                <a:latin typeface="Times New Roman"/>
                <a:ea typeface="Times New Roman"/>
                <a:cs typeface="Times New Roman"/>
                <a:sym typeface="Times New Roman"/>
              </a:rPr>
              <a:t>Reference</a:t>
            </a:r>
            <a:endParaRPr sz="1800" b="1">
              <a:solidFill>
                <a:srgbClr val="000000"/>
              </a:solidFill>
              <a:latin typeface="Times New Roman"/>
              <a:ea typeface="Times New Roman"/>
              <a:cs typeface="Times New Roman"/>
              <a:sym typeface="Times New Roman"/>
            </a:endParaRPr>
          </a:p>
        </p:txBody>
      </p:sp>
      <p:sp>
        <p:nvSpPr>
          <p:cNvPr id="203" name="Google Shape;203;p24"/>
          <p:cNvSpPr txBox="1">
            <a:spLocks noGrp="1"/>
          </p:cNvSpPr>
          <p:nvPr>
            <p:ph type="body" idx="1"/>
          </p:nvPr>
        </p:nvSpPr>
        <p:spPr>
          <a:xfrm>
            <a:off x="819150" y="692900"/>
            <a:ext cx="7505700" cy="3745800"/>
          </a:xfrm>
          <a:prstGeom prst="rect">
            <a:avLst/>
          </a:prstGeom>
        </p:spPr>
        <p:style>
          <a:lnRef idx="3">
            <a:schemeClr val="lt1"/>
          </a:lnRef>
          <a:fillRef idx="1">
            <a:schemeClr val="accent2"/>
          </a:fillRef>
          <a:effectRef idx="1">
            <a:schemeClr val="accent2"/>
          </a:effectRef>
          <a:fontRef idx="minor">
            <a:schemeClr val="lt1"/>
          </a:fontRef>
        </p:style>
        <p:txBody>
          <a:bodyPr spcFirstLastPara="1" wrap="square" lIns="91425" tIns="91425" rIns="91425" bIns="91425" anchor="t" anchorCtr="0">
            <a:normAutofit fontScale="85000" lnSpcReduction="20000"/>
          </a:bodyPr>
          <a:lstStyle/>
          <a:p>
            <a:pPr marL="457200" lvl="0" indent="-287655" algn="just" rtl="0">
              <a:lnSpc>
                <a:spcPct val="150000"/>
              </a:lnSpc>
              <a:spcBef>
                <a:spcPts val="1200"/>
              </a:spcBef>
              <a:spcAft>
                <a:spcPts val="0"/>
              </a:spcAft>
              <a:buClr>
                <a:srgbClr val="000000"/>
              </a:buClr>
              <a:buSzPct val="100000"/>
              <a:buFont typeface="Times New Roman"/>
              <a:buChar char="●"/>
            </a:pPr>
            <a:r>
              <a:rPr lang="en-GB" sz="1200" dirty="0" err="1">
                <a:solidFill>
                  <a:srgbClr val="000000"/>
                </a:solidFill>
                <a:latin typeface="Times New Roman"/>
                <a:ea typeface="Times New Roman"/>
                <a:cs typeface="Times New Roman"/>
                <a:sym typeface="Times New Roman"/>
              </a:rPr>
              <a:t>Astawa</a:t>
            </a:r>
            <a:r>
              <a:rPr lang="en-GB" sz="1200" dirty="0">
                <a:solidFill>
                  <a:srgbClr val="000000"/>
                </a:solidFill>
                <a:latin typeface="Times New Roman"/>
                <a:ea typeface="Times New Roman"/>
                <a:cs typeface="Times New Roman"/>
                <a:sym typeface="Times New Roman"/>
              </a:rPr>
              <a:t>, I.K., </a:t>
            </a:r>
            <a:r>
              <a:rPr lang="en-GB" sz="1200" dirty="0" err="1">
                <a:solidFill>
                  <a:srgbClr val="000000"/>
                </a:solidFill>
                <a:latin typeface="Times New Roman"/>
                <a:ea typeface="Times New Roman"/>
                <a:cs typeface="Times New Roman"/>
                <a:sym typeface="Times New Roman"/>
              </a:rPr>
              <a:t>Widhari</a:t>
            </a:r>
            <a:r>
              <a:rPr lang="en-GB" sz="1200" dirty="0">
                <a:solidFill>
                  <a:srgbClr val="000000"/>
                </a:solidFill>
                <a:latin typeface="Times New Roman"/>
                <a:ea typeface="Times New Roman"/>
                <a:cs typeface="Times New Roman"/>
                <a:sym typeface="Times New Roman"/>
              </a:rPr>
              <a:t>, C.I.S., </a:t>
            </a:r>
            <a:r>
              <a:rPr lang="en-GB" sz="1200" dirty="0" err="1">
                <a:solidFill>
                  <a:srgbClr val="000000"/>
                </a:solidFill>
                <a:latin typeface="Times New Roman"/>
                <a:ea typeface="Times New Roman"/>
                <a:cs typeface="Times New Roman"/>
                <a:sym typeface="Times New Roman"/>
              </a:rPr>
              <a:t>Budarma</a:t>
            </a:r>
            <a:r>
              <a:rPr lang="en-GB" sz="1200" dirty="0">
                <a:solidFill>
                  <a:srgbClr val="000000"/>
                </a:solidFill>
                <a:latin typeface="Times New Roman"/>
                <a:ea typeface="Times New Roman"/>
                <a:cs typeface="Times New Roman"/>
                <a:sym typeface="Times New Roman"/>
              </a:rPr>
              <a:t>, I.K. and </a:t>
            </a:r>
            <a:r>
              <a:rPr lang="en-GB" sz="1200" dirty="0" err="1">
                <a:solidFill>
                  <a:srgbClr val="000000"/>
                </a:solidFill>
                <a:latin typeface="Times New Roman"/>
                <a:ea typeface="Times New Roman"/>
                <a:cs typeface="Times New Roman"/>
                <a:sym typeface="Times New Roman"/>
              </a:rPr>
              <a:t>Mudana</a:t>
            </a:r>
            <a:r>
              <a:rPr lang="en-GB" sz="1200" dirty="0">
                <a:solidFill>
                  <a:srgbClr val="000000"/>
                </a:solidFill>
                <a:latin typeface="Times New Roman"/>
                <a:ea typeface="Times New Roman"/>
                <a:cs typeface="Times New Roman"/>
                <a:sym typeface="Times New Roman"/>
              </a:rPr>
              <a:t>, I.G., (2022), March. Green Hotel Promotion Strategy in Bali: A Study Using SWOT Analysis. In </a:t>
            </a:r>
            <a:r>
              <a:rPr lang="en-GB" sz="1200" i="1" dirty="0">
                <a:solidFill>
                  <a:srgbClr val="000000"/>
                </a:solidFill>
                <a:latin typeface="Times New Roman"/>
                <a:ea typeface="Times New Roman"/>
                <a:cs typeface="Times New Roman"/>
                <a:sym typeface="Times New Roman"/>
              </a:rPr>
              <a:t>International Conference on Applied Science and Technology on Social Science 2021 (</a:t>
            </a:r>
            <a:r>
              <a:rPr lang="en-GB" sz="1200" i="1" dirty="0" err="1">
                <a:solidFill>
                  <a:srgbClr val="000000"/>
                </a:solidFill>
                <a:latin typeface="Times New Roman"/>
                <a:ea typeface="Times New Roman"/>
                <a:cs typeface="Times New Roman"/>
                <a:sym typeface="Times New Roman"/>
              </a:rPr>
              <a:t>iCAST</a:t>
            </a:r>
            <a:r>
              <a:rPr lang="en-GB" sz="1200" i="1" dirty="0">
                <a:solidFill>
                  <a:srgbClr val="000000"/>
                </a:solidFill>
                <a:latin typeface="Times New Roman"/>
                <a:ea typeface="Times New Roman"/>
                <a:cs typeface="Times New Roman"/>
                <a:sym typeface="Times New Roman"/>
              </a:rPr>
              <a:t>-SS 2021)</a:t>
            </a:r>
            <a:r>
              <a:rPr lang="en-GB" sz="1200" dirty="0">
                <a:solidFill>
                  <a:srgbClr val="000000"/>
                </a:solidFill>
                <a:latin typeface="Times New Roman"/>
                <a:ea typeface="Times New Roman"/>
                <a:cs typeface="Times New Roman"/>
                <a:sym typeface="Times New Roman"/>
              </a:rPr>
              <a:t> (pp. 460-466). Atlantis Press.</a:t>
            </a:r>
            <a:endParaRPr sz="1200" dirty="0">
              <a:solidFill>
                <a:srgbClr val="000000"/>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Desrochers, B., </a:t>
            </a:r>
            <a:r>
              <a:rPr lang="en-GB" sz="1200" dirty="0" err="1">
                <a:solidFill>
                  <a:srgbClr val="000000"/>
                </a:solidFill>
                <a:latin typeface="Times New Roman"/>
                <a:ea typeface="Times New Roman"/>
                <a:cs typeface="Times New Roman"/>
                <a:sym typeface="Times New Roman"/>
              </a:rPr>
              <a:t>Tuson</a:t>
            </a:r>
            <a:r>
              <a:rPr lang="en-GB" sz="1200" dirty="0">
                <a:solidFill>
                  <a:srgbClr val="000000"/>
                </a:solidFill>
                <a:latin typeface="Times New Roman"/>
                <a:ea typeface="Times New Roman"/>
                <a:cs typeface="Times New Roman"/>
                <a:sym typeface="Times New Roman"/>
              </a:rPr>
              <a:t>, E. and Magee, J., (2019), October. Evaluation of Why Individuals with ADHD Struggle to Find Effective Digital Time Management Tools. In </a:t>
            </a:r>
            <a:r>
              <a:rPr lang="en-GB" sz="1200" i="1" dirty="0">
                <a:solidFill>
                  <a:srgbClr val="000000"/>
                </a:solidFill>
                <a:latin typeface="Times New Roman"/>
                <a:ea typeface="Times New Roman"/>
                <a:cs typeface="Times New Roman"/>
                <a:sym typeface="Times New Roman"/>
              </a:rPr>
              <a:t>The 21st International ACM SIGACCESS Conference on Computers and Accessibility</a:t>
            </a:r>
            <a:r>
              <a:rPr lang="en-GB" sz="1200" dirty="0">
                <a:solidFill>
                  <a:srgbClr val="000000"/>
                </a:solidFill>
                <a:latin typeface="Times New Roman"/>
                <a:ea typeface="Times New Roman"/>
                <a:cs typeface="Times New Roman"/>
                <a:sym typeface="Times New Roman"/>
              </a:rPr>
              <a:t> (pp. 603-605).</a:t>
            </a:r>
            <a:endParaRPr sz="1200" dirty="0">
              <a:solidFill>
                <a:srgbClr val="000000"/>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000000"/>
              </a:buClr>
              <a:buSzPct val="100000"/>
              <a:buFont typeface="Times New Roman"/>
              <a:buChar char="●"/>
            </a:pPr>
            <a:r>
              <a:rPr lang="en-GB" sz="1200" dirty="0" err="1">
                <a:solidFill>
                  <a:srgbClr val="000000"/>
                </a:solidFill>
                <a:latin typeface="Times New Roman"/>
                <a:ea typeface="Times New Roman"/>
                <a:cs typeface="Times New Roman"/>
                <a:sym typeface="Times New Roman"/>
              </a:rPr>
              <a:t>Kansakar</a:t>
            </a:r>
            <a:r>
              <a:rPr lang="en-GB" sz="1200" dirty="0">
                <a:solidFill>
                  <a:srgbClr val="000000"/>
                </a:solidFill>
                <a:latin typeface="Times New Roman"/>
                <a:ea typeface="Times New Roman"/>
                <a:cs typeface="Times New Roman"/>
                <a:sym typeface="Times New Roman"/>
              </a:rPr>
              <a:t>, P., Munir, A. and </a:t>
            </a:r>
            <a:r>
              <a:rPr lang="en-GB" sz="1200" dirty="0" err="1">
                <a:solidFill>
                  <a:srgbClr val="000000"/>
                </a:solidFill>
                <a:latin typeface="Times New Roman"/>
                <a:ea typeface="Times New Roman"/>
                <a:cs typeface="Times New Roman"/>
                <a:sym typeface="Times New Roman"/>
              </a:rPr>
              <a:t>Shabani</a:t>
            </a:r>
            <a:r>
              <a:rPr lang="en-GB" sz="1200" dirty="0">
                <a:solidFill>
                  <a:srgbClr val="000000"/>
                </a:solidFill>
                <a:latin typeface="Times New Roman"/>
                <a:ea typeface="Times New Roman"/>
                <a:cs typeface="Times New Roman"/>
                <a:sym typeface="Times New Roman"/>
              </a:rPr>
              <a:t>, N., (2019). Technology in the hospitality industry: Prospects and challenges. </a:t>
            </a:r>
            <a:r>
              <a:rPr lang="en-GB" sz="1200" i="1" dirty="0">
                <a:solidFill>
                  <a:srgbClr val="000000"/>
                </a:solidFill>
                <a:latin typeface="Times New Roman"/>
                <a:ea typeface="Times New Roman"/>
                <a:cs typeface="Times New Roman"/>
                <a:sym typeface="Times New Roman"/>
              </a:rPr>
              <a:t>IEEE Consumer Electronics Magazine</a:t>
            </a:r>
            <a:r>
              <a:rPr lang="en-GB" sz="1200" dirty="0">
                <a:solidFill>
                  <a:srgbClr val="000000"/>
                </a:solidFill>
                <a:latin typeface="Times New Roman"/>
                <a:ea typeface="Times New Roman"/>
                <a:cs typeface="Times New Roman"/>
                <a:sym typeface="Times New Roman"/>
              </a:rPr>
              <a:t>, </a:t>
            </a:r>
            <a:r>
              <a:rPr lang="en-GB" sz="1200" i="1" dirty="0">
                <a:solidFill>
                  <a:srgbClr val="000000"/>
                </a:solidFill>
                <a:latin typeface="Times New Roman"/>
                <a:ea typeface="Times New Roman"/>
                <a:cs typeface="Times New Roman"/>
                <a:sym typeface="Times New Roman"/>
              </a:rPr>
              <a:t>8</a:t>
            </a:r>
            <a:r>
              <a:rPr lang="en-GB" sz="1200" dirty="0">
                <a:solidFill>
                  <a:srgbClr val="000000"/>
                </a:solidFill>
                <a:latin typeface="Times New Roman"/>
                <a:ea typeface="Times New Roman"/>
                <a:cs typeface="Times New Roman"/>
                <a:sym typeface="Times New Roman"/>
              </a:rPr>
              <a:t>(3), pp.60-65.</a:t>
            </a:r>
            <a:endParaRPr sz="1200" dirty="0">
              <a:solidFill>
                <a:srgbClr val="000000"/>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222222"/>
              </a:buClr>
              <a:buSzPct val="100000"/>
              <a:buFont typeface="Times New Roman"/>
              <a:buChar char="●"/>
            </a:pPr>
            <a:r>
              <a:rPr lang="en-GB" sz="1200" dirty="0">
                <a:solidFill>
                  <a:srgbClr val="222222"/>
                </a:solidFill>
                <a:latin typeface="Times New Roman"/>
                <a:ea typeface="Times New Roman"/>
                <a:cs typeface="Times New Roman"/>
                <a:sym typeface="Times New Roman"/>
              </a:rPr>
              <a:t>Lee, C., </a:t>
            </a:r>
            <a:r>
              <a:rPr lang="en-GB" sz="1200" dirty="0" err="1">
                <a:solidFill>
                  <a:srgbClr val="222222"/>
                </a:solidFill>
                <a:latin typeface="Times New Roman"/>
                <a:ea typeface="Times New Roman"/>
                <a:cs typeface="Times New Roman"/>
                <a:sym typeface="Times New Roman"/>
              </a:rPr>
              <a:t>Hallak</a:t>
            </a:r>
            <a:r>
              <a:rPr lang="en-GB" sz="1200" dirty="0">
                <a:solidFill>
                  <a:srgbClr val="222222"/>
                </a:solidFill>
                <a:latin typeface="Times New Roman"/>
                <a:ea typeface="Times New Roman"/>
                <a:cs typeface="Times New Roman"/>
                <a:sym typeface="Times New Roman"/>
              </a:rPr>
              <a:t>, R. and </a:t>
            </a:r>
            <a:r>
              <a:rPr lang="en-GB" sz="1200" dirty="0" err="1">
                <a:solidFill>
                  <a:srgbClr val="222222"/>
                </a:solidFill>
                <a:latin typeface="Times New Roman"/>
                <a:ea typeface="Times New Roman"/>
                <a:cs typeface="Times New Roman"/>
                <a:sym typeface="Times New Roman"/>
              </a:rPr>
              <a:t>Sardeshmukh</a:t>
            </a:r>
            <a:r>
              <a:rPr lang="en-GB" sz="1200" dirty="0">
                <a:solidFill>
                  <a:srgbClr val="222222"/>
                </a:solidFill>
                <a:latin typeface="Times New Roman"/>
                <a:ea typeface="Times New Roman"/>
                <a:cs typeface="Times New Roman"/>
                <a:sym typeface="Times New Roman"/>
              </a:rPr>
              <a:t>, S.R., (2019). Creativity and innovation in the restaurant sector: Supply-side processes and barriers to implementation. </a:t>
            </a:r>
            <a:r>
              <a:rPr lang="en-GB" sz="1200" i="1" dirty="0">
                <a:solidFill>
                  <a:srgbClr val="222222"/>
                </a:solidFill>
                <a:latin typeface="Times New Roman"/>
                <a:ea typeface="Times New Roman"/>
                <a:cs typeface="Times New Roman"/>
                <a:sym typeface="Times New Roman"/>
              </a:rPr>
              <a:t>Tourism Management Perspectives</a:t>
            </a:r>
            <a:r>
              <a:rPr lang="en-GB" sz="1200" dirty="0">
                <a:solidFill>
                  <a:srgbClr val="222222"/>
                </a:solidFill>
                <a:latin typeface="Times New Roman"/>
                <a:ea typeface="Times New Roman"/>
                <a:cs typeface="Times New Roman"/>
                <a:sym typeface="Times New Roman"/>
              </a:rPr>
              <a:t>, </a:t>
            </a:r>
            <a:r>
              <a:rPr lang="en-GB" sz="1200" i="1" dirty="0">
                <a:solidFill>
                  <a:srgbClr val="222222"/>
                </a:solidFill>
                <a:latin typeface="Times New Roman"/>
                <a:ea typeface="Times New Roman"/>
                <a:cs typeface="Times New Roman"/>
                <a:sym typeface="Times New Roman"/>
              </a:rPr>
              <a:t>31</a:t>
            </a:r>
            <a:r>
              <a:rPr lang="en-GB" sz="1200" dirty="0">
                <a:solidFill>
                  <a:srgbClr val="222222"/>
                </a:solidFill>
                <a:latin typeface="Times New Roman"/>
                <a:ea typeface="Times New Roman"/>
                <a:cs typeface="Times New Roman"/>
                <a:sym typeface="Times New Roman"/>
              </a:rPr>
              <a:t>, pp.54-62.</a:t>
            </a:r>
            <a:endParaRPr sz="1200" dirty="0">
              <a:solidFill>
                <a:srgbClr val="222222"/>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222222"/>
              </a:buClr>
              <a:buSzPct val="100000"/>
              <a:buFont typeface="Times New Roman"/>
              <a:buChar char="●"/>
            </a:pPr>
            <a:r>
              <a:rPr lang="en-GB" sz="1200" dirty="0" err="1">
                <a:solidFill>
                  <a:srgbClr val="222222"/>
                </a:solidFill>
                <a:latin typeface="Times New Roman"/>
                <a:ea typeface="Times New Roman"/>
                <a:cs typeface="Times New Roman"/>
                <a:sym typeface="Times New Roman"/>
              </a:rPr>
              <a:t>Lubis</a:t>
            </a:r>
            <a:r>
              <a:rPr lang="en-GB" sz="1200" dirty="0">
                <a:solidFill>
                  <a:srgbClr val="222222"/>
                </a:solidFill>
                <a:latin typeface="Times New Roman"/>
                <a:ea typeface="Times New Roman"/>
                <a:cs typeface="Times New Roman"/>
                <a:sym typeface="Times New Roman"/>
              </a:rPr>
              <a:t>, T.W.H., </a:t>
            </a:r>
            <a:r>
              <a:rPr lang="en-GB" sz="1200" dirty="0" err="1">
                <a:solidFill>
                  <a:srgbClr val="222222"/>
                </a:solidFill>
                <a:latin typeface="Times New Roman"/>
                <a:ea typeface="Times New Roman"/>
                <a:cs typeface="Times New Roman"/>
                <a:sym typeface="Times New Roman"/>
              </a:rPr>
              <a:t>Absah</a:t>
            </a:r>
            <a:r>
              <a:rPr lang="en-GB" sz="1200" dirty="0">
                <a:solidFill>
                  <a:srgbClr val="222222"/>
                </a:solidFill>
                <a:latin typeface="Times New Roman"/>
                <a:ea typeface="Times New Roman"/>
                <a:cs typeface="Times New Roman"/>
                <a:sym typeface="Times New Roman"/>
              </a:rPr>
              <a:t>, Y. and </a:t>
            </a:r>
            <a:r>
              <a:rPr lang="en-GB" sz="1200" dirty="0" err="1">
                <a:solidFill>
                  <a:srgbClr val="222222"/>
                </a:solidFill>
                <a:latin typeface="Times New Roman"/>
                <a:ea typeface="Times New Roman"/>
                <a:cs typeface="Times New Roman"/>
                <a:sym typeface="Times New Roman"/>
              </a:rPr>
              <a:t>Lubis</a:t>
            </a:r>
            <a:r>
              <a:rPr lang="en-GB" sz="1200" dirty="0">
                <a:solidFill>
                  <a:srgbClr val="222222"/>
                </a:solidFill>
                <a:latin typeface="Times New Roman"/>
                <a:ea typeface="Times New Roman"/>
                <a:cs typeface="Times New Roman"/>
                <a:sym typeface="Times New Roman"/>
              </a:rPr>
              <a:t>, A.N., (2019). Analysis of Restaurant Business Strategy in Developing Business using SWOT Analysis.</a:t>
            </a:r>
            <a:endParaRPr sz="1200" dirty="0">
              <a:solidFill>
                <a:srgbClr val="222222"/>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000000"/>
              </a:buClr>
              <a:buSzPct val="100000"/>
              <a:buFont typeface="Times New Roman"/>
              <a:buChar char="●"/>
            </a:pPr>
            <a:r>
              <a:rPr lang="en-GB" sz="1200" dirty="0">
                <a:solidFill>
                  <a:srgbClr val="000000"/>
                </a:solidFill>
                <a:latin typeface="Times New Roman"/>
                <a:ea typeface="Times New Roman"/>
                <a:cs typeface="Times New Roman"/>
                <a:sym typeface="Times New Roman"/>
              </a:rPr>
              <a:t>Sabri, S.A., </a:t>
            </a:r>
            <a:r>
              <a:rPr lang="en-GB" sz="1200" dirty="0" err="1">
                <a:solidFill>
                  <a:srgbClr val="000000"/>
                </a:solidFill>
                <a:latin typeface="Times New Roman"/>
                <a:ea typeface="Times New Roman"/>
                <a:cs typeface="Times New Roman"/>
                <a:sym typeface="Times New Roman"/>
              </a:rPr>
              <a:t>Nazan</a:t>
            </a:r>
            <a:r>
              <a:rPr lang="en-GB" sz="1200" dirty="0">
                <a:solidFill>
                  <a:srgbClr val="000000"/>
                </a:solidFill>
                <a:latin typeface="Times New Roman"/>
                <a:ea typeface="Times New Roman"/>
                <a:cs typeface="Times New Roman"/>
                <a:sym typeface="Times New Roman"/>
              </a:rPr>
              <a:t>, H.F.M. and </a:t>
            </a:r>
            <a:r>
              <a:rPr lang="en-GB" sz="1200" dirty="0" err="1">
                <a:solidFill>
                  <a:srgbClr val="000000"/>
                </a:solidFill>
                <a:latin typeface="Times New Roman"/>
                <a:ea typeface="Times New Roman"/>
                <a:cs typeface="Times New Roman"/>
                <a:sym typeface="Times New Roman"/>
              </a:rPr>
              <a:t>Rafdi</a:t>
            </a:r>
            <a:r>
              <a:rPr lang="en-GB" sz="1200" dirty="0">
                <a:solidFill>
                  <a:srgbClr val="000000"/>
                </a:solidFill>
                <a:latin typeface="Times New Roman"/>
                <a:ea typeface="Times New Roman"/>
                <a:cs typeface="Times New Roman"/>
                <a:sym typeface="Times New Roman"/>
              </a:rPr>
              <a:t>, N.J., (2022). </a:t>
            </a:r>
            <a:r>
              <a:rPr lang="en-GB" sz="1200" dirty="0" err="1">
                <a:solidFill>
                  <a:srgbClr val="000000"/>
                </a:solidFill>
                <a:latin typeface="Times New Roman"/>
                <a:ea typeface="Times New Roman"/>
                <a:cs typeface="Times New Roman"/>
                <a:sym typeface="Times New Roman"/>
              </a:rPr>
              <a:t>Hubungan</a:t>
            </a:r>
            <a:r>
              <a:rPr lang="en-GB" sz="1200" dirty="0">
                <a:solidFill>
                  <a:srgbClr val="000000"/>
                </a:solidFill>
                <a:latin typeface="Times New Roman"/>
                <a:ea typeface="Times New Roman"/>
                <a:cs typeface="Times New Roman"/>
                <a:sym typeface="Times New Roman"/>
              </a:rPr>
              <a:t> di </a:t>
            </a:r>
            <a:r>
              <a:rPr lang="en-GB" sz="1200" dirty="0" err="1">
                <a:solidFill>
                  <a:srgbClr val="000000"/>
                </a:solidFill>
                <a:latin typeface="Times New Roman"/>
                <a:ea typeface="Times New Roman"/>
                <a:cs typeface="Times New Roman"/>
                <a:sym typeface="Times New Roman"/>
              </a:rPr>
              <a:t>antara</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Kaedah</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Pembelajaran</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Koperatif</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dengan</a:t>
            </a:r>
            <a:r>
              <a:rPr lang="en-GB" sz="1200" dirty="0">
                <a:solidFill>
                  <a:srgbClr val="000000"/>
                </a:solidFill>
                <a:latin typeface="Times New Roman"/>
                <a:ea typeface="Times New Roman"/>
                <a:cs typeface="Times New Roman"/>
                <a:sym typeface="Times New Roman"/>
              </a:rPr>
              <a:t> Kemahiran </a:t>
            </a:r>
            <a:r>
              <a:rPr lang="en-GB" sz="1200" dirty="0" err="1">
                <a:solidFill>
                  <a:srgbClr val="000000"/>
                </a:solidFill>
                <a:latin typeface="Times New Roman"/>
                <a:ea typeface="Times New Roman"/>
                <a:cs typeface="Times New Roman"/>
                <a:sym typeface="Times New Roman"/>
              </a:rPr>
              <a:t>Bekerja</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Secara</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Berpasukan</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dalam</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Kalangan</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Pelajar</a:t>
            </a:r>
            <a:r>
              <a:rPr lang="en-GB" sz="1200" dirty="0">
                <a:solidFill>
                  <a:srgbClr val="000000"/>
                </a:solidFill>
                <a:latin typeface="Times New Roman"/>
                <a:ea typeface="Times New Roman"/>
                <a:cs typeface="Times New Roman"/>
                <a:sym typeface="Times New Roman"/>
              </a:rPr>
              <a:t> KUIS: The Relationship between Cooperative Learning Methods and Teamwork Skills among KUIS Students. </a:t>
            </a:r>
            <a:r>
              <a:rPr lang="en-GB" sz="1200" i="1" dirty="0">
                <a:solidFill>
                  <a:srgbClr val="000000"/>
                </a:solidFill>
                <a:latin typeface="Times New Roman"/>
                <a:ea typeface="Times New Roman"/>
                <a:cs typeface="Times New Roman"/>
                <a:sym typeface="Times New Roman"/>
              </a:rPr>
              <a:t>Journal of Management and </a:t>
            </a:r>
            <a:r>
              <a:rPr lang="en-GB" sz="1200" i="1" dirty="0" err="1">
                <a:solidFill>
                  <a:srgbClr val="000000"/>
                </a:solidFill>
                <a:latin typeface="Times New Roman"/>
                <a:ea typeface="Times New Roman"/>
                <a:cs typeface="Times New Roman"/>
                <a:sym typeface="Times New Roman"/>
              </a:rPr>
              <a:t>Muamalah</a:t>
            </a:r>
            <a:r>
              <a:rPr lang="en-GB" sz="1200" dirty="0">
                <a:solidFill>
                  <a:srgbClr val="000000"/>
                </a:solidFill>
                <a:latin typeface="Times New Roman"/>
                <a:ea typeface="Times New Roman"/>
                <a:cs typeface="Times New Roman"/>
                <a:sym typeface="Times New Roman"/>
              </a:rPr>
              <a:t>, </a:t>
            </a:r>
            <a:r>
              <a:rPr lang="en-GB" sz="1200" i="1" dirty="0">
                <a:solidFill>
                  <a:srgbClr val="000000"/>
                </a:solidFill>
                <a:latin typeface="Times New Roman"/>
                <a:ea typeface="Times New Roman"/>
                <a:cs typeface="Times New Roman"/>
                <a:sym typeface="Times New Roman"/>
              </a:rPr>
              <a:t>12</a:t>
            </a:r>
            <a:r>
              <a:rPr lang="en-GB" sz="1200" dirty="0">
                <a:solidFill>
                  <a:srgbClr val="000000"/>
                </a:solidFill>
                <a:latin typeface="Times New Roman"/>
                <a:ea typeface="Times New Roman"/>
                <a:cs typeface="Times New Roman"/>
                <a:sym typeface="Times New Roman"/>
              </a:rPr>
              <a:t>(1), pp.94-106.</a:t>
            </a:r>
            <a:endParaRPr sz="1200" dirty="0">
              <a:solidFill>
                <a:srgbClr val="000000"/>
              </a:solidFill>
              <a:latin typeface="Times New Roman"/>
              <a:ea typeface="Times New Roman"/>
              <a:cs typeface="Times New Roman"/>
              <a:sym typeface="Times New Roman"/>
            </a:endParaRPr>
          </a:p>
          <a:p>
            <a:pPr marL="457200" lvl="0" indent="-287655" algn="just" rtl="0">
              <a:lnSpc>
                <a:spcPct val="150000"/>
              </a:lnSpc>
              <a:spcBef>
                <a:spcPts val="0"/>
              </a:spcBef>
              <a:spcAft>
                <a:spcPts val="0"/>
              </a:spcAft>
              <a:buClr>
                <a:srgbClr val="222222"/>
              </a:buClr>
              <a:buSzPct val="100000"/>
              <a:buFont typeface="Times New Roman"/>
              <a:buChar char="●"/>
            </a:pPr>
            <a:r>
              <a:rPr lang="en-GB" sz="1200" dirty="0">
                <a:solidFill>
                  <a:srgbClr val="222222"/>
                </a:solidFill>
                <a:latin typeface="Times New Roman"/>
                <a:ea typeface="Times New Roman"/>
                <a:cs typeface="Times New Roman"/>
                <a:sym typeface="Times New Roman"/>
              </a:rPr>
              <a:t>Serova, E.G., </a:t>
            </a:r>
            <a:r>
              <a:rPr lang="en-GB" sz="1200" dirty="0" err="1">
                <a:solidFill>
                  <a:srgbClr val="222222"/>
                </a:solidFill>
                <a:latin typeface="Times New Roman"/>
                <a:ea typeface="Times New Roman"/>
                <a:cs typeface="Times New Roman"/>
                <a:sym typeface="Times New Roman"/>
              </a:rPr>
              <a:t>Vorobyev</a:t>
            </a:r>
            <a:r>
              <a:rPr lang="en-GB" sz="1200" dirty="0">
                <a:solidFill>
                  <a:srgbClr val="222222"/>
                </a:solidFill>
                <a:latin typeface="Times New Roman"/>
                <a:ea typeface="Times New Roman"/>
                <a:cs typeface="Times New Roman"/>
                <a:sym typeface="Times New Roman"/>
              </a:rPr>
              <a:t>, P.F. and </a:t>
            </a:r>
            <a:r>
              <a:rPr lang="en-GB" sz="1200" dirty="0" err="1">
                <a:solidFill>
                  <a:srgbClr val="222222"/>
                </a:solidFill>
                <a:latin typeface="Times New Roman"/>
                <a:ea typeface="Times New Roman"/>
                <a:cs typeface="Times New Roman"/>
                <a:sym typeface="Times New Roman"/>
              </a:rPr>
              <a:t>Fainstein</a:t>
            </a:r>
            <a:r>
              <a:rPr lang="en-GB" sz="1200" dirty="0">
                <a:solidFill>
                  <a:srgbClr val="222222"/>
                </a:solidFill>
                <a:latin typeface="Times New Roman"/>
                <a:ea typeface="Times New Roman"/>
                <a:cs typeface="Times New Roman"/>
                <a:sym typeface="Times New Roman"/>
              </a:rPr>
              <a:t>, E.M., (2019). Quantitative SWOT analysis and its application to strategic management: The case of chain restaurant business.</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ank You Images | Free Vectors, Stock Photos &amp; PSD">
            <a:extLst>
              <a:ext uri="{FF2B5EF4-FFF2-40B4-BE49-F238E27FC236}">
                <a16:creationId xmlns:a16="http://schemas.microsoft.com/office/drawing/2014/main" id="{48E44136-1BB4-4313-363E-80BF498570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2675" y="534150"/>
            <a:ext cx="5719116" cy="40752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9156132"/>
      </p:ext>
    </p:extLst>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2761</Words>
  <Application>Microsoft Office PowerPoint</Application>
  <PresentationFormat>On-screen Show (16:9)</PresentationFormat>
  <Paragraphs>145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Nunito</vt:lpstr>
      <vt:lpstr>Calibri</vt:lpstr>
      <vt:lpstr>Times New Roman</vt:lpstr>
      <vt:lpstr>Shift</vt:lpstr>
      <vt:lpstr>Academic and Employability skills</vt:lpstr>
      <vt:lpstr>Introduction</vt:lpstr>
      <vt:lpstr>Understanding of the world of work in the chosen sector</vt:lpstr>
      <vt:lpstr>Job specifications</vt:lpstr>
      <vt:lpstr>Job Advert </vt:lpstr>
      <vt:lpstr>PowerPoint Presentation</vt:lpstr>
      <vt:lpstr>Time management tools </vt:lpstr>
      <vt:lpstr>Skills you already have </vt:lpstr>
      <vt:lpstr>PDP  </vt:lpstr>
      <vt:lpstr>Solving any technical problems </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2022-08-07T21:56:19Z</dcterms:modified>
</cp:coreProperties>
</file>