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8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6" r:id="rId21"/>
    <p:sldId id="275" r:id="rId22"/>
    <p:sldId id="277" r:id="rId23"/>
    <p:sldId id="278" r:id="rId24"/>
    <p:sldId id="27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D260416-E579-43BC-91D4-31EEDD00850F}" type="datetimeFigureOut">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615467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260416-E579-43BC-91D4-31EEDD00850F}" type="datetimeFigureOut">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3944934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260416-E579-43BC-91D4-31EEDD00850F}" type="datetimeFigureOut">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3158012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D260416-E579-43BC-91D4-31EEDD00850F}" type="datetimeFigureOut">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1895695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D260416-E579-43BC-91D4-31EEDD00850F}" type="datetimeFigureOut">
              <a:rPr lang="en-GB" smtClean="0"/>
              <a:t>04/11/2016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1108807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D260416-E579-43BC-91D4-31EEDD00850F}" type="datetimeFigureOut">
              <a:rPr lang="en-GB" smtClean="0"/>
              <a:t>04/11/2016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2660300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260416-E579-43BC-91D4-31EEDD00850F}" type="datetimeFigureOut">
              <a:rPr lang="en-GB" smtClean="0"/>
              <a:t>04/11/2016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3846393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260416-E579-43BC-91D4-31EEDD00850F}" type="datetimeFigureOut">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421234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260416-E579-43BC-91D4-31EEDD00850F}" type="datetimeFigureOut">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694295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260416-E579-43BC-91D4-31EEDD00850F}" type="datetimeFigureOut">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3231586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260416-E579-43BC-91D4-31EEDD00850F}" type="datetimeFigureOut">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D41048-0735-4607-B84F-9D0C3E310D80}" type="slidenum">
              <a:rPr lang="en-GB" smtClean="0"/>
              <a:t>‹#›</a:t>
            </a:fld>
            <a:endParaRPr lang="en-GB"/>
          </a:p>
        </p:txBody>
      </p:sp>
    </p:spTree>
    <p:extLst>
      <p:ext uri="{BB962C8B-B14F-4D97-AF65-F5344CB8AC3E}">
        <p14:creationId xmlns:p14="http://schemas.microsoft.com/office/powerpoint/2010/main" val="1561111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260416-E579-43BC-91D4-31EEDD00850F}" type="datetimeFigureOut">
              <a:rPr lang="en-GB" smtClean="0"/>
              <a:t>04/11/2016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D41048-0735-4607-B84F-9D0C3E310D80}" type="slidenum">
              <a:rPr lang="en-GB" smtClean="0"/>
              <a:t>‹#›</a:t>
            </a:fld>
            <a:endParaRPr lang="en-GB"/>
          </a:p>
        </p:txBody>
      </p:sp>
    </p:spTree>
    <p:extLst>
      <p:ext uri="{BB962C8B-B14F-4D97-AF65-F5344CB8AC3E}">
        <p14:creationId xmlns:p14="http://schemas.microsoft.com/office/powerpoint/2010/main" val="1507347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history.ac.uk/makinghistory/resources/articles/womens_history.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london.ac.uk/444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Footnotes are fun</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50360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08504" cy="1143000"/>
          </a:xfrm>
        </p:spPr>
        <p:txBody>
          <a:bodyPr>
            <a:normAutofit/>
          </a:bodyPr>
          <a:lstStyle/>
          <a:p>
            <a:r>
              <a:rPr lang="en-GB" dirty="0" smtClean="0"/>
              <a:t>Citing books in footnotes: first citation</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a:t>The island monastery of </a:t>
            </a:r>
            <a:r>
              <a:rPr lang="en-GB" dirty="0" err="1"/>
              <a:t>Lindisfarne</a:t>
            </a:r>
            <a:r>
              <a:rPr lang="en-GB" dirty="0"/>
              <a:t> had remained his resting place until 875 when the ‘congregation of St Cuthbert’ – the custodians of his body and his cult – began a series of wanderings which culminated 120 years later in 995 with their settlement at </a:t>
            </a:r>
            <a:r>
              <a:rPr lang="en-GB" dirty="0" err="1" smtClean="0"/>
              <a:t>Durham.</a:t>
            </a:r>
            <a:r>
              <a:rPr lang="en-GB" baseline="30000" dirty="0" err="1" smtClean="0"/>
              <a:t>1</a:t>
            </a:r>
            <a:r>
              <a:rPr lang="en-GB" dirty="0" smtClean="0"/>
              <a:t> </a:t>
            </a:r>
          </a:p>
          <a:p>
            <a:endParaRPr lang="en-GB" dirty="0"/>
          </a:p>
          <a:p>
            <a:pPr marL="0" indent="0">
              <a:buNone/>
            </a:pPr>
            <a:r>
              <a:rPr lang="en-GB" sz="3000" baseline="30000" dirty="0" smtClean="0"/>
              <a:t>1   </a:t>
            </a:r>
            <a:r>
              <a:rPr lang="en-GB" sz="3000" dirty="0" smtClean="0"/>
              <a:t>W</a:t>
            </a:r>
            <a:r>
              <a:rPr lang="en-GB" sz="3000" dirty="0"/>
              <a:t>. M. </a:t>
            </a:r>
            <a:r>
              <a:rPr lang="en-GB" sz="3000" dirty="0" err="1"/>
              <a:t>Aird</a:t>
            </a:r>
            <a:r>
              <a:rPr lang="en-GB" sz="3000" dirty="0"/>
              <a:t>, </a:t>
            </a:r>
            <a:r>
              <a:rPr lang="en-GB" sz="3000" i="1" dirty="0"/>
              <a:t>St Cuthbert and the Normans: The Church of Durham, 1071–1153 </a:t>
            </a:r>
            <a:r>
              <a:rPr lang="en-GB" sz="3000" dirty="0"/>
              <a:t>(Woodbridge, 1998), pp. 34–59. </a:t>
            </a:r>
          </a:p>
        </p:txBody>
      </p:sp>
    </p:spTree>
    <p:extLst>
      <p:ext uri="{BB962C8B-B14F-4D97-AF65-F5344CB8AC3E}">
        <p14:creationId xmlns:p14="http://schemas.microsoft.com/office/powerpoint/2010/main" val="29186693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274638"/>
            <a:ext cx="9108504" cy="1143000"/>
          </a:xfrm>
        </p:spPr>
        <p:txBody>
          <a:bodyPr>
            <a:normAutofit fontScale="90000"/>
          </a:bodyPr>
          <a:lstStyle/>
          <a:p>
            <a:r>
              <a:rPr lang="en-GB" dirty="0" smtClean="0"/>
              <a:t>Citing articles in footnotes: first citation</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Hugh the Chanter records that the third bishop, Michael, was appointed by Alexander I’s brother David after a long lapse of time and sent to be consecrated by Thomas II of York (1109–14), to whom he ‘professed canonical obedience in writing’; Michael is also said to have dedicated churches on behalf of the </a:t>
            </a:r>
            <a:r>
              <a:rPr lang="en-GB" dirty="0" err="1" smtClean="0"/>
              <a:t>archbishop.</a:t>
            </a:r>
            <a:r>
              <a:rPr lang="en-GB" baseline="30000" dirty="0" err="1" smtClean="0"/>
              <a:t>1</a:t>
            </a:r>
            <a:r>
              <a:rPr lang="en-GB" dirty="0" smtClean="0"/>
              <a:t> </a:t>
            </a:r>
          </a:p>
          <a:p>
            <a:pPr marL="0" indent="0">
              <a:buNone/>
            </a:pPr>
            <a:endParaRPr lang="en-GB" dirty="0"/>
          </a:p>
          <a:p>
            <a:pPr marL="0" indent="0">
              <a:buNone/>
            </a:pPr>
            <a:r>
              <a:rPr lang="en-GB" baseline="30000" dirty="0" smtClean="0"/>
              <a:t>1  </a:t>
            </a:r>
            <a:r>
              <a:rPr lang="en-GB" sz="3000" dirty="0" smtClean="0"/>
              <a:t>J. </a:t>
            </a:r>
            <a:r>
              <a:rPr lang="en-GB" sz="3000" dirty="0" err="1" smtClean="0"/>
              <a:t>Durkan</a:t>
            </a:r>
            <a:r>
              <a:rPr lang="en-GB" sz="3000" dirty="0"/>
              <a:t>, ‘Glasgow diocese and the claims of York’, </a:t>
            </a:r>
            <a:r>
              <a:rPr lang="en-GB" sz="3000" i="1" dirty="0"/>
              <a:t>Innes Review</a:t>
            </a:r>
            <a:r>
              <a:rPr lang="en-GB" sz="3000" dirty="0"/>
              <a:t>, 50 (1999</a:t>
            </a:r>
            <a:r>
              <a:rPr lang="en-GB" sz="3000" dirty="0" smtClean="0"/>
              <a:t>), 76-92 (p</a:t>
            </a:r>
            <a:r>
              <a:rPr lang="en-GB" sz="3000" dirty="0"/>
              <a:t>. </a:t>
            </a:r>
            <a:r>
              <a:rPr lang="en-GB" sz="3000" dirty="0" smtClean="0"/>
              <a:t>89).</a:t>
            </a:r>
            <a:endParaRPr lang="en-GB" sz="3000" dirty="0"/>
          </a:p>
          <a:p>
            <a:pPr marL="0" indent="0">
              <a:buNone/>
            </a:pPr>
            <a:endParaRPr lang="en-GB" dirty="0"/>
          </a:p>
        </p:txBody>
      </p:sp>
    </p:spTree>
    <p:extLst>
      <p:ext uri="{BB962C8B-B14F-4D97-AF65-F5344CB8AC3E}">
        <p14:creationId xmlns:p14="http://schemas.microsoft.com/office/powerpoint/2010/main" val="2109873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778098"/>
          </a:xfrm>
        </p:spPr>
        <p:txBody>
          <a:bodyPr>
            <a:normAutofit/>
          </a:bodyPr>
          <a:lstStyle/>
          <a:p>
            <a:r>
              <a:rPr lang="en-GB" sz="3600" dirty="0" smtClean="0"/>
              <a:t>Citing papers or chapters in books: first citation</a:t>
            </a:r>
            <a:endParaRPr lang="en-GB" sz="3600" dirty="0"/>
          </a:p>
        </p:txBody>
      </p:sp>
      <p:sp>
        <p:nvSpPr>
          <p:cNvPr id="3" name="Content Placeholder 2"/>
          <p:cNvSpPr>
            <a:spLocks noGrp="1"/>
          </p:cNvSpPr>
          <p:nvPr>
            <p:ph idx="1"/>
          </p:nvPr>
        </p:nvSpPr>
        <p:spPr>
          <a:xfrm>
            <a:off x="457200" y="1052736"/>
            <a:ext cx="8229600" cy="5073427"/>
          </a:xfrm>
        </p:spPr>
        <p:txBody>
          <a:bodyPr>
            <a:normAutofit fontScale="85000" lnSpcReduction="20000"/>
          </a:bodyPr>
          <a:lstStyle/>
          <a:p>
            <a:pPr marL="0" indent="0">
              <a:buNone/>
            </a:pPr>
            <a:r>
              <a:rPr lang="en-GB" dirty="0"/>
              <a:t>However, such a creation by Fergus would have had equal benefits for this ambitious ruler, and embedding the revived diocese within the axis of York would surely have bolstered Fergus’s own power in regard to </a:t>
            </a:r>
            <a:r>
              <a:rPr lang="en-GB" dirty="0" err="1" smtClean="0"/>
              <a:t>David.</a:t>
            </a:r>
            <a:r>
              <a:rPr lang="en-GB" baseline="30000" dirty="0" err="1" smtClean="0"/>
              <a:t>1</a:t>
            </a:r>
            <a:endParaRPr lang="en-GB" baseline="30000" dirty="0" smtClean="0"/>
          </a:p>
          <a:p>
            <a:pPr marL="0" indent="0">
              <a:buNone/>
            </a:pPr>
            <a:endParaRPr lang="en-GB" baseline="30000" dirty="0" smtClean="0"/>
          </a:p>
          <a:p>
            <a:pPr marL="0" indent="0">
              <a:buNone/>
            </a:pPr>
            <a:r>
              <a:rPr lang="en-GB" sz="3000" baseline="30000" dirty="0" smtClean="0"/>
              <a:t>1</a:t>
            </a:r>
            <a:r>
              <a:rPr lang="en-GB" sz="3000" dirty="0" smtClean="0"/>
              <a:t> B</a:t>
            </a:r>
            <a:r>
              <a:rPr lang="en-GB" sz="3000" dirty="0"/>
              <a:t>. Smith, ‘The frontiers of church reform in the British Isles, 1170–1230’, in </a:t>
            </a:r>
            <a:r>
              <a:rPr lang="en-GB" sz="3000" dirty="0">
                <a:solidFill>
                  <a:schemeClr val="accent3"/>
                </a:solidFill>
              </a:rPr>
              <a:t>D. </a:t>
            </a:r>
            <a:r>
              <a:rPr lang="en-GB" sz="3000" dirty="0" err="1">
                <a:solidFill>
                  <a:schemeClr val="accent3"/>
                </a:solidFill>
              </a:rPr>
              <a:t>Abulafia</a:t>
            </a:r>
            <a:r>
              <a:rPr lang="en-GB" sz="3000" dirty="0">
                <a:solidFill>
                  <a:schemeClr val="accent3"/>
                </a:solidFill>
              </a:rPr>
              <a:t> and N. </a:t>
            </a:r>
            <a:r>
              <a:rPr lang="en-GB" sz="3000" dirty="0" err="1">
                <a:solidFill>
                  <a:schemeClr val="accent3"/>
                </a:solidFill>
              </a:rPr>
              <a:t>Berend</a:t>
            </a:r>
            <a:r>
              <a:rPr lang="en-GB" sz="3000" i="1" dirty="0">
                <a:solidFill>
                  <a:schemeClr val="accent3"/>
                </a:solidFill>
              </a:rPr>
              <a:t> </a:t>
            </a:r>
            <a:r>
              <a:rPr lang="en-GB" sz="3000" dirty="0">
                <a:solidFill>
                  <a:schemeClr val="accent3"/>
                </a:solidFill>
              </a:rPr>
              <a:t>(eds.), </a:t>
            </a:r>
            <a:r>
              <a:rPr lang="en-GB" sz="3000" i="1" dirty="0">
                <a:solidFill>
                  <a:schemeClr val="accent3"/>
                </a:solidFill>
              </a:rPr>
              <a:t>Medieval Frontiers: Concepts and Practices</a:t>
            </a:r>
            <a:r>
              <a:rPr lang="en-GB" sz="3000" dirty="0">
                <a:solidFill>
                  <a:schemeClr val="accent3"/>
                </a:solidFill>
              </a:rPr>
              <a:t> </a:t>
            </a:r>
            <a:r>
              <a:rPr lang="en-GB" sz="3000" dirty="0"/>
              <a:t>(Aldershot, 2002), </a:t>
            </a:r>
            <a:r>
              <a:rPr lang="en-GB" sz="3000" dirty="0" smtClean="0"/>
              <a:t>pp. 230-55 (p</a:t>
            </a:r>
            <a:r>
              <a:rPr lang="en-GB" sz="3000" dirty="0"/>
              <a:t>. </a:t>
            </a:r>
            <a:r>
              <a:rPr lang="en-GB" sz="3000" dirty="0" smtClean="0"/>
              <a:t>245).</a:t>
            </a:r>
          </a:p>
          <a:p>
            <a:pPr marL="0" indent="0">
              <a:buNone/>
            </a:pPr>
            <a:r>
              <a:rPr lang="en-GB" sz="3000" dirty="0">
                <a:solidFill>
                  <a:srgbClr val="FF0000"/>
                </a:solidFill>
              </a:rPr>
              <a:t>o</a:t>
            </a:r>
            <a:r>
              <a:rPr lang="en-GB" sz="3000" dirty="0" smtClean="0">
                <a:solidFill>
                  <a:srgbClr val="FF0000"/>
                </a:solidFill>
              </a:rPr>
              <a:t>r</a:t>
            </a:r>
          </a:p>
          <a:p>
            <a:pPr marL="0" indent="0">
              <a:buNone/>
            </a:pPr>
            <a:r>
              <a:rPr lang="en-GB" sz="3000" baseline="30000" dirty="0" smtClean="0"/>
              <a:t>1</a:t>
            </a:r>
            <a:r>
              <a:rPr lang="en-GB" sz="3000" dirty="0" smtClean="0"/>
              <a:t> </a:t>
            </a:r>
            <a:r>
              <a:rPr lang="en-GB" sz="3000" dirty="0"/>
              <a:t>B. Smith, ‘The frontiers of church reform in the British Isles, 1170–1230’, </a:t>
            </a:r>
            <a:r>
              <a:rPr lang="en-GB" sz="3000" dirty="0" smtClean="0"/>
              <a:t>in </a:t>
            </a:r>
            <a:r>
              <a:rPr lang="en-GB" sz="3000" i="1" dirty="0" smtClean="0">
                <a:solidFill>
                  <a:schemeClr val="accent3"/>
                </a:solidFill>
              </a:rPr>
              <a:t>Medieval </a:t>
            </a:r>
            <a:r>
              <a:rPr lang="en-GB" sz="3000" i="1" dirty="0">
                <a:solidFill>
                  <a:schemeClr val="accent3"/>
                </a:solidFill>
              </a:rPr>
              <a:t>Frontiers: Concepts and </a:t>
            </a:r>
            <a:r>
              <a:rPr lang="en-GB" sz="3000" i="1" dirty="0" smtClean="0">
                <a:solidFill>
                  <a:schemeClr val="accent3"/>
                </a:solidFill>
              </a:rPr>
              <a:t>Practices</a:t>
            </a:r>
            <a:r>
              <a:rPr lang="en-GB" sz="3000" dirty="0" smtClean="0">
                <a:solidFill>
                  <a:schemeClr val="accent3"/>
                </a:solidFill>
              </a:rPr>
              <a:t>, ed. </a:t>
            </a:r>
            <a:r>
              <a:rPr lang="en-GB" sz="3000" dirty="0">
                <a:solidFill>
                  <a:schemeClr val="accent3"/>
                </a:solidFill>
              </a:rPr>
              <a:t>D. </a:t>
            </a:r>
            <a:r>
              <a:rPr lang="en-GB" sz="3000" dirty="0" err="1">
                <a:solidFill>
                  <a:schemeClr val="accent3"/>
                </a:solidFill>
              </a:rPr>
              <a:t>Abulafia</a:t>
            </a:r>
            <a:r>
              <a:rPr lang="en-GB" sz="3000" dirty="0">
                <a:solidFill>
                  <a:schemeClr val="accent3"/>
                </a:solidFill>
              </a:rPr>
              <a:t> and N. </a:t>
            </a:r>
            <a:r>
              <a:rPr lang="en-GB" sz="3000" dirty="0" err="1" smtClean="0">
                <a:solidFill>
                  <a:schemeClr val="accent3"/>
                </a:solidFill>
              </a:rPr>
              <a:t>Berend</a:t>
            </a:r>
            <a:r>
              <a:rPr lang="en-GB" sz="3000" dirty="0" smtClean="0">
                <a:solidFill>
                  <a:schemeClr val="accent3"/>
                </a:solidFill>
              </a:rPr>
              <a:t> </a:t>
            </a:r>
            <a:r>
              <a:rPr lang="en-GB" sz="3000" dirty="0" smtClean="0"/>
              <a:t>(Aldershot</a:t>
            </a:r>
            <a:r>
              <a:rPr lang="en-GB" sz="3000" dirty="0"/>
              <a:t>, 2002), pp. 230-55 (p. 245).</a:t>
            </a:r>
          </a:p>
          <a:p>
            <a:pPr marL="0" indent="0">
              <a:buNone/>
            </a:pPr>
            <a:endParaRPr lang="en-GB" sz="3000" dirty="0" smtClean="0"/>
          </a:p>
          <a:p>
            <a:pPr marL="0" indent="0">
              <a:buNone/>
            </a:pPr>
            <a:endParaRPr lang="en-GB" sz="3000" dirty="0" smtClean="0"/>
          </a:p>
          <a:p>
            <a:pPr marL="0" indent="0">
              <a:buNone/>
            </a:pPr>
            <a:endParaRPr lang="en-GB" sz="3000" dirty="0"/>
          </a:p>
          <a:p>
            <a:endParaRPr lang="en-GB" dirty="0"/>
          </a:p>
        </p:txBody>
      </p:sp>
    </p:spTree>
    <p:extLst>
      <p:ext uri="{BB962C8B-B14F-4D97-AF65-F5344CB8AC3E}">
        <p14:creationId xmlns:p14="http://schemas.microsoft.com/office/powerpoint/2010/main" val="2683357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9001000" cy="1143000"/>
          </a:xfrm>
        </p:spPr>
        <p:txBody>
          <a:bodyPr>
            <a:normAutofit/>
          </a:bodyPr>
          <a:lstStyle/>
          <a:p>
            <a:r>
              <a:rPr lang="en-GB" dirty="0" smtClean="0"/>
              <a:t>Citing scholarly editions: first citation</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sz="4000" dirty="0"/>
              <a:t>The precise nature of the dynamics that gave rise to these dioceses is problematic. Hugh the Chanter (d. </a:t>
            </a:r>
            <a:r>
              <a:rPr lang="en-GB" sz="4000" i="1" dirty="0" err="1"/>
              <a:t>c</a:t>
            </a:r>
            <a:r>
              <a:rPr lang="en-GB" sz="4000" dirty="0" err="1"/>
              <a:t>.1140</a:t>
            </a:r>
            <a:r>
              <a:rPr lang="en-GB" sz="4000" dirty="0"/>
              <a:t>), </a:t>
            </a:r>
            <a:r>
              <a:rPr lang="en-GB" sz="4000" dirty="0" err="1"/>
              <a:t>precentor</a:t>
            </a:r>
            <a:r>
              <a:rPr lang="en-GB" sz="4000" dirty="0"/>
              <a:t> of York, recorded that three bishops of Glasgow had been consecrated by archbishops of York, the first two, </a:t>
            </a:r>
            <a:r>
              <a:rPr lang="en-GB" sz="4000" dirty="0" err="1"/>
              <a:t>Magsuen</a:t>
            </a:r>
            <a:r>
              <a:rPr lang="en-GB" sz="4000" dirty="0"/>
              <a:t> and John, by Archbishop </a:t>
            </a:r>
            <a:r>
              <a:rPr lang="en-GB" sz="4000" dirty="0" err="1"/>
              <a:t>Cynesige</a:t>
            </a:r>
            <a:r>
              <a:rPr lang="en-GB" sz="4000" dirty="0"/>
              <a:t> (1051–60), although Hugh admitted his reliance on oral testimony (‘as we have been told by truthful men, who bore witness that they saw this</a:t>
            </a:r>
            <a:r>
              <a:rPr lang="en-GB" sz="4000" dirty="0" smtClean="0"/>
              <a:t>’).</a:t>
            </a:r>
            <a:r>
              <a:rPr lang="en-GB" sz="4000" baseline="30000" dirty="0" smtClean="0"/>
              <a:t>1</a:t>
            </a:r>
          </a:p>
          <a:p>
            <a:pPr marL="0" indent="0">
              <a:buNone/>
            </a:pPr>
            <a:endParaRPr lang="en-GB" sz="3500" baseline="30000" dirty="0">
              <a:effectLst/>
            </a:endParaRPr>
          </a:p>
          <a:p>
            <a:pPr marL="0" indent="0">
              <a:buNone/>
            </a:pPr>
            <a:r>
              <a:rPr lang="en-GB" sz="3500" dirty="0" smtClean="0">
                <a:effectLst/>
              </a:rPr>
              <a:t> </a:t>
            </a:r>
          </a:p>
          <a:p>
            <a:pPr marL="0" indent="0">
              <a:buNone/>
            </a:pPr>
            <a:r>
              <a:rPr lang="en-GB" baseline="30000" dirty="0" smtClean="0"/>
              <a:t>1</a:t>
            </a:r>
            <a:r>
              <a:rPr lang="en-GB" dirty="0" smtClean="0"/>
              <a:t>  Hugh </a:t>
            </a:r>
            <a:r>
              <a:rPr lang="en-GB" dirty="0"/>
              <a:t>the Chanter, </a:t>
            </a:r>
            <a:r>
              <a:rPr lang="en-GB" i="1" dirty="0"/>
              <a:t>The History of the Church of York, 1066–1127</a:t>
            </a:r>
            <a:r>
              <a:rPr lang="en-GB" dirty="0"/>
              <a:t>, 2nd </a:t>
            </a:r>
            <a:r>
              <a:rPr lang="en-GB" dirty="0" err="1"/>
              <a:t>edn</a:t>
            </a:r>
            <a:r>
              <a:rPr lang="en-GB" dirty="0"/>
              <a:t>, ed. and trans. C. Johnson, revised by M. Brett, C. N. L. Brooke and M. </a:t>
            </a:r>
            <a:r>
              <a:rPr lang="en-GB" dirty="0" err="1"/>
              <a:t>Winterbottom</a:t>
            </a:r>
            <a:r>
              <a:rPr lang="en-GB" dirty="0"/>
              <a:t> (Oxford, 1990), pp. 52–3.</a:t>
            </a:r>
          </a:p>
          <a:p>
            <a:endParaRPr lang="en-GB" dirty="0"/>
          </a:p>
        </p:txBody>
      </p:sp>
    </p:spTree>
    <p:extLst>
      <p:ext uri="{BB962C8B-B14F-4D97-AF65-F5344CB8AC3E}">
        <p14:creationId xmlns:p14="http://schemas.microsoft.com/office/powerpoint/2010/main" val="3689131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Citing websites</a:t>
            </a:r>
            <a:endParaRPr lang="en-GB" dirty="0"/>
          </a:p>
        </p:txBody>
      </p:sp>
      <p:sp>
        <p:nvSpPr>
          <p:cNvPr id="3" name="Content Placeholder 2"/>
          <p:cNvSpPr>
            <a:spLocks noGrp="1"/>
          </p:cNvSpPr>
          <p:nvPr>
            <p:ph idx="1"/>
          </p:nvPr>
        </p:nvSpPr>
        <p:spPr/>
        <p:txBody>
          <a:bodyPr/>
          <a:lstStyle/>
          <a:p>
            <a:pPr marL="0" indent="0">
              <a:buNone/>
            </a:pPr>
            <a:r>
              <a:rPr lang="en-GB" dirty="0" smtClean="0"/>
              <a:t>June </a:t>
            </a:r>
            <a:r>
              <a:rPr lang="en-GB" dirty="0" err="1" smtClean="0"/>
              <a:t>Hannam</a:t>
            </a:r>
            <a:r>
              <a:rPr lang="en-GB" dirty="0" smtClean="0"/>
              <a:t>, ‘Women's </a:t>
            </a:r>
            <a:r>
              <a:rPr lang="en-GB" dirty="0"/>
              <a:t>history, feminist </a:t>
            </a:r>
            <a:r>
              <a:rPr lang="en-GB" dirty="0" smtClean="0"/>
              <a:t>history</a:t>
            </a:r>
            <a:r>
              <a:rPr lang="en-GB" dirty="0"/>
              <a:t>’, </a:t>
            </a:r>
            <a:r>
              <a:rPr lang="en-GB" dirty="0">
                <a:hlinkClick r:id="rId2"/>
              </a:rPr>
              <a:t>http://</a:t>
            </a:r>
            <a:r>
              <a:rPr lang="en-GB" dirty="0" err="1" smtClean="0">
                <a:hlinkClick r:id="rId2"/>
              </a:rPr>
              <a:t>www.history.ac.uk</a:t>
            </a:r>
            <a:r>
              <a:rPr lang="en-GB" dirty="0" smtClean="0">
                <a:hlinkClick r:id="rId2"/>
              </a:rPr>
              <a:t>/</a:t>
            </a:r>
            <a:r>
              <a:rPr lang="en-GB" dirty="0" err="1" smtClean="0">
                <a:hlinkClick r:id="rId2"/>
              </a:rPr>
              <a:t>makinghistory</a:t>
            </a:r>
            <a:r>
              <a:rPr lang="en-GB" dirty="0" smtClean="0">
                <a:hlinkClick r:id="rId2"/>
              </a:rPr>
              <a:t>/resources/articles/</a:t>
            </a:r>
            <a:r>
              <a:rPr lang="en-GB" dirty="0" err="1" smtClean="0">
                <a:hlinkClick r:id="rId2"/>
              </a:rPr>
              <a:t>womens_history.html</a:t>
            </a:r>
            <a:r>
              <a:rPr lang="en-GB" dirty="0" smtClean="0"/>
              <a:t> [accessed </a:t>
            </a:r>
            <a:r>
              <a:rPr lang="en-GB" smtClean="0"/>
              <a:t>4 November 2016]</a:t>
            </a:r>
            <a:endParaRPr lang="en-GB" dirty="0"/>
          </a:p>
          <a:p>
            <a:endParaRPr lang="en-GB" dirty="0"/>
          </a:p>
        </p:txBody>
      </p:sp>
    </p:spTree>
    <p:extLst>
      <p:ext uri="{BB962C8B-B14F-4D97-AF65-F5344CB8AC3E}">
        <p14:creationId xmlns:p14="http://schemas.microsoft.com/office/powerpoint/2010/main" val="2223698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Subsequent references</a:t>
            </a:r>
            <a:endParaRPr lang="en-GB" dirty="0"/>
          </a:p>
        </p:txBody>
      </p:sp>
      <p:sp>
        <p:nvSpPr>
          <p:cNvPr id="3" name="Content Placeholder 2"/>
          <p:cNvSpPr>
            <a:spLocks noGrp="1"/>
          </p:cNvSpPr>
          <p:nvPr>
            <p:ph idx="1"/>
          </p:nvPr>
        </p:nvSpPr>
        <p:spPr/>
        <p:txBody>
          <a:bodyPr/>
          <a:lstStyle/>
          <a:p>
            <a:r>
              <a:rPr lang="en-GB" dirty="0" smtClean="0"/>
              <a:t>You should use a short form</a:t>
            </a:r>
          </a:p>
          <a:p>
            <a:r>
              <a:rPr lang="en-GB" dirty="0" err="1" smtClean="0"/>
              <a:t>Aird</a:t>
            </a:r>
            <a:r>
              <a:rPr lang="en-GB" dirty="0" smtClean="0"/>
              <a:t>, </a:t>
            </a:r>
            <a:r>
              <a:rPr lang="en-GB" i="1" dirty="0" smtClean="0"/>
              <a:t>St Cuthbert and the Normans</a:t>
            </a:r>
            <a:r>
              <a:rPr lang="en-GB" dirty="0" smtClean="0"/>
              <a:t>, pp. 32–33.</a:t>
            </a:r>
          </a:p>
          <a:p>
            <a:r>
              <a:rPr lang="en-GB" dirty="0" err="1" smtClean="0"/>
              <a:t>Durkan</a:t>
            </a:r>
            <a:r>
              <a:rPr lang="en-GB" dirty="0" smtClean="0"/>
              <a:t>, ‘Glasgow diocese’, p. 77.</a:t>
            </a:r>
          </a:p>
          <a:p>
            <a:r>
              <a:rPr lang="en-GB" dirty="0" smtClean="0"/>
              <a:t>Smith, ‘The frontiers of church reform’, pp. 236-7.</a:t>
            </a:r>
          </a:p>
          <a:p>
            <a:r>
              <a:rPr lang="en-GB" dirty="0" smtClean="0"/>
              <a:t>Hugh the Chanter, </a:t>
            </a:r>
            <a:r>
              <a:rPr lang="en-GB" i="1" dirty="0" smtClean="0"/>
              <a:t>The History of the Church of York</a:t>
            </a:r>
            <a:r>
              <a:rPr lang="en-GB" dirty="0" smtClean="0"/>
              <a:t>, p. 77.</a:t>
            </a:r>
          </a:p>
          <a:p>
            <a:endParaRPr lang="en-GB" dirty="0" smtClean="0"/>
          </a:p>
          <a:p>
            <a:pPr marL="0" indent="0">
              <a:buNone/>
            </a:pPr>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9538670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Consecutive citations</a:t>
            </a:r>
            <a:endParaRPr lang="en-GB" dirty="0"/>
          </a:p>
        </p:txBody>
      </p:sp>
      <p:sp>
        <p:nvSpPr>
          <p:cNvPr id="3" name="Content Placeholder 2"/>
          <p:cNvSpPr>
            <a:spLocks noGrp="1"/>
          </p:cNvSpPr>
          <p:nvPr>
            <p:ph idx="1"/>
          </p:nvPr>
        </p:nvSpPr>
        <p:spPr/>
        <p:txBody>
          <a:bodyPr/>
          <a:lstStyle/>
          <a:p>
            <a:pPr marL="0" indent="0">
              <a:buNone/>
            </a:pPr>
            <a:r>
              <a:rPr lang="en-GB" dirty="0" smtClean="0"/>
              <a:t>You can use </a:t>
            </a:r>
            <a:r>
              <a:rPr lang="en-GB" i="1" dirty="0" smtClean="0"/>
              <a:t>ibid</a:t>
            </a:r>
            <a:r>
              <a:rPr lang="en-GB" dirty="0" smtClean="0"/>
              <a:t>. This means ‘in the same place’</a:t>
            </a:r>
          </a:p>
          <a:p>
            <a:pPr marL="0" indent="0">
              <a:buNone/>
            </a:pPr>
            <a:r>
              <a:rPr lang="en-GB" dirty="0" smtClean="0"/>
              <a:t>SO</a:t>
            </a:r>
          </a:p>
          <a:p>
            <a:pPr marL="514350" indent="-514350">
              <a:buAutoNum type="arabicPlain"/>
            </a:pPr>
            <a:r>
              <a:rPr lang="en-GB" dirty="0" smtClean="0"/>
              <a:t>W</a:t>
            </a:r>
            <a:r>
              <a:rPr lang="en-GB" dirty="0"/>
              <a:t>. M. </a:t>
            </a:r>
            <a:r>
              <a:rPr lang="en-GB" dirty="0" err="1"/>
              <a:t>Aird</a:t>
            </a:r>
            <a:r>
              <a:rPr lang="en-GB" dirty="0"/>
              <a:t>, </a:t>
            </a:r>
            <a:r>
              <a:rPr lang="en-GB" i="1" dirty="0"/>
              <a:t>St Cuthbert and the Normans: The Church of Durham, 1071–1153 </a:t>
            </a:r>
            <a:r>
              <a:rPr lang="en-GB" dirty="0"/>
              <a:t>(Woodbridge, 1998), pp. 34–59. </a:t>
            </a:r>
            <a:endParaRPr lang="en-GB" dirty="0" smtClean="0"/>
          </a:p>
          <a:p>
            <a:pPr marL="514350" indent="-514350">
              <a:buAutoNum type="arabicPlain"/>
            </a:pPr>
            <a:r>
              <a:rPr lang="en-GB" i="1" dirty="0"/>
              <a:t>i</a:t>
            </a:r>
            <a:r>
              <a:rPr lang="en-GB" i="1" dirty="0" smtClean="0"/>
              <a:t>bid</a:t>
            </a:r>
            <a:r>
              <a:rPr lang="en-GB" dirty="0" smtClean="0"/>
              <a:t>., p. 58.</a:t>
            </a:r>
          </a:p>
          <a:p>
            <a:pPr marL="514350" indent="-514350">
              <a:buAutoNum type="arabicPlain"/>
            </a:pPr>
            <a:r>
              <a:rPr lang="en-GB" i="1" dirty="0"/>
              <a:t>i</a:t>
            </a:r>
            <a:r>
              <a:rPr lang="en-GB" i="1" dirty="0" smtClean="0"/>
              <a:t>bid</a:t>
            </a:r>
            <a:r>
              <a:rPr lang="en-GB" dirty="0" smtClean="0"/>
              <a:t>., p. 66.</a:t>
            </a:r>
            <a:endParaRPr lang="en-GB" dirty="0"/>
          </a:p>
          <a:p>
            <a:pPr marL="0" indent="0">
              <a:buNone/>
            </a:pPr>
            <a:endParaRPr lang="en-GB" dirty="0"/>
          </a:p>
        </p:txBody>
      </p:sp>
    </p:spTree>
    <p:extLst>
      <p:ext uri="{BB962C8B-B14F-4D97-AF65-F5344CB8AC3E}">
        <p14:creationId xmlns:p14="http://schemas.microsoft.com/office/powerpoint/2010/main" val="3682149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BEWARE!!!</a:t>
            </a:r>
            <a:endParaRPr lang="en-GB" dirty="0"/>
          </a:p>
        </p:txBody>
      </p:sp>
      <p:sp>
        <p:nvSpPr>
          <p:cNvPr id="3" name="Content Placeholder 2"/>
          <p:cNvSpPr>
            <a:spLocks noGrp="1"/>
          </p:cNvSpPr>
          <p:nvPr>
            <p:ph idx="1"/>
          </p:nvPr>
        </p:nvSpPr>
        <p:spPr/>
        <p:txBody>
          <a:bodyPr/>
          <a:lstStyle/>
          <a:p>
            <a:r>
              <a:rPr lang="en-GB" dirty="0" smtClean="0"/>
              <a:t>If you want to use </a:t>
            </a:r>
            <a:r>
              <a:rPr lang="en-GB" i="1" dirty="0" smtClean="0"/>
              <a:t>ibid. </a:t>
            </a:r>
            <a:r>
              <a:rPr lang="en-GB" dirty="0" smtClean="0"/>
              <a:t>it is best to insert this form at the last moment. This allows you to insert other footnotes and not risk </a:t>
            </a:r>
            <a:r>
              <a:rPr lang="en-GB" i="1" dirty="0" smtClean="0"/>
              <a:t>ibid. </a:t>
            </a:r>
            <a:r>
              <a:rPr lang="en-GB" dirty="0" smtClean="0"/>
              <a:t>referring to the wrong source.</a:t>
            </a:r>
          </a:p>
          <a:p>
            <a:r>
              <a:rPr lang="en-GB" dirty="0" smtClean="0"/>
              <a:t>If you find that you have a string of consecutive references from one source you may need to think about how you are structuring your argument.</a:t>
            </a:r>
            <a:endParaRPr lang="en-GB" dirty="0"/>
          </a:p>
        </p:txBody>
      </p:sp>
    </p:spTree>
    <p:extLst>
      <p:ext uri="{BB962C8B-B14F-4D97-AF65-F5344CB8AC3E}">
        <p14:creationId xmlns:p14="http://schemas.microsoft.com/office/powerpoint/2010/main" val="921894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(1)</a:t>
            </a:r>
            <a:endParaRPr lang="en-GB" dirty="0"/>
          </a:p>
        </p:txBody>
      </p:sp>
      <p:sp>
        <p:nvSpPr>
          <p:cNvPr id="3" name="Content Placeholder 2"/>
          <p:cNvSpPr>
            <a:spLocks noGrp="1"/>
          </p:cNvSpPr>
          <p:nvPr>
            <p:ph idx="1"/>
          </p:nvPr>
        </p:nvSpPr>
        <p:spPr/>
        <p:txBody>
          <a:bodyPr/>
          <a:lstStyle/>
          <a:p>
            <a:r>
              <a:rPr lang="en-GB" dirty="0" smtClean="0"/>
              <a:t>Use separate sections for PRIMARY SOURCES AND SECONDARY SOURCES</a:t>
            </a:r>
          </a:p>
          <a:p>
            <a:r>
              <a:rPr lang="en-GB" dirty="0" smtClean="0"/>
              <a:t>You can also have a separate section for ELECTRONIC SOURCES</a:t>
            </a:r>
            <a:endParaRPr lang="en-GB" dirty="0"/>
          </a:p>
        </p:txBody>
      </p:sp>
    </p:spTree>
    <p:extLst>
      <p:ext uri="{BB962C8B-B14F-4D97-AF65-F5344CB8AC3E}">
        <p14:creationId xmlns:p14="http://schemas.microsoft.com/office/powerpoint/2010/main" val="39833785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(2)</a:t>
            </a:r>
            <a:endParaRPr lang="en-GB" dirty="0"/>
          </a:p>
        </p:txBody>
      </p:sp>
      <p:sp>
        <p:nvSpPr>
          <p:cNvPr id="3" name="Content Placeholder 2"/>
          <p:cNvSpPr>
            <a:spLocks noGrp="1"/>
          </p:cNvSpPr>
          <p:nvPr>
            <p:ph idx="1"/>
          </p:nvPr>
        </p:nvSpPr>
        <p:spPr/>
        <p:txBody>
          <a:bodyPr/>
          <a:lstStyle/>
          <a:p>
            <a:r>
              <a:rPr lang="en-GB" dirty="0" smtClean="0"/>
              <a:t>Reverse the surname and given name / initial of authors and editors</a:t>
            </a:r>
          </a:p>
          <a:p>
            <a:r>
              <a:rPr lang="en-GB" dirty="0" smtClean="0"/>
              <a:t>This allows you to place items in alphabetical order</a:t>
            </a:r>
          </a:p>
          <a:p>
            <a:pPr marL="0" indent="0">
              <a:buNone/>
            </a:pPr>
            <a:r>
              <a:rPr lang="en-GB" dirty="0" smtClean="0">
                <a:solidFill>
                  <a:schemeClr val="accent3"/>
                </a:solidFill>
              </a:rPr>
              <a:t>THE NEXT SLIDE CONTAINS EXAMPLES OF SECONDARY SOURCES</a:t>
            </a:r>
          </a:p>
          <a:p>
            <a:pPr marL="0" indent="0">
              <a:buNone/>
            </a:pPr>
            <a:endParaRPr lang="en-GB" dirty="0"/>
          </a:p>
        </p:txBody>
      </p:sp>
    </p:spTree>
    <p:extLst>
      <p:ext uri="{BB962C8B-B14F-4D97-AF65-F5344CB8AC3E}">
        <p14:creationId xmlns:p14="http://schemas.microsoft.com/office/powerpoint/2010/main" val="3478193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95536" y="188640"/>
            <a:ext cx="7834064" cy="5937523"/>
          </a:xfrm>
        </p:spPr>
        <p:txBody>
          <a:bodyPr>
            <a:normAutofit fontScale="92500"/>
          </a:bodyPr>
          <a:lstStyle/>
          <a:p>
            <a:pPr marL="0" indent="0">
              <a:buNone/>
            </a:pPr>
            <a:r>
              <a:rPr lang="en-GB" dirty="0" err="1" smtClean="0">
                <a:solidFill>
                  <a:srgbClr val="C00000"/>
                </a:solidFill>
              </a:rPr>
              <a:t>Aird</a:t>
            </a:r>
            <a:r>
              <a:rPr lang="en-GB" dirty="0"/>
              <a:t>, </a:t>
            </a:r>
            <a:r>
              <a:rPr lang="en-GB" dirty="0" smtClean="0"/>
              <a:t>W. M., </a:t>
            </a:r>
            <a:r>
              <a:rPr lang="en-GB" i="1" dirty="0" smtClean="0"/>
              <a:t>St </a:t>
            </a:r>
            <a:r>
              <a:rPr lang="en-GB" i="1" dirty="0"/>
              <a:t>Cuthbert and the Normans: The Church of Durham, 1071–1153 </a:t>
            </a:r>
            <a:r>
              <a:rPr lang="en-GB" dirty="0"/>
              <a:t>(Woodbridge, 1998</a:t>
            </a:r>
            <a:r>
              <a:rPr lang="en-GB" dirty="0" smtClean="0"/>
              <a:t>)</a:t>
            </a:r>
          </a:p>
          <a:p>
            <a:pPr marL="0" indent="0">
              <a:buNone/>
            </a:pPr>
            <a:r>
              <a:rPr lang="en-GB" dirty="0" err="1" smtClean="0">
                <a:solidFill>
                  <a:srgbClr val="C00000"/>
                </a:solidFill>
              </a:rPr>
              <a:t>Durkan</a:t>
            </a:r>
            <a:r>
              <a:rPr lang="en-GB" dirty="0"/>
              <a:t>, </a:t>
            </a:r>
            <a:r>
              <a:rPr lang="en-GB" dirty="0" smtClean="0"/>
              <a:t>J., ‘Glasgow </a:t>
            </a:r>
            <a:r>
              <a:rPr lang="en-GB" dirty="0"/>
              <a:t>diocese and the claims of York’, </a:t>
            </a:r>
            <a:r>
              <a:rPr lang="en-GB" i="1" dirty="0"/>
              <a:t>Innes Review</a:t>
            </a:r>
            <a:r>
              <a:rPr lang="en-GB" dirty="0"/>
              <a:t>, 50 (1999), </a:t>
            </a:r>
            <a:r>
              <a:rPr lang="en-GB" dirty="0" smtClean="0"/>
              <a:t>76-92</a:t>
            </a:r>
            <a:endParaRPr lang="en-GB" dirty="0"/>
          </a:p>
          <a:p>
            <a:pPr marL="0" indent="0">
              <a:buNone/>
            </a:pPr>
            <a:r>
              <a:rPr lang="en-GB" dirty="0" smtClean="0">
                <a:solidFill>
                  <a:srgbClr val="C00000"/>
                </a:solidFill>
              </a:rPr>
              <a:t>Smith</a:t>
            </a:r>
            <a:r>
              <a:rPr lang="en-GB" dirty="0"/>
              <a:t>, </a:t>
            </a:r>
            <a:r>
              <a:rPr lang="en-GB" dirty="0" smtClean="0"/>
              <a:t>B., ‘The </a:t>
            </a:r>
            <a:r>
              <a:rPr lang="en-GB" dirty="0"/>
              <a:t>frontiers of church reform in the British Isles, 1170–1230’, in </a:t>
            </a:r>
            <a:r>
              <a:rPr lang="en-GB" dirty="0">
                <a:solidFill>
                  <a:schemeClr val="accent5"/>
                </a:solidFill>
              </a:rPr>
              <a:t>D. </a:t>
            </a:r>
            <a:r>
              <a:rPr lang="en-GB" dirty="0" err="1">
                <a:solidFill>
                  <a:schemeClr val="accent5"/>
                </a:solidFill>
              </a:rPr>
              <a:t>Abulafia</a:t>
            </a:r>
            <a:r>
              <a:rPr lang="en-GB" dirty="0">
                <a:solidFill>
                  <a:schemeClr val="accent5"/>
                </a:solidFill>
              </a:rPr>
              <a:t> and N. </a:t>
            </a:r>
            <a:r>
              <a:rPr lang="en-GB" dirty="0" err="1">
                <a:solidFill>
                  <a:schemeClr val="accent5"/>
                </a:solidFill>
              </a:rPr>
              <a:t>Berend</a:t>
            </a:r>
            <a:r>
              <a:rPr lang="en-GB" i="1" dirty="0"/>
              <a:t> </a:t>
            </a:r>
            <a:r>
              <a:rPr lang="en-GB" dirty="0"/>
              <a:t>(eds.), </a:t>
            </a:r>
            <a:r>
              <a:rPr lang="en-GB" i="1" dirty="0"/>
              <a:t>Medieval Frontiers: Concepts and Practices</a:t>
            </a:r>
            <a:r>
              <a:rPr lang="en-GB" dirty="0"/>
              <a:t> (Aldershot, 2002), pp. </a:t>
            </a:r>
            <a:r>
              <a:rPr lang="en-GB" dirty="0" smtClean="0"/>
              <a:t>230-55</a:t>
            </a:r>
          </a:p>
          <a:p>
            <a:pPr marL="0" indent="0">
              <a:buNone/>
            </a:pPr>
            <a:r>
              <a:rPr lang="en-GB" dirty="0"/>
              <a:t>	</a:t>
            </a:r>
            <a:r>
              <a:rPr lang="en-GB" dirty="0" smtClean="0"/>
              <a:t>note that the names of the editors, 	which are embedded in the note, can 	retain the order of given name + surname</a:t>
            </a:r>
            <a:endParaRPr lang="en-GB" dirty="0"/>
          </a:p>
        </p:txBody>
      </p:sp>
    </p:spTree>
    <p:extLst>
      <p:ext uri="{BB962C8B-B14F-4D97-AF65-F5344CB8AC3E}">
        <p14:creationId xmlns:p14="http://schemas.microsoft.com/office/powerpoint/2010/main" val="20696362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(3)</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solidFill>
                  <a:schemeClr val="accent3"/>
                </a:solidFill>
              </a:rPr>
              <a:t>PRIMARY SOURCES WITH AUTHOR:</a:t>
            </a:r>
          </a:p>
          <a:p>
            <a:pPr marL="0" indent="0">
              <a:buNone/>
            </a:pPr>
            <a:r>
              <a:rPr lang="en-GB" dirty="0">
                <a:solidFill>
                  <a:srgbClr val="C00000"/>
                </a:solidFill>
              </a:rPr>
              <a:t>Hugh</a:t>
            </a:r>
            <a:r>
              <a:rPr lang="en-GB" dirty="0"/>
              <a:t> the Chanter, </a:t>
            </a:r>
            <a:r>
              <a:rPr lang="en-GB" i="1" dirty="0"/>
              <a:t>The History of the Church of York, 1066–1127</a:t>
            </a:r>
            <a:r>
              <a:rPr lang="en-GB" dirty="0"/>
              <a:t>, 2nd </a:t>
            </a:r>
            <a:r>
              <a:rPr lang="en-GB" dirty="0" err="1"/>
              <a:t>edn</a:t>
            </a:r>
            <a:r>
              <a:rPr lang="en-GB" dirty="0"/>
              <a:t>, ed. and trans. C. Johnson, revised by </a:t>
            </a:r>
            <a:r>
              <a:rPr lang="en-GB" dirty="0">
                <a:solidFill>
                  <a:schemeClr val="accent5"/>
                </a:solidFill>
              </a:rPr>
              <a:t>M. Brett, C. N. L. Brooke and M. </a:t>
            </a:r>
            <a:r>
              <a:rPr lang="en-GB" dirty="0" err="1">
                <a:solidFill>
                  <a:schemeClr val="accent5"/>
                </a:solidFill>
              </a:rPr>
              <a:t>Winterbottom</a:t>
            </a:r>
            <a:r>
              <a:rPr lang="en-GB" dirty="0">
                <a:solidFill>
                  <a:schemeClr val="accent5"/>
                </a:solidFill>
              </a:rPr>
              <a:t> </a:t>
            </a:r>
            <a:r>
              <a:rPr lang="en-GB" dirty="0"/>
              <a:t>(Oxford, 1990</a:t>
            </a:r>
            <a:r>
              <a:rPr lang="en-GB" dirty="0" smtClean="0"/>
              <a:t>)</a:t>
            </a:r>
          </a:p>
          <a:p>
            <a:pPr marL="0" indent="0">
              <a:buNone/>
            </a:pPr>
            <a:r>
              <a:rPr lang="en-GB" dirty="0">
                <a:solidFill>
                  <a:srgbClr val="C00000"/>
                </a:solidFill>
              </a:rPr>
              <a:t>Walter Map</a:t>
            </a:r>
            <a:r>
              <a:rPr lang="en-GB" dirty="0"/>
              <a:t>, </a:t>
            </a:r>
            <a:r>
              <a:rPr lang="en-GB" i="1" dirty="0"/>
              <a:t>De </a:t>
            </a:r>
            <a:r>
              <a:rPr lang="en-GB" i="1" dirty="0" err="1"/>
              <a:t>Nugis</a:t>
            </a:r>
            <a:r>
              <a:rPr lang="en-GB" i="1" dirty="0"/>
              <a:t> </a:t>
            </a:r>
            <a:r>
              <a:rPr lang="en-GB" i="1" dirty="0" err="1"/>
              <a:t>Curialium</a:t>
            </a:r>
            <a:r>
              <a:rPr lang="en-GB" i="1" dirty="0"/>
              <a:t> Courtiers’ Trifles</a:t>
            </a:r>
            <a:r>
              <a:rPr lang="en-GB" dirty="0"/>
              <a:t>, ed. and trans. </a:t>
            </a:r>
            <a:r>
              <a:rPr lang="en-GB" dirty="0">
                <a:solidFill>
                  <a:schemeClr val="accent5"/>
                </a:solidFill>
              </a:rPr>
              <a:t>M. R. James, rev. C. N. L. Brooke and R. A. B. </a:t>
            </a:r>
            <a:r>
              <a:rPr lang="en-GB" dirty="0" err="1">
                <a:solidFill>
                  <a:schemeClr val="accent5"/>
                </a:solidFill>
              </a:rPr>
              <a:t>Mynors</a:t>
            </a:r>
            <a:r>
              <a:rPr lang="en-GB" dirty="0"/>
              <a:t> (Oxford 1983</a:t>
            </a:r>
            <a:r>
              <a:rPr lang="en-GB" dirty="0" smtClean="0"/>
              <a: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8920067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(4)</a:t>
            </a:r>
            <a:endParaRPr lang="en-GB" dirty="0"/>
          </a:p>
        </p:txBody>
      </p:sp>
      <p:sp>
        <p:nvSpPr>
          <p:cNvPr id="3" name="Content Placeholder 2"/>
          <p:cNvSpPr>
            <a:spLocks noGrp="1"/>
          </p:cNvSpPr>
          <p:nvPr>
            <p:ph idx="1"/>
          </p:nvPr>
        </p:nvSpPr>
        <p:spPr>
          <a:solidFill>
            <a:schemeClr val="bg1"/>
          </a:solidFill>
        </p:spPr>
        <p:txBody>
          <a:bodyPr/>
          <a:lstStyle/>
          <a:p>
            <a:pPr marL="0" indent="0">
              <a:buNone/>
            </a:pPr>
            <a:r>
              <a:rPr lang="en-GB" dirty="0">
                <a:solidFill>
                  <a:schemeClr val="accent3"/>
                </a:solidFill>
              </a:rPr>
              <a:t>PRIMARY SOURCES WITHOUT AUTHOR</a:t>
            </a:r>
          </a:p>
          <a:p>
            <a:pPr marL="0" indent="0">
              <a:buNone/>
            </a:pPr>
            <a:r>
              <a:rPr lang="en-GB" i="1" dirty="0" err="1">
                <a:solidFill>
                  <a:srgbClr val="C00000"/>
                </a:solidFill>
              </a:rPr>
              <a:t>Annales</a:t>
            </a:r>
            <a:r>
              <a:rPr lang="en-GB" i="1" dirty="0"/>
              <a:t> </a:t>
            </a:r>
            <a:r>
              <a:rPr lang="en-GB" i="1" dirty="0" err="1"/>
              <a:t>monastici</a:t>
            </a:r>
            <a:r>
              <a:rPr lang="en-GB" dirty="0"/>
              <a:t>, ed. H. R. </a:t>
            </a:r>
            <a:r>
              <a:rPr lang="en-GB" dirty="0" err="1"/>
              <a:t>Luard</a:t>
            </a:r>
            <a:r>
              <a:rPr lang="en-GB" dirty="0"/>
              <a:t>, 5 </a:t>
            </a:r>
            <a:r>
              <a:rPr lang="en-GB" dirty="0" err="1"/>
              <a:t>vols</a:t>
            </a:r>
            <a:r>
              <a:rPr lang="en-GB" dirty="0"/>
              <a:t>, Rolls Series (</a:t>
            </a:r>
            <a:r>
              <a:rPr lang="en-GB" dirty="0" smtClean="0"/>
              <a:t>London, </a:t>
            </a:r>
            <a:r>
              <a:rPr lang="en-GB" dirty="0"/>
              <a:t>1864–69)</a:t>
            </a:r>
          </a:p>
          <a:p>
            <a:pPr marL="0" indent="0">
              <a:buNone/>
            </a:pPr>
            <a:endParaRPr lang="en-GB" i="1" dirty="0" smtClean="0"/>
          </a:p>
          <a:p>
            <a:pPr marL="0" indent="0">
              <a:buNone/>
            </a:pPr>
            <a:r>
              <a:rPr lang="en-GB" i="1" dirty="0" err="1" smtClean="0">
                <a:solidFill>
                  <a:srgbClr val="C00000"/>
                </a:solidFill>
              </a:rPr>
              <a:t>Chronica</a:t>
            </a:r>
            <a:r>
              <a:rPr lang="en-GB" i="1" dirty="0" smtClean="0"/>
              <a:t> </a:t>
            </a:r>
            <a:r>
              <a:rPr lang="en-GB" i="1" dirty="0" err="1"/>
              <a:t>monasterii</a:t>
            </a:r>
            <a:r>
              <a:rPr lang="en-GB" i="1" dirty="0"/>
              <a:t> de </a:t>
            </a:r>
            <a:r>
              <a:rPr lang="en-GB" i="1" dirty="0" err="1"/>
              <a:t>Melsa</a:t>
            </a:r>
            <a:r>
              <a:rPr lang="en-GB" dirty="0"/>
              <a:t>, ed. E. A. Bond, 3 </a:t>
            </a:r>
            <a:r>
              <a:rPr lang="en-GB" dirty="0" err="1"/>
              <a:t>vols</a:t>
            </a:r>
            <a:r>
              <a:rPr lang="en-GB" dirty="0"/>
              <a:t>, </a:t>
            </a:r>
            <a:r>
              <a:rPr lang="en-GB" dirty="0" smtClean="0"/>
              <a:t>Rolls Series </a:t>
            </a:r>
            <a:r>
              <a:rPr lang="en-GB" dirty="0"/>
              <a:t>(</a:t>
            </a:r>
            <a:r>
              <a:rPr lang="en-GB" dirty="0" smtClean="0"/>
              <a:t>London, </a:t>
            </a:r>
            <a:r>
              <a:rPr lang="en-GB" dirty="0"/>
              <a:t>1866–68)</a:t>
            </a:r>
          </a:p>
          <a:p>
            <a:endParaRPr lang="en-GB" dirty="0"/>
          </a:p>
        </p:txBody>
      </p:sp>
    </p:spTree>
    <p:extLst>
      <p:ext uri="{BB962C8B-B14F-4D97-AF65-F5344CB8AC3E}">
        <p14:creationId xmlns:p14="http://schemas.microsoft.com/office/powerpoint/2010/main" val="14605531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reference oral information</a:t>
            </a:r>
            <a:endParaRPr lang="en-GB" dirty="0"/>
          </a:p>
        </p:txBody>
      </p:sp>
      <p:sp>
        <p:nvSpPr>
          <p:cNvPr id="3" name="Content Placeholder 2"/>
          <p:cNvSpPr>
            <a:spLocks noGrp="1"/>
          </p:cNvSpPr>
          <p:nvPr>
            <p:ph idx="1"/>
          </p:nvPr>
        </p:nvSpPr>
        <p:spPr/>
        <p:txBody>
          <a:bodyPr/>
          <a:lstStyle/>
          <a:p>
            <a:pPr marL="0" indent="0">
              <a:buNone/>
            </a:pPr>
            <a:r>
              <a:rPr lang="en-GB" dirty="0" smtClean="0"/>
              <a:t>If you obtain information orally, for example during an interview or from a librarian you need to give a reference.</a:t>
            </a:r>
            <a:endParaRPr lang="en-GB" dirty="0"/>
          </a:p>
          <a:p>
            <a:pPr marL="0" indent="0">
              <a:buNone/>
            </a:pPr>
            <a:r>
              <a:rPr lang="en-GB" dirty="0" smtClean="0"/>
              <a:t>For instance you may, in the text, refer to a document which a librarian or archivist has told you is to be dated c. 1650 although the document itself is undated. </a:t>
            </a:r>
            <a:endParaRPr lang="en-GB" dirty="0"/>
          </a:p>
        </p:txBody>
      </p:sp>
    </p:spTree>
    <p:extLst>
      <p:ext uri="{BB962C8B-B14F-4D97-AF65-F5344CB8AC3E}">
        <p14:creationId xmlns:p14="http://schemas.microsoft.com/office/powerpoint/2010/main" val="1620430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do?</a:t>
            </a:r>
            <a:endParaRPr lang="en-GB" dirty="0"/>
          </a:p>
        </p:txBody>
      </p:sp>
      <p:sp>
        <p:nvSpPr>
          <p:cNvPr id="3" name="Content Placeholder 2"/>
          <p:cNvSpPr>
            <a:spLocks noGrp="1"/>
          </p:cNvSpPr>
          <p:nvPr>
            <p:ph idx="1"/>
          </p:nvPr>
        </p:nvSpPr>
        <p:spPr/>
        <p:txBody>
          <a:bodyPr/>
          <a:lstStyle/>
          <a:p>
            <a:r>
              <a:rPr lang="en-GB" dirty="0" smtClean="0"/>
              <a:t>You can use the term ‘pers. comm.’ which is short for ‘personal communication’</a:t>
            </a:r>
            <a:endParaRPr lang="en-GB" dirty="0"/>
          </a:p>
        </p:txBody>
      </p:sp>
    </p:spTree>
    <p:extLst>
      <p:ext uri="{BB962C8B-B14F-4D97-AF65-F5344CB8AC3E}">
        <p14:creationId xmlns:p14="http://schemas.microsoft.com/office/powerpoint/2010/main" val="2266779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Referencing manuscripts and archives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It is conventional to begin with the place in which a library / record office / repository is located. Then add the name of the library / record office/ repository. Then add the manuscript / archival number or description, and the folio reference if applicable.</a:t>
            </a:r>
          </a:p>
          <a:p>
            <a:pPr marL="0" indent="0">
              <a:buNone/>
            </a:pPr>
            <a:endParaRPr lang="en-GB" dirty="0"/>
          </a:p>
          <a:p>
            <a:pPr marL="0" indent="0">
              <a:buNone/>
            </a:pPr>
            <a:r>
              <a:rPr lang="en-GB" dirty="0" smtClean="0"/>
              <a:t>This is a right mouthful so it is better to give you a few examples.</a:t>
            </a:r>
          </a:p>
        </p:txBody>
      </p:sp>
    </p:spTree>
    <p:extLst>
      <p:ext uri="{BB962C8B-B14F-4D97-AF65-F5344CB8AC3E}">
        <p14:creationId xmlns:p14="http://schemas.microsoft.com/office/powerpoint/2010/main" val="2796537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template</a:t>
            </a:r>
            <a:endParaRPr lang="en-GB" dirty="0"/>
          </a:p>
        </p:txBody>
      </p:sp>
      <p:sp>
        <p:nvSpPr>
          <p:cNvPr id="3" name="Content Placeholder 2"/>
          <p:cNvSpPr>
            <a:spLocks noGrp="1"/>
          </p:cNvSpPr>
          <p:nvPr>
            <p:ph idx="1"/>
          </p:nvPr>
        </p:nvSpPr>
        <p:spPr/>
        <p:txBody>
          <a:bodyPr/>
          <a:lstStyle/>
          <a:p>
            <a:r>
              <a:rPr lang="en-GB" dirty="0" smtClean="0"/>
              <a:t>Location</a:t>
            </a:r>
          </a:p>
          <a:p>
            <a:pPr lvl="1"/>
            <a:r>
              <a:rPr lang="en-GB" dirty="0" smtClean="0"/>
              <a:t>Repository</a:t>
            </a:r>
          </a:p>
          <a:p>
            <a:pPr lvl="2"/>
            <a:r>
              <a:rPr lang="en-GB" dirty="0" smtClean="0"/>
              <a:t>Class</a:t>
            </a:r>
          </a:p>
          <a:p>
            <a:pPr lvl="3"/>
            <a:r>
              <a:rPr lang="en-GB" dirty="0" smtClean="0"/>
              <a:t>Piece</a:t>
            </a:r>
          </a:p>
          <a:p>
            <a:pPr lvl="5"/>
            <a:r>
              <a:rPr lang="en-GB" dirty="0" smtClean="0"/>
              <a:t>Piece within piece</a:t>
            </a:r>
            <a:endParaRPr lang="en-GB" dirty="0"/>
          </a:p>
        </p:txBody>
      </p:sp>
    </p:spTree>
    <p:extLst>
      <p:ext uri="{BB962C8B-B14F-4D97-AF65-F5344CB8AC3E}">
        <p14:creationId xmlns:p14="http://schemas.microsoft.com/office/powerpoint/2010/main" val="1294332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t>
            </a:r>
            <a:r>
              <a:rPr lang="en-GB" dirty="0" smtClean="0"/>
              <a:t>xample</a:t>
            </a:r>
            <a:endParaRPr lang="en-GB" dirty="0"/>
          </a:p>
        </p:txBody>
      </p:sp>
      <p:sp>
        <p:nvSpPr>
          <p:cNvPr id="3" name="Content Placeholder 2"/>
          <p:cNvSpPr>
            <a:spLocks noGrp="1"/>
          </p:cNvSpPr>
          <p:nvPr>
            <p:ph idx="1"/>
          </p:nvPr>
        </p:nvSpPr>
        <p:spPr/>
        <p:txBody>
          <a:bodyPr/>
          <a:lstStyle/>
          <a:p>
            <a:pPr marL="0" indent="0">
              <a:buNone/>
            </a:pPr>
            <a:r>
              <a:rPr lang="en-GB" dirty="0" smtClean="0"/>
              <a:t>Aberystwyth</a:t>
            </a:r>
          </a:p>
          <a:p>
            <a:pPr marL="457200" lvl="1" indent="0">
              <a:buNone/>
            </a:pPr>
            <a:r>
              <a:rPr lang="en-GB" dirty="0" smtClean="0"/>
              <a:t>National Library of Wales</a:t>
            </a:r>
          </a:p>
          <a:p>
            <a:pPr marL="914400" lvl="2" indent="0">
              <a:buNone/>
            </a:pPr>
            <a:r>
              <a:rPr lang="en-GB" sz="2400" dirty="0" err="1" smtClean="0"/>
              <a:t>Cofnodion</a:t>
            </a:r>
            <a:r>
              <a:rPr lang="en-GB" sz="2400" dirty="0" smtClean="0"/>
              <a:t> </a:t>
            </a:r>
            <a:r>
              <a:rPr lang="en-GB" sz="2400" dirty="0" err="1" smtClean="0"/>
              <a:t>Ystad</a:t>
            </a:r>
            <a:r>
              <a:rPr lang="en-GB" sz="2400" dirty="0" smtClean="0"/>
              <a:t> </a:t>
            </a:r>
            <a:r>
              <a:rPr lang="en-GB" sz="2400" dirty="0" err="1" smtClean="0"/>
              <a:t>Wynnstay</a:t>
            </a:r>
            <a:r>
              <a:rPr lang="en-GB" sz="2400" dirty="0" smtClean="0"/>
              <a:t> / </a:t>
            </a:r>
            <a:r>
              <a:rPr lang="en-GB" sz="2400" dirty="0" err="1" smtClean="0"/>
              <a:t>Wynnstay</a:t>
            </a:r>
            <a:r>
              <a:rPr lang="en-GB" sz="2400" dirty="0" smtClean="0"/>
              <a:t> Estate Records</a:t>
            </a:r>
          </a:p>
          <a:p>
            <a:pPr marL="1371600" lvl="3" indent="0">
              <a:buNone/>
            </a:pPr>
            <a:r>
              <a:rPr lang="en-GB" dirty="0" err="1" smtClean="0"/>
              <a:t>siarter</a:t>
            </a:r>
            <a:r>
              <a:rPr lang="en-GB" dirty="0" smtClean="0"/>
              <a:t> </a:t>
            </a:r>
            <a:r>
              <a:rPr lang="en-GB" dirty="0" err="1" smtClean="0"/>
              <a:t>Ystrad</a:t>
            </a:r>
            <a:r>
              <a:rPr lang="en-GB" dirty="0" smtClean="0"/>
              <a:t> </a:t>
            </a:r>
            <a:r>
              <a:rPr lang="en-GB" dirty="0" err="1" smtClean="0"/>
              <a:t>Marchell</a:t>
            </a:r>
            <a:r>
              <a:rPr lang="en-GB" dirty="0" smtClean="0"/>
              <a:t> </a:t>
            </a:r>
            <a:r>
              <a:rPr lang="en-GB" dirty="0" err="1" smtClean="0"/>
              <a:t>rhif</a:t>
            </a:r>
            <a:r>
              <a:rPr lang="en-GB" dirty="0" smtClean="0"/>
              <a:t> 5 / </a:t>
            </a:r>
            <a:r>
              <a:rPr lang="en-GB" dirty="0" err="1" smtClean="0"/>
              <a:t>Ystrad</a:t>
            </a:r>
            <a:r>
              <a:rPr lang="en-GB" dirty="0" smtClean="0"/>
              <a:t> </a:t>
            </a:r>
            <a:r>
              <a:rPr lang="en-GB" dirty="0" err="1" smtClean="0"/>
              <a:t>Marchell</a:t>
            </a:r>
            <a:r>
              <a:rPr lang="en-GB" dirty="0" smtClean="0"/>
              <a:t> charter no. 5</a:t>
            </a:r>
          </a:p>
          <a:p>
            <a:pPr lvl="2"/>
            <a:endParaRPr lang="en-GB" dirty="0"/>
          </a:p>
        </p:txBody>
      </p:sp>
    </p:spTree>
    <p:extLst>
      <p:ext uri="{BB962C8B-B14F-4D97-AF65-F5344CB8AC3E}">
        <p14:creationId xmlns:p14="http://schemas.microsoft.com/office/powerpoint/2010/main" val="3697567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Another example</a:t>
            </a:r>
            <a:endParaRPr lang="en-GB" dirty="0"/>
          </a:p>
        </p:txBody>
      </p:sp>
      <p:sp>
        <p:nvSpPr>
          <p:cNvPr id="3" name="Content Placeholder 2"/>
          <p:cNvSpPr>
            <a:spLocks noGrp="1"/>
          </p:cNvSpPr>
          <p:nvPr>
            <p:ph idx="1"/>
          </p:nvPr>
        </p:nvSpPr>
        <p:spPr/>
        <p:txBody>
          <a:bodyPr/>
          <a:lstStyle/>
          <a:p>
            <a:pPr marL="0" indent="0">
              <a:buNone/>
            </a:pPr>
            <a:r>
              <a:rPr lang="en-GB" dirty="0" smtClean="0"/>
              <a:t>London</a:t>
            </a:r>
          </a:p>
          <a:p>
            <a:pPr marL="0" indent="0">
              <a:buNone/>
            </a:pPr>
            <a:r>
              <a:rPr lang="en-GB" dirty="0"/>
              <a:t>	</a:t>
            </a:r>
            <a:r>
              <a:rPr lang="en-GB" dirty="0" smtClean="0"/>
              <a:t>The National Archives</a:t>
            </a:r>
          </a:p>
          <a:p>
            <a:pPr marL="0" indent="0">
              <a:buNone/>
            </a:pPr>
            <a:r>
              <a:rPr lang="en-GB" dirty="0"/>
              <a:t>	</a:t>
            </a:r>
            <a:r>
              <a:rPr lang="en-GB" dirty="0" smtClean="0"/>
              <a:t>	E (records of the Exchequer)</a:t>
            </a:r>
          </a:p>
          <a:p>
            <a:pPr marL="0" indent="0">
              <a:buNone/>
            </a:pPr>
            <a:r>
              <a:rPr lang="en-GB" dirty="0"/>
              <a:t>	</a:t>
            </a:r>
            <a:r>
              <a:rPr lang="en-GB" dirty="0" smtClean="0"/>
              <a:t>		</a:t>
            </a:r>
            <a:r>
              <a:rPr lang="en-GB" dirty="0" err="1" smtClean="0"/>
              <a:t>E101</a:t>
            </a:r>
            <a:r>
              <a:rPr lang="en-GB" dirty="0" smtClean="0"/>
              <a:t> (roll relating to </a:t>
            </a:r>
            <a:r>
              <a:rPr lang="en-GB" dirty="0" err="1" smtClean="0"/>
              <a:t>Tintern</a:t>
            </a:r>
            <a:r>
              <a:rPr lang="en-GB" dirty="0" smtClean="0"/>
              <a:t> 			Abbey, 1452)</a:t>
            </a:r>
            <a:endParaRPr lang="en-GB" dirty="0"/>
          </a:p>
        </p:txBody>
      </p:sp>
    </p:spTree>
    <p:extLst>
      <p:ext uri="{BB962C8B-B14F-4D97-AF65-F5344CB8AC3E}">
        <p14:creationId xmlns:p14="http://schemas.microsoft.com/office/powerpoint/2010/main" val="16257469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Manuscripts</a:t>
            </a:r>
            <a:endParaRPr lang="en-GB" dirty="0"/>
          </a:p>
        </p:txBody>
      </p:sp>
      <p:sp>
        <p:nvSpPr>
          <p:cNvPr id="3" name="Content Placeholder 2"/>
          <p:cNvSpPr>
            <a:spLocks noGrp="1"/>
          </p:cNvSpPr>
          <p:nvPr>
            <p:ph idx="1"/>
          </p:nvPr>
        </p:nvSpPr>
        <p:spPr/>
        <p:txBody>
          <a:bodyPr/>
          <a:lstStyle/>
          <a:p>
            <a:r>
              <a:rPr lang="en-GB" dirty="0" smtClean="0"/>
              <a:t>Follow the same arrangement, for example:</a:t>
            </a:r>
          </a:p>
          <a:p>
            <a:pPr marL="457200" lvl="1" indent="0">
              <a:buNone/>
            </a:pPr>
            <a:r>
              <a:rPr lang="en-GB" dirty="0" smtClean="0"/>
              <a:t>London, British Library, MS Arundel 15 (Runcorn Psalter), fol. </a:t>
            </a:r>
            <a:r>
              <a:rPr lang="en-GB" dirty="0" err="1" smtClean="0"/>
              <a:t>15v</a:t>
            </a:r>
            <a:endParaRPr lang="en-GB" dirty="0" smtClean="0"/>
          </a:p>
          <a:p>
            <a:pPr marL="457200" lvl="1" indent="0">
              <a:buNone/>
            </a:pPr>
            <a:r>
              <a:rPr lang="en-GB" dirty="0" smtClean="0"/>
              <a:t>Oxford, Bodleian Library, MS </a:t>
            </a:r>
            <a:r>
              <a:rPr lang="en-GB" dirty="0" err="1" smtClean="0"/>
              <a:t>Douce</a:t>
            </a:r>
            <a:r>
              <a:rPr lang="en-GB" dirty="0" smtClean="0"/>
              <a:t> 409 (Book of Hours, 15</a:t>
            </a:r>
            <a:r>
              <a:rPr lang="en-GB" baseline="30000" dirty="0" smtClean="0"/>
              <a:t>th</a:t>
            </a:r>
            <a:r>
              <a:rPr lang="en-GB" dirty="0" smtClean="0"/>
              <a:t>-century), fol. </a:t>
            </a:r>
            <a:r>
              <a:rPr lang="en-GB" dirty="0" err="1" smtClean="0"/>
              <a:t>45r</a:t>
            </a:r>
            <a:endParaRPr lang="en-GB" dirty="0"/>
          </a:p>
        </p:txBody>
      </p:sp>
    </p:spTree>
    <p:extLst>
      <p:ext uri="{BB962C8B-B14F-4D97-AF65-F5344CB8AC3E}">
        <p14:creationId xmlns:p14="http://schemas.microsoft.com/office/powerpoint/2010/main" val="85511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Referencing visual sources</a:t>
            </a:r>
            <a:endParaRPr lang="en-GB" dirty="0"/>
          </a:p>
        </p:txBody>
      </p:sp>
      <p:sp>
        <p:nvSpPr>
          <p:cNvPr id="3" name="Content Placeholder 2"/>
          <p:cNvSpPr>
            <a:spLocks noGrp="1"/>
          </p:cNvSpPr>
          <p:nvPr>
            <p:ph idx="1"/>
          </p:nvPr>
        </p:nvSpPr>
        <p:spPr/>
        <p:txBody>
          <a:bodyPr/>
          <a:lstStyle/>
          <a:p>
            <a:r>
              <a:rPr lang="en-GB" dirty="0" smtClean="0"/>
              <a:t>Where there is a known artist and provenance / date you should give details</a:t>
            </a:r>
          </a:p>
          <a:p>
            <a:r>
              <a:rPr lang="en-GB" dirty="0" smtClean="0"/>
              <a:t>Then give details of how you have sourced the image</a:t>
            </a:r>
          </a:p>
          <a:p>
            <a:r>
              <a:rPr lang="en-GB" dirty="0" smtClean="0"/>
              <a:t>This will apply to footnotes and also to captions of any images you reproduce</a:t>
            </a:r>
            <a:endParaRPr lang="en-GB" dirty="0"/>
          </a:p>
        </p:txBody>
      </p:sp>
    </p:spTree>
    <p:extLst>
      <p:ext uri="{BB962C8B-B14F-4D97-AF65-F5344CB8AC3E}">
        <p14:creationId xmlns:p14="http://schemas.microsoft.com/office/powerpoint/2010/main" val="386678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a book</a:t>
            </a:r>
            <a:endParaRPr lang="en-GB" dirty="0"/>
          </a:p>
        </p:txBody>
      </p:sp>
      <p:sp>
        <p:nvSpPr>
          <p:cNvPr id="3" name="Content Placeholder 2"/>
          <p:cNvSpPr>
            <a:spLocks noGrp="1"/>
          </p:cNvSpPr>
          <p:nvPr>
            <p:ph idx="1"/>
          </p:nvPr>
        </p:nvSpPr>
        <p:spPr/>
        <p:txBody>
          <a:bodyPr/>
          <a:lstStyle/>
          <a:p>
            <a:r>
              <a:rPr lang="en-GB" dirty="0" smtClean="0"/>
              <a:t>Hans Holbein, portrait of Henry VIII, 1536; taken from J. Guy, </a:t>
            </a:r>
            <a:r>
              <a:rPr lang="en-GB" i="1" dirty="0" smtClean="0"/>
              <a:t>History of the Tudors</a:t>
            </a:r>
            <a:r>
              <a:rPr lang="en-GB" dirty="0" smtClean="0"/>
              <a:t> (London, 1977), p. 45</a:t>
            </a:r>
          </a:p>
          <a:p>
            <a:r>
              <a:rPr lang="en-GB" dirty="0" smtClean="0"/>
              <a:t>Map of Pembrokeshire, 1793, original in the National Library of Wales, here reproduced from H. Jones, </a:t>
            </a:r>
            <a:r>
              <a:rPr lang="en-GB" i="1" dirty="0" smtClean="0"/>
              <a:t>Pembrokeshire Through the Ages </a:t>
            </a:r>
            <a:r>
              <a:rPr lang="en-GB" dirty="0" smtClean="0"/>
              <a:t>(</a:t>
            </a:r>
            <a:r>
              <a:rPr lang="en-GB" dirty="0" err="1" smtClean="0"/>
              <a:t>Haverfordwest</a:t>
            </a:r>
            <a:r>
              <a:rPr lang="en-GB" dirty="0" smtClean="0"/>
              <a:t>, 1999), p. 67.</a:t>
            </a:r>
            <a:endParaRPr lang="en-GB" dirty="0"/>
          </a:p>
        </p:txBody>
      </p:sp>
    </p:spTree>
    <p:extLst>
      <p:ext uri="{BB962C8B-B14F-4D97-AF65-F5344CB8AC3E}">
        <p14:creationId xmlns:p14="http://schemas.microsoft.com/office/powerpoint/2010/main" val="1381920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a website</a:t>
            </a:r>
            <a:endParaRPr lang="en-GB" dirty="0"/>
          </a:p>
        </p:txBody>
      </p:sp>
      <p:sp>
        <p:nvSpPr>
          <p:cNvPr id="3" name="Content Placeholder 2"/>
          <p:cNvSpPr>
            <a:spLocks noGrp="1"/>
          </p:cNvSpPr>
          <p:nvPr>
            <p:ph idx="1"/>
          </p:nvPr>
        </p:nvSpPr>
        <p:spPr/>
        <p:txBody>
          <a:bodyPr/>
          <a:lstStyle/>
          <a:p>
            <a:r>
              <a:rPr lang="en-GB" dirty="0"/>
              <a:t>Hans Holbein, portrait of Henry VIII, </a:t>
            </a:r>
            <a:r>
              <a:rPr lang="en-GB" dirty="0" smtClean="0"/>
              <a:t>1536, from </a:t>
            </a:r>
            <a:r>
              <a:rPr lang="en-GB" dirty="0" err="1" smtClean="0">
                <a:hlinkClick r:id="rId2"/>
              </a:rPr>
              <a:t>www.london.ac.uk</a:t>
            </a:r>
            <a:r>
              <a:rPr lang="en-GB" dirty="0" smtClean="0">
                <a:hlinkClick r:id="rId2"/>
              </a:rPr>
              <a:t>/4449</a:t>
            </a:r>
            <a:r>
              <a:rPr lang="en-GB" dirty="0" smtClean="0"/>
              <a:t>; accessed </a:t>
            </a:r>
            <a:r>
              <a:rPr lang="en-GB" smtClean="0"/>
              <a:t>15 January 2017</a:t>
            </a:r>
            <a:endParaRPr lang="en-GB"/>
          </a:p>
        </p:txBody>
      </p:sp>
    </p:spTree>
    <p:extLst>
      <p:ext uri="{BB962C8B-B14F-4D97-AF65-F5344CB8AC3E}">
        <p14:creationId xmlns:p14="http://schemas.microsoft.com/office/powerpoint/2010/main" val="2324540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1318</Words>
  <Application>Microsoft Office PowerPoint</Application>
  <PresentationFormat>On-screen Show (4:3)</PresentationFormat>
  <Paragraphs>100</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Footnotes are fun</vt:lpstr>
      <vt:lpstr>Citing books in footnotes: first citation</vt:lpstr>
      <vt:lpstr>Citing articles in footnotes: first citation</vt:lpstr>
      <vt:lpstr>Citing papers or chapters in books: first citation</vt:lpstr>
      <vt:lpstr>Citing scholarly editions: first citation</vt:lpstr>
      <vt:lpstr>Citing websites</vt:lpstr>
      <vt:lpstr>Subsequent references</vt:lpstr>
      <vt:lpstr>Consecutive citations</vt:lpstr>
      <vt:lpstr>BEWARE!!!</vt:lpstr>
      <vt:lpstr>BIBLIOGRAPHY (1)</vt:lpstr>
      <vt:lpstr>BIBLIOGRAPHY (2)</vt:lpstr>
      <vt:lpstr>PowerPoint Presentation</vt:lpstr>
      <vt:lpstr>BIBLIOGRAPHY (3)</vt:lpstr>
      <vt:lpstr>BIBLIOGRAPHY (4)</vt:lpstr>
      <vt:lpstr>How to reference oral information</vt:lpstr>
      <vt:lpstr>What to do?</vt:lpstr>
      <vt:lpstr>Referencing manuscripts and archives</vt:lpstr>
      <vt:lpstr>The template</vt:lpstr>
      <vt:lpstr>Example</vt:lpstr>
      <vt:lpstr>Another example</vt:lpstr>
      <vt:lpstr>Manuscripts</vt:lpstr>
      <vt:lpstr>Referencing visual sources</vt:lpstr>
      <vt:lpstr>From a book</vt:lpstr>
      <vt:lpstr>From a website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Footnotes are fun</dc:title>
  <dc:creator>Administrator</dc:creator>
  <cp:lastModifiedBy>Administrator</cp:lastModifiedBy>
  <cp:revision>12</cp:revision>
  <dcterms:created xsi:type="dcterms:W3CDTF">2016-10-20T16:45:18Z</dcterms:created>
  <dcterms:modified xsi:type="dcterms:W3CDTF">2016-11-04T16:35:07Z</dcterms:modified>
</cp:coreProperties>
</file>