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7"/>
  </p:notesMasterIdLst>
  <p:sldIdLst>
    <p:sldId id="274" r:id="rId2"/>
    <p:sldId id="256" r:id="rId3"/>
    <p:sldId id="257" r:id="rId4"/>
    <p:sldId id="258" r:id="rId5"/>
    <p:sldId id="259" r:id="rId6"/>
    <p:sldId id="260" r:id="rId7"/>
    <p:sldId id="261" r:id="rId8"/>
    <p:sldId id="262" r:id="rId9"/>
    <p:sldId id="263" r:id="rId10"/>
    <p:sldId id="264" r:id="rId11"/>
    <p:sldId id="265" r:id="rId12"/>
    <p:sldId id="266" r:id="rId13"/>
    <p:sldId id="272" r:id="rId14"/>
    <p:sldId id="273"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0" d="100"/>
          <a:sy n="60" d="100"/>
        </p:scale>
        <p:origin x="-1104" y="-24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8.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8.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9D5C21-E51E-45DF-8510-374F0AEEA0C9}" type="doc">
      <dgm:prSet loTypeId="urn:microsoft.com/office/officeart/2018/2/layout/IconCircleList" loCatId="icon" qsTypeId="urn:microsoft.com/office/officeart/2005/8/quickstyle/simple1" qsCatId="simple" csTypeId="urn:microsoft.com/office/officeart/2018/5/colors/Iconchunking_neutralicon_accent6_2" csCatId="accent6" phldr="1"/>
      <dgm:spPr/>
      <dgm:t>
        <a:bodyPr/>
        <a:lstStyle/>
        <a:p>
          <a:endParaRPr lang="en-US"/>
        </a:p>
      </dgm:t>
    </dgm:pt>
    <dgm:pt modelId="{717F9C05-6725-47FD-A327-5DA6B1C2ABF7}">
      <dgm:prSet/>
      <dgm:spPr/>
      <dgm:t>
        <a:bodyPr/>
        <a:lstStyle/>
        <a:p>
          <a:pPr>
            <a:lnSpc>
              <a:spcPct val="100000"/>
            </a:lnSpc>
          </a:pPr>
          <a:r>
            <a:rPr lang="en-US" dirty="0"/>
            <a:t>Psychology is the study of the mind and behavior scientifically. </a:t>
          </a:r>
        </a:p>
      </dgm:t>
    </dgm:pt>
    <dgm:pt modelId="{F412E5D7-ECC5-4157-BF15-78BE74CE075D}" type="parTrans" cxnId="{17F1ADB0-9346-4317-9DF7-214D5A7CF459}">
      <dgm:prSet/>
      <dgm:spPr/>
      <dgm:t>
        <a:bodyPr/>
        <a:lstStyle/>
        <a:p>
          <a:endParaRPr lang="en-US"/>
        </a:p>
      </dgm:t>
    </dgm:pt>
    <dgm:pt modelId="{64FF5D27-5EAC-43AF-8500-A3570AEBEDEF}" type="sibTrans" cxnId="{17F1ADB0-9346-4317-9DF7-214D5A7CF459}">
      <dgm:prSet/>
      <dgm:spPr/>
      <dgm:t>
        <a:bodyPr/>
        <a:lstStyle/>
        <a:p>
          <a:pPr>
            <a:lnSpc>
              <a:spcPct val="100000"/>
            </a:lnSpc>
          </a:pPr>
          <a:endParaRPr lang="en-US"/>
        </a:p>
      </dgm:t>
    </dgm:pt>
    <dgm:pt modelId="{09622F5F-F900-4474-91E9-98282318BF63}">
      <dgm:prSet/>
      <dgm:spPr/>
      <dgm:t>
        <a:bodyPr/>
        <a:lstStyle/>
        <a:p>
          <a:pPr>
            <a:lnSpc>
              <a:spcPct val="100000"/>
            </a:lnSpc>
          </a:pPr>
          <a:r>
            <a:rPr lang="en-US" dirty="0"/>
            <a:t>Psychology is the study of conscious and unconscious phenomena, such as emotions and ideas. </a:t>
          </a:r>
        </a:p>
      </dgm:t>
    </dgm:pt>
    <dgm:pt modelId="{26A641C5-5BA5-4A4F-92BD-C2949D4D4076}" type="parTrans" cxnId="{12E72B49-7AB9-4F0C-8AFB-1DED06882EEC}">
      <dgm:prSet/>
      <dgm:spPr/>
      <dgm:t>
        <a:bodyPr/>
        <a:lstStyle/>
        <a:p>
          <a:endParaRPr lang="en-US"/>
        </a:p>
      </dgm:t>
    </dgm:pt>
    <dgm:pt modelId="{4423D397-8F79-470F-B115-E91310EA7A9D}" type="sibTrans" cxnId="{12E72B49-7AB9-4F0C-8AFB-1DED06882EEC}">
      <dgm:prSet/>
      <dgm:spPr/>
      <dgm:t>
        <a:bodyPr/>
        <a:lstStyle/>
        <a:p>
          <a:pPr>
            <a:lnSpc>
              <a:spcPct val="100000"/>
            </a:lnSpc>
          </a:pPr>
          <a:endParaRPr lang="en-US"/>
        </a:p>
      </dgm:t>
    </dgm:pt>
    <dgm:pt modelId="{1138B5C5-E4F0-48E0-9B79-ECBEE57FF32D}">
      <dgm:prSet/>
      <dgm:spPr/>
      <dgm:t>
        <a:bodyPr/>
        <a:lstStyle/>
        <a:p>
          <a:pPr>
            <a:lnSpc>
              <a:spcPct val="100000"/>
            </a:lnSpc>
          </a:pPr>
          <a:r>
            <a:rPr lang="en-US" dirty="0"/>
            <a:t>It is a vast academic field that transcends the boundaries between the natural and social sciences. </a:t>
          </a:r>
        </a:p>
      </dgm:t>
    </dgm:pt>
    <dgm:pt modelId="{93C1FE4E-59F6-4DFD-ADCC-66B36C371DCB}" type="parTrans" cxnId="{824EF690-CBE0-4592-BCE1-76C03EE6D713}">
      <dgm:prSet/>
      <dgm:spPr/>
      <dgm:t>
        <a:bodyPr/>
        <a:lstStyle/>
        <a:p>
          <a:endParaRPr lang="en-US"/>
        </a:p>
      </dgm:t>
    </dgm:pt>
    <dgm:pt modelId="{021D0589-8641-48BA-B439-04BC60F5C1D2}" type="sibTrans" cxnId="{824EF690-CBE0-4592-BCE1-76C03EE6D713}">
      <dgm:prSet/>
      <dgm:spPr/>
      <dgm:t>
        <a:bodyPr/>
        <a:lstStyle/>
        <a:p>
          <a:pPr>
            <a:lnSpc>
              <a:spcPct val="100000"/>
            </a:lnSpc>
          </a:pPr>
          <a:endParaRPr lang="en-US"/>
        </a:p>
      </dgm:t>
    </dgm:pt>
    <dgm:pt modelId="{20ED08C8-5250-455C-A88D-090CAA92055E}">
      <dgm:prSet/>
      <dgm:spPr/>
      <dgm:t>
        <a:bodyPr/>
        <a:lstStyle/>
        <a:p>
          <a:pPr>
            <a:lnSpc>
              <a:spcPct val="100000"/>
            </a:lnSpc>
          </a:pPr>
          <a:r>
            <a:rPr lang="en-US" dirty="0"/>
            <a:t>Psychologists attempt to comprehend the emergent properties of the brain, tying the field to neuroscience.</a:t>
          </a:r>
        </a:p>
      </dgm:t>
    </dgm:pt>
    <dgm:pt modelId="{4CA025BF-438A-4B52-A357-C2B83750FB55}" type="parTrans" cxnId="{393C48C3-BF9B-4E45-B1E5-31486AB267AC}">
      <dgm:prSet/>
      <dgm:spPr/>
      <dgm:t>
        <a:bodyPr/>
        <a:lstStyle/>
        <a:p>
          <a:endParaRPr lang="en-US"/>
        </a:p>
      </dgm:t>
    </dgm:pt>
    <dgm:pt modelId="{1FB66A27-66BD-4C97-B42E-E88AA6DCA289}" type="sibTrans" cxnId="{393C48C3-BF9B-4E45-B1E5-31486AB267AC}">
      <dgm:prSet/>
      <dgm:spPr/>
      <dgm:t>
        <a:bodyPr/>
        <a:lstStyle/>
        <a:p>
          <a:endParaRPr lang="en-US"/>
        </a:p>
      </dgm:t>
    </dgm:pt>
    <dgm:pt modelId="{D1F0A2A3-EF37-4571-91F9-839EAA46B247}" type="pres">
      <dgm:prSet presAssocID="{A79D5C21-E51E-45DF-8510-374F0AEEA0C9}" presName="root" presStyleCnt="0">
        <dgm:presLayoutVars>
          <dgm:dir/>
          <dgm:resizeHandles val="exact"/>
        </dgm:presLayoutVars>
      </dgm:prSet>
      <dgm:spPr/>
      <dgm:t>
        <a:bodyPr/>
        <a:lstStyle/>
        <a:p>
          <a:endParaRPr lang="en-GB"/>
        </a:p>
      </dgm:t>
    </dgm:pt>
    <dgm:pt modelId="{13AA17E4-BC9E-453A-B37E-09C0D0173998}" type="pres">
      <dgm:prSet presAssocID="{A79D5C21-E51E-45DF-8510-374F0AEEA0C9}" presName="container" presStyleCnt="0">
        <dgm:presLayoutVars>
          <dgm:dir/>
          <dgm:resizeHandles val="exact"/>
        </dgm:presLayoutVars>
      </dgm:prSet>
      <dgm:spPr/>
    </dgm:pt>
    <dgm:pt modelId="{683C8907-C9AF-47CF-BF16-B4FBCB35DD38}" type="pres">
      <dgm:prSet presAssocID="{717F9C05-6725-47FD-A327-5DA6B1C2ABF7}" presName="compNode" presStyleCnt="0"/>
      <dgm:spPr/>
    </dgm:pt>
    <dgm:pt modelId="{6895FD0D-2F40-434E-96C4-80F289D8CAE9}" type="pres">
      <dgm:prSet presAssocID="{717F9C05-6725-47FD-A327-5DA6B1C2ABF7}" presName="iconBgRect" presStyleLbl="bgShp" presStyleIdx="0" presStyleCnt="4"/>
      <dgm:spPr/>
    </dgm:pt>
    <dgm:pt modelId="{73D2C2D7-628F-4D2E-833A-C223F2E246D2}" type="pres">
      <dgm:prSet presAssocID="{717F9C05-6725-47FD-A327-5DA6B1C2ABF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Brain in head"/>
        </a:ext>
      </dgm:extLst>
    </dgm:pt>
    <dgm:pt modelId="{288C282E-A2FE-4A46-A4CC-43691EFC347F}" type="pres">
      <dgm:prSet presAssocID="{717F9C05-6725-47FD-A327-5DA6B1C2ABF7}" presName="spaceRect" presStyleCnt="0"/>
      <dgm:spPr/>
    </dgm:pt>
    <dgm:pt modelId="{831CF174-29A8-4388-AA90-7CDF42DF51EF}" type="pres">
      <dgm:prSet presAssocID="{717F9C05-6725-47FD-A327-5DA6B1C2ABF7}" presName="textRect" presStyleLbl="revTx" presStyleIdx="0" presStyleCnt="4">
        <dgm:presLayoutVars>
          <dgm:chMax val="1"/>
          <dgm:chPref val="1"/>
        </dgm:presLayoutVars>
      </dgm:prSet>
      <dgm:spPr/>
      <dgm:t>
        <a:bodyPr/>
        <a:lstStyle/>
        <a:p>
          <a:endParaRPr lang="en-GB"/>
        </a:p>
      </dgm:t>
    </dgm:pt>
    <dgm:pt modelId="{78F024A3-06E8-4E65-8505-F0763984A4EE}" type="pres">
      <dgm:prSet presAssocID="{64FF5D27-5EAC-43AF-8500-A3570AEBEDEF}" presName="sibTrans" presStyleLbl="sibTrans2D1" presStyleIdx="0" presStyleCnt="0"/>
      <dgm:spPr/>
      <dgm:t>
        <a:bodyPr/>
        <a:lstStyle/>
        <a:p>
          <a:endParaRPr lang="en-GB"/>
        </a:p>
      </dgm:t>
    </dgm:pt>
    <dgm:pt modelId="{F3922783-73D7-4763-9C75-C471925A6B93}" type="pres">
      <dgm:prSet presAssocID="{09622F5F-F900-4474-91E9-98282318BF63}" presName="compNode" presStyleCnt="0"/>
      <dgm:spPr/>
    </dgm:pt>
    <dgm:pt modelId="{98BD19C5-846C-4A01-893D-CE8D23D27D83}" type="pres">
      <dgm:prSet presAssocID="{09622F5F-F900-4474-91E9-98282318BF63}" presName="iconBgRect" presStyleLbl="bgShp" presStyleIdx="1" presStyleCnt="4"/>
      <dgm:spPr/>
    </dgm:pt>
    <dgm:pt modelId="{6BCEE7EE-3E8C-42BC-BDB6-B9C1CE820797}" type="pres">
      <dgm:prSet presAssocID="{09622F5F-F900-4474-91E9-98282318BF6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Head with Gears"/>
        </a:ext>
      </dgm:extLst>
    </dgm:pt>
    <dgm:pt modelId="{FB17B11E-F17F-4396-A350-529FB696F641}" type="pres">
      <dgm:prSet presAssocID="{09622F5F-F900-4474-91E9-98282318BF63}" presName="spaceRect" presStyleCnt="0"/>
      <dgm:spPr/>
    </dgm:pt>
    <dgm:pt modelId="{7C9287A4-EDC1-479D-91ED-2BD7CBDB91FB}" type="pres">
      <dgm:prSet presAssocID="{09622F5F-F900-4474-91E9-98282318BF63}" presName="textRect" presStyleLbl="revTx" presStyleIdx="1" presStyleCnt="4">
        <dgm:presLayoutVars>
          <dgm:chMax val="1"/>
          <dgm:chPref val="1"/>
        </dgm:presLayoutVars>
      </dgm:prSet>
      <dgm:spPr/>
      <dgm:t>
        <a:bodyPr/>
        <a:lstStyle/>
        <a:p>
          <a:endParaRPr lang="en-GB"/>
        </a:p>
      </dgm:t>
    </dgm:pt>
    <dgm:pt modelId="{4E462818-13B2-4056-9E6E-1993CF553CD7}" type="pres">
      <dgm:prSet presAssocID="{4423D397-8F79-470F-B115-E91310EA7A9D}" presName="sibTrans" presStyleLbl="sibTrans2D1" presStyleIdx="0" presStyleCnt="0"/>
      <dgm:spPr/>
      <dgm:t>
        <a:bodyPr/>
        <a:lstStyle/>
        <a:p>
          <a:endParaRPr lang="en-GB"/>
        </a:p>
      </dgm:t>
    </dgm:pt>
    <dgm:pt modelId="{47698181-7FAF-47A8-ACDB-C6F2BBE156C4}" type="pres">
      <dgm:prSet presAssocID="{1138B5C5-E4F0-48E0-9B79-ECBEE57FF32D}" presName="compNode" presStyleCnt="0"/>
      <dgm:spPr/>
    </dgm:pt>
    <dgm:pt modelId="{4DA46924-2750-4019-86E6-3B044FCD80BE}" type="pres">
      <dgm:prSet presAssocID="{1138B5C5-E4F0-48E0-9B79-ECBEE57FF32D}" presName="iconBgRect" presStyleLbl="bgShp" presStyleIdx="2" presStyleCnt="4"/>
      <dgm:spPr/>
    </dgm:pt>
    <dgm:pt modelId="{9809FAD6-5244-4300-923E-26331F83BBFF}" type="pres">
      <dgm:prSet presAssocID="{1138B5C5-E4F0-48E0-9B79-ECBEE57FF32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Classroom"/>
        </a:ext>
      </dgm:extLst>
    </dgm:pt>
    <dgm:pt modelId="{6A633B1B-E359-45C1-AD50-9139DE966AC9}" type="pres">
      <dgm:prSet presAssocID="{1138B5C5-E4F0-48E0-9B79-ECBEE57FF32D}" presName="spaceRect" presStyleCnt="0"/>
      <dgm:spPr/>
    </dgm:pt>
    <dgm:pt modelId="{9A0E7763-1EE4-43DD-BD33-276ED5DA38C7}" type="pres">
      <dgm:prSet presAssocID="{1138B5C5-E4F0-48E0-9B79-ECBEE57FF32D}" presName="textRect" presStyleLbl="revTx" presStyleIdx="2" presStyleCnt="4">
        <dgm:presLayoutVars>
          <dgm:chMax val="1"/>
          <dgm:chPref val="1"/>
        </dgm:presLayoutVars>
      </dgm:prSet>
      <dgm:spPr/>
      <dgm:t>
        <a:bodyPr/>
        <a:lstStyle/>
        <a:p>
          <a:endParaRPr lang="en-GB"/>
        </a:p>
      </dgm:t>
    </dgm:pt>
    <dgm:pt modelId="{E5A8C20E-8DE7-46E9-8D98-25B67938A5D2}" type="pres">
      <dgm:prSet presAssocID="{021D0589-8641-48BA-B439-04BC60F5C1D2}" presName="sibTrans" presStyleLbl="sibTrans2D1" presStyleIdx="0" presStyleCnt="0"/>
      <dgm:spPr/>
      <dgm:t>
        <a:bodyPr/>
        <a:lstStyle/>
        <a:p>
          <a:endParaRPr lang="en-GB"/>
        </a:p>
      </dgm:t>
    </dgm:pt>
    <dgm:pt modelId="{0C1F37AA-A9FC-4962-A1F9-8DBECFB1CF76}" type="pres">
      <dgm:prSet presAssocID="{20ED08C8-5250-455C-A88D-090CAA92055E}" presName="compNode" presStyleCnt="0"/>
      <dgm:spPr/>
    </dgm:pt>
    <dgm:pt modelId="{15E5BF34-8F4B-4404-A6F4-4F72F554F6E4}" type="pres">
      <dgm:prSet presAssocID="{20ED08C8-5250-455C-A88D-090CAA92055E}" presName="iconBgRect" presStyleLbl="bgShp" presStyleIdx="3" presStyleCnt="4"/>
      <dgm:spPr/>
    </dgm:pt>
    <dgm:pt modelId="{66202F6A-E927-4C91-BC58-2F352380C188}" type="pres">
      <dgm:prSet presAssocID="{20ED08C8-5250-455C-A88D-090CAA92055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Brain"/>
        </a:ext>
      </dgm:extLst>
    </dgm:pt>
    <dgm:pt modelId="{521305F7-B7EE-4A23-86E5-0479AF3715EB}" type="pres">
      <dgm:prSet presAssocID="{20ED08C8-5250-455C-A88D-090CAA92055E}" presName="spaceRect" presStyleCnt="0"/>
      <dgm:spPr/>
    </dgm:pt>
    <dgm:pt modelId="{4C04233B-5EFA-4027-B79D-5FB314B43F76}" type="pres">
      <dgm:prSet presAssocID="{20ED08C8-5250-455C-A88D-090CAA92055E}" presName="textRect" presStyleLbl="revTx" presStyleIdx="3" presStyleCnt="4">
        <dgm:presLayoutVars>
          <dgm:chMax val="1"/>
          <dgm:chPref val="1"/>
        </dgm:presLayoutVars>
      </dgm:prSet>
      <dgm:spPr/>
      <dgm:t>
        <a:bodyPr/>
        <a:lstStyle/>
        <a:p>
          <a:endParaRPr lang="en-GB"/>
        </a:p>
      </dgm:t>
    </dgm:pt>
  </dgm:ptLst>
  <dgm:cxnLst>
    <dgm:cxn modelId="{824EF690-CBE0-4592-BCE1-76C03EE6D713}" srcId="{A79D5C21-E51E-45DF-8510-374F0AEEA0C9}" destId="{1138B5C5-E4F0-48E0-9B79-ECBEE57FF32D}" srcOrd="2" destOrd="0" parTransId="{93C1FE4E-59F6-4DFD-ADCC-66B36C371DCB}" sibTransId="{021D0589-8641-48BA-B439-04BC60F5C1D2}"/>
    <dgm:cxn modelId="{65593C4C-F44D-42E7-92CC-FC92CC072C2B}" type="presOf" srcId="{09622F5F-F900-4474-91E9-98282318BF63}" destId="{7C9287A4-EDC1-479D-91ED-2BD7CBDB91FB}" srcOrd="0" destOrd="0" presId="urn:microsoft.com/office/officeart/2018/2/layout/IconCircleList"/>
    <dgm:cxn modelId="{393C48C3-BF9B-4E45-B1E5-31486AB267AC}" srcId="{A79D5C21-E51E-45DF-8510-374F0AEEA0C9}" destId="{20ED08C8-5250-455C-A88D-090CAA92055E}" srcOrd="3" destOrd="0" parTransId="{4CA025BF-438A-4B52-A357-C2B83750FB55}" sibTransId="{1FB66A27-66BD-4C97-B42E-E88AA6DCA289}"/>
    <dgm:cxn modelId="{034D260B-93E1-492F-AA39-E3B063912254}" type="presOf" srcId="{A79D5C21-E51E-45DF-8510-374F0AEEA0C9}" destId="{D1F0A2A3-EF37-4571-91F9-839EAA46B247}" srcOrd="0" destOrd="0" presId="urn:microsoft.com/office/officeart/2018/2/layout/IconCircleList"/>
    <dgm:cxn modelId="{C190522D-14E4-4FA5-A86B-0F36D1911DE4}" type="presOf" srcId="{717F9C05-6725-47FD-A327-5DA6B1C2ABF7}" destId="{831CF174-29A8-4388-AA90-7CDF42DF51EF}" srcOrd="0" destOrd="0" presId="urn:microsoft.com/office/officeart/2018/2/layout/IconCircleList"/>
    <dgm:cxn modelId="{B46C2341-F1D1-4071-9BA4-E60373935DE2}" type="presOf" srcId="{64FF5D27-5EAC-43AF-8500-A3570AEBEDEF}" destId="{78F024A3-06E8-4E65-8505-F0763984A4EE}" srcOrd="0" destOrd="0" presId="urn:microsoft.com/office/officeart/2018/2/layout/IconCircleList"/>
    <dgm:cxn modelId="{4A368AE2-7D1C-42D5-9F7C-59620ABBF7B4}" type="presOf" srcId="{20ED08C8-5250-455C-A88D-090CAA92055E}" destId="{4C04233B-5EFA-4027-B79D-5FB314B43F76}" srcOrd="0" destOrd="0" presId="urn:microsoft.com/office/officeart/2018/2/layout/IconCircleList"/>
    <dgm:cxn modelId="{12E72B49-7AB9-4F0C-8AFB-1DED06882EEC}" srcId="{A79D5C21-E51E-45DF-8510-374F0AEEA0C9}" destId="{09622F5F-F900-4474-91E9-98282318BF63}" srcOrd="1" destOrd="0" parTransId="{26A641C5-5BA5-4A4F-92BD-C2949D4D4076}" sibTransId="{4423D397-8F79-470F-B115-E91310EA7A9D}"/>
    <dgm:cxn modelId="{A519F9DE-47BB-40BE-87E8-D599B7A601D3}" type="presOf" srcId="{021D0589-8641-48BA-B439-04BC60F5C1D2}" destId="{E5A8C20E-8DE7-46E9-8D98-25B67938A5D2}" srcOrd="0" destOrd="0" presId="urn:microsoft.com/office/officeart/2018/2/layout/IconCircleList"/>
    <dgm:cxn modelId="{000675EA-2745-40D0-B3A0-74B8B28C18B5}" type="presOf" srcId="{4423D397-8F79-470F-B115-E91310EA7A9D}" destId="{4E462818-13B2-4056-9E6E-1993CF553CD7}" srcOrd="0" destOrd="0" presId="urn:microsoft.com/office/officeart/2018/2/layout/IconCircleList"/>
    <dgm:cxn modelId="{08218F5E-354C-4308-BA76-B7A8DA66B637}" type="presOf" srcId="{1138B5C5-E4F0-48E0-9B79-ECBEE57FF32D}" destId="{9A0E7763-1EE4-43DD-BD33-276ED5DA38C7}" srcOrd="0" destOrd="0" presId="urn:microsoft.com/office/officeart/2018/2/layout/IconCircleList"/>
    <dgm:cxn modelId="{17F1ADB0-9346-4317-9DF7-214D5A7CF459}" srcId="{A79D5C21-E51E-45DF-8510-374F0AEEA0C9}" destId="{717F9C05-6725-47FD-A327-5DA6B1C2ABF7}" srcOrd="0" destOrd="0" parTransId="{F412E5D7-ECC5-4157-BF15-78BE74CE075D}" sibTransId="{64FF5D27-5EAC-43AF-8500-A3570AEBEDEF}"/>
    <dgm:cxn modelId="{EBEDA6AC-5DE6-4160-BCF5-6D74590E3896}" type="presParOf" srcId="{D1F0A2A3-EF37-4571-91F9-839EAA46B247}" destId="{13AA17E4-BC9E-453A-B37E-09C0D0173998}" srcOrd="0" destOrd="0" presId="urn:microsoft.com/office/officeart/2018/2/layout/IconCircleList"/>
    <dgm:cxn modelId="{4A304048-0044-4207-95EC-62A17E0A1F49}" type="presParOf" srcId="{13AA17E4-BC9E-453A-B37E-09C0D0173998}" destId="{683C8907-C9AF-47CF-BF16-B4FBCB35DD38}" srcOrd="0" destOrd="0" presId="urn:microsoft.com/office/officeart/2018/2/layout/IconCircleList"/>
    <dgm:cxn modelId="{F97A7DA2-3ED7-4DA3-90A9-49AAE34B31C5}" type="presParOf" srcId="{683C8907-C9AF-47CF-BF16-B4FBCB35DD38}" destId="{6895FD0D-2F40-434E-96C4-80F289D8CAE9}" srcOrd="0" destOrd="0" presId="urn:microsoft.com/office/officeart/2018/2/layout/IconCircleList"/>
    <dgm:cxn modelId="{FCDCB9FA-C573-45D1-BF85-142189B72249}" type="presParOf" srcId="{683C8907-C9AF-47CF-BF16-B4FBCB35DD38}" destId="{73D2C2D7-628F-4D2E-833A-C223F2E246D2}" srcOrd="1" destOrd="0" presId="urn:microsoft.com/office/officeart/2018/2/layout/IconCircleList"/>
    <dgm:cxn modelId="{12915B6E-AEFD-40B8-BA33-B975FD895380}" type="presParOf" srcId="{683C8907-C9AF-47CF-BF16-B4FBCB35DD38}" destId="{288C282E-A2FE-4A46-A4CC-43691EFC347F}" srcOrd="2" destOrd="0" presId="urn:microsoft.com/office/officeart/2018/2/layout/IconCircleList"/>
    <dgm:cxn modelId="{EBEA01F9-3F3F-40E0-B1EE-19F5FDA08687}" type="presParOf" srcId="{683C8907-C9AF-47CF-BF16-B4FBCB35DD38}" destId="{831CF174-29A8-4388-AA90-7CDF42DF51EF}" srcOrd="3" destOrd="0" presId="urn:microsoft.com/office/officeart/2018/2/layout/IconCircleList"/>
    <dgm:cxn modelId="{A25E6B1F-6A93-4DA6-96F2-802B5A368FCB}" type="presParOf" srcId="{13AA17E4-BC9E-453A-B37E-09C0D0173998}" destId="{78F024A3-06E8-4E65-8505-F0763984A4EE}" srcOrd="1" destOrd="0" presId="urn:microsoft.com/office/officeart/2018/2/layout/IconCircleList"/>
    <dgm:cxn modelId="{A98EFEE9-89EA-4451-9519-2EA4128FB42E}" type="presParOf" srcId="{13AA17E4-BC9E-453A-B37E-09C0D0173998}" destId="{F3922783-73D7-4763-9C75-C471925A6B93}" srcOrd="2" destOrd="0" presId="urn:microsoft.com/office/officeart/2018/2/layout/IconCircleList"/>
    <dgm:cxn modelId="{09500209-38E1-4562-90DD-36F8545B03B0}" type="presParOf" srcId="{F3922783-73D7-4763-9C75-C471925A6B93}" destId="{98BD19C5-846C-4A01-893D-CE8D23D27D83}" srcOrd="0" destOrd="0" presId="urn:microsoft.com/office/officeart/2018/2/layout/IconCircleList"/>
    <dgm:cxn modelId="{F372D376-E7C6-4BD2-87B5-AA42AFD04D50}" type="presParOf" srcId="{F3922783-73D7-4763-9C75-C471925A6B93}" destId="{6BCEE7EE-3E8C-42BC-BDB6-B9C1CE820797}" srcOrd="1" destOrd="0" presId="urn:microsoft.com/office/officeart/2018/2/layout/IconCircleList"/>
    <dgm:cxn modelId="{A06FAFF8-E9AC-4A7D-A712-4C3AD20965F9}" type="presParOf" srcId="{F3922783-73D7-4763-9C75-C471925A6B93}" destId="{FB17B11E-F17F-4396-A350-529FB696F641}" srcOrd="2" destOrd="0" presId="urn:microsoft.com/office/officeart/2018/2/layout/IconCircleList"/>
    <dgm:cxn modelId="{77743F68-AFF2-4C84-BCCA-8D0D229C513F}" type="presParOf" srcId="{F3922783-73D7-4763-9C75-C471925A6B93}" destId="{7C9287A4-EDC1-479D-91ED-2BD7CBDB91FB}" srcOrd="3" destOrd="0" presId="urn:microsoft.com/office/officeart/2018/2/layout/IconCircleList"/>
    <dgm:cxn modelId="{222AD65F-830C-4285-A3B5-DECCF395FF54}" type="presParOf" srcId="{13AA17E4-BC9E-453A-B37E-09C0D0173998}" destId="{4E462818-13B2-4056-9E6E-1993CF553CD7}" srcOrd="3" destOrd="0" presId="urn:microsoft.com/office/officeart/2018/2/layout/IconCircleList"/>
    <dgm:cxn modelId="{90F383E8-892A-4B57-91CC-74752ECA7D91}" type="presParOf" srcId="{13AA17E4-BC9E-453A-B37E-09C0D0173998}" destId="{47698181-7FAF-47A8-ACDB-C6F2BBE156C4}" srcOrd="4" destOrd="0" presId="urn:microsoft.com/office/officeart/2018/2/layout/IconCircleList"/>
    <dgm:cxn modelId="{4E93F9AB-C0BC-427F-B02D-A23553C1ACDF}" type="presParOf" srcId="{47698181-7FAF-47A8-ACDB-C6F2BBE156C4}" destId="{4DA46924-2750-4019-86E6-3B044FCD80BE}" srcOrd="0" destOrd="0" presId="urn:microsoft.com/office/officeart/2018/2/layout/IconCircleList"/>
    <dgm:cxn modelId="{7D466C35-8B2E-480E-AEC6-DC0BBB2D47AD}" type="presParOf" srcId="{47698181-7FAF-47A8-ACDB-C6F2BBE156C4}" destId="{9809FAD6-5244-4300-923E-26331F83BBFF}" srcOrd="1" destOrd="0" presId="urn:microsoft.com/office/officeart/2018/2/layout/IconCircleList"/>
    <dgm:cxn modelId="{1495F3C0-D39C-4FD1-9376-6FFCF7B98341}" type="presParOf" srcId="{47698181-7FAF-47A8-ACDB-C6F2BBE156C4}" destId="{6A633B1B-E359-45C1-AD50-9139DE966AC9}" srcOrd="2" destOrd="0" presId="urn:microsoft.com/office/officeart/2018/2/layout/IconCircleList"/>
    <dgm:cxn modelId="{B430286E-E56C-43E3-AABB-08F9A7014F82}" type="presParOf" srcId="{47698181-7FAF-47A8-ACDB-C6F2BBE156C4}" destId="{9A0E7763-1EE4-43DD-BD33-276ED5DA38C7}" srcOrd="3" destOrd="0" presId="urn:microsoft.com/office/officeart/2018/2/layout/IconCircleList"/>
    <dgm:cxn modelId="{0BF156D2-15AE-4AC1-BC47-6A9DFBC8304E}" type="presParOf" srcId="{13AA17E4-BC9E-453A-B37E-09C0D0173998}" destId="{E5A8C20E-8DE7-46E9-8D98-25B67938A5D2}" srcOrd="5" destOrd="0" presId="urn:microsoft.com/office/officeart/2018/2/layout/IconCircleList"/>
    <dgm:cxn modelId="{208A8E60-9B66-4C4E-ADFB-A124BD05D0A0}" type="presParOf" srcId="{13AA17E4-BC9E-453A-B37E-09C0D0173998}" destId="{0C1F37AA-A9FC-4962-A1F9-8DBECFB1CF76}" srcOrd="6" destOrd="0" presId="urn:microsoft.com/office/officeart/2018/2/layout/IconCircleList"/>
    <dgm:cxn modelId="{BFCEAEFE-2A19-48BD-B412-5E0C6BF95E72}" type="presParOf" srcId="{0C1F37AA-A9FC-4962-A1F9-8DBECFB1CF76}" destId="{15E5BF34-8F4B-4404-A6F4-4F72F554F6E4}" srcOrd="0" destOrd="0" presId="urn:microsoft.com/office/officeart/2018/2/layout/IconCircleList"/>
    <dgm:cxn modelId="{90D4CFA0-7E43-4BE4-AE99-36B15F71B5FB}" type="presParOf" srcId="{0C1F37AA-A9FC-4962-A1F9-8DBECFB1CF76}" destId="{66202F6A-E927-4C91-BC58-2F352380C188}" srcOrd="1" destOrd="0" presId="urn:microsoft.com/office/officeart/2018/2/layout/IconCircleList"/>
    <dgm:cxn modelId="{11183BDE-7159-4CF3-987A-F0559376C430}" type="presParOf" srcId="{0C1F37AA-A9FC-4962-A1F9-8DBECFB1CF76}" destId="{521305F7-B7EE-4A23-86E5-0479AF3715EB}" srcOrd="2" destOrd="0" presId="urn:microsoft.com/office/officeart/2018/2/layout/IconCircleList"/>
    <dgm:cxn modelId="{5E2E672E-CCD1-462B-B61C-C8F194B479EF}" type="presParOf" srcId="{0C1F37AA-A9FC-4962-A1F9-8DBECFB1CF76}" destId="{4C04233B-5EFA-4027-B79D-5FB314B43F76}" srcOrd="3" destOrd="0" presId="urn:microsoft.com/office/officeart/2018/2/layout/IconCircl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5FD0D-2F40-434E-96C4-80F289D8CAE9}">
      <dsp:nvSpPr>
        <dsp:cNvPr id="0" name=""/>
        <dsp:cNvSpPr/>
      </dsp:nvSpPr>
      <dsp:spPr>
        <a:xfrm>
          <a:off x="31815" y="993691"/>
          <a:ext cx="604800" cy="6048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D2C2D7-628F-4D2E-833A-C223F2E246D2}">
      <dsp:nvSpPr>
        <dsp:cNvPr id="0" name=""/>
        <dsp:cNvSpPr/>
      </dsp:nvSpPr>
      <dsp:spPr>
        <a:xfrm>
          <a:off x="158823" y="1120699"/>
          <a:ext cx="350784" cy="3507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1CF174-29A8-4388-AA90-7CDF42DF51EF}">
      <dsp:nvSpPr>
        <dsp:cNvPr id="0" name=""/>
        <dsp:cNvSpPr/>
      </dsp:nvSpPr>
      <dsp:spPr>
        <a:xfrm>
          <a:off x="766215" y="993691"/>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100000"/>
            </a:lnSpc>
            <a:spcBef>
              <a:spcPct val="0"/>
            </a:spcBef>
            <a:spcAft>
              <a:spcPct val="35000"/>
            </a:spcAft>
          </a:pPr>
          <a:r>
            <a:rPr lang="en-US" sz="1100" kern="1200" dirty="0"/>
            <a:t>Psychology is the study of the mind and behavior scientifically. </a:t>
          </a:r>
        </a:p>
      </dsp:txBody>
      <dsp:txXfrm>
        <a:off x="766215" y="993691"/>
        <a:ext cx="1425599" cy="604800"/>
      </dsp:txXfrm>
    </dsp:sp>
    <dsp:sp modelId="{98BD19C5-846C-4A01-893D-CE8D23D27D83}">
      <dsp:nvSpPr>
        <dsp:cNvPr id="0" name=""/>
        <dsp:cNvSpPr/>
      </dsp:nvSpPr>
      <dsp:spPr>
        <a:xfrm>
          <a:off x="2440215" y="993691"/>
          <a:ext cx="604800" cy="6048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CEE7EE-3E8C-42BC-BDB6-B9C1CE820797}">
      <dsp:nvSpPr>
        <dsp:cNvPr id="0" name=""/>
        <dsp:cNvSpPr/>
      </dsp:nvSpPr>
      <dsp:spPr>
        <a:xfrm>
          <a:off x="2567223" y="1120699"/>
          <a:ext cx="350784" cy="3507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9287A4-EDC1-479D-91ED-2BD7CBDB91FB}">
      <dsp:nvSpPr>
        <dsp:cNvPr id="0" name=""/>
        <dsp:cNvSpPr/>
      </dsp:nvSpPr>
      <dsp:spPr>
        <a:xfrm>
          <a:off x="3174615" y="993691"/>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100000"/>
            </a:lnSpc>
            <a:spcBef>
              <a:spcPct val="0"/>
            </a:spcBef>
            <a:spcAft>
              <a:spcPct val="35000"/>
            </a:spcAft>
          </a:pPr>
          <a:r>
            <a:rPr lang="en-US" sz="1100" kern="1200" dirty="0"/>
            <a:t>Psychology is the study of conscious and unconscious phenomena, such as emotions and ideas. </a:t>
          </a:r>
        </a:p>
      </dsp:txBody>
      <dsp:txXfrm>
        <a:off x="3174615" y="993691"/>
        <a:ext cx="1425599" cy="604800"/>
      </dsp:txXfrm>
    </dsp:sp>
    <dsp:sp modelId="{4DA46924-2750-4019-86E6-3B044FCD80BE}">
      <dsp:nvSpPr>
        <dsp:cNvPr id="0" name=""/>
        <dsp:cNvSpPr/>
      </dsp:nvSpPr>
      <dsp:spPr>
        <a:xfrm>
          <a:off x="31815" y="2253295"/>
          <a:ext cx="604800" cy="6048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09FAD6-5244-4300-923E-26331F83BBFF}">
      <dsp:nvSpPr>
        <dsp:cNvPr id="0" name=""/>
        <dsp:cNvSpPr/>
      </dsp:nvSpPr>
      <dsp:spPr>
        <a:xfrm>
          <a:off x="158823" y="2380303"/>
          <a:ext cx="350784" cy="3507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0E7763-1EE4-43DD-BD33-276ED5DA38C7}">
      <dsp:nvSpPr>
        <dsp:cNvPr id="0" name=""/>
        <dsp:cNvSpPr/>
      </dsp:nvSpPr>
      <dsp:spPr>
        <a:xfrm>
          <a:off x="766215" y="2253295"/>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100000"/>
            </a:lnSpc>
            <a:spcBef>
              <a:spcPct val="0"/>
            </a:spcBef>
            <a:spcAft>
              <a:spcPct val="35000"/>
            </a:spcAft>
          </a:pPr>
          <a:r>
            <a:rPr lang="en-US" sz="1100" kern="1200" dirty="0"/>
            <a:t>It is a vast academic field that transcends the boundaries between the natural and social sciences. </a:t>
          </a:r>
        </a:p>
      </dsp:txBody>
      <dsp:txXfrm>
        <a:off x="766215" y="2253295"/>
        <a:ext cx="1425599" cy="604800"/>
      </dsp:txXfrm>
    </dsp:sp>
    <dsp:sp modelId="{15E5BF34-8F4B-4404-A6F4-4F72F554F6E4}">
      <dsp:nvSpPr>
        <dsp:cNvPr id="0" name=""/>
        <dsp:cNvSpPr/>
      </dsp:nvSpPr>
      <dsp:spPr>
        <a:xfrm>
          <a:off x="2440215" y="2253295"/>
          <a:ext cx="604800" cy="6048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02F6A-E927-4C91-BC58-2F352380C188}">
      <dsp:nvSpPr>
        <dsp:cNvPr id="0" name=""/>
        <dsp:cNvSpPr/>
      </dsp:nvSpPr>
      <dsp:spPr>
        <a:xfrm>
          <a:off x="2567223" y="2380303"/>
          <a:ext cx="350784" cy="3507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04233B-5EFA-4027-B79D-5FB314B43F76}">
      <dsp:nvSpPr>
        <dsp:cNvPr id="0" name=""/>
        <dsp:cNvSpPr/>
      </dsp:nvSpPr>
      <dsp:spPr>
        <a:xfrm>
          <a:off x="3174615" y="2253295"/>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100000"/>
            </a:lnSpc>
            <a:spcBef>
              <a:spcPct val="0"/>
            </a:spcBef>
            <a:spcAft>
              <a:spcPct val="35000"/>
            </a:spcAft>
          </a:pPr>
          <a:r>
            <a:rPr lang="en-US" sz="1100" kern="1200" dirty="0"/>
            <a:t>Psychologists attempt to comprehend the emergent properties of the brain, tying the field to neuroscience.</a:t>
          </a:r>
        </a:p>
      </dsp:txBody>
      <dsp:txXfrm>
        <a:off x="3174615" y="2253295"/>
        <a:ext cx="1425599" cy="6048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6DF964-1009-4494-BB51-CC1C02DCA51F}" type="datetimeFigureOut">
              <a:rPr lang="en-US" smtClean="0"/>
              <a:t>10/9/2022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EB3786-3C0F-47B5-ABDE-ECD39EC04E74}" type="slidenum">
              <a:rPr lang="en-US" smtClean="0"/>
              <a:t>‹#›</a:t>
            </a:fld>
            <a:endParaRPr lang="en-US" dirty="0"/>
          </a:p>
        </p:txBody>
      </p:sp>
    </p:spTree>
    <p:extLst>
      <p:ext uri="{BB962C8B-B14F-4D97-AF65-F5344CB8AC3E}">
        <p14:creationId xmlns:p14="http://schemas.microsoft.com/office/powerpoint/2010/main" val="4090700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EB3786-3C0F-47B5-ABDE-ECD39EC04E74}" type="slidenum">
              <a:rPr lang="en-US" smtClean="0"/>
              <a:t>1</a:t>
            </a:fld>
            <a:endParaRPr lang="en-US" dirty="0"/>
          </a:p>
        </p:txBody>
      </p:sp>
    </p:spTree>
    <p:extLst>
      <p:ext uri="{BB962C8B-B14F-4D97-AF65-F5344CB8AC3E}">
        <p14:creationId xmlns:p14="http://schemas.microsoft.com/office/powerpoint/2010/main" val="612327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Erik Erikson (1902–1994), an stage theorist, modified Freud's theory into psychosocial theory. Erikson's theory of psychosocial development emphasizes the social aspect of human development over its sexual aspect. In contrast to Freud, who believed that personality development occurs only during childhood, Erikson proposed that personality development occurs throughout the lifespan. Erikson proposed that the manner in which we interact with others influences our sense of self, or what he termed the ego identity.</a:t>
            </a:r>
          </a:p>
        </p:txBody>
      </p:sp>
      <p:sp>
        <p:nvSpPr>
          <p:cNvPr id="4" name="Slide Number Placeholder 3"/>
          <p:cNvSpPr>
            <a:spLocks noGrp="1"/>
          </p:cNvSpPr>
          <p:nvPr>
            <p:ph type="sldNum" sz="quarter" idx="5"/>
          </p:nvPr>
        </p:nvSpPr>
        <p:spPr/>
        <p:txBody>
          <a:bodyPr/>
          <a:lstStyle/>
          <a:p>
            <a:fld id="{D4EB3786-3C0F-47B5-ABDE-ECD39EC04E74}" type="slidenum">
              <a:rPr lang="en-US" smtClean="0"/>
              <a:t>6</a:t>
            </a:fld>
            <a:endParaRPr lang="en-US" dirty="0"/>
          </a:p>
        </p:txBody>
      </p:sp>
    </p:spTree>
    <p:extLst>
      <p:ext uri="{BB962C8B-B14F-4D97-AF65-F5344CB8AC3E}">
        <p14:creationId xmlns:p14="http://schemas.microsoft.com/office/powerpoint/2010/main" val="2212148608"/>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10/9/2022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10/9/2022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10/9/2022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10/9/2022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10/9/2022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10/9/2022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10/9/2022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10/9/2022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microsoft.com/office/2007/relationships/hdphoto" Target="../media/hdphoto2.wdp"/><Relationship Id="rId7" Type="http://schemas.openxmlformats.org/officeDocument/2006/relationships/diagramLayout" Target="../diagrams/layout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2.png"/><Relationship Id="rId10" Type="http://schemas.microsoft.com/office/2007/relationships/diagramDrawing" Target="../diagrams/drawing1.xml"/><Relationship Id="rId4" Type="http://schemas.openxmlformats.org/officeDocument/2006/relationships/image" Target="../media/image5.jpe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7"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373820" y="6725"/>
            <a:ext cx="4477407" cy="105629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373820" y="1051768"/>
            <a:ext cx="4477407" cy="1216149"/>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389586" y="2272438"/>
            <a:ext cx="4477407" cy="1180209"/>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389586" y="3452648"/>
            <a:ext cx="4477407" cy="115088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389586" y="4603530"/>
            <a:ext cx="4477407" cy="1182415"/>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3413234" y="5785946"/>
            <a:ext cx="4477407" cy="104052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3436883" y="6725"/>
            <a:ext cx="2380593" cy="369332"/>
          </a:xfrm>
          <a:prstGeom prst="rect">
            <a:avLst/>
          </a:prstGeom>
          <a:noFill/>
        </p:spPr>
        <p:txBody>
          <a:bodyPr wrap="square" rtlCol="0">
            <a:spAutoFit/>
          </a:bodyPr>
          <a:lstStyle/>
          <a:p>
            <a:r>
              <a:rPr lang="en-GB" dirty="0" smtClean="0">
                <a:latin typeface="Calibri" pitchFamily="34" charset="0"/>
                <a:cs typeface="Calibri" pitchFamily="34" charset="0"/>
              </a:rPr>
              <a:t>Awarding Body</a:t>
            </a:r>
            <a:endParaRPr lang="en-GB" dirty="0">
              <a:latin typeface="Calibri" pitchFamily="34" charset="0"/>
              <a:cs typeface="Calibri" pitchFamily="34" charset="0"/>
            </a:endParaRPr>
          </a:p>
        </p:txBody>
      </p:sp>
      <p:sp>
        <p:nvSpPr>
          <p:cNvPr id="13" name="TextBox 12"/>
          <p:cNvSpPr txBox="1"/>
          <p:nvPr/>
        </p:nvSpPr>
        <p:spPr>
          <a:xfrm>
            <a:off x="3429000" y="686958"/>
            <a:ext cx="3153103" cy="369332"/>
          </a:xfrm>
          <a:prstGeom prst="rect">
            <a:avLst/>
          </a:prstGeom>
          <a:noFill/>
        </p:spPr>
        <p:txBody>
          <a:bodyPr wrap="square" rtlCol="0">
            <a:spAutoFit/>
          </a:bodyPr>
          <a:lstStyle/>
          <a:p>
            <a:r>
              <a:rPr lang="en-GB" dirty="0" smtClean="0">
                <a:latin typeface="Calibri" pitchFamily="34" charset="0"/>
                <a:cs typeface="Calibri" pitchFamily="34" charset="0"/>
              </a:rPr>
              <a:t>Trinity University</a:t>
            </a:r>
            <a:endParaRPr lang="en-GB" dirty="0">
              <a:latin typeface="Calibri" pitchFamily="34" charset="0"/>
              <a:cs typeface="Calibri" pitchFamily="34" charset="0"/>
            </a:endParaRPr>
          </a:p>
        </p:txBody>
      </p:sp>
      <p:sp>
        <p:nvSpPr>
          <p:cNvPr id="14" name="TextBox 13"/>
          <p:cNvSpPr txBox="1"/>
          <p:nvPr/>
        </p:nvSpPr>
        <p:spPr>
          <a:xfrm>
            <a:off x="3389586" y="1056290"/>
            <a:ext cx="2554014" cy="378372"/>
          </a:xfrm>
          <a:prstGeom prst="rect">
            <a:avLst/>
          </a:prstGeom>
          <a:noFill/>
        </p:spPr>
        <p:txBody>
          <a:bodyPr wrap="square" rtlCol="0">
            <a:spAutoFit/>
          </a:bodyPr>
          <a:lstStyle/>
          <a:p>
            <a:r>
              <a:rPr lang="en-GB" dirty="0" smtClean="0">
                <a:latin typeface="Calibri" pitchFamily="34" charset="0"/>
                <a:cs typeface="Calibri" pitchFamily="34" charset="0"/>
              </a:rPr>
              <a:t>Program name</a:t>
            </a:r>
            <a:endParaRPr lang="en-GB" dirty="0">
              <a:latin typeface="Calibri" pitchFamily="34" charset="0"/>
              <a:cs typeface="Calibri" pitchFamily="34" charset="0"/>
            </a:endParaRPr>
          </a:p>
        </p:txBody>
      </p:sp>
      <p:sp>
        <p:nvSpPr>
          <p:cNvPr id="15" name="TextBox 14"/>
          <p:cNvSpPr txBox="1"/>
          <p:nvPr/>
        </p:nvSpPr>
        <p:spPr>
          <a:xfrm>
            <a:off x="3389586" y="1889544"/>
            <a:ext cx="2238703" cy="369332"/>
          </a:xfrm>
          <a:prstGeom prst="rect">
            <a:avLst/>
          </a:prstGeom>
          <a:noFill/>
        </p:spPr>
        <p:txBody>
          <a:bodyPr wrap="square" rtlCol="0">
            <a:spAutoFit/>
          </a:bodyPr>
          <a:lstStyle/>
          <a:p>
            <a:r>
              <a:rPr lang="en-GB" dirty="0" smtClean="0">
                <a:latin typeface="Calibri" pitchFamily="34" charset="0"/>
                <a:cs typeface="Calibri" pitchFamily="34" charset="0"/>
              </a:rPr>
              <a:t>BMHP-4003-BIRM</a:t>
            </a:r>
            <a:endParaRPr lang="en-GB" dirty="0">
              <a:latin typeface="Calibri" pitchFamily="34" charset="0"/>
              <a:cs typeface="Calibri" pitchFamily="34" charset="0"/>
            </a:endParaRPr>
          </a:p>
        </p:txBody>
      </p:sp>
      <p:sp>
        <p:nvSpPr>
          <p:cNvPr id="16" name="TextBox 15"/>
          <p:cNvSpPr txBox="1"/>
          <p:nvPr/>
        </p:nvSpPr>
        <p:spPr>
          <a:xfrm>
            <a:off x="3413234" y="2272439"/>
            <a:ext cx="2711669" cy="369332"/>
          </a:xfrm>
          <a:prstGeom prst="rect">
            <a:avLst/>
          </a:prstGeom>
          <a:noFill/>
        </p:spPr>
        <p:txBody>
          <a:bodyPr wrap="square" rtlCol="0">
            <a:spAutoFit/>
          </a:bodyPr>
          <a:lstStyle/>
          <a:p>
            <a:r>
              <a:rPr lang="en-GB" dirty="0" smtClean="0">
                <a:latin typeface="Calibri" pitchFamily="34" charset="0"/>
                <a:cs typeface="Calibri" pitchFamily="34" charset="0"/>
              </a:rPr>
              <a:t>Module name </a:t>
            </a:r>
            <a:endParaRPr lang="en-GB" dirty="0">
              <a:latin typeface="Calibri" pitchFamily="34" charset="0"/>
              <a:cs typeface="Calibri" pitchFamily="34" charset="0"/>
            </a:endParaRPr>
          </a:p>
        </p:txBody>
      </p:sp>
      <p:sp>
        <p:nvSpPr>
          <p:cNvPr id="17" name="TextBox 16"/>
          <p:cNvSpPr txBox="1"/>
          <p:nvPr/>
        </p:nvSpPr>
        <p:spPr>
          <a:xfrm>
            <a:off x="3381703" y="3036020"/>
            <a:ext cx="4256690" cy="369332"/>
          </a:xfrm>
          <a:prstGeom prst="rect">
            <a:avLst/>
          </a:prstGeom>
          <a:noFill/>
        </p:spPr>
        <p:txBody>
          <a:bodyPr wrap="square" rtlCol="0">
            <a:spAutoFit/>
          </a:bodyPr>
          <a:lstStyle/>
          <a:p>
            <a:r>
              <a:rPr lang="en-GB" dirty="0" smtClean="0">
                <a:latin typeface="Calibri" pitchFamily="34" charset="0"/>
                <a:cs typeface="Calibri" pitchFamily="34" charset="0"/>
              </a:rPr>
              <a:t>Psychology for Health and Social Care</a:t>
            </a:r>
            <a:endParaRPr lang="en-GB" dirty="0">
              <a:latin typeface="Calibri" pitchFamily="34" charset="0"/>
              <a:cs typeface="Calibri" pitchFamily="34" charset="0"/>
            </a:endParaRPr>
          </a:p>
        </p:txBody>
      </p:sp>
      <p:sp>
        <p:nvSpPr>
          <p:cNvPr id="18" name="TextBox 17"/>
          <p:cNvSpPr txBox="1"/>
          <p:nvPr/>
        </p:nvSpPr>
        <p:spPr>
          <a:xfrm>
            <a:off x="3413234" y="3452648"/>
            <a:ext cx="2128345" cy="369332"/>
          </a:xfrm>
          <a:prstGeom prst="rect">
            <a:avLst/>
          </a:prstGeom>
          <a:noFill/>
        </p:spPr>
        <p:txBody>
          <a:bodyPr wrap="square" rtlCol="0">
            <a:spAutoFit/>
          </a:bodyPr>
          <a:lstStyle/>
          <a:p>
            <a:r>
              <a:rPr lang="en-GB" dirty="0" smtClean="0">
                <a:latin typeface="Calibri" pitchFamily="34" charset="0"/>
                <a:cs typeface="Calibri" pitchFamily="34" charset="0"/>
              </a:rPr>
              <a:t>Assessment Title</a:t>
            </a:r>
            <a:endParaRPr lang="en-GB" dirty="0">
              <a:latin typeface="Calibri" pitchFamily="34" charset="0"/>
              <a:cs typeface="Calibri" pitchFamily="34" charset="0"/>
            </a:endParaRPr>
          </a:p>
        </p:txBody>
      </p:sp>
      <p:sp>
        <p:nvSpPr>
          <p:cNvPr id="22" name="TextBox 21"/>
          <p:cNvSpPr txBox="1"/>
          <p:nvPr/>
        </p:nvSpPr>
        <p:spPr>
          <a:xfrm>
            <a:off x="3413234" y="4242080"/>
            <a:ext cx="4477407" cy="369332"/>
          </a:xfrm>
          <a:prstGeom prst="rect">
            <a:avLst/>
          </a:prstGeom>
          <a:noFill/>
        </p:spPr>
        <p:txBody>
          <a:bodyPr wrap="square" rtlCol="0">
            <a:spAutoFit/>
          </a:bodyPr>
          <a:lstStyle/>
          <a:p>
            <a:r>
              <a:rPr lang="en-GB" dirty="0" smtClean="0">
                <a:latin typeface="Calibri" pitchFamily="34" charset="0"/>
                <a:cs typeface="Calibri" pitchFamily="34" charset="0"/>
              </a:rPr>
              <a:t>Why is psychology important</a:t>
            </a:r>
            <a:endParaRPr lang="en-GB" dirty="0">
              <a:latin typeface="Calibri" pitchFamily="34" charset="0"/>
              <a:cs typeface="Calibri" pitchFamily="34" charset="0"/>
            </a:endParaRPr>
          </a:p>
        </p:txBody>
      </p:sp>
      <p:sp>
        <p:nvSpPr>
          <p:cNvPr id="23" name="TextBox 22"/>
          <p:cNvSpPr txBox="1"/>
          <p:nvPr/>
        </p:nvSpPr>
        <p:spPr>
          <a:xfrm>
            <a:off x="3413234" y="4603530"/>
            <a:ext cx="4445876" cy="369332"/>
          </a:xfrm>
          <a:prstGeom prst="rect">
            <a:avLst/>
          </a:prstGeom>
          <a:noFill/>
        </p:spPr>
        <p:txBody>
          <a:bodyPr wrap="square" rtlCol="0">
            <a:spAutoFit/>
          </a:bodyPr>
          <a:lstStyle/>
          <a:p>
            <a:r>
              <a:rPr lang="en-GB" dirty="0" smtClean="0">
                <a:latin typeface="Calibri" pitchFamily="34" charset="0"/>
                <a:cs typeface="Calibri" pitchFamily="34" charset="0"/>
              </a:rPr>
              <a:t>Student number</a:t>
            </a:r>
            <a:endParaRPr lang="en-GB" dirty="0">
              <a:latin typeface="Calibri" pitchFamily="34" charset="0"/>
              <a:cs typeface="Calibri" pitchFamily="34" charset="0"/>
            </a:endParaRPr>
          </a:p>
        </p:txBody>
      </p:sp>
      <p:sp>
        <p:nvSpPr>
          <p:cNvPr id="24" name="TextBox 23"/>
          <p:cNvSpPr txBox="1"/>
          <p:nvPr/>
        </p:nvSpPr>
        <p:spPr>
          <a:xfrm>
            <a:off x="3397468" y="5416614"/>
            <a:ext cx="4453759" cy="369332"/>
          </a:xfrm>
          <a:prstGeom prst="rect">
            <a:avLst/>
          </a:prstGeom>
          <a:noFill/>
        </p:spPr>
        <p:txBody>
          <a:bodyPr wrap="square" rtlCol="0">
            <a:spAutoFit/>
          </a:bodyPr>
          <a:lstStyle/>
          <a:p>
            <a:r>
              <a:rPr lang="en-GB" dirty="0" smtClean="0">
                <a:latin typeface="Calibri" pitchFamily="34" charset="0"/>
                <a:cs typeface="Calibri" pitchFamily="34" charset="0"/>
              </a:rPr>
              <a:t>2122087</a:t>
            </a:r>
            <a:endParaRPr lang="en-GB" dirty="0">
              <a:latin typeface="Calibri" pitchFamily="34" charset="0"/>
              <a:cs typeface="Calibri" pitchFamily="34" charset="0"/>
            </a:endParaRPr>
          </a:p>
        </p:txBody>
      </p:sp>
      <p:sp>
        <p:nvSpPr>
          <p:cNvPr id="25" name="TextBox 24"/>
          <p:cNvSpPr txBox="1"/>
          <p:nvPr/>
        </p:nvSpPr>
        <p:spPr>
          <a:xfrm>
            <a:off x="3413234" y="5785946"/>
            <a:ext cx="4453759" cy="369332"/>
          </a:xfrm>
          <a:prstGeom prst="rect">
            <a:avLst/>
          </a:prstGeom>
          <a:noFill/>
        </p:spPr>
        <p:txBody>
          <a:bodyPr wrap="square" rtlCol="0">
            <a:spAutoFit/>
          </a:bodyPr>
          <a:lstStyle/>
          <a:p>
            <a:r>
              <a:rPr lang="en-GB" dirty="0" smtClean="0">
                <a:latin typeface="Calibri" pitchFamily="34" charset="0"/>
                <a:cs typeface="Calibri" pitchFamily="34" charset="0"/>
              </a:rPr>
              <a:t>Tutor name</a:t>
            </a:r>
            <a:endParaRPr lang="en-GB" dirty="0">
              <a:latin typeface="Calibri" pitchFamily="34" charset="0"/>
              <a:cs typeface="Calibri" pitchFamily="34" charset="0"/>
            </a:endParaRPr>
          </a:p>
        </p:txBody>
      </p:sp>
      <p:sp>
        <p:nvSpPr>
          <p:cNvPr id="26" name="TextBox 25"/>
          <p:cNvSpPr txBox="1"/>
          <p:nvPr/>
        </p:nvSpPr>
        <p:spPr>
          <a:xfrm>
            <a:off x="3444765" y="6465019"/>
            <a:ext cx="4445876" cy="369332"/>
          </a:xfrm>
          <a:prstGeom prst="rect">
            <a:avLst/>
          </a:prstGeom>
          <a:noFill/>
        </p:spPr>
        <p:txBody>
          <a:bodyPr wrap="square" rtlCol="0">
            <a:spAutoFit/>
          </a:bodyPr>
          <a:lstStyle/>
          <a:p>
            <a:r>
              <a:rPr lang="en-GB" dirty="0" smtClean="0">
                <a:latin typeface="Calibri" pitchFamily="34" charset="0"/>
                <a:cs typeface="Calibri" pitchFamily="34" charset="0"/>
              </a:rPr>
              <a:t>Rebecca </a:t>
            </a:r>
            <a:r>
              <a:rPr lang="en-GB" dirty="0" err="1" smtClean="0">
                <a:latin typeface="Calibri" pitchFamily="34" charset="0"/>
                <a:cs typeface="Calibri" pitchFamily="34" charset="0"/>
              </a:rPr>
              <a:t>kavanagh</a:t>
            </a:r>
            <a:endParaRPr lang="en-GB" dirty="0">
              <a:latin typeface="Calibri" pitchFamily="34" charset="0"/>
              <a:cs typeface="Calibri" pitchFamily="34" charset="0"/>
            </a:endParaRPr>
          </a:p>
        </p:txBody>
      </p:sp>
    </p:spTree>
    <p:extLst>
      <p:ext uri="{BB962C8B-B14F-4D97-AF65-F5344CB8AC3E}">
        <p14:creationId xmlns:p14="http://schemas.microsoft.com/office/powerpoint/2010/main" val="334045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131533-641D-F579-2FF1-2DB94DB105CC}"/>
              </a:ext>
            </a:extLst>
          </p:cNvPr>
          <p:cNvSpPr>
            <a:spLocks noGrp="1"/>
          </p:cNvSpPr>
          <p:nvPr>
            <p:ph type="ctrTitle"/>
          </p:nvPr>
        </p:nvSpPr>
        <p:spPr>
          <a:xfrm>
            <a:off x="1051560" y="1432223"/>
            <a:ext cx="9699298" cy="2589361"/>
          </a:xfrm>
        </p:spPr>
        <p:txBody>
          <a:bodyPr/>
          <a:lstStyle/>
          <a:p>
            <a:pPr algn="ctr"/>
            <a:r>
              <a:rPr lang="en-US" sz="6000" b="1" dirty="0"/>
              <a:t>Why is psychology important when working as a FAMILY SOCIAL WORKER</a:t>
            </a:r>
          </a:p>
        </p:txBody>
      </p:sp>
      <p:sp>
        <p:nvSpPr>
          <p:cNvPr id="3" name="Subtitle 2">
            <a:extLst>
              <a:ext uri="{FF2B5EF4-FFF2-40B4-BE49-F238E27FC236}">
                <a16:creationId xmlns:a16="http://schemas.microsoft.com/office/drawing/2014/main" xmlns="" id="{F4790B93-2D8F-1389-FE5B-75EE55FF7E69}"/>
              </a:ext>
            </a:extLst>
          </p:cNvPr>
          <p:cNvSpPr>
            <a:spLocks noGrp="1"/>
          </p:cNvSpPr>
          <p:nvPr>
            <p:ph type="subTitle" idx="1"/>
          </p:nvPr>
        </p:nvSpPr>
        <p:spPr>
          <a:xfrm>
            <a:off x="1051560" y="4824126"/>
            <a:ext cx="7891272" cy="1069848"/>
          </a:xfrm>
        </p:spPr>
        <p:txBody>
          <a:bodyPr/>
          <a:lstStyle/>
          <a:p>
            <a:r>
              <a:rPr lang="en-US" dirty="0"/>
              <a:t>Submitted By: __________________</a:t>
            </a:r>
          </a:p>
        </p:txBody>
      </p:sp>
    </p:spTree>
    <p:extLst>
      <p:ext uri="{BB962C8B-B14F-4D97-AF65-F5344CB8AC3E}">
        <p14:creationId xmlns:p14="http://schemas.microsoft.com/office/powerpoint/2010/main" val="3208690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2" name="Rectangle 1061">
            <a:extLst>
              <a:ext uri="{FF2B5EF4-FFF2-40B4-BE49-F238E27FC236}">
                <a16:creationId xmlns:a16="http://schemas.microsoft.com/office/drawing/2014/main" xmlns="" id="{E009DD9B-5EE2-4C0D-8B2B-351C8C1022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4" name="Rectangle 1063">
            <a:extLst>
              <a:ext uri="{FF2B5EF4-FFF2-40B4-BE49-F238E27FC236}">
                <a16:creationId xmlns:a16="http://schemas.microsoft.com/office/drawing/2014/main" xmlns="" id="{E720DB99-7745-4E75-9D96-AAB6D55C53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66" name="Rectangle 1065">
            <a:extLst>
              <a:ext uri="{FF2B5EF4-FFF2-40B4-BE49-F238E27FC236}">
                <a16:creationId xmlns:a16="http://schemas.microsoft.com/office/drawing/2014/main" xmlns="" id="{D68803C4-E159-4360-B7BB-74205C8F78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68" name="Rectangle 1067">
            <a:extLst>
              <a:ext uri="{FF2B5EF4-FFF2-40B4-BE49-F238E27FC236}">
                <a16:creationId xmlns:a16="http://schemas.microsoft.com/office/drawing/2014/main" xmlns="" id="{504B0465-3B07-49BF-BEA7-D814762462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D8D6D246-175A-1CAD-EC37-9B165934E9A1}"/>
              </a:ext>
            </a:extLst>
          </p:cNvPr>
          <p:cNvSpPr>
            <a:spLocks noGrp="1"/>
          </p:cNvSpPr>
          <p:nvPr>
            <p:ph type="title"/>
          </p:nvPr>
        </p:nvSpPr>
        <p:spPr>
          <a:xfrm>
            <a:off x="1069848" y="484632"/>
            <a:ext cx="10058400" cy="1609344"/>
          </a:xfrm>
        </p:spPr>
        <p:txBody>
          <a:bodyPr>
            <a:normAutofit/>
          </a:bodyPr>
          <a:lstStyle/>
          <a:p>
            <a:r>
              <a:rPr lang="en-US" b="1" dirty="0"/>
              <a:t>What is Psychology?</a:t>
            </a:r>
          </a:p>
        </p:txBody>
      </p:sp>
      <p:pic>
        <p:nvPicPr>
          <p:cNvPr id="1028" name="Picture 4" descr="A red and white sign&#10;&#10;Description automatically generated with low confidence">
            <a:extLst>
              <a:ext uri="{FF2B5EF4-FFF2-40B4-BE49-F238E27FC236}">
                <a16:creationId xmlns:a16="http://schemas.microsoft.com/office/drawing/2014/main" xmlns="" id="{C82E1B0C-1FD3-7154-2C29-FAEF42581D2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395" r="6691"/>
          <a:stretch/>
        </p:blipFill>
        <p:spPr bwMode="auto">
          <a:xfrm>
            <a:off x="1007196" y="2265037"/>
            <a:ext cx="5088800" cy="3907158"/>
          </a:xfrm>
          <a:prstGeom prst="rect">
            <a:avLst/>
          </a:prstGeom>
          <a:noFill/>
          <a:extLst>
            <a:ext uri="{909E8E84-426E-40DD-AFC4-6F175D3DCCD1}">
              <a14:hiddenFill xmlns:a14="http://schemas.microsoft.com/office/drawing/2010/main">
                <a:solidFill>
                  <a:srgbClr val="FFFFFF"/>
                </a:solidFill>
              </a14:hiddenFill>
            </a:ext>
          </a:extLst>
        </p:spPr>
      </p:pic>
      <p:sp>
        <p:nvSpPr>
          <p:cNvPr id="1070" name="Oval 1069">
            <a:extLst>
              <a:ext uri="{FF2B5EF4-FFF2-40B4-BE49-F238E27FC236}">
                <a16:creationId xmlns:a16="http://schemas.microsoft.com/office/drawing/2014/main" xmlns="" id="{49B7FFA5-14CB-4A4F-9BCC-CA3AA5D9D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72" name="Oval 1071">
            <a:extLst>
              <a:ext uri="{FF2B5EF4-FFF2-40B4-BE49-F238E27FC236}">
                <a16:creationId xmlns:a16="http://schemas.microsoft.com/office/drawing/2014/main" xmlns="" id="{04E48745-7512-4EC2-9E20-9092D12150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aphicFrame>
        <p:nvGraphicFramePr>
          <p:cNvPr id="1043" name="Content Placeholder 2">
            <a:extLst>
              <a:ext uri="{FF2B5EF4-FFF2-40B4-BE49-F238E27FC236}">
                <a16:creationId xmlns:a16="http://schemas.microsoft.com/office/drawing/2014/main" xmlns="" id="{F8EB3490-551D-A824-B6E0-2D1234B77090}"/>
              </a:ext>
            </a:extLst>
          </p:cNvPr>
          <p:cNvGraphicFramePr>
            <a:graphicFrameLocks noGrp="1"/>
          </p:cNvGraphicFramePr>
          <p:nvPr>
            <p:ph idx="1"/>
            <p:extLst>
              <p:ext uri="{D42A27DB-BD31-4B8C-83A1-F6EECF244321}">
                <p14:modId xmlns:p14="http://schemas.microsoft.com/office/powerpoint/2010/main" val="2704278973"/>
              </p:ext>
            </p:extLst>
          </p:nvPr>
        </p:nvGraphicFramePr>
        <p:xfrm>
          <a:off x="6496216" y="2320412"/>
          <a:ext cx="4632031" cy="385178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5" name="TextBox 4">
            <a:extLst>
              <a:ext uri="{FF2B5EF4-FFF2-40B4-BE49-F238E27FC236}">
                <a16:creationId xmlns:a16="http://schemas.microsoft.com/office/drawing/2014/main" xmlns="" id="{A534FAB6-EF94-6909-4E16-AF0CE4032C89}"/>
              </a:ext>
            </a:extLst>
          </p:cNvPr>
          <p:cNvSpPr txBox="1"/>
          <p:nvPr/>
        </p:nvSpPr>
        <p:spPr>
          <a:xfrm>
            <a:off x="1567" y="6373269"/>
            <a:ext cx="9321542" cy="338554"/>
          </a:xfrm>
          <a:prstGeom prst="rect">
            <a:avLst/>
          </a:prstGeom>
          <a:noFill/>
        </p:spPr>
        <p:txBody>
          <a:bodyPr wrap="square">
            <a:spAutoFit/>
          </a:bodyPr>
          <a:lstStyle/>
          <a:p>
            <a:r>
              <a:rPr lang="en-US" sz="1600" dirty="0"/>
              <a:t>Hothersall, D., &amp; Lovett, B. J. (2022). History of psychology. Cambridge University Press.</a:t>
            </a:r>
          </a:p>
        </p:txBody>
      </p:sp>
    </p:spTree>
    <p:extLst>
      <p:ext uri="{BB962C8B-B14F-4D97-AF65-F5344CB8AC3E}">
        <p14:creationId xmlns:p14="http://schemas.microsoft.com/office/powerpoint/2010/main" val="901515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2" name="Rectangle 2071">
            <a:extLst>
              <a:ext uri="{FF2B5EF4-FFF2-40B4-BE49-F238E27FC236}">
                <a16:creationId xmlns:a16="http://schemas.microsoft.com/office/drawing/2014/main" xmlns="" id="{5118BA95-03E7-41B7-B442-0AF8C0A7FF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xmlns="" id="{70611592-6B7B-17CA-E974-132DC77FF888}"/>
              </a:ext>
            </a:extLst>
          </p:cNvPr>
          <p:cNvSpPr>
            <a:spLocks noGrp="1"/>
          </p:cNvSpPr>
          <p:nvPr>
            <p:ph type="title"/>
          </p:nvPr>
        </p:nvSpPr>
        <p:spPr>
          <a:xfrm>
            <a:off x="1063752" y="978010"/>
            <a:ext cx="5188624" cy="1831344"/>
          </a:xfrm>
        </p:spPr>
        <p:txBody>
          <a:bodyPr>
            <a:normAutofit/>
          </a:bodyPr>
          <a:lstStyle/>
          <a:p>
            <a:r>
              <a:rPr lang="en-US" sz="4800" b="1" dirty="0"/>
              <a:t>What is Lifespan Development?</a:t>
            </a:r>
          </a:p>
        </p:txBody>
      </p:sp>
      <p:sp>
        <p:nvSpPr>
          <p:cNvPr id="3" name="Content Placeholder 2">
            <a:extLst>
              <a:ext uri="{FF2B5EF4-FFF2-40B4-BE49-F238E27FC236}">
                <a16:creationId xmlns:a16="http://schemas.microsoft.com/office/drawing/2014/main" xmlns="" id="{3155AA9C-A51B-F280-6EA9-3A29F45E3F9A}"/>
              </a:ext>
            </a:extLst>
          </p:cNvPr>
          <p:cNvSpPr>
            <a:spLocks noGrp="1"/>
          </p:cNvSpPr>
          <p:nvPr>
            <p:ph idx="1"/>
          </p:nvPr>
        </p:nvSpPr>
        <p:spPr>
          <a:xfrm>
            <a:off x="1063752" y="3029446"/>
            <a:ext cx="5188624" cy="3142753"/>
          </a:xfrm>
        </p:spPr>
        <p:txBody>
          <a:bodyPr>
            <a:normAutofit/>
          </a:bodyPr>
          <a:lstStyle/>
          <a:p>
            <a:r>
              <a:rPr lang="en-US"/>
              <a:t>The American Psychological Association describes human lifespan development as the study of how humans learn, mature, and adapt from infancy to adulthood to old age. Physical, cognitive, social, intellectual, perceptual, personality, and emotional development are among the areas of emphasis.</a:t>
            </a:r>
            <a:endParaRPr lang="en-US" dirty="0"/>
          </a:p>
        </p:txBody>
      </p:sp>
      <p:sp>
        <p:nvSpPr>
          <p:cNvPr id="2074" name="Rectangle 2073">
            <a:extLst>
              <a:ext uri="{FF2B5EF4-FFF2-40B4-BE49-F238E27FC236}">
                <a16:creationId xmlns:a16="http://schemas.microsoft.com/office/drawing/2014/main" xmlns="" id="{AD9B3EAD-A2B3-42C4-927C-3455E3E69E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032123" y="3388659"/>
            <a:ext cx="36576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pic>
        <p:nvPicPr>
          <p:cNvPr id="2052" name="Picture 4" descr="Icon&#10;&#10;Description automatically generated">
            <a:extLst>
              <a:ext uri="{FF2B5EF4-FFF2-40B4-BE49-F238E27FC236}">
                <a16:creationId xmlns:a16="http://schemas.microsoft.com/office/drawing/2014/main" xmlns="" id="{F3107B80-13F6-8724-5A66-FDF0B44B9A5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 b="-4"/>
          <a:stretch/>
        </p:blipFill>
        <p:spPr bwMode="auto">
          <a:xfrm>
            <a:off x="7629144" y="1682496"/>
            <a:ext cx="3502152" cy="3502152"/>
          </a:xfrm>
          <a:custGeom>
            <a:avLst/>
            <a:gdLst/>
            <a:ahLst/>
            <a:cxnLst/>
            <a:rect l="l" t="t" r="r" b="b"/>
            <a:pathLst>
              <a:path w="3502152" h="3502152">
                <a:moveTo>
                  <a:pt x="1751076" y="196996"/>
                </a:moveTo>
                <a:cubicBezTo>
                  <a:pt x="2609371" y="196996"/>
                  <a:pt x="3305156" y="892781"/>
                  <a:pt x="3305156" y="1751076"/>
                </a:cubicBezTo>
                <a:cubicBezTo>
                  <a:pt x="3305156" y="2609371"/>
                  <a:pt x="2609371" y="3305156"/>
                  <a:pt x="1751076" y="3305156"/>
                </a:cubicBezTo>
                <a:cubicBezTo>
                  <a:pt x="892781" y="3305156"/>
                  <a:pt x="196996" y="2609371"/>
                  <a:pt x="196996" y="1751076"/>
                </a:cubicBezTo>
                <a:cubicBezTo>
                  <a:pt x="196996" y="892781"/>
                  <a:pt x="892781" y="196996"/>
                  <a:pt x="1751076" y="196996"/>
                </a:cubicBezTo>
                <a:close/>
                <a:moveTo>
                  <a:pt x="1751076" y="153219"/>
                </a:moveTo>
                <a:cubicBezTo>
                  <a:pt x="868604" y="153219"/>
                  <a:pt x="153219" y="868604"/>
                  <a:pt x="153219" y="1751076"/>
                </a:cubicBezTo>
                <a:cubicBezTo>
                  <a:pt x="153219" y="2633548"/>
                  <a:pt x="868604" y="3348933"/>
                  <a:pt x="1751076" y="3348933"/>
                </a:cubicBezTo>
                <a:cubicBezTo>
                  <a:pt x="2633548" y="3348933"/>
                  <a:pt x="3348933" y="2633548"/>
                  <a:pt x="3348933" y="1751076"/>
                </a:cubicBezTo>
                <a:cubicBezTo>
                  <a:pt x="3348933" y="868604"/>
                  <a:pt x="2633548" y="153219"/>
                  <a:pt x="1751076" y="153219"/>
                </a:cubicBezTo>
                <a:close/>
                <a:moveTo>
                  <a:pt x="1751076" y="0"/>
                </a:moveTo>
                <a:cubicBezTo>
                  <a:pt x="2718169" y="0"/>
                  <a:pt x="3502152" y="783984"/>
                  <a:pt x="3502152" y="1751076"/>
                </a:cubicBezTo>
                <a:cubicBezTo>
                  <a:pt x="3502152" y="2718169"/>
                  <a:pt x="2718169" y="3502152"/>
                  <a:pt x="1751076" y="3502152"/>
                </a:cubicBezTo>
                <a:cubicBezTo>
                  <a:pt x="783983" y="3502152"/>
                  <a:pt x="0" y="2718169"/>
                  <a:pt x="0" y="1751076"/>
                </a:cubicBezTo>
                <a:cubicBezTo>
                  <a:pt x="0" y="783984"/>
                  <a:pt x="783983" y="0"/>
                  <a:pt x="1751076" y="0"/>
                </a:cubicBezTo>
                <a:close/>
              </a:path>
            </a:pathLst>
          </a:custGeom>
          <a:noFill/>
          <a:extLst>
            <a:ext uri="{909E8E84-426E-40DD-AFC4-6F175D3DCCD1}">
              <a14:hiddenFill xmlns:a14="http://schemas.microsoft.com/office/drawing/2010/main">
                <a:solidFill>
                  <a:srgbClr val="FFFFFF"/>
                </a:solidFill>
              </a14:hiddenFill>
            </a:ext>
          </a:extLst>
        </p:spPr>
      </p:pic>
      <p:sp>
        <p:nvSpPr>
          <p:cNvPr id="2076" name="Freeform: Shape 2075">
            <a:extLst>
              <a:ext uri="{FF2B5EF4-FFF2-40B4-BE49-F238E27FC236}">
                <a16:creationId xmlns:a16="http://schemas.microsoft.com/office/drawing/2014/main" xmlns="" id="{89F78725-8B4F-43D3-B767-EB7DB0C020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630457" y="1682496"/>
            <a:ext cx="3502152" cy="3502152"/>
          </a:xfrm>
          <a:custGeom>
            <a:avLst/>
            <a:gdLst>
              <a:gd name="connsiteX0" fmla="*/ 3657600 w 7315200"/>
              <a:gd name="connsiteY0" fmla="*/ 411480 h 7315200"/>
              <a:gd name="connsiteX1" fmla="*/ 6903720 w 7315200"/>
              <a:gd name="connsiteY1" fmla="*/ 3657600 h 7315200"/>
              <a:gd name="connsiteX2" fmla="*/ 3657600 w 7315200"/>
              <a:gd name="connsiteY2" fmla="*/ 6903720 h 7315200"/>
              <a:gd name="connsiteX3" fmla="*/ 411480 w 7315200"/>
              <a:gd name="connsiteY3" fmla="*/ 3657600 h 7315200"/>
              <a:gd name="connsiteX4" fmla="*/ 3657600 w 7315200"/>
              <a:gd name="connsiteY4" fmla="*/ 411480 h 7315200"/>
              <a:gd name="connsiteX5" fmla="*/ 3657600 w 7315200"/>
              <a:gd name="connsiteY5" fmla="*/ 320040 h 7315200"/>
              <a:gd name="connsiteX6" fmla="*/ 320040 w 7315200"/>
              <a:gd name="connsiteY6" fmla="*/ 3657600 h 7315200"/>
              <a:gd name="connsiteX7" fmla="*/ 3657600 w 7315200"/>
              <a:gd name="connsiteY7" fmla="*/ 6995160 h 7315200"/>
              <a:gd name="connsiteX8" fmla="*/ 6995160 w 7315200"/>
              <a:gd name="connsiteY8" fmla="*/ 3657600 h 7315200"/>
              <a:gd name="connsiteX9" fmla="*/ 3657600 w 7315200"/>
              <a:gd name="connsiteY9" fmla="*/ 320040 h 7315200"/>
              <a:gd name="connsiteX10" fmla="*/ 3657600 w 7315200"/>
              <a:gd name="connsiteY10" fmla="*/ 0 h 7315200"/>
              <a:gd name="connsiteX11" fmla="*/ 7315200 w 7315200"/>
              <a:gd name="connsiteY11" fmla="*/ 3657600 h 7315200"/>
              <a:gd name="connsiteX12" fmla="*/ 3657600 w 7315200"/>
              <a:gd name="connsiteY12" fmla="*/ 7315200 h 7315200"/>
              <a:gd name="connsiteX13" fmla="*/ 0 w 7315200"/>
              <a:gd name="connsiteY13" fmla="*/ 3657600 h 7315200"/>
              <a:gd name="connsiteX14" fmla="*/ 3657600 w 7315200"/>
              <a:gd name="connsiteY14" fmla="*/ 0 h 73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15200" h="7315200">
                <a:moveTo>
                  <a:pt x="3657600" y="411480"/>
                </a:moveTo>
                <a:cubicBezTo>
                  <a:pt x="5450383" y="411480"/>
                  <a:pt x="6903720" y="1864817"/>
                  <a:pt x="6903720" y="3657600"/>
                </a:cubicBezTo>
                <a:cubicBezTo>
                  <a:pt x="6903720" y="5450383"/>
                  <a:pt x="5450383" y="6903720"/>
                  <a:pt x="3657600" y="6903720"/>
                </a:cubicBezTo>
                <a:cubicBezTo>
                  <a:pt x="1864817" y="6903720"/>
                  <a:pt x="411480" y="5450383"/>
                  <a:pt x="411480" y="3657600"/>
                </a:cubicBezTo>
                <a:cubicBezTo>
                  <a:pt x="411480" y="1864817"/>
                  <a:pt x="1864817" y="411480"/>
                  <a:pt x="3657600" y="411480"/>
                </a:cubicBezTo>
                <a:close/>
                <a:moveTo>
                  <a:pt x="3657600" y="320040"/>
                </a:moveTo>
                <a:cubicBezTo>
                  <a:pt x="1814317" y="320040"/>
                  <a:pt x="320040" y="1814317"/>
                  <a:pt x="320040" y="3657600"/>
                </a:cubicBezTo>
                <a:cubicBezTo>
                  <a:pt x="320040" y="5500883"/>
                  <a:pt x="1814317" y="6995160"/>
                  <a:pt x="3657600" y="6995160"/>
                </a:cubicBezTo>
                <a:cubicBezTo>
                  <a:pt x="5500883" y="6995160"/>
                  <a:pt x="6995160" y="5500883"/>
                  <a:pt x="6995160" y="3657600"/>
                </a:cubicBezTo>
                <a:cubicBezTo>
                  <a:pt x="6995160" y="1814317"/>
                  <a:pt x="5500883" y="320040"/>
                  <a:pt x="3657600" y="320040"/>
                </a:cubicBezTo>
                <a:close/>
                <a:moveTo>
                  <a:pt x="3657600" y="0"/>
                </a:moveTo>
                <a:cubicBezTo>
                  <a:pt x="5677637" y="0"/>
                  <a:pt x="7315200" y="1637563"/>
                  <a:pt x="7315200" y="3657600"/>
                </a:cubicBezTo>
                <a:cubicBezTo>
                  <a:pt x="7315200" y="5677637"/>
                  <a:pt x="5677637" y="7315200"/>
                  <a:pt x="3657600" y="7315200"/>
                </a:cubicBezTo>
                <a:cubicBezTo>
                  <a:pt x="1637563" y="7315200"/>
                  <a:pt x="0" y="5677637"/>
                  <a:pt x="0" y="3657600"/>
                </a:cubicBezTo>
                <a:cubicBezTo>
                  <a:pt x="0" y="1637563"/>
                  <a:pt x="1637563" y="0"/>
                  <a:pt x="3657600" y="0"/>
                </a:cubicBezTo>
                <a:close/>
              </a:path>
            </a:pathLst>
          </a:custGeom>
          <a:blipFill dpi="0" rotWithShape="1">
            <a:blip r:embed="rId5">
              <a:alphaModFix amt="30000"/>
              <a:duotone>
                <a:prstClr val="black"/>
                <a:schemeClr val="accent1">
                  <a:tint val="45000"/>
                  <a:satMod val="400000"/>
                </a:schemeClr>
              </a:duotone>
              <a:extLst>
                <a:ext uri="{BEBA8EAE-BF5A-486C-A8C5-ECC9F3942E4B}">
                  <a14:imgProps xmlns:a14="http://schemas.microsoft.com/office/drawing/2010/main">
                    <a14:imgLayer r:embed="rId3">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nvGrpSpPr>
          <p:cNvPr id="2078" name="Group 2077">
            <a:extLst>
              <a:ext uri="{FF2B5EF4-FFF2-40B4-BE49-F238E27FC236}">
                <a16:creationId xmlns:a16="http://schemas.microsoft.com/office/drawing/2014/main" xmlns="" id="{C9B0630D-5E49-4BF7-8CF1-7DECD4B08B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401725" y="6229681"/>
            <a:ext cx="457200" cy="457200"/>
            <a:chOff x="11361456" y="6195813"/>
            <a:chExt cx="548640" cy="548640"/>
          </a:xfrm>
        </p:grpSpPr>
        <p:sp>
          <p:nvSpPr>
            <p:cNvPr id="2079" name="Oval 2078">
              <a:extLst>
                <a:ext uri="{FF2B5EF4-FFF2-40B4-BE49-F238E27FC236}">
                  <a16:creationId xmlns:a16="http://schemas.microsoft.com/office/drawing/2014/main" xmlns="" id="{A7E3DF29-A3BC-402A-A498-16B2DF18131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080" name="Oval 2079">
              <a:extLst>
                <a:ext uri="{FF2B5EF4-FFF2-40B4-BE49-F238E27FC236}">
                  <a16:creationId xmlns:a16="http://schemas.microsoft.com/office/drawing/2014/main" xmlns="" id="{1B14D33E-BADF-4271-ACE1-06D8199FF57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5" name="TextBox 4">
            <a:extLst>
              <a:ext uri="{FF2B5EF4-FFF2-40B4-BE49-F238E27FC236}">
                <a16:creationId xmlns:a16="http://schemas.microsoft.com/office/drawing/2014/main" xmlns="" id="{E8432B0C-6996-53C9-D34A-C74EBF34EB5C}"/>
              </a:ext>
            </a:extLst>
          </p:cNvPr>
          <p:cNvSpPr txBox="1"/>
          <p:nvPr/>
        </p:nvSpPr>
        <p:spPr>
          <a:xfrm>
            <a:off x="167374" y="6346742"/>
            <a:ext cx="8697978" cy="369332"/>
          </a:xfrm>
          <a:prstGeom prst="rect">
            <a:avLst/>
          </a:prstGeom>
          <a:noFill/>
        </p:spPr>
        <p:txBody>
          <a:bodyPr wrap="square">
            <a:spAutoFit/>
          </a:bodyPr>
          <a:lstStyle/>
          <a:p>
            <a:r>
              <a:rPr lang="en-US" b="0" i="0" dirty="0">
                <a:solidFill>
                  <a:srgbClr val="222222"/>
                </a:solidFill>
                <a:effectLst/>
                <a:latin typeface="Arial" panose="020B0604020202020204" pitchFamily="34" charset="0"/>
              </a:rPr>
              <a:t>Bee, H. L. (1994). </a:t>
            </a:r>
            <a:r>
              <a:rPr lang="en-US" b="0" i="1" dirty="0">
                <a:solidFill>
                  <a:srgbClr val="222222"/>
                </a:solidFill>
                <a:effectLst/>
                <a:latin typeface="Arial" panose="020B0604020202020204" pitchFamily="34" charset="0"/>
              </a:rPr>
              <a:t>Lifespan development</a:t>
            </a:r>
            <a:r>
              <a:rPr lang="en-US" b="0" i="0" dirty="0">
                <a:solidFill>
                  <a:srgbClr val="222222"/>
                </a:solidFill>
                <a:effectLst/>
                <a:latin typeface="Arial" panose="020B0604020202020204" pitchFamily="34" charset="0"/>
              </a:rPr>
              <a:t>. HarperCollins College Publishers.</a:t>
            </a:r>
            <a:endParaRPr lang="en-US" dirty="0"/>
          </a:p>
        </p:txBody>
      </p:sp>
    </p:spTree>
    <p:extLst>
      <p:ext uri="{BB962C8B-B14F-4D97-AF65-F5344CB8AC3E}">
        <p14:creationId xmlns:p14="http://schemas.microsoft.com/office/powerpoint/2010/main" val="2823169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xmlns="" id="{E009DD9B-5EE2-4C0D-8B2B-351C8C1022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1" name="Rectangle 3080">
            <a:extLst>
              <a:ext uri="{FF2B5EF4-FFF2-40B4-BE49-F238E27FC236}">
                <a16:creationId xmlns:a16="http://schemas.microsoft.com/office/drawing/2014/main" xmlns="" id="{E720DB99-7745-4E75-9D96-AAB6D55C53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83" name="Rectangle 3082">
            <a:extLst>
              <a:ext uri="{FF2B5EF4-FFF2-40B4-BE49-F238E27FC236}">
                <a16:creationId xmlns:a16="http://schemas.microsoft.com/office/drawing/2014/main" xmlns="" id="{D68803C4-E159-4360-B7BB-74205C8F78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85" name="Rectangle 3084">
            <a:extLst>
              <a:ext uri="{FF2B5EF4-FFF2-40B4-BE49-F238E27FC236}">
                <a16:creationId xmlns:a16="http://schemas.microsoft.com/office/drawing/2014/main" xmlns="" id="{504B0465-3B07-49BF-BEA7-D814762462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C4A3CF10-C0EB-D32D-DBFA-0AD310A97698}"/>
              </a:ext>
            </a:extLst>
          </p:cNvPr>
          <p:cNvSpPr>
            <a:spLocks noGrp="1"/>
          </p:cNvSpPr>
          <p:nvPr>
            <p:ph type="title"/>
          </p:nvPr>
        </p:nvSpPr>
        <p:spPr>
          <a:xfrm>
            <a:off x="1069848" y="484632"/>
            <a:ext cx="10058400" cy="1609344"/>
          </a:xfrm>
        </p:spPr>
        <p:txBody>
          <a:bodyPr>
            <a:normAutofit/>
          </a:bodyPr>
          <a:lstStyle/>
          <a:p>
            <a:pPr algn="ctr"/>
            <a:r>
              <a:rPr lang="en-US" b="1" dirty="0"/>
              <a:t>Psychological theory of lifespan development </a:t>
            </a:r>
          </a:p>
        </p:txBody>
      </p:sp>
      <p:pic>
        <p:nvPicPr>
          <p:cNvPr id="3074" name="Picture 2" descr="A group of people in suits&#10;&#10;Description automatically generated with low confidence">
            <a:extLst>
              <a:ext uri="{FF2B5EF4-FFF2-40B4-BE49-F238E27FC236}">
                <a16:creationId xmlns:a16="http://schemas.microsoft.com/office/drawing/2014/main" xmlns="" id="{E3066DCA-BB96-159B-A070-B41598D8AC0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062" r="3" b="3"/>
          <a:stretch/>
        </p:blipFill>
        <p:spPr bwMode="auto">
          <a:xfrm>
            <a:off x="1007196" y="2265037"/>
            <a:ext cx="5088800" cy="39071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xmlns="" id="{10C57EAD-0D9C-8503-5188-F171498A6790}"/>
              </a:ext>
            </a:extLst>
          </p:cNvPr>
          <p:cNvSpPr>
            <a:spLocks noGrp="1"/>
          </p:cNvSpPr>
          <p:nvPr>
            <p:ph idx="1"/>
          </p:nvPr>
        </p:nvSpPr>
        <p:spPr>
          <a:xfrm>
            <a:off x="6496216" y="2320412"/>
            <a:ext cx="4632031" cy="3851787"/>
          </a:xfrm>
        </p:spPr>
        <p:txBody>
          <a:bodyPr anchor="ctr">
            <a:normAutofit/>
          </a:bodyPr>
          <a:lstStyle/>
          <a:p>
            <a:pPr marL="0" indent="0" algn="just">
              <a:buNone/>
            </a:pPr>
            <a:r>
              <a:rPr lang="en-US" dirty="0"/>
              <a:t>Erikson proposed that we are motivated by a need to achieve competence in certain areas of our lives. According to psychosocial theory, we experience eight stages of development over our lifespan, from infancy through late adulthood. At each stage there is a conflict, or task, that we need to resolve. Successful completion of each developmental task results in a sense of competence and a healthy personality.</a:t>
            </a:r>
          </a:p>
        </p:txBody>
      </p:sp>
      <p:sp>
        <p:nvSpPr>
          <p:cNvPr id="3087" name="Oval 3086">
            <a:extLst>
              <a:ext uri="{FF2B5EF4-FFF2-40B4-BE49-F238E27FC236}">
                <a16:creationId xmlns:a16="http://schemas.microsoft.com/office/drawing/2014/main" xmlns="" id="{49B7FFA5-14CB-4A4F-9BCC-CA3AA5D9D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89" name="Oval 3088">
            <a:extLst>
              <a:ext uri="{FF2B5EF4-FFF2-40B4-BE49-F238E27FC236}">
                <a16:creationId xmlns:a16="http://schemas.microsoft.com/office/drawing/2014/main" xmlns="" id="{04E48745-7512-4EC2-9E20-9092D12150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4" name="TextBox 3">
            <a:extLst>
              <a:ext uri="{FF2B5EF4-FFF2-40B4-BE49-F238E27FC236}">
                <a16:creationId xmlns:a16="http://schemas.microsoft.com/office/drawing/2014/main" xmlns="" id="{5CDEFCC2-8BA1-B22B-2FC5-A3F9F90944DA}"/>
              </a:ext>
            </a:extLst>
          </p:cNvPr>
          <p:cNvSpPr txBox="1"/>
          <p:nvPr/>
        </p:nvSpPr>
        <p:spPr>
          <a:xfrm>
            <a:off x="304015" y="6373368"/>
            <a:ext cx="6094428" cy="338554"/>
          </a:xfrm>
          <a:prstGeom prst="rect">
            <a:avLst/>
          </a:prstGeom>
          <a:noFill/>
        </p:spPr>
        <p:txBody>
          <a:bodyPr wrap="square">
            <a:spAutoFit/>
          </a:bodyPr>
          <a:lstStyle/>
          <a:p>
            <a:r>
              <a:rPr lang="da-DK" sz="1600" b="0" i="0" dirty="0">
                <a:solidFill>
                  <a:srgbClr val="222222"/>
                </a:solidFill>
                <a:effectLst/>
                <a:latin typeface="Arial" panose="020B0604020202020204" pitchFamily="34" charset="0"/>
              </a:rPr>
              <a:t>McLeod, S. (2013). Erik erikson.</a:t>
            </a:r>
            <a:endParaRPr lang="en-US" sz="1600" dirty="0"/>
          </a:p>
        </p:txBody>
      </p:sp>
    </p:spTree>
    <p:extLst>
      <p:ext uri="{BB962C8B-B14F-4D97-AF65-F5344CB8AC3E}">
        <p14:creationId xmlns:p14="http://schemas.microsoft.com/office/powerpoint/2010/main" val="2152004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92235BD-09A7-F69F-5339-9A21C6B10B1C}"/>
              </a:ext>
            </a:extLst>
          </p:cNvPr>
          <p:cNvSpPr>
            <a:spLocks noGrp="1"/>
          </p:cNvSpPr>
          <p:nvPr>
            <p:ph type="title"/>
          </p:nvPr>
        </p:nvSpPr>
        <p:spPr/>
        <p:txBody>
          <a:bodyPr/>
          <a:lstStyle/>
          <a:p>
            <a:pPr algn="ctr"/>
            <a:r>
              <a:rPr lang="en-US" b="1" dirty="0"/>
              <a:t>Erikson’s Psychosocial Stages of Development</a:t>
            </a:r>
          </a:p>
        </p:txBody>
      </p:sp>
      <p:pic>
        <p:nvPicPr>
          <p:cNvPr id="4100" name="Picture 4">
            <a:extLst>
              <a:ext uri="{FF2B5EF4-FFF2-40B4-BE49-F238E27FC236}">
                <a16:creationId xmlns:a16="http://schemas.microsoft.com/office/drawing/2014/main" xmlns="" id="{6FF82DD6-4E20-DBE0-F398-98DDFBFE32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955" y="2093976"/>
            <a:ext cx="8298498" cy="450265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xmlns="" id="{ABC4E5B9-DF88-C926-831E-9C4E4CA43514}"/>
              </a:ext>
            </a:extLst>
          </p:cNvPr>
          <p:cNvSpPr txBox="1"/>
          <p:nvPr/>
        </p:nvSpPr>
        <p:spPr>
          <a:xfrm>
            <a:off x="304015" y="6373368"/>
            <a:ext cx="6094428" cy="338554"/>
          </a:xfrm>
          <a:prstGeom prst="rect">
            <a:avLst/>
          </a:prstGeom>
          <a:noFill/>
        </p:spPr>
        <p:txBody>
          <a:bodyPr wrap="square">
            <a:spAutoFit/>
          </a:bodyPr>
          <a:lstStyle/>
          <a:p>
            <a:r>
              <a:rPr lang="da-DK" sz="1600" b="0" i="0" dirty="0">
                <a:solidFill>
                  <a:srgbClr val="222222"/>
                </a:solidFill>
                <a:effectLst/>
                <a:latin typeface="Arial" panose="020B0604020202020204" pitchFamily="34" charset="0"/>
              </a:rPr>
              <a:t>McLeod, S. (2013). Erik erikson.</a:t>
            </a:r>
            <a:endParaRPr lang="en-US" sz="1600" dirty="0"/>
          </a:p>
        </p:txBody>
      </p:sp>
    </p:spTree>
    <p:extLst>
      <p:ext uri="{BB962C8B-B14F-4D97-AF65-F5344CB8AC3E}">
        <p14:creationId xmlns:p14="http://schemas.microsoft.com/office/powerpoint/2010/main" val="3832537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127" name="Group 5126">
            <a:extLst>
              <a:ext uri="{FF2B5EF4-FFF2-40B4-BE49-F238E27FC236}">
                <a16:creationId xmlns:a16="http://schemas.microsoft.com/office/drawing/2014/main" xmlns="" id="{2A313B03-D361-4EC9-AF52-0B3C1C92C26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401725" y="6229681"/>
            <a:ext cx="457200" cy="457200"/>
            <a:chOff x="11361456" y="6195813"/>
            <a:chExt cx="548640" cy="548640"/>
          </a:xfrm>
        </p:grpSpPr>
        <p:sp>
          <p:nvSpPr>
            <p:cNvPr id="5128" name="Oval 5127">
              <a:extLst>
                <a:ext uri="{FF2B5EF4-FFF2-40B4-BE49-F238E27FC236}">
                  <a16:creationId xmlns:a16="http://schemas.microsoft.com/office/drawing/2014/main" xmlns="" id="{5E79CB85-A08A-4579-86F6-A8AA97551B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5129" name="Oval 5128">
              <a:extLst>
                <a:ext uri="{FF2B5EF4-FFF2-40B4-BE49-F238E27FC236}">
                  <a16:creationId xmlns:a16="http://schemas.microsoft.com/office/drawing/2014/main" xmlns="" id="{D6C61C9C-364D-4CB6-B9D1-1A6F50F6AF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5131" name="Rectangle 5130">
            <a:extLst>
              <a:ext uri="{FF2B5EF4-FFF2-40B4-BE49-F238E27FC236}">
                <a16:creationId xmlns:a16="http://schemas.microsoft.com/office/drawing/2014/main" xmlns="" id="{3E87C20B-2C3E-43CB-896A-A729E97C38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133" name="Rectangle 5132">
            <a:extLst>
              <a:ext uri="{FF2B5EF4-FFF2-40B4-BE49-F238E27FC236}">
                <a16:creationId xmlns:a16="http://schemas.microsoft.com/office/drawing/2014/main" xmlns="" id="{DF52E719-0B1D-4DC8-B2CB-8BA5556F12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Table&#10;&#10;Description automatically generated">
            <a:extLst>
              <a:ext uri="{FF2B5EF4-FFF2-40B4-BE49-F238E27FC236}">
                <a16:creationId xmlns:a16="http://schemas.microsoft.com/office/drawing/2014/main" xmlns="" id="{5F193F16-E3C6-643B-E0C1-C3F2AC1C5D5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55957" y="801792"/>
            <a:ext cx="10274493" cy="524933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xmlns="" id="{908625E8-7046-D29C-A7C0-71B45CA86931}"/>
              </a:ext>
            </a:extLst>
          </p:cNvPr>
          <p:cNvSpPr txBox="1"/>
          <p:nvPr/>
        </p:nvSpPr>
        <p:spPr>
          <a:xfrm>
            <a:off x="304015" y="6373368"/>
            <a:ext cx="6094428" cy="338554"/>
          </a:xfrm>
          <a:prstGeom prst="rect">
            <a:avLst/>
          </a:prstGeom>
          <a:noFill/>
        </p:spPr>
        <p:txBody>
          <a:bodyPr wrap="square">
            <a:spAutoFit/>
          </a:bodyPr>
          <a:lstStyle/>
          <a:p>
            <a:r>
              <a:rPr lang="da-DK" sz="1600" b="0" i="0" dirty="0">
                <a:solidFill>
                  <a:srgbClr val="222222"/>
                </a:solidFill>
                <a:effectLst/>
                <a:latin typeface="Arial" panose="020B0604020202020204" pitchFamily="34" charset="0"/>
              </a:rPr>
              <a:t>McLeod, S. (2013). Erik erikson.</a:t>
            </a:r>
            <a:endParaRPr lang="en-US" sz="1600" dirty="0"/>
          </a:p>
        </p:txBody>
      </p:sp>
    </p:spTree>
    <p:extLst>
      <p:ext uri="{BB962C8B-B14F-4D97-AF65-F5344CB8AC3E}">
        <p14:creationId xmlns:p14="http://schemas.microsoft.com/office/powerpoint/2010/main" val="76114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xmlns="" id="{E009DD9B-5EE2-4C0D-8B2B-351C8C1022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3" name="Rectangle 6152">
            <a:extLst>
              <a:ext uri="{FF2B5EF4-FFF2-40B4-BE49-F238E27FC236}">
                <a16:creationId xmlns:a16="http://schemas.microsoft.com/office/drawing/2014/main" xmlns="" id="{E720DB99-7745-4E75-9D96-AAB6D55C53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155" name="Rectangle 6154">
            <a:extLst>
              <a:ext uri="{FF2B5EF4-FFF2-40B4-BE49-F238E27FC236}">
                <a16:creationId xmlns:a16="http://schemas.microsoft.com/office/drawing/2014/main" xmlns="" id="{D68803C4-E159-4360-B7BB-74205C8F78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157" name="Rectangle 6156">
            <a:extLst>
              <a:ext uri="{FF2B5EF4-FFF2-40B4-BE49-F238E27FC236}">
                <a16:creationId xmlns:a16="http://schemas.microsoft.com/office/drawing/2014/main" xmlns="" id="{504B0465-3B07-49BF-BEA7-D814762462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D2C3BDC5-1E29-BAB9-C170-3535846EADDC}"/>
              </a:ext>
            </a:extLst>
          </p:cNvPr>
          <p:cNvSpPr>
            <a:spLocks noGrp="1"/>
          </p:cNvSpPr>
          <p:nvPr>
            <p:ph type="title"/>
          </p:nvPr>
        </p:nvSpPr>
        <p:spPr>
          <a:xfrm>
            <a:off x="1069848" y="484632"/>
            <a:ext cx="10058400" cy="1609344"/>
          </a:xfrm>
        </p:spPr>
        <p:txBody>
          <a:bodyPr>
            <a:normAutofit/>
          </a:bodyPr>
          <a:lstStyle/>
          <a:p>
            <a:pPr algn="ctr"/>
            <a:r>
              <a:rPr lang="en-US" sz="4400" b="1" dirty="0"/>
              <a:t>Role of Social Worker in Family Counseling</a:t>
            </a:r>
          </a:p>
        </p:txBody>
      </p:sp>
      <p:pic>
        <p:nvPicPr>
          <p:cNvPr id="6146" name="Picture 2" descr="A group of people sitting in chairs&#10;&#10;Description automatically generated with low confidence">
            <a:extLst>
              <a:ext uri="{FF2B5EF4-FFF2-40B4-BE49-F238E27FC236}">
                <a16:creationId xmlns:a16="http://schemas.microsoft.com/office/drawing/2014/main" xmlns="" id="{9B2A95E9-5D55-8FCD-E09B-3E2B58B8FA9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367" r="18512" b="1"/>
          <a:stretch/>
        </p:blipFill>
        <p:spPr bwMode="auto">
          <a:xfrm>
            <a:off x="1007196" y="2265037"/>
            <a:ext cx="5088800" cy="39071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xmlns="" id="{E0EF5355-B73E-A932-9853-66D32CA875E6}"/>
              </a:ext>
            </a:extLst>
          </p:cNvPr>
          <p:cNvSpPr>
            <a:spLocks noGrp="1"/>
          </p:cNvSpPr>
          <p:nvPr>
            <p:ph idx="1"/>
          </p:nvPr>
        </p:nvSpPr>
        <p:spPr>
          <a:xfrm>
            <a:off x="6496216" y="2320412"/>
            <a:ext cx="4632031" cy="3851787"/>
          </a:xfrm>
        </p:spPr>
        <p:txBody>
          <a:bodyPr anchor="ctr">
            <a:normAutofit/>
          </a:bodyPr>
          <a:lstStyle/>
          <a:p>
            <a:pPr marL="0" indent="0" algn="just">
              <a:buNone/>
            </a:pPr>
            <a:r>
              <a:rPr lang="en-US" sz="1900" dirty="0"/>
              <a:t>Social workers assist families in enhancing their relationships and coping with challenging circumstances such as divorce, illness, and death. They guide families through the counselling process by assisting them in identifying issues, establishing objectives, and locating solutions to their problems. In a crisis situation involving neglect, substance abuse, or violence, they may also recommend legal action, such as the temporary removal of children while their parents address their problems.</a:t>
            </a:r>
          </a:p>
        </p:txBody>
      </p:sp>
      <p:sp>
        <p:nvSpPr>
          <p:cNvPr id="6159" name="Oval 6158">
            <a:extLst>
              <a:ext uri="{FF2B5EF4-FFF2-40B4-BE49-F238E27FC236}">
                <a16:creationId xmlns:a16="http://schemas.microsoft.com/office/drawing/2014/main" xmlns="" id="{49B7FFA5-14CB-4A4F-9BCC-CA3AA5D9D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6161" name="Oval 6160">
            <a:extLst>
              <a:ext uri="{FF2B5EF4-FFF2-40B4-BE49-F238E27FC236}">
                <a16:creationId xmlns:a16="http://schemas.microsoft.com/office/drawing/2014/main" xmlns="" id="{04E48745-7512-4EC2-9E20-9092D12150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4" name="TextBox 3">
            <a:extLst>
              <a:ext uri="{FF2B5EF4-FFF2-40B4-BE49-F238E27FC236}">
                <a16:creationId xmlns:a16="http://schemas.microsoft.com/office/drawing/2014/main" xmlns="" id="{1A568EC0-E16E-1D73-3D31-48A64F80408E}"/>
              </a:ext>
            </a:extLst>
          </p:cNvPr>
          <p:cNvSpPr txBox="1"/>
          <p:nvPr/>
        </p:nvSpPr>
        <p:spPr>
          <a:xfrm>
            <a:off x="81955" y="6132606"/>
            <a:ext cx="5644299" cy="584775"/>
          </a:xfrm>
          <a:prstGeom prst="rect">
            <a:avLst/>
          </a:prstGeom>
          <a:noFill/>
        </p:spPr>
        <p:txBody>
          <a:bodyPr wrap="square">
            <a:spAutoFit/>
          </a:bodyPr>
          <a:lstStyle/>
          <a:p>
            <a:r>
              <a:rPr lang="en-US" sz="1600" dirty="0" err="1"/>
              <a:t>Drumm</a:t>
            </a:r>
            <a:r>
              <a:rPr lang="en-US" sz="1600" dirty="0"/>
              <a:t>, K. (2009). BECOMING A FAMILY COUNSELOR: A BRIDGE to FAMILY THERAPY–THEORY and PRACTICE.</a:t>
            </a:r>
          </a:p>
        </p:txBody>
      </p:sp>
    </p:spTree>
    <p:extLst>
      <p:ext uri="{BB962C8B-B14F-4D97-AF65-F5344CB8AC3E}">
        <p14:creationId xmlns:p14="http://schemas.microsoft.com/office/powerpoint/2010/main" val="2776251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xmlns="" id="{5118BA95-03E7-41B7-B442-0AF8C0A7FF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25" name="Group 24">
            <a:extLst>
              <a:ext uri="{FF2B5EF4-FFF2-40B4-BE49-F238E27FC236}">
                <a16:creationId xmlns:a16="http://schemas.microsoft.com/office/drawing/2014/main" xmlns="" id="{E799C3D5-7D55-4046-808C-F290F456D6E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061035" y="1679569"/>
            <a:ext cx="3498864" cy="3498858"/>
            <a:chOff x="1061035" y="1679569"/>
            <a:chExt cx="3498864" cy="3498858"/>
          </a:xfrm>
        </p:grpSpPr>
        <p:sp>
          <p:nvSpPr>
            <p:cNvPr id="26" name="Oval 25">
              <a:extLst>
                <a:ext uri="{FF2B5EF4-FFF2-40B4-BE49-F238E27FC236}">
                  <a16:creationId xmlns:a16="http://schemas.microsoft.com/office/drawing/2014/main" xmlns="" id="{059D8741-EAD6-41B1-A882-70D70FC358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xmlns="" id="{45444F36-3103-4D11-A25F-C054D4606D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xmlns="" id="{92C0E29F-A03E-223E-2E32-C1BA505BBC40}"/>
              </a:ext>
            </a:extLst>
          </p:cNvPr>
          <p:cNvSpPr>
            <a:spLocks noGrp="1"/>
          </p:cNvSpPr>
          <p:nvPr>
            <p:ph type="title"/>
          </p:nvPr>
        </p:nvSpPr>
        <p:spPr>
          <a:xfrm>
            <a:off x="1490145" y="2376862"/>
            <a:ext cx="2640646" cy="2104273"/>
          </a:xfrm>
          <a:noFill/>
        </p:spPr>
        <p:txBody>
          <a:bodyPr>
            <a:normAutofit/>
          </a:bodyPr>
          <a:lstStyle/>
          <a:p>
            <a:pPr algn="ctr"/>
            <a:r>
              <a:rPr lang="en-US" sz="2600" b="1" dirty="0">
                <a:solidFill>
                  <a:srgbClr val="FFFFFF"/>
                </a:solidFill>
              </a:rPr>
              <a:t>Facilitating Communication</a:t>
            </a:r>
          </a:p>
        </p:txBody>
      </p:sp>
      <p:sp>
        <p:nvSpPr>
          <p:cNvPr id="29" name="Rectangle 28">
            <a:extLst>
              <a:ext uri="{FF2B5EF4-FFF2-40B4-BE49-F238E27FC236}">
                <a16:creationId xmlns:a16="http://schemas.microsoft.com/office/drawing/2014/main" xmlns="" id="{AD9B3EAD-A2B3-42C4-927C-3455E3E69E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xmlns="" id="{7286AD7C-33EB-575C-7BC5-84762E5C3608}"/>
              </a:ext>
            </a:extLst>
          </p:cNvPr>
          <p:cNvSpPr>
            <a:spLocks noGrp="1"/>
          </p:cNvSpPr>
          <p:nvPr>
            <p:ph idx="1"/>
          </p:nvPr>
        </p:nvSpPr>
        <p:spPr>
          <a:xfrm>
            <a:off x="6081089" y="725394"/>
            <a:ext cx="5142658" cy="5407212"/>
          </a:xfrm>
        </p:spPr>
        <p:txBody>
          <a:bodyPr anchor="ctr">
            <a:normAutofit/>
          </a:bodyPr>
          <a:lstStyle/>
          <a:p>
            <a:pPr algn="just"/>
            <a:r>
              <a:rPr lang="en-US" sz="1700" dirty="0"/>
              <a:t>Typically, a social worker will first encourage family members to communicate. Occasionally, by the time they enter counselling, families have not spoken to one another in months. As a neutral third party, the social worker assists family members in communicating their fears, concerns, or disappointments in a non-confrontational manner. She frequently asks families questions designed to help them discover the root causes of their problems.</a:t>
            </a:r>
          </a:p>
          <a:p>
            <a:pPr algn="just"/>
            <a:r>
              <a:rPr lang="en-US" sz="1700" dirty="0"/>
              <a:t>For Example: If a child is misbehaving, it may not be because he disdains his parents, but rather because he is troubled by the tension in his parents' relationship. A social worker would assist him in articulating these ideas so that the entire family could comprehend and discuss them.</a:t>
            </a:r>
          </a:p>
        </p:txBody>
      </p:sp>
      <p:sp>
        <p:nvSpPr>
          <p:cNvPr id="4" name="TextBox 3">
            <a:extLst>
              <a:ext uri="{FF2B5EF4-FFF2-40B4-BE49-F238E27FC236}">
                <a16:creationId xmlns:a16="http://schemas.microsoft.com/office/drawing/2014/main" xmlns="" id="{F1BC86D2-D440-1E23-7B76-BFE2F0262F48}"/>
              </a:ext>
            </a:extLst>
          </p:cNvPr>
          <p:cNvSpPr txBox="1"/>
          <p:nvPr/>
        </p:nvSpPr>
        <p:spPr>
          <a:xfrm>
            <a:off x="81955" y="6132606"/>
            <a:ext cx="5644299" cy="584775"/>
          </a:xfrm>
          <a:prstGeom prst="rect">
            <a:avLst/>
          </a:prstGeom>
          <a:noFill/>
        </p:spPr>
        <p:txBody>
          <a:bodyPr wrap="square">
            <a:spAutoFit/>
          </a:bodyPr>
          <a:lstStyle/>
          <a:p>
            <a:r>
              <a:rPr lang="en-US" sz="1600" dirty="0" err="1"/>
              <a:t>Drumm</a:t>
            </a:r>
            <a:r>
              <a:rPr lang="en-US" sz="1600" dirty="0"/>
              <a:t>, K. (2009). BECOMING A FAMILY COUNSELOR: A BRIDGE to FAMILY THERAPY–THEORY and PRACTICE.</a:t>
            </a:r>
          </a:p>
        </p:txBody>
      </p:sp>
    </p:spTree>
    <p:extLst>
      <p:ext uri="{BB962C8B-B14F-4D97-AF65-F5344CB8AC3E}">
        <p14:creationId xmlns:p14="http://schemas.microsoft.com/office/powerpoint/2010/main" val="26067938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5118BA95-03E7-41B7-B442-0AF8C0A7FF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10" name="Group 9">
            <a:extLst>
              <a:ext uri="{FF2B5EF4-FFF2-40B4-BE49-F238E27FC236}">
                <a16:creationId xmlns:a16="http://schemas.microsoft.com/office/drawing/2014/main" xmlns="" id="{E799C3D5-7D55-4046-808C-F290F456D6E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xmlns="" id="{059D8741-EAD6-41B1-A882-70D70FC358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xmlns="" id="{45444F36-3103-4D11-A25F-C054D4606D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xmlns="" id="{9A190E61-8CB8-DA35-D71F-60002D98BB2F}"/>
              </a:ext>
            </a:extLst>
          </p:cNvPr>
          <p:cNvSpPr>
            <a:spLocks noGrp="1"/>
          </p:cNvSpPr>
          <p:nvPr>
            <p:ph type="title"/>
          </p:nvPr>
        </p:nvSpPr>
        <p:spPr>
          <a:xfrm>
            <a:off x="1490145" y="2376862"/>
            <a:ext cx="2640646" cy="2104273"/>
          </a:xfrm>
          <a:noFill/>
        </p:spPr>
        <p:txBody>
          <a:bodyPr>
            <a:normAutofit/>
          </a:bodyPr>
          <a:lstStyle/>
          <a:p>
            <a:pPr algn="ctr"/>
            <a:r>
              <a:rPr lang="en-US" sz="3000" b="1" dirty="0">
                <a:solidFill>
                  <a:srgbClr val="FFFFFF"/>
                </a:solidFill>
              </a:rPr>
              <a:t>Intervention Duties</a:t>
            </a:r>
          </a:p>
        </p:txBody>
      </p:sp>
      <p:sp>
        <p:nvSpPr>
          <p:cNvPr id="14" name="Rectangle 13">
            <a:extLst>
              <a:ext uri="{FF2B5EF4-FFF2-40B4-BE49-F238E27FC236}">
                <a16:creationId xmlns:a16="http://schemas.microsoft.com/office/drawing/2014/main" xmlns="" id="{AD9B3EAD-A2B3-42C4-927C-3455E3E69E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xmlns="" id="{37DF5FE8-D882-D351-0641-5581A67861BE}"/>
              </a:ext>
            </a:extLst>
          </p:cNvPr>
          <p:cNvSpPr>
            <a:spLocks noGrp="1"/>
          </p:cNvSpPr>
          <p:nvPr>
            <p:ph idx="1"/>
          </p:nvPr>
        </p:nvSpPr>
        <p:spPr>
          <a:xfrm>
            <a:off x="6081089" y="725394"/>
            <a:ext cx="5142658" cy="5407212"/>
          </a:xfrm>
        </p:spPr>
        <p:txBody>
          <a:bodyPr anchor="ctr">
            <a:normAutofit/>
          </a:bodyPr>
          <a:lstStyle/>
          <a:p>
            <a:pPr algn="just"/>
            <a:r>
              <a:rPr lang="en-US" sz="1700" dirty="0"/>
              <a:t>According to the Bureau of Labor Statistics, family intervention in social work sometimes requires immediate solutions, even if short-term, to help families work through problems or defuse potentially volatile situations. Frequently, a social worker will attempt to stabilize the family unit, including addressing the problems of individual family members, so that counselling is more effective.</a:t>
            </a:r>
          </a:p>
          <a:p>
            <a:pPr algn="just"/>
            <a:r>
              <a:rPr lang="en-US" sz="1700" dirty="0"/>
              <a:t>For example, if one family member has a severe drug or alcohol problem, the social worker for family services may recommend he enter a treatment facility prior to continuing therapy. Or, if a family member has a mental disorder such as depression or bipolar disorder, the social worker may recommend that he see a psychiatrist who can prescribe medication to help him manage his condition.</a:t>
            </a:r>
          </a:p>
        </p:txBody>
      </p:sp>
      <p:sp>
        <p:nvSpPr>
          <p:cNvPr id="4" name="TextBox 3">
            <a:extLst>
              <a:ext uri="{FF2B5EF4-FFF2-40B4-BE49-F238E27FC236}">
                <a16:creationId xmlns:a16="http://schemas.microsoft.com/office/drawing/2014/main" xmlns="" id="{58853A5D-4ADE-FE90-650A-7B62A0225E40}"/>
              </a:ext>
            </a:extLst>
          </p:cNvPr>
          <p:cNvSpPr txBox="1"/>
          <p:nvPr/>
        </p:nvSpPr>
        <p:spPr>
          <a:xfrm>
            <a:off x="81955" y="6132606"/>
            <a:ext cx="5644299" cy="584775"/>
          </a:xfrm>
          <a:prstGeom prst="rect">
            <a:avLst/>
          </a:prstGeom>
          <a:noFill/>
        </p:spPr>
        <p:txBody>
          <a:bodyPr wrap="square">
            <a:spAutoFit/>
          </a:bodyPr>
          <a:lstStyle/>
          <a:p>
            <a:r>
              <a:rPr lang="en-US" sz="1600" dirty="0" err="1"/>
              <a:t>Drumm</a:t>
            </a:r>
            <a:r>
              <a:rPr lang="en-US" sz="1600" dirty="0"/>
              <a:t>, K. (2009). BECOMING A FAMILY COUNSELOR: A BRIDGE to FAMILY THERAPY–THEORY and PRACTICE.</a:t>
            </a:r>
          </a:p>
        </p:txBody>
      </p:sp>
    </p:spTree>
    <p:extLst>
      <p:ext uri="{BB962C8B-B14F-4D97-AF65-F5344CB8AC3E}">
        <p14:creationId xmlns:p14="http://schemas.microsoft.com/office/powerpoint/2010/main" val="682897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5118BA95-03E7-41B7-B442-0AF8C0A7FF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10" name="Group 9">
            <a:extLst>
              <a:ext uri="{FF2B5EF4-FFF2-40B4-BE49-F238E27FC236}">
                <a16:creationId xmlns:a16="http://schemas.microsoft.com/office/drawing/2014/main" xmlns="" id="{E799C3D5-7D55-4046-808C-F290F456D6E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xmlns="" id="{059D8741-EAD6-41B1-A882-70D70FC358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xmlns="" id="{45444F36-3103-4D11-A25F-C054D4606D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xmlns="" id="{7BE03B19-F430-09EE-E81C-70342D07F1B3}"/>
              </a:ext>
            </a:extLst>
          </p:cNvPr>
          <p:cNvSpPr>
            <a:spLocks noGrp="1"/>
          </p:cNvSpPr>
          <p:nvPr>
            <p:ph type="title"/>
          </p:nvPr>
        </p:nvSpPr>
        <p:spPr>
          <a:xfrm>
            <a:off x="1490145" y="2376862"/>
            <a:ext cx="2640646" cy="2104273"/>
          </a:xfrm>
          <a:noFill/>
        </p:spPr>
        <p:txBody>
          <a:bodyPr>
            <a:normAutofit/>
          </a:bodyPr>
          <a:lstStyle/>
          <a:p>
            <a:pPr algn="ctr"/>
            <a:r>
              <a:rPr lang="en-US" sz="3000" b="1" dirty="0">
                <a:solidFill>
                  <a:srgbClr val="FFFFFF"/>
                </a:solidFill>
              </a:rPr>
              <a:t>Conflict Resolution</a:t>
            </a:r>
          </a:p>
        </p:txBody>
      </p:sp>
      <p:sp>
        <p:nvSpPr>
          <p:cNvPr id="14" name="Rectangle 13">
            <a:extLst>
              <a:ext uri="{FF2B5EF4-FFF2-40B4-BE49-F238E27FC236}">
                <a16:creationId xmlns:a16="http://schemas.microsoft.com/office/drawing/2014/main" xmlns="" id="{AD9B3EAD-A2B3-42C4-927C-3455E3E69E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xmlns="" id="{F75FBE77-9EA1-8964-BEF6-8CA4BC17C128}"/>
              </a:ext>
            </a:extLst>
          </p:cNvPr>
          <p:cNvSpPr>
            <a:spLocks noGrp="1"/>
          </p:cNvSpPr>
          <p:nvPr>
            <p:ph idx="1"/>
          </p:nvPr>
        </p:nvSpPr>
        <p:spPr>
          <a:xfrm>
            <a:off x="6081089" y="725394"/>
            <a:ext cx="5142658" cy="5407212"/>
          </a:xfrm>
        </p:spPr>
        <p:txBody>
          <a:bodyPr anchor="ctr">
            <a:normAutofit/>
          </a:bodyPr>
          <a:lstStyle/>
          <a:p>
            <a:pPr algn="just"/>
            <a:r>
              <a:rPr lang="en-US" sz="1700" dirty="0"/>
              <a:t>Frequently, families seek family counselling because an immediate issue is causing stress and conflict within the family. According to The New Social Worker, the primary goal of a social worker is to help families comprehend and resolve the problem. If marital problems are causing discord in the family, the social worker will assist the couple in resolving their differences so that they can care for their children as a team instead of constantly arguing.</a:t>
            </a:r>
          </a:p>
          <a:p>
            <a:pPr algn="just"/>
            <a:r>
              <a:rPr lang="en-US" sz="1700" dirty="0"/>
              <a:t>She will also counsel the children to help them realize that their parents' issues are unrelated to them. If children are acting out because they are upset about their parents' divorce or the death of a parent or other family member, the social worker will assist them in coping with their grief or fear.</a:t>
            </a:r>
          </a:p>
        </p:txBody>
      </p:sp>
      <p:sp>
        <p:nvSpPr>
          <p:cNvPr id="4" name="TextBox 3">
            <a:extLst>
              <a:ext uri="{FF2B5EF4-FFF2-40B4-BE49-F238E27FC236}">
                <a16:creationId xmlns:a16="http://schemas.microsoft.com/office/drawing/2014/main" xmlns="" id="{6E01C22A-CE30-BF1C-68AA-9C3F4DE7E519}"/>
              </a:ext>
            </a:extLst>
          </p:cNvPr>
          <p:cNvSpPr txBox="1"/>
          <p:nvPr/>
        </p:nvSpPr>
        <p:spPr>
          <a:xfrm>
            <a:off x="81955" y="6132606"/>
            <a:ext cx="5644299" cy="584775"/>
          </a:xfrm>
          <a:prstGeom prst="rect">
            <a:avLst/>
          </a:prstGeom>
          <a:noFill/>
        </p:spPr>
        <p:txBody>
          <a:bodyPr wrap="square">
            <a:spAutoFit/>
          </a:bodyPr>
          <a:lstStyle/>
          <a:p>
            <a:r>
              <a:rPr lang="en-US" sz="1600" dirty="0" err="1"/>
              <a:t>Drumm</a:t>
            </a:r>
            <a:r>
              <a:rPr lang="en-US" sz="1600" dirty="0"/>
              <a:t>, K. (2009). BECOMING A FAMILY COUNSELOR: A BRIDGE to FAMILY THERAPY–THEORY and PRACTICE.</a:t>
            </a:r>
          </a:p>
        </p:txBody>
      </p:sp>
    </p:spTree>
    <p:extLst>
      <p:ext uri="{BB962C8B-B14F-4D97-AF65-F5344CB8AC3E}">
        <p14:creationId xmlns:p14="http://schemas.microsoft.com/office/powerpoint/2010/main" val="2601289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5118BA95-03E7-41B7-B442-0AF8C0A7FF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10" name="Group 9">
            <a:extLst>
              <a:ext uri="{FF2B5EF4-FFF2-40B4-BE49-F238E27FC236}">
                <a16:creationId xmlns:a16="http://schemas.microsoft.com/office/drawing/2014/main" xmlns="" id="{E799C3D5-7D55-4046-808C-F290F456D6E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xmlns="" id="{059D8741-EAD6-41B1-A882-70D70FC358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xmlns="" id="{45444F36-3103-4D11-A25F-C054D4606D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xmlns="" id="{0D220B6E-BE4F-D069-F6BD-BD70A60C3E65}"/>
              </a:ext>
            </a:extLst>
          </p:cNvPr>
          <p:cNvSpPr>
            <a:spLocks noGrp="1"/>
          </p:cNvSpPr>
          <p:nvPr>
            <p:ph type="title"/>
          </p:nvPr>
        </p:nvSpPr>
        <p:spPr>
          <a:xfrm>
            <a:off x="1490145" y="2376862"/>
            <a:ext cx="2640646" cy="2104273"/>
          </a:xfrm>
          <a:noFill/>
        </p:spPr>
        <p:txBody>
          <a:bodyPr>
            <a:normAutofit/>
          </a:bodyPr>
          <a:lstStyle/>
          <a:p>
            <a:pPr algn="ctr"/>
            <a:r>
              <a:rPr lang="en-US" sz="2300" b="1" dirty="0">
                <a:solidFill>
                  <a:srgbClr val="FFFFFF"/>
                </a:solidFill>
              </a:rPr>
              <a:t>Teaching Responsibilities</a:t>
            </a:r>
          </a:p>
        </p:txBody>
      </p:sp>
      <p:sp>
        <p:nvSpPr>
          <p:cNvPr id="14" name="Rectangle 13">
            <a:extLst>
              <a:ext uri="{FF2B5EF4-FFF2-40B4-BE49-F238E27FC236}">
                <a16:creationId xmlns:a16="http://schemas.microsoft.com/office/drawing/2014/main" xmlns="" id="{AD9B3EAD-A2B3-42C4-927C-3455E3E69E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xmlns="" id="{1BCFDC66-3D1B-C967-86DE-3F0B54A03003}"/>
              </a:ext>
            </a:extLst>
          </p:cNvPr>
          <p:cNvSpPr>
            <a:spLocks noGrp="1"/>
          </p:cNvSpPr>
          <p:nvPr>
            <p:ph idx="1"/>
          </p:nvPr>
        </p:nvSpPr>
        <p:spPr>
          <a:xfrm>
            <a:off x="6081089" y="725394"/>
            <a:ext cx="5142658" cy="5407212"/>
          </a:xfrm>
        </p:spPr>
        <p:txBody>
          <a:bodyPr anchor="ctr">
            <a:normAutofit/>
          </a:bodyPr>
          <a:lstStyle/>
          <a:p>
            <a:pPr algn="just"/>
            <a:r>
              <a:rPr lang="en-US" dirty="0"/>
              <a:t>The long-term objective of a social worker is to teach families how to collaborate to solve and prevent problems. In addition to assisting them with their immediate problems, she will educate them on family dynamics and how they affect both individual family members and the family as a whole. She will help them recognize how they approach problems and why their responses to conflict may exacerbate the situation. She will also assist them in developing a strategy for handling future conflicts more effectively. She may suggest, for instance, that they hold weekly family meetings where they can discuss their concerns openly.</a:t>
            </a:r>
          </a:p>
        </p:txBody>
      </p:sp>
      <p:sp>
        <p:nvSpPr>
          <p:cNvPr id="5" name="TextBox 4">
            <a:extLst>
              <a:ext uri="{FF2B5EF4-FFF2-40B4-BE49-F238E27FC236}">
                <a16:creationId xmlns:a16="http://schemas.microsoft.com/office/drawing/2014/main" xmlns="" id="{E6AC099E-9907-54C7-E963-CA073493A49B}"/>
              </a:ext>
            </a:extLst>
          </p:cNvPr>
          <p:cNvSpPr txBox="1"/>
          <p:nvPr/>
        </p:nvSpPr>
        <p:spPr>
          <a:xfrm>
            <a:off x="81955" y="6132606"/>
            <a:ext cx="5644299" cy="584775"/>
          </a:xfrm>
          <a:prstGeom prst="rect">
            <a:avLst/>
          </a:prstGeom>
          <a:noFill/>
        </p:spPr>
        <p:txBody>
          <a:bodyPr wrap="square">
            <a:spAutoFit/>
          </a:bodyPr>
          <a:lstStyle/>
          <a:p>
            <a:r>
              <a:rPr lang="en-US" sz="1600" dirty="0" err="1"/>
              <a:t>Drumm</a:t>
            </a:r>
            <a:r>
              <a:rPr lang="en-US" sz="1600" dirty="0"/>
              <a:t>, K. (2009). BECOMING A FAMILY COUNSELOR: A BRIDGE to FAMILY THERAPY–THEORY and PRACTICE.</a:t>
            </a:r>
          </a:p>
        </p:txBody>
      </p:sp>
    </p:spTree>
    <p:extLst>
      <p:ext uri="{BB962C8B-B14F-4D97-AF65-F5344CB8AC3E}">
        <p14:creationId xmlns:p14="http://schemas.microsoft.com/office/powerpoint/2010/main" val="2192983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80B709B-6686-428D-A3E6-B89C9A6164BE}"/>
              </a:ext>
            </a:extLst>
          </p:cNvPr>
          <p:cNvSpPr>
            <a:spLocks noGrp="1"/>
          </p:cNvSpPr>
          <p:nvPr>
            <p:ph type="title"/>
          </p:nvPr>
        </p:nvSpPr>
        <p:spPr>
          <a:xfrm>
            <a:off x="947426" y="1012533"/>
            <a:ext cx="10058400" cy="1609344"/>
          </a:xfrm>
        </p:spPr>
        <p:txBody>
          <a:bodyPr>
            <a:normAutofit/>
          </a:bodyPr>
          <a:lstStyle/>
          <a:p>
            <a:r>
              <a:rPr lang="en-US" sz="7200" b="1" dirty="0">
                <a:effectLst>
                  <a:outerShdw blurRad="38100" dist="38100" dir="2700000" algn="tl">
                    <a:srgbClr val="000000">
                      <a:alpha val="43137"/>
                    </a:srgbClr>
                  </a:outerShdw>
                </a:effectLst>
              </a:rPr>
              <a:t>Any questions ?</a:t>
            </a:r>
            <a:endParaRPr lang="x-none" sz="7200" b="1" dirty="0">
              <a:effectLst>
                <a:outerShdw blurRad="38100" dist="38100" dir="2700000" algn="tl">
                  <a:srgbClr val="000000">
                    <a:alpha val="43137"/>
                  </a:srgbClr>
                </a:outerShdw>
              </a:effectLst>
            </a:endParaRPr>
          </a:p>
        </p:txBody>
      </p:sp>
      <p:pic>
        <p:nvPicPr>
          <p:cNvPr id="5" name="Content Placeholder 4">
            <a:extLst>
              <a:ext uri="{FF2B5EF4-FFF2-40B4-BE49-F238E27FC236}">
                <a16:creationId xmlns:a16="http://schemas.microsoft.com/office/drawing/2014/main" xmlns="" id="{172F9CE4-6B5F-47C4-B9F9-0C3F8E023DBE}"/>
              </a:ext>
            </a:extLst>
          </p:cNvPr>
          <p:cNvPicPr>
            <a:picLocks noGrp="1" noChangeAspect="1"/>
          </p:cNvPicPr>
          <p:nvPr>
            <p:ph idx="1"/>
          </p:nvPr>
        </p:nvPicPr>
        <p:blipFill>
          <a:blip r:embed="rId2"/>
          <a:stretch>
            <a:fillRect/>
          </a:stretch>
        </p:blipFill>
        <p:spPr>
          <a:xfrm>
            <a:off x="2996321" y="2738375"/>
            <a:ext cx="5960611" cy="4051300"/>
          </a:xfrm>
        </p:spPr>
      </p:pic>
    </p:spTree>
    <p:extLst>
      <p:ext uri="{BB962C8B-B14F-4D97-AF65-F5344CB8AC3E}">
        <p14:creationId xmlns:p14="http://schemas.microsoft.com/office/powerpoint/2010/main" val="1844566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009DD9B-5EE2-4C0D-8B2B-351C8C1022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720DB99-7745-4E75-9D96-AAB6D55C53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xmlns="" id="{D68803C4-E159-4360-B7BB-74205C8F78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xmlns="" id="{504B0465-3B07-49BF-BEA7-D814762462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040AE646-136D-E734-817B-1A1C9F22C573}"/>
              </a:ext>
            </a:extLst>
          </p:cNvPr>
          <p:cNvSpPr>
            <a:spLocks noGrp="1"/>
          </p:cNvSpPr>
          <p:nvPr>
            <p:ph type="title"/>
          </p:nvPr>
        </p:nvSpPr>
        <p:spPr>
          <a:xfrm>
            <a:off x="1069848" y="484632"/>
            <a:ext cx="10058400" cy="1609344"/>
          </a:xfrm>
        </p:spPr>
        <p:txBody>
          <a:bodyPr>
            <a:normAutofit/>
          </a:bodyPr>
          <a:lstStyle/>
          <a:p>
            <a:r>
              <a:rPr lang="en-US" b="1" dirty="0"/>
              <a:t>REFERENCES</a:t>
            </a:r>
          </a:p>
        </p:txBody>
      </p:sp>
      <p:sp>
        <p:nvSpPr>
          <p:cNvPr id="3" name="Content Placeholder 2">
            <a:extLst>
              <a:ext uri="{FF2B5EF4-FFF2-40B4-BE49-F238E27FC236}">
                <a16:creationId xmlns:a16="http://schemas.microsoft.com/office/drawing/2014/main" xmlns="" id="{0AD80A93-09AA-81E7-0B56-648804264E8F}"/>
              </a:ext>
            </a:extLst>
          </p:cNvPr>
          <p:cNvSpPr>
            <a:spLocks noGrp="1"/>
          </p:cNvSpPr>
          <p:nvPr>
            <p:ph idx="1"/>
          </p:nvPr>
        </p:nvSpPr>
        <p:spPr>
          <a:xfrm>
            <a:off x="1069848" y="2320412"/>
            <a:ext cx="10058400" cy="3851787"/>
          </a:xfrm>
        </p:spPr>
        <p:txBody>
          <a:bodyPr>
            <a:normAutofit/>
          </a:bodyPr>
          <a:lstStyle/>
          <a:p>
            <a:r>
              <a:rPr lang="en-US"/>
              <a:t>Hothersall, D., &amp; Lovett, B. J. (2022). History of psychology. Cambridge University Press.</a:t>
            </a:r>
          </a:p>
          <a:p>
            <a:r>
              <a:rPr lang="en-US" err="1"/>
              <a:t>Drumm</a:t>
            </a:r>
            <a:r>
              <a:rPr lang="en-US"/>
              <a:t>, K. (2009). BECOMING A FAMILY COUNSELOR: A BRIDGE to FAMILY THERAPY–THEORY and PRACTICE.</a:t>
            </a:r>
          </a:p>
          <a:p>
            <a:r>
              <a:rPr lang="da-DK" b="0" i="0">
                <a:effectLst/>
                <a:latin typeface="Arial" panose="020B0604020202020204" pitchFamily="34" charset="0"/>
              </a:rPr>
              <a:t>McLeod, S. (2013). Erik erikson.</a:t>
            </a:r>
          </a:p>
          <a:p>
            <a:r>
              <a:rPr lang="en-US" b="0" i="0">
                <a:effectLst/>
                <a:latin typeface="Arial" panose="020B0604020202020204" pitchFamily="34" charset="0"/>
              </a:rPr>
              <a:t>Bee, H. L. (1994). </a:t>
            </a:r>
            <a:r>
              <a:rPr lang="en-US" b="0" i="1">
                <a:effectLst/>
                <a:latin typeface="Arial" panose="020B0604020202020204" pitchFamily="34" charset="0"/>
              </a:rPr>
              <a:t>Lifespan development</a:t>
            </a:r>
            <a:r>
              <a:rPr lang="en-US" b="0" i="0">
                <a:effectLst/>
                <a:latin typeface="Arial" panose="020B0604020202020204" pitchFamily="34" charset="0"/>
              </a:rPr>
              <a:t>. HarperCollins College Publishers.</a:t>
            </a:r>
            <a:endParaRPr lang="en-US" dirty="0"/>
          </a:p>
          <a:p>
            <a:endParaRPr lang="en-US"/>
          </a:p>
          <a:p>
            <a:endParaRPr lang="en-US"/>
          </a:p>
        </p:txBody>
      </p:sp>
      <p:sp>
        <p:nvSpPr>
          <p:cNvPr id="16" name="Oval 15">
            <a:extLst>
              <a:ext uri="{FF2B5EF4-FFF2-40B4-BE49-F238E27FC236}">
                <a16:creationId xmlns:a16="http://schemas.microsoft.com/office/drawing/2014/main" xmlns="" id="{49B7FFA5-14CB-4A4F-9BCC-CA3AA5D9D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xmlns="" id="{04E48745-7512-4EC2-9E20-9092D12150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0438788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xmlns="" id="{FCE30A82-03A6-4708-AAD9-1188937C8F4E}"/>
              </a:ext>
            </a:extLst>
          </p:cNvPr>
          <p:cNvSpPr>
            <a:spLocks noGrp="1"/>
          </p:cNvSpPr>
          <p:nvPr>
            <p:ph type="ctrTitle"/>
          </p:nvPr>
        </p:nvSpPr>
        <p:spPr/>
        <p:txBody>
          <a:bodyPr/>
          <a:lstStyle/>
          <a:p>
            <a:r>
              <a:rPr lang="en-US" dirty="0"/>
              <a:t>Thank You </a:t>
            </a:r>
            <a:endParaRPr lang="x-none" dirty="0"/>
          </a:p>
        </p:txBody>
      </p:sp>
      <p:pic>
        <p:nvPicPr>
          <p:cNvPr id="8" name="Picture 7">
            <a:extLst>
              <a:ext uri="{FF2B5EF4-FFF2-40B4-BE49-F238E27FC236}">
                <a16:creationId xmlns:a16="http://schemas.microsoft.com/office/drawing/2014/main" xmlns="" id="{8A054335-47EE-404D-8A1F-CF58D26FA7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06339" y="1251941"/>
            <a:ext cx="4485352" cy="3986980"/>
          </a:xfrm>
          <a:prstGeom prst="rect">
            <a:avLst/>
          </a:prstGeom>
        </p:spPr>
      </p:pic>
    </p:spTree>
    <p:extLst>
      <p:ext uri="{BB962C8B-B14F-4D97-AF65-F5344CB8AC3E}">
        <p14:creationId xmlns:p14="http://schemas.microsoft.com/office/powerpoint/2010/main" val="9423380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xmlns=""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94</TotalTime>
  <Words>1167</Words>
  <Application>Microsoft Office PowerPoint</Application>
  <PresentationFormat>Custom</PresentationFormat>
  <Paragraphs>57</Paragraphs>
  <Slides>15</Slides>
  <Notes>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Wood Type</vt:lpstr>
      <vt:lpstr>PowerPoint Presentation</vt:lpstr>
      <vt:lpstr>Why is psychology important when working as a FAMILY SOCIAL WORKER</vt:lpstr>
      <vt:lpstr>What is Psychology?</vt:lpstr>
      <vt:lpstr>What is Lifespan Development?</vt:lpstr>
      <vt:lpstr>Psychological theory of lifespan development </vt:lpstr>
      <vt:lpstr>Erikson’s Psychosocial Stages of Development</vt:lpstr>
      <vt:lpstr>PowerPoint Presentation</vt:lpstr>
      <vt:lpstr>Role of Social Worker in Family Counseling</vt:lpstr>
      <vt:lpstr>Facilitating Communication</vt:lpstr>
      <vt:lpstr>Intervention Duties</vt:lpstr>
      <vt:lpstr>Conflict Resolution</vt:lpstr>
      <vt:lpstr>Teaching Responsibilities</vt:lpstr>
      <vt:lpstr>Any questions ?</vt:lpstr>
      <vt:lpstr>REFERENCES</vt:lpstr>
      <vt:lpstr>Thank You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when working as a FAMILY SOCIAL WORKER</dc:title>
  <dc:creator>WALEED KHAN</dc:creator>
  <cp:lastModifiedBy>Home</cp:lastModifiedBy>
  <cp:revision>5</cp:revision>
  <dcterms:created xsi:type="dcterms:W3CDTF">2022-10-08T23:30:56Z</dcterms:created>
  <dcterms:modified xsi:type="dcterms:W3CDTF">2022-10-09T22:53:08Z</dcterms:modified>
</cp:coreProperties>
</file>