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8" r:id="rId5"/>
    <p:sldId id="269" r:id="rId6"/>
    <p:sldId id="270" r:id="rId7"/>
    <p:sldId id="271" r:id="rId8"/>
    <p:sldId id="272" r:id="rId9"/>
    <p:sldId id="273"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4660"/>
  </p:normalViewPr>
  <p:slideViewPr>
    <p:cSldViewPr snapToGrid="0">
      <p:cViewPr varScale="1">
        <p:scale>
          <a:sx n="80" d="100"/>
          <a:sy n="80" d="100"/>
        </p:scale>
        <p:origin x="58" y="9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323E1F-13C0-4A33-AD22-94796546166E}" type="datetimeFigureOut">
              <a:rPr lang="en-US" smtClean="0"/>
              <a:pPr/>
              <a:t>11/8/21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3F650-6060-403E-A19B-0C3B530F0532}" type="slidenum">
              <a:rPr lang="en-US" smtClean="0"/>
              <a:pPr/>
              <a:t>‹#›</a:t>
            </a:fld>
            <a:endParaRPr lang="en-US"/>
          </a:p>
        </p:txBody>
      </p:sp>
    </p:spTree>
    <p:extLst>
      <p:ext uri="{BB962C8B-B14F-4D97-AF65-F5344CB8AC3E}">
        <p14:creationId xmlns:p14="http://schemas.microsoft.com/office/powerpoint/2010/main" val="1103588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This study is going to summaries the possible outcomes of problem-solving as well as decision making to overcome work-related stress and reduce the anxiety and depression level of employees.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2</a:t>
            </a:fld>
            <a:endParaRPr lang="en-US"/>
          </a:p>
        </p:txBody>
      </p:sp>
    </p:spTree>
    <p:extLst>
      <p:ext uri="{BB962C8B-B14F-4D97-AF65-F5344CB8AC3E}">
        <p14:creationId xmlns:p14="http://schemas.microsoft.com/office/powerpoint/2010/main" val="69548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In the recent business record of ASDA, it can be detected that the majority of employees have faced work-related stress due to the sudden outcome of the Covid-19 era.</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3</a:t>
            </a:fld>
            <a:endParaRPr lang="en-US"/>
          </a:p>
        </p:txBody>
      </p:sp>
    </p:spTree>
    <p:extLst>
      <p:ext uri="{BB962C8B-B14F-4D97-AF65-F5344CB8AC3E}">
        <p14:creationId xmlns:p14="http://schemas.microsoft.com/office/powerpoint/2010/main" val="2899806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Hence, the risk of work-related stress increases the chance of being terminated from an active work role in the workplace of ASDA as the employee failed to adjust to the numerous difficulties of excessive work pressure.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4</a:t>
            </a:fld>
            <a:endParaRPr lang="en-US"/>
          </a:p>
        </p:txBody>
      </p:sp>
    </p:spTree>
    <p:extLst>
      <p:ext uri="{BB962C8B-B14F-4D97-AF65-F5344CB8AC3E}">
        <p14:creationId xmlns:p14="http://schemas.microsoft.com/office/powerpoint/2010/main" val="1350351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Political factors create a lot of stress on the worker's minds about the outcome of the sale of this company. </a:t>
            </a:r>
            <a:r>
              <a:rPr lang="en-IN" sz="1800" dirty="0">
                <a:effectLst/>
                <a:latin typeface="Times New Roman" panose="02020603050405020304" pitchFamily="18" charset="0"/>
                <a:ea typeface="Times New Roman" panose="02020603050405020304" pitchFamily="18" charset="0"/>
              </a:rPr>
              <a:t> Hence, ASDA workers are also affected by work-related stress as they faced the issue of sales. </a:t>
            </a:r>
            <a:endParaRPr lang="en-IN" sz="1800" dirty="0">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5</a:t>
            </a:fld>
            <a:endParaRPr lang="en-US"/>
          </a:p>
        </p:txBody>
      </p:sp>
    </p:spTree>
    <p:extLst>
      <p:ext uri="{BB962C8B-B14F-4D97-AF65-F5344CB8AC3E}">
        <p14:creationId xmlns:p14="http://schemas.microsoft.com/office/powerpoint/2010/main" val="1712147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above-mentioned solutions are effectively planned to manage the risk of work-related stress through improving the moods of employees and showing their engagement to work better.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6</a:t>
            </a:fld>
            <a:endParaRPr lang="en-US"/>
          </a:p>
        </p:txBody>
      </p:sp>
    </p:spTree>
    <p:extLst>
      <p:ext uri="{BB962C8B-B14F-4D97-AF65-F5344CB8AC3E}">
        <p14:creationId xmlns:p14="http://schemas.microsoft.com/office/powerpoint/2010/main" val="2410676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Depending on the analysis through using the PMI tool, it can be acknowledged that the implementation of modern technology helps to reduce employee workload.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7</a:t>
            </a:fld>
            <a:endParaRPr lang="en-US"/>
          </a:p>
        </p:txBody>
      </p:sp>
    </p:spTree>
    <p:extLst>
      <p:ext uri="{BB962C8B-B14F-4D97-AF65-F5344CB8AC3E}">
        <p14:creationId xmlns:p14="http://schemas.microsoft.com/office/powerpoint/2010/main" val="1435450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As a result, it can be effective to work within problematic workplace scenarios as well as evaluate the employment status through getting feedback from employees on a regular basis and easily record any work-related issues.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8</a:t>
            </a:fld>
            <a:endParaRPr lang="en-US"/>
          </a:p>
        </p:txBody>
      </p:sp>
    </p:spTree>
    <p:extLst>
      <p:ext uri="{BB962C8B-B14F-4D97-AF65-F5344CB8AC3E}">
        <p14:creationId xmlns:p14="http://schemas.microsoft.com/office/powerpoint/2010/main" val="172153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Hence, PMI is actively useful to evaluate best strategies that address the threat of work-related stress and KPI is also an effective way to measure the uses of modern technology.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3A3F650-6060-403E-A19B-0C3B530F0532}" type="slidenum">
              <a:rPr lang="en-US" smtClean="0"/>
              <a:pPr/>
              <a:t>9</a:t>
            </a:fld>
            <a:endParaRPr lang="en-US"/>
          </a:p>
        </p:txBody>
      </p:sp>
    </p:spTree>
    <p:extLst>
      <p:ext uri="{BB962C8B-B14F-4D97-AF65-F5344CB8AC3E}">
        <p14:creationId xmlns:p14="http://schemas.microsoft.com/office/powerpoint/2010/main" val="1590176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82AE0C1-732E-4515-A797-FD8F53B5F1D8}" type="datetimeFigureOut">
              <a:rPr lang="en-US" smtClean="0"/>
              <a:pPr/>
              <a:t>11/8/21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352301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2AE0C1-732E-4515-A797-FD8F53B5F1D8}" type="datetimeFigureOut">
              <a:rPr lang="en-US" smtClean="0"/>
              <a:pPr/>
              <a:t>11/8/21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4148637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2AE0C1-732E-4515-A797-FD8F53B5F1D8}" type="datetimeFigureOut">
              <a:rPr lang="en-US" smtClean="0"/>
              <a:pPr/>
              <a:t>11/8/21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3297679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82AE0C1-732E-4515-A797-FD8F53B5F1D8}" type="datetimeFigureOut">
              <a:rPr lang="en-US" smtClean="0"/>
              <a:pPr/>
              <a:t>11/8/21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3601186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2AE0C1-732E-4515-A797-FD8F53B5F1D8}" type="datetimeFigureOut">
              <a:rPr lang="en-US" smtClean="0"/>
              <a:pPr/>
              <a:t>11/8/21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706539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82AE0C1-732E-4515-A797-FD8F53B5F1D8}" type="datetimeFigureOut">
              <a:rPr lang="en-US" smtClean="0"/>
              <a:pPr/>
              <a:t>11/8/21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1097871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2AE0C1-732E-4515-A797-FD8F53B5F1D8}" type="datetimeFigureOut">
              <a:rPr lang="en-US" smtClean="0"/>
              <a:pPr/>
              <a:t>11/8/21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175054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2AE0C1-732E-4515-A797-FD8F53B5F1D8}" type="datetimeFigureOut">
              <a:rPr lang="en-US" smtClean="0"/>
              <a:pPr/>
              <a:t>11/8/21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208369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2AE0C1-732E-4515-A797-FD8F53B5F1D8}" type="datetimeFigureOut">
              <a:rPr lang="en-US" smtClean="0"/>
              <a:pPr/>
              <a:t>11/8/21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379319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2AE0C1-732E-4515-A797-FD8F53B5F1D8}" type="datetimeFigureOut">
              <a:rPr lang="en-US" smtClean="0"/>
              <a:pPr/>
              <a:t>11/8/21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3523656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2AE0C1-732E-4515-A797-FD8F53B5F1D8}" type="datetimeFigureOut">
              <a:rPr lang="en-US" smtClean="0"/>
              <a:pPr/>
              <a:t>11/8/21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82EF-EB0C-4ADC-A0BF-5BEC4174A3C6}" type="slidenum">
              <a:rPr lang="en-US" smtClean="0"/>
              <a:pPr/>
              <a:t>‹#›</a:t>
            </a:fld>
            <a:endParaRPr lang="en-US"/>
          </a:p>
        </p:txBody>
      </p:sp>
    </p:spTree>
    <p:extLst>
      <p:ext uri="{BB962C8B-B14F-4D97-AF65-F5344CB8AC3E}">
        <p14:creationId xmlns:p14="http://schemas.microsoft.com/office/powerpoint/2010/main" val="931099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9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2AE0C1-732E-4515-A797-FD8F53B5F1D8}" type="datetimeFigureOut">
              <a:rPr lang="en-US" smtClean="0"/>
              <a:pPr/>
              <a:t>11/8/21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8882EF-EB0C-4ADC-A0BF-5BEC4174A3C6}" type="slidenum">
              <a:rPr lang="en-US" smtClean="0"/>
              <a:pPr/>
              <a:t>‹#›</a:t>
            </a:fld>
            <a:endParaRPr lang="en-US"/>
          </a:p>
        </p:txBody>
      </p:sp>
    </p:spTree>
    <p:extLst>
      <p:ext uri="{BB962C8B-B14F-4D97-AF65-F5344CB8AC3E}">
        <p14:creationId xmlns:p14="http://schemas.microsoft.com/office/powerpoint/2010/main" val="941834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65667" y="1969477"/>
            <a:ext cx="9144000" cy="1940672"/>
          </a:xfrm>
        </p:spPr>
        <p:txBody>
          <a:bodyPr>
            <a:noAutofit/>
          </a:bodyPr>
          <a:lstStyle/>
          <a:p>
            <a:pPr>
              <a:lnSpc>
                <a:spcPct val="200000"/>
              </a:lnSpc>
            </a:pPr>
            <a:r>
              <a:rPr lang="en-US" sz="4000" b="1" i="0" u="none" strike="noStrike" dirty="0">
                <a:solidFill>
                  <a:srgbClr val="000000"/>
                </a:solidFill>
                <a:effectLst/>
                <a:latin typeface="Arial" panose="020B0604020202020204" pitchFamily="34" charset="0"/>
              </a:rPr>
              <a:t>PROBLEM SOLVING AND DECISION MAKING</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132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0092" y="141669"/>
            <a:ext cx="9400504" cy="973028"/>
          </a:xfrm>
        </p:spPr>
        <p:txBody>
          <a:bodyPr>
            <a:noAutofit/>
          </a:bodyPr>
          <a:lstStyle/>
          <a:p>
            <a:pPr algn="ctr">
              <a:lnSpc>
                <a:spcPct val="200000"/>
              </a:lnSpc>
            </a:pPr>
            <a:r>
              <a:rPr lang="en-US" sz="4000" b="1" dirty="0">
                <a:latin typeface="Arial" panose="020B0604020202020204" pitchFamily="34" charset="0"/>
                <a:cs typeface="Arial" panose="020B0604020202020204" pitchFamily="34" charset="0"/>
              </a:rPr>
              <a:t>1.INTRODUCTION </a:t>
            </a:r>
          </a:p>
        </p:txBody>
      </p:sp>
      <p:sp>
        <p:nvSpPr>
          <p:cNvPr id="3" name="Content Placeholder 2"/>
          <p:cNvSpPr>
            <a:spLocks noGrp="1"/>
          </p:cNvSpPr>
          <p:nvPr>
            <p:ph idx="1"/>
          </p:nvPr>
        </p:nvSpPr>
        <p:spPr>
          <a:xfrm>
            <a:off x="566057" y="1384662"/>
            <a:ext cx="6679474" cy="4841965"/>
          </a:xfrm>
        </p:spPr>
        <p:txBody>
          <a:bodyPr>
            <a:noAutofit/>
          </a:bodyPr>
          <a:lstStyle/>
          <a:p>
            <a:pPr marL="0" indent="0">
              <a:lnSpc>
                <a:spcPct val="200000"/>
              </a:lnSpc>
              <a:buNone/>
            </a:pPr>
            <a:r>
              <a:rPr lang="en-US" sz="1400" dirty="0">
                <a:latin typeface="Arial" panose="020B0604020202020204" pitchFamily="34" charset="0"/>
                <a:cs typeface="Arial" panose="020B0604020202020204" pitchFamily="34" charset="0"/>
              </a:rPr>
              <a:t>●This study aims to reveal a disruptive working context through discussion about an issue of work-related stress among the employees of ASDA in the UK.</a:t>
            </a:r>
          </a:p>
        </p:txBody>
      </p:sp>
      <p:pic>
        <p:nvPicPr>
          <p:cNvPr id="8194" name="Picture 2" descr="Problem Solving And Decision Making Programme in Surat, Surat, A Walk To  Wisdom | ID: 20026637255">
            <a:extLst>
              <a:ext uri="{FF2B5EF4-FFF2-40B4-BE49-F238E27FC236}">
                <a16:creationId xmlns:a16="http://schemas.microsoft.com/office/drawing/2014/main" id="{FFEF511D-38D3-43DC-9149-91A2DFF9B2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0524" y="2426445"/>
            <a:ext cx="3242193" cy="2210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061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0578"/>
            <a:ext cx="10515600" cy="895412"/>
          </a:xfrm>
        </p:spPr>
        <p:txBody>
          <a:bodyPr>
            <a:noAutofit/>
          </a:bodyPr>
          <a:lstStyle/>
          <a:p>
            <a:pPr algn="ctr">
              <a:lnSpc>
                <a:spcPct val="200000"/>
              </a:lnSpc>
            </a:pPr>
            <a:r>
              <a:rPr lang="en-IN" sz="4000" b="1" i="0" u="none" strike="noStrike" dirty="0">
                <a:solidFill>
                  <a:srgbClr val="000000"/>
                </a:solidFill>
                <a:effectLst/>
                <a:latin typeface="Arial" panose="020B0604020202020204" pitchFamily="34" charset="0"/>
              </a:rPr>
              <a:t>2.DEFINE THE PROBLEM</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94812" y="1280160"/>
            <a:ext cx="6163491" cy="5059680"/>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rPr>
              <a:t>Work-related stress is listed as the most complicated issue in this ongoing working structure as the employees are not able to show their positive response in the workplace environment. </a:t>
            </a: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rPr>
              <a:t>As opined by </a:t>
            </a:r>
            <a:r>
              <a:rPr lang="en-IN" sz="1400" dirty="0">
                <a:latin typeface="Arial" panose="020B0604020202020204" pitchFamily="34" charset="0"/>
                <a:cs typeface="Arial" panose="020B0604020202020204" pitchFamily="34" charset="0"/>
              </a:rPr>
              <a:t>Salas, Martin &amp; </a:t>
            </a:r>
            <a:r>
              <a:rPr lang="en-IN" sz="1400" dirty="0" err="1">
                <a:latin typeface="Arial" panose="020B0604020202020204" pitchFamily="34" charset="0"/>
                <a:cs typeface="Arial" panose="020B0604020202020204" pitchFamily="34" charset="0"/>
              </a:rPr>
              <a:t>Flin</a:t>
            </a:r>
            <a:r>
              <a:rPr lang="en-IN" sz="1400" dirty="0">
                <a:latin typeface="Arial" panose="020B0604020202020204" pitchFamily="34" charset="0"/>
                <a:cs typeface="Arial" panose="020B0604020202020204" pitchFamily="34" charset="0"/>
              </a:rPr>
              <a:t> </a:t>
            </a:r>
            <a:r>
              <a:rPr lang="en-IN" sz="1400" u="none" strike="noStrike" dirty="0">
                <a:effectLst/>
                <a:latin typeface="Arial" panose="020B0604020202020204" pitchFamily="34" charset="0"/>
                <a:ea typeface="Arial" panose="020B0604020202020204" pitchFamily="34" charset="0"/>
              </a:rPr>
              <a:t>(2017), work-related stress also aggressive the existing mental health issue as making the health status more difficult to control effectively due to poor working culture at the workplace during an entire working scenario. </a:t>
            </a:r>
          </a:p>
          <a:p>
            <a:pPr marL="0" indent="0">
              <a:lnSpc>
                <a:spcPct val="150000"/>
              </a:lnSpc>
              <a:buNone/>
            </a:pPr>
            <a:endParaRPr lang="en-US" sz="1400" dirty="0">
              <a:latin typeface="Times New Roman" panose="02020603050405020304" pitchFamily="18" charset="0"/>
              <a:cs typeface="Times New Roman" panose="02020603050405020304" pitchFamily="18" charset="0"/>
            </a:endParaRPr>
          </a:p>
        </p:txBody>
      </p:sp>
      <p:pic>
        <p:nvPicPr>
          <p:cNvPr id="7170" name="Picture 2" descr="10 side effects of work related stress you didn't know about - Special  Feature health.co.uk Health - The UK's Premier Guide To A Healthy Lifestyle">
            <a:extLst>
              <a:ext uri="{FF2B5EF4-FFF2-40B4-BE49-F238E27FC236}">
                <a16:creationId xmlns:a16="http://schemas.microsoft.com/office/drawing/2014/main" id="{8341E15D-56FE-432B-9497-93DBAC6FA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8963" y="2638425"/>
            <a:ext cx="3317033" cy="1886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5634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30092" y="141669"/>
            <a:ext cx="9400504" cy="973028"/>
          </a:xfrm>
        </p:spPr>
        <p:txBody>
          <a:bodyPr>
            <a:noAutofit/>
          </a:bodyPr>
          <a:lstStyle/>
          <a:p>
            <a:pPr algn="ctr">
              <a:lnSpc>
                <a:spcPct val="200000"/>
              </a:lnSpc>
            </a:pPr>
            <a:r>
              <a:rPr lang="en-US" sz="4000" b="1" i="0" u="none" strike="noStrike" dirty="0">
                <a:solidFill>
                  <a:srgbClr val="000000"/>
                </a:solidFill>
                <a:effectLst/>
                <a:latin typeface="Arial" panose="020B0604020202020204" pitchFamily="34" charset="0"/>
              </a:rPr>
              <a:t>3.ITS SCOPE AND IMPACT </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6057" y="1384662"/>
            <a:ext cx="6679474" cy="4841965"/>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According to the employment status of ASDA in the UK, employees are connected from different geographical locations with different cultural backgrounds hence, work-related stress is strongly impacting the social area of the UK (Personneltoday.com.2021).</a:t>
            </a: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As stated by </a:t>
            </a:r>
            <a:r>
              <a:rPr lang="en-IN" sz="1400" dirty="0">
                <a:latin typeface="Arial" panose="020B0604020202020204" pitchFamily="34" charset="0"/>
                <a:cs typeface="Arial" panose="020B0604020202020204" pitchFamily="34" charset="0"/>
              </a:rPr>
              <a:t>Klein &amp; Crandall </a:t>
            </a:r>
            <a:r>
              <a:rPr lang="en-IN" sz="1400" u="none" strike="noStrike" dirty="0">
                <a:effectLst/>
                <a:latin typeface="Arial" panose="020B0604020202020204" pitchFamily="34" charset="0"/>
                <a:ea typeface="Arial" panose="020B0604020202020204" pitchFamily="34" charset="0"/>
                <a:cs typeface="Arial" panose="020B0604020202020204" pitchFamily="34" charset="0"/>
              </a:rPr>
              <a:t>(2018), work-related stress also has the leading cause to increase the unemployment rate as it causes another issue of financial threat. </a:t>
            </a:r>
          </a:p>
          <a:p>
            <a:pPr marL="0" indent="0" algn="just">
              <a:lnSpc>
                <a:spcPct val="150000"/>
              </a:lnSpc>
              <a:buNone/>
            </a:pPr>
            <a:endParaRPr lang="en-US" sz="1400" dirty="0">
              <a:latin typeface="Arial" panose="020B0604020202020204" pitchFamily="34" charset="0"/>
              <a:cs typeface="Arial" panose="020B0604020202020204" pitchFamily="34" charset="0"/>
            </a:endParaRPr>
          </a:p>
        </p:txBody>
      </p:sp>
      <p:pic>
        <p:nvPicPr>
          <p:cNvPr id="6146" name="Picture 2" descr="How Can Work Impact Employee Mental Health? - Tap into Safety">
            <a:extLst>
              <a:ext uri="{FF2B5EF4-FFF2-40B4-BE49-F238E27FC236}">
                <a16:creationId xmlns:a16="http://schemas.microsoft.com/office/drawing/2014/main" id="{B6DD6740-7232-4329-9DD3-E3F09DF92AE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7249"/>
          <a:stretch/>
        </p:blipFill>
        <p:spPr bwMode="auto">
          <a:xfrm>
            <a:off x="7934995" y="2405159"/>
            <a:ext cx="3233747" cy="2045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478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531" y="210577"/>
            <a:ext cx="11346024" cy="909095"/>
          </a:xfrm>
        </p:spPr>
        <p:txBody>
          <a:bodyPr>
            <a:noAutofit/>
          </a:bodyPr>
          <a:lstStyle/>
          <a:p>
            <a:pPr algn="ctr">
              <a:lnSpc>
                <a:spcPct val="200000"/>
              </a:lnSpc>
            </a:pPr>
            <a:r>
              <a:rPr lang="en-US" sz="4000" b="1" i="0" u="none" strike="noStrike" dirty="0">
                <a:solidFill>
                  <a:srgbClr val="000000"/>
                </a:solidFill>
                <a:effectLst/>
                <a:latin typeface="Arial" panose="020B0604020202020204" pitchFamily="34" charset="0"/>
              </a:rPr>
              <a:t>4.ANALYSIS OF THE ORGANISATION AND PROBLEM</a:t>
            </a:r>
            <a:endParaRPr lang="en-US" sz="4000" b="1"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BD5B8B4F-3C73-4810-845A-92C0B2C59CA2}"/>
              </a:ext>
            </a:extLst>
          </p:cNvPr>
          <p:cNvGraphicFramePr>
            <a:graphicFrameLocks noGrp="1"/>
          </p:cNvGraphicFramePr>
          <p:nvPr>
            <p:ph idx="1"/>
            <p:extLst>
              <p:ext uri="{D42A27DB-BD31-4B8C-83A1-F6EECF244321}">
                <p14:modId xmlns:p14="http://schemas.microsoft.com/office/powerpoint/2010/main" val="2680158989"/>
              </p:ext>
            </p:extLst>
          </p:nvPr>
        </p:nvGraphicFramePr>
        <p:xfrm>
          <a:off x="6307493" y="1693611"/>
          <a:ext cx="5505061" cy="4706371"/>
        </p:xfrm>
        <a:graphic>
          <a:graphicData uri="http://schemas.openxmlformats.org/drawingml/2006/table">
            <a:tbl>
              <a:tblPr>
                <a:tableStyleId>{5C22544A-7EE6-4342-B048-85BDC9FD1C3A}</a:tableStyleId>
              </a:tblPr>
              <a:tblGrid>
                <a:gridCol w="2249663">
                  <a:extLst>
                    <a:ext uri="{9D8B030D-6E8A-4147-A177-3AD203B41FA5}">
                      <a16:colId xmlns:a16="http://schemas.microsoft.com/office/drawing/2014/main" val="4228452928"/>
                    </a:ext>
                  </a:extLst>
                </a:gridCol>
                <a:gridCol w="3255398">
                  <a:extLst>
                    <a:ext uri="{9D8B030D-6E8A-4147-A177-3AD203B41FA5}">
                      <a16:colId xmlns:a16="http://schemas.microsoft.com/office/drawing/2014/main" val="2314571109"/>
                    </a:ext>
                  </a:extLst>
                </a:gridCol>
              </a:tblGrid>
              <a:tr h="180832">
                <a:tc>
                  <a:txBody>
                    <a:bodyPr/>
                    <a:lstStyle/>
                    <a:p>
                      <a:pPr algn="ctr">
                        <a:lnSpc>
                          <a:spcPct val="200000"/>
                        </a:lnSpc>
                      </a:pPr>
                      <a:r>
                        <a:rPr lang="en-IN" sz="800">
                          <a:effectLst/>
                          <a:latin typeface="Arial" panose="020B0604020202020204" pitchFamily="34" charset="0"/>
                          <a:cs typeface="Arial" panose="020B0604020202020204" pitchFamily="34" charset="0"/>
                        </a:rPr>
                        <a:t>Factors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gn="ctr">
                        <a:lnSpc>
                          <a:spcPct val="200000"/>
                        </a:lnSpc>
                      </a:pPr>
                      <a:r>
                        <a:rPr lang="en-IN" sz="800">
                          <a:effectLst/>
                          <a:latin typeface="Arial" panose="020B0604020202020204" pitchFamily="34" charset="0"/>
                          <a:cs typeface="Arial" panose="020B0604020202020204" pitchFamily="34" charset="0"/>
                        </a:rPr>
                        <a:t>Impact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3054900707"/>
                  </a:ext>
                </a:extLst>
              </a:tr>
              <a:tr h="771944">
                <a:tc>
                  <a:txBody>
                    <a:bodyPr/>
                    <a:lstStyle/>
                    <a:p>
                      <a:pPr algn="ctr">
                        <a:lnSpc>
                          <a:spcPct val="200000"/>
                        </a:lnSpc>
                      </a:pPr>
                      <a:r>
                        <a:rPr lang="en-IN" sz="800">
                          <a:effectLst/>
                          <a:latin typeface="Arial" panose="020B0604020202020204" pitchFamily="34" charset="0"/>
                          <a:cs typeface="Arial" panose="020B0604020202020204" pitchFamily="34" charset="0"/>
                        </a:rPr>
                        <a:t>Political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dirty="0">
                          <a:effectLst/>
                          <a:latin typeface="Arial" panose="020B0604020202020204" pitchFamily="34" charset="0"/>
                          <a:cs typeface="Arial" panose="020B0604020202020204" pitchFamily="34" charset="0"/>
                        </a:rPr>
                        <a:t>Increasing corporate tax rate by the UK government by 2023 creates a big threat for ASDA to reduce its sales as pricing of products is going to be higher than today </a:t>
                      </a:r>
                      <a:r>
                        <a:rPr lang="en-IN" sz="800" dirty="0">
                          <a:latin typeface="Arial" panose="020B0604020202020204" pitchFamily="34" charset="0"/>
                          <a:cs typeface="Arial" panose="020B0604020202020204" pitchFamily="34" charset="0"/>
                        </a:rPr>
                        <a:t>(Klein, G., &amp; Crandall, 2019). </a:t>
                      </a:r>
                      <a:endParaRPr lang="en-IN" sz="800" dirty="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1170117758"/>
                  </a:ext>
                </a:extLst>
              </a:tr>
              <a:tr h="998593">
                <a:tc>
                  <a:txBody>
                    <a:bodyPr/>
                    <a:lstStyle/>
                    <a:p>
                      <a:pPr algn="ctr">
                        <a:lnSpc>
                          <a:spcPct val="200000"/>
                        </a:lnSpc>
                      </a:pPr>
                      <a:r>
                        <a:rPr lang="en-IN" sz="800">
                          <a:effectLst/>
                          <a:latin typeface="Arial" panose="020B0604020202020204" pitchFamily="34" charset="0"/>
                          <a:cs typeface="Arial" panose="020B0604020202020204" pitchFamily="34" charset="0"/>
                        </a:rPr>
                        <a:t>Economic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a:effectLst/>
                          <a:latin typeface="Arial" panose="020B0604020202020204" pitchFamily="34" charset="0"/>
                          <a:cs typeface="Arial" panose="020B0604020202020204" pitchFamily="34" charset="0"/>
                        </a:rPr>
                        <a:t> Because of the winning effect of the Conservative Party, there is a big reason to increase the rate of the pound as it negatively impacts sales of domestic products and services (Personneltoday.com.2021).</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1585321323"/>
                  </a:ext>
                </a:extLst>
              </a:tr>
              <a:tr h="771944">
                <a:tc>
                  <a:txBody>
                    <a:bodyPr/>
                    <a:lstStyle/>
                    <a:p>
                      <a:pPr algn="ctr">
                        <a:lnSpc>
                          <a:spcPct val="200000"/>
                        </a:lnSpc>
                      </a:pPr>
                      <a:r>
                        <a:rPr lang="en-IN" sz="800">
                          <a:effectLst/>
                          <a:latin typeface="Arial" panose="020B0604020202020204" pitchFamily="34" charset="0"/>
                          <a:cs typeface="Arial" panose="020B0604020202020204" pitchFamily="34" charset="0"/>
                        </a:rPr>
                        <a:t>Social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dirty="0">
                          <a:effectLst/>
                          <a:latin typeface="Arial" panose="020B0604020202020204" pitchFamily="34" charset="0"/>
                          <a:cs typeface="Arial" panose="020B0604020202020204" pitchFamily="34" charset="0"/>
                        </a:rPr>
                        <a:t>The social population of the UK is beneficial to reduce the work-related stress of workers as ADSA is largely concerned about consumers' tastes and fulfilling their demands.</a:t>
                      </a:r>
                      <a:endParaRPr lang="en-IN" sz="800" dirty="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2055359761"/>
                  </a:ext>
                </a:extLst>
              </a:tr>
              <a:tr h="476388">
                <a:tc>
                  <a:txBody>
                    <a:bodyPr/>
                    <a:lstStyle/>
                    <a:p>
                      <a:pPr algn="ctr">
                        <a:lnSpc>
                          <a:spcPct val="200000"/>
                        </a:lnSpc>
                      </a:pPr>
                      <a:r>
                        <a:rPr lang="en-IN" sz="800">
                          <a:effectLst/>
                          <a:latin typeface="Arial" panose="020B0604020202020204" pitchFamily="34" charset="0"/>
                          <a:cs typeface="Arial" panose="020B0604020202020204" pitchFamily="34" charset="0"/>
                        </a:rPr>
                        <a:t>Technological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a:effectLst/>
                          <a:latin typeface="Arial" panose="020B0604020202020204" pitchFamily="34" charset="0"/>
                          <a:cs typeface="Arial" panose="020B0604020202020204" pitchFamily="34" charset="0"/>
                        </a:rPr>
                        <a:t>Strong development of technical factors in the Uk create a big facility to reduce work-related stress of ASDA workers.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1310331045"/>
                  </a:ext>
                </a:extLst>
              </a:tr>
              <a:tr h="624166">
                <a:tc>
                  <a:txBody>
                    <a:bodyPr/>
                    <a:lstStyle/>
                    <a:p>
                      <a:pPr algn="ctr">
                        <a:lnSpc>
                          <a:spcPct val="200000"/>
                        </a:lnSpc>
                      </a:pPr>
                      <a:r>
                        <a:rPr lang="en-IN" sz="800">
                          <a:effectLst/>
                          <a:latin typeface="Arial" panose="020B0604020202020204" pitchFamily="34" charset="0"/>
                          <a:cs typeface="Arial" panose="020B0604020202020204" pitchFamily="34" charset="0"/>
                        </a:rPr>
                        <a:t>Environmental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a:effectLst/>
                          <a:latin typeface="Arial" panose="020B0604020202020204" pitchFamily="34" charset="0"/>
                          <a:cs typeface="Arial" panose="020B0604020202020204" pitchFamily="34" charset="0"/>
                        </a:rPr>
                        <a:t>Environmental effects are not so good as it creates the biggest threat for increasing work-related stress among employees of ASDA.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2919640283"/>
                  </a:ext>
                </a:extLst>
              </a:tr>
              <a:tr h="771944">
                <a:tc>
                  <a:txBody>
                    <a:bodyPr/>
                    <a:lstStyle/>
                    <a:p>
                      <a:pPr algn="ctr">
                        <a:lnSpc>
                          <a:spcPct val="200000"/>
                        </a:lnSpc>
                      </a:pPr>
                      <a:r>
                        <a:rPr lang="en-IN" sz="800">
                          <a:effectLst/>
                          <a:latin typeface="Arial" panose="020B0604020202020204" pitchFamily="34" charset="0"/>
                          <a:cs typeface="Arial" panose="020B0604020202020204" pitchFamily="34" charset="0"/>
                        </a:rPr>
                        <a:t>Legal </a:t>
                      </a:r>
                      <a:endParaRPr lang="en-IN" sz="80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tc>
                  <a:txBody>
                    <a:bodyPr/>
                    <a:lstStyle/>
                    <a:p>
                      <a:pPr>
                        <a:lnSpc>
                          <a:spcPct val="200000"/>
                        </a:lnSpc>
                      </a:pPr>
                      <a:r>
                        <a:rPr lang="en-IN" sz="800" dirty="0">
                          <a:effectLst/>
                          <a:latin typeface="Arial" panose="020B0604020202020204" pitchFamily="34" charset="0"/>
                          <a:cs typeface="Arial" panose="020B0604020202020204" pitchFamily="34" charset="0"/>
                        </a:rPr>
                        <a:t>The covid-19 impact is to create a negative influence to maintain legal duties as workers of ASDA also faced work-related stress more positively (Personneltoday.com.2021). </a:t>
                      </a:r>
                      <a:endParaRPr lang="en-IN" sz="800" dirty="0">
                        <a:effectLst/>
                        <a:latin typeface="Arial" panose="020B0604020202020204" pitchFamily="34" charset="0"/>
                        <a:ea typeface="Arial" panose="020B0604020202020204" pitchFamily="34" charset="0"/>
                        <a:cs typeface="Arial" panose="020B0604020202020204" pitchFamily="34" charset="0"/>
                      </a:endParaRPr>
                    </a:p>
                  </a:txBody>
                  <a:tcPr marL="27988" marR="27988" marT="27988" marB="27988"/>
                </a:tc>
                <a:extLst>
                  <a:ext uri="{0D108BD9-81ED-4DB2-BD59-A6C34878D82A}">
                    <a16:rowId xmlns:a16="http://schemas.microsoft.com/office/drawing/2014/main" val="1069679496"/>
                  </a:ext>
                </a:extLst>
              </a:tr>
            </a:tbl>
          </a:graphicData>
        </a:graphic>
      </p:graphicFrame>
      <p:pic>
        <p:nvPicPr>
          <p:cNvPr id="1026" name="Picture 2">
            <a:extLst>
              <a:ext uri="{FF2B5EF4-FFF2-40B4-BE49-F238E27FC236}">
                <a16:creationId xmlns:a16="http://schemas.microsoft.com/office/drawing/2014/main" id="{EAD8E4AD-FB69-4EDA-98BB-5FBD930358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265" y="2088259"/>
            <a:ext cx="5313458" cy="2681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050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057" y="141669"/>
            <a:ext cx="10264539" cy="973028"/>
          </a:xfrm>
        </p:spPr>
        <p:txBody>
          <a:bodyPr>
            <a:noAutofit/>
          </a:bodyPr>
          <a:lstStyle/>
          <a:p>
            <a:pPr algn="ctr">
              <a:lnSpc>
                <a:spcPct val="200000"/>
              </a:lnSpc>
            </a:pPr>
            <a:r>
              <a:rPr lang="en-IN" sz="4000" b="1" i="0" u="none" strike="noStrike" dirty="0">
                <a:solidFill>
                  <a:srgbClr val="000000"/>
                </a:solidFill>
                <a:effectLst/>
                <a:latin typeface="Arial" panose="020B0604020202020204" pitchFamily="34" charset="0"/>
              </a:rPr>
              <a:t>5.PROPOSE ALTERNATIVE SOLUTIONS</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6057" y="1384662"/>
            <a:ext cx="6679474" cy="4841965"/>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b="1" u="none" strike="noStrike" dirty="0">
                <a:effectLst/>
                <a:latin typeface="Arial" panose="020B0604020202020204" pitchFamily="34" charset="0"/>
                <a:ea typeface="Arial" panose="020B0604020202020204" pitchFamily="34" charset="0"/>
                <a:cs typeface="Arial" panose="020B0604020202020204" pitchFamily="34" charset="0"/>
              </a:rPr>
              <a:t>Solution 1: Encourage workplace wellness </a:t>
            </a:r>
            <a:endParaRPr lang="en-IN" sz="1400" u="none" strike="noStrike"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200000"/>
              </a:lnSpc>
              <a:buFont typeface="Arial" panose="020B0604020202020204" pitchFamily="34" charset="0"/>
              <a:buChar char="●"/>
            </a:pPr>
            <a:r>
              <a:rPr lang="en-IN" sz="1400" b="1" u="none" strike="noStrike" dirty="0">
                <a:effectLst/>
                <a:latin typeface="Arial" panose="020B0604020202020204" pitchFamily="34" charset="0"/>
                <a:ea typeface="Arial" panose="020B0604020202020204" pitchFamily="34" charset="0"/>
                <a:cs typeface="Arial" panose="020B0604020202020204" pitchFamily="34" charset="0"/>
              </a:rPr>
              <a:t>Solution 2: Provide sustainable policies for an employee to balanced workload</a:t>
            </a:r>
            <a:endParaRPr lang="en-IN" sz="1400" u="none" strike="noStrike"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200000"/>
              </a:lnSpc>
              <a:buFont typeface="Arial" panose="020B0604020202020204" pitchFamily="34" charset="0"/>
              <a:buChar char="●"/>
            </a:pPr>
            <a:r>
              <a:rPr lang="en-IN" sz="1400" b="1" u="none" strike="noStrike" dirty="0">
                <a:effectLst/>
                <a:latin typeface="Arial" panose="020B0604020202020204" pitchFamily="34" charset="0"/>
                <a:ea typeface="Arial" panose="020B0604020202020204" pitchFamily="34" charset="0"/>
                <a:cs typeface="Arial" panose="020B0604020202020204" pitchFamily="34" charset="0"/>
              </a:rPr>
              <a:t>Solution 3: Modern technology implementation </a:t>
            </a:r>
            <a:endParaRPr lang="en-IN" sz="1400" u="none" strike="noStrike" dirty="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As per the suggestion of </a:t>
            </a:r>
            <a:r>
              <a:rPr lang="en-IN" sz="1400" dirty="0" err="1">
                <a:latin typeface="Arial" panose="020B0604020202020204" pitchFamily="34" charset="0"/>
                <a:cs typeface="Arial" panose="020B0604020202020204" pitchFamily="34" charset="0"/>
              </a:rPr>
              <a:t>Wami</a:t>
            </a:r>
            <a:r>
              <a:rPr lang="en-IN" sz="1400" dirty="0">
                <a:latin typeface="Arial" panose="020B0604020202020204" pitchFamily="34" charset="0"/>
                <a:cs typeface="Arial" panose="020B0604020202020204" pitchFamily="34" charset="0"/>
              </a:rPr>
              <a:t> et al. </a:t>
            </a:r>
            <a:r>
              <a:rPr lang="en-IN" sz="1400" u="none" strike="noStrike" dirty="0">
                <a:effectLst/>
                <a:latin typeface="Arial" panose="020B0604020202020204" pitchFamily="34" charset="0"/>
                <a:ea typeface="Arial" panose="020B0604020202020204" pitchFamily="34" charset="0"/>
                <a:cs typeface="Arial" panose="020B0604020202020204" pitchFamily="34" charset="0"/>
              </a:rPr>
              <a:t>(2019), problem-solving options are mostly associated with the area of a newly proposed alternative solution from a critical problem. </a:t>
            </a:r>
          </a:p>
          <a:p>
            <a:pPr marL="0" indent="0" algn="just">
              <a:lnSpc>
                <a:spcPct val="150000"/>
              </a:lnSpc>
              <a:buNone/>
            </a:pPr>
            <a:endParaRPr lang="en-US" sz="1400" dirty="0">
              <a:latin typeface="Arial" panose="020B0604020202020204" pitchFamily="34" charset="0"/>
              <a:cs typeface="Arial" panose="020B0604020202020204" pitchFamily="34" charset="0"/>
            </a:endParaRPr>
          </a:p>
        </p:txBody>
      </p:sp>
      <p:pic>
        <p:nvPicPr>
          <p:cNvPr id="5122" name="Picture 2" descr="Implementing New Technologies">
            <a:extLst>
              <a:ext uri="{FF2B5EF4-FFF2-40B4-BE49-F238E27FC236}">
                <a16:creationId xmlns:a16="http://schemas.microsoft.com/office/drawing/2014/main" id="{D45EE105-DFD0-42B9-8887-590910D3D8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1696" y="2464157"/>
            <a:ext cx="3312280" cy="2089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17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0578"/>
            <a:ext cx="10515600" cy="895412"/>
          </a:xfrm>
        </p:spPr>
        <p:txBody>
          <a:bodyPr>
            <a:noAutofit/>
          </a:bodyPr>
          <a:lstStyle/>
          <a:p>
            <a:pPr algn="ctr">
              <a:lnSpc>
                <a:spcPct val="200000"/>
              </a:lnSpc>
            </a:pPr>
            <a:r>
              <a:rPr lang="en-IN" sz="4000" b="1" i="0" u="none" strike="noStrike" dirty="0">
                <a:solidFill>
                  <a:srgbClr val="000000"/>
                </a:solidFill>
                <a:effectLst/>
                <a:latin typeface="Arial" panose="020B0604020202020204" pitchFamily="34" charset="0"/>
              </a:rPr>
              <a:t>6.EVALUATION </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94812" y="1280160"/>
            <a:ext cx="6163491" cy="5059680"/>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In terms of using PMI (plus, minus and interesting) techniques as a suitable problem-solving tool, it is actively helping to evaluate the best alternative solution </a:t>
            </a:r>
            <a:r>
              <a:rPr lang="en-IN" sz="1400" dirty="0">
                <a:latin typeface="Arial" panose="020B0604020202020204" pitchFamily="34" charset="0"/>
                <a:cs typeface="Arial" panose="020B0604020202020204" pitchFamily="34" charset="0"/>
              </a:rPr>
              <a:t>(</a:t>
            </a:r>
            <a:r>
              <a:rPr lang="en-IN" sz="1400" dirty="0" err="1">
                <a:latin typeface="Arial" panose="020B0604020202020204" pitchFamily="34" charset="0"/>
                <a:cs typeface="Arial" panose="020B0604020202020204" pitchFamily="34" charset="0"/>
              </a:rPr>
              <a:t>Modecki</a:t>
            </a:r>
            <a:r>
              <a:rPr lang="en-IN" sz="1400" dirty="0">
                <a:latin typeface="Arial" panose="020B0604020202020204" pitchFamily="34" charset="0"/>
                <a:cs typeface="Arial" panose="020B0604020202020204" pitchFamily="34" charset="0"/>
              </a:rPr>
              <a:t>, Zimmer‐</a:t>
            </a:r>
            <a:r>
              <a:rPr lang="en-IN" sz="1400" dirty="0" err="1">
                <a:latin typeface="Arial" panose="020B0604020202020204" pitchFamily="34" charset="0"/>
                <a:cs typeface="Arial" panose="020B0604020202020204" pitchFamily="34" charset="0"/>
              </a:rPr>
              <a:t>Gembeck</a:t>
            </a:r>
            <a:r>
              <a:rPr lang="en-IN" sz="1400" dirty="0">
                <a:latin typeface="Arial" panose="020B0604020202020204" pitchFamily="34" charset="0"/>
                <a:cs typeface="Arial" panose="020B0604020202020204" pitchFamily="34" charset="0"/>
              </a:rPr>
              <a:t> &amp; Guerra, 2017). </a:t>
            </a: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As mentioned by</a:t>
            </a:r>
            <a:r>
              <a:rPr lang="en-IN" sz="1400" dirty="0">
                <a:latin typeface="Arial" panose="020B0604020202020204" pitchFamily="34" charset="0"/>
                <a:cs typeface="Arial" panose="020B0604020202020204" pitchFamily="34" charset="0"/>
              </a:rPr>
              <a:t> Proctor </a:t>
            </a:r>
            <a:r>
              <a:rPr lang="en-IN" sz="1400" u="none" strike="noStrike" dirty="0">
                <a:effectLst/>
                <a:latin typeface="Arial" panose="020B0604020202020204" pitchFamily="34" charset="0"/>
                <a:ea typeface="Arial" panose="020B0604020202020204" pitchFamily="34" charset="0"/>
                <a:cs typeface="Arial" panose="020B0604020202020204" pitchFamily="34" charset="0"/>
              </a:rPr>
              <a:t>(2021), PMI is valuable to detect each corner of a positive, negative and interesting aspect of a chosen solution as set a standard outcome to use the best alternative method.</a:t>
            </a:r>
          </a:p>
          <a:p>
            <a:pPr marL="0" indent="0">
              <a:lnSpc>
                <a:spcPct val="150000"/>
              </a:lnSpc>
              <a:buNone/>
            </a:pPr>
            <a:endParaRPr lang="en-US" sz="1400" dirty="0">
              <a:latin typeface="Arial" panose="020B0604020202020204" pitchFamily="34" charset="0"/>
              <a:cs typeface="Arial" panose="020B0604020202020204" pitchFamily="34" charset="0"/>
            </a:endParaRPr>
          </a:p>
        </p:txBody>
      </p:sp>
      <p:pic>
        <p:nvPicPr>
          <p:cNvPr id="4098" name="Picture 2" descr="PMI - Meeting Toolchest">
            <a:extLst>
              <a:ext uri="{FF2B5EF4-FFF2-40B4-BE49-F238E27FC236}">
                <a16:creationId xmlns:a16="http://schemas.microsoft.com/office/drawing/2014/main" id="{A86B0FED-CD76-4A39-AB08-BA200BCCD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1224" y="1940378"/>
            <a:ext cx="2410311" cy="2566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164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473" y="141669"/>
            <a:ext cx="11019454" cy="3422626"/>
          </a:xfrm>
        </p:spPr>
        <p:txBody>
          <a:bodyPr>
            <a:noAutofit/>
          </a:bodyPr>
          <a:lstStyle/>
          <a:p>
            <a:pPr algn="ctr" rtl="0">
              <a:lnSpc>
                <a:spcPct val="200000"/>
              </a:lnSpc>
              <a:spcBef>
                <a:spcPts val="1200"/>
              </a:spcBef>
              <a:spcAft>
                <a:spcPts val="1200"/>
              </a:spcAft>
            </a:pPr>
            <a:r>
              <a:rPr lang="en-US" sz="4000" b="1" i="0" u="none" strike="noStrike" dirty="0">
                <a:solidFill>
                  <a:srgbClr val="000000"/>
                </a:solidFill>
                <a:effectLst/>
                <a:latin typeface="Arial" panose="020B0604020202020204" pitchFamily="34" charset="0"/>
                <a:cs typeface="Arial" panose="020B0604020202020204" pitchFamily="34" charset="0"/>
              </a:rPr>
              <a:t>7.PLAN FOR MONITORING AND REVIEW PROCESS </a:t>
            </a:r>
            <a:br>
              <a:rPr lang="en-US" sz="4000" b="0" dirty="0">
                <a:effectLst/>
                <a:latin typeface="Arial" panose="020B0604020202020204" pitchFamily="34" charset="0"/>
                <a:cs typeface="Arial" panose="020B0604020202020204" pitchFamily="34" charset="0"/>
              </a:rPr>
            </a:br>
            <a:br>
              <a:rPr lang="en-US" sz="4000" dirty="0">
                <a:latin typeface="Arial" panose="020B0604020202020204" pitchFamily="34" charset="0"/>
                <a:cs typeface="Arial" panose="020B0604020202020204" pitchFamily="34" charset="0"/>
              </a:rPr>
            </a:br>
            <a:endParaRPr lang="en-US" sz="40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10073" y="1772816"/>
            <a:ext cx="6329266" cy="4453811"/>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Setting systematic plans to implement technology in the workplace area of ASDA is highly necessary to get workers engaged within the employment structure with the setting up of a decision-making approach by the management team. </a:t>
            </a: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cs typeface="Arial" panose="020B0604020202020204" pitchFamily="34" charset="0"/>
              </a:rPr>
              <a:t>As argued by </a:t>
            </a:r>
            <a:r>
              <a:rPr lang="en-IN" sz="1400" dirty="0" err="1">
                <a:latin typeface="Arial" panose="020B0604020202020204" pitchFamily="34" charset="0"/>
                <a:cs typeface="Arial" panose="020B0604020202020204" pitchFamily="34" charset="0"/>
              </a:rPr>
              <a:t>Vallurupalli</a:t>
            </a:r>
            <a:r>
              <a:rPr lang="en-IN" sz="1400" dirty="0">
                <a:latin typeface="Arial" panose="020B0604020202020204" pitchFamily="34" charset="0"/>
                <a:cs typeface="Arial" panose="020B0604020202020204" pitchFamily="34" charset="0"/>
              </a:rPr>
              <a:t> &amp; Bose (</a:t>
            </a:r>
            <a:r>
              <a:rPr lang="en-IN" sz="1400" u="none" strike="noStrike" dirty="0">
                <a:effectLst/>
                <a:latin typeface="Arial" panose="020B0604020202020204" pitchFamily="34" charset="0"/>
                <a:ea typeface="Arial" panose="020B0604020202020204" pitchFamily="34" charset="0"/>
                <a:cs typeface="Arial" panose="020B0604020202020204" pitchFamily="34" charset="0"/>
              </a:rPr>
              <a:t>2018), using key performance indicators specifically monitored the employment status by </a:t>
            </a:r>
            <a:r>
              <a:rPr lang="en-IN" sz="1400" dirty="0">
                <a:latin typeface="Arial" panose="020B0604020202020204" pitchFamily="34" charset="0"/>
                <a:cs typeface="Arial" panose="020B0604020202020204" pitchFamily="34" charset="0"/>
              </a:rPr>
              <a:t>Average Daily Attendance </a:t>
            </a:r>
            <a:r>
              <a:rPr lang="en-IN" sz="1400" u="none" strike="noStrike" dirty="0">
                <a:effectLst/>
                <a:latin typeface="Arial" panose="020B0604020202020204" pitchFamily="34" charset="0"/>
                <a:ea typeface="Arial" panose="020B0604020202020204" pitchFamily="34" charset="0"/>
                <a:cs typeface="Arial" panose="020B0604020202020204" pitchFamily="34" charset="0"/>
              </a:rPr>
              <a:t>can help to measure the implement solution to address the problem. </a:t>
            </a:r>
          </a:p>
          <a:p>
            <a:pPr marL="0" indent="0" algn="just">
              <a:lnSpc>
                <a:spcPct val="150000"/>
              </a:lnSpc>
              <a:buNone/>
            </a:pPr>
            <a:endParaRPr lang="en-US" sz="1400" dirty="0">
              <a:latin typeface="Arial" panose="020B0604020202020204" pitchFamily="34" charset="0"/>
              <a:cs typeface="Arial" panose="020B0604020202020204" pitchFamily="34" charset="0"/>
            </a:endParaRPr>
          </a:p>
        </p:txBody>
      </p:sp>
      <p:pic>
        <p:nvPicPr>
          <p:cNvPr id="3074" name="Picture 2" descr="7 KPIs To Measure Training Effectiveness - eLearning Industry">
            <a:extLst>
              <a:ext uri="{FF2B5EF4-FFF2-40B4-BE49-F238E27FC236}">
                <a16:creationId xmlns:a16="http://schemas.microsoft.com/office/drawing/2014/main" id="{18E1444B-1210-4FBE-8F9C-710ACCCC9F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1982" y="2668555"/>
            <a:ext cx="5011334" cy="2811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005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0578"/>
            <a:ext cx="10515600" cy="895412"/>
          </a:xfrm>
        </p:spPr>
        <p:txBody>
          <a:bodyPr>
            <a:noAutofit/>
          </a:bodyPr>
          <a:lstStyle/>
          <a:p>
            <a:pPr algn="ctr">
              <a:lnSpc>
                <a:spcPct val="200000"/>
              </a:lnSpc>
            </a:pPr>
            <a:r>
              <a:rPr lang="en-IN" sz="4000" b="1" i="0" u="none" strike="noStrike" dirty="0">
                <a:solidFill>
                  <a:srgbClr val="000000"/>
                </a:solidFill>
                <a:effectLst/>
                <a:latin typeface="Arial" panose="020B0604020202020204" pitchFamily="34" charset="0"/>
              </a:rPr>
              <a:t>8.CONCLUSION</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94812" y="1280160"/>
            <a:ext cx="6163491" cy="5059680"/>
          </a:xfrm>
        </p:spPr>
        <p:txBody>
          <a:bodyPr>
            <a:noAutofit/>
          </a:bodyPr>
          <a:lstStyle/>
          <a:p>
            <a:pPr marL="342900" lvl="0" indent="-342900">
              <a:lnSpc>
                <a:spcPct val="200000"/>
              </a:lnSpc>
              <a:spcBef>
                <a:spcPts val="1200"/>
              </a:spcBef>
              <a:spcAft>
                <a:spcPts val="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rPr>
              <a:t>The problem-solving option is marked as the most useful element through implementing new interventions and ideas which will effectively address the risk of problematic sources of work-related stress in the workplace.</a:t>
            </a:r>
          </a:p>
          <a:p>
            <a:pPr marL="342900" lvl="0" indent="-342900">
              <a:lnSpc>
                <a:spcPct val="200000"/>
              </a:lnSpc>
              <a:spcAft>
                <a:spcPts val="1200"/>
              </a:spcAft>
              <a:buFont typeface="Arial" panose="020B0604020202020204" pitchFamily="34" charset="0"/>
              <a:buChar char="●"/>
            </a:pPr>
            <a:r>
              <a:rPr lang="en-IN" sz="1400" u="none" strike="noStrike" dirty="0">
                <a:effectLst/>
                <a:latin typeface="Arial" panose="020B0604020202020204" pitchFamily="34" charset="0"/>
                <a:ea typeface="Arial" panose="020B0604020202020204" pitchFamily="34" charset="0"/>
              </a:rPr>
              <a:t>The study concluded that implementing effective technology such as robotic and artificial intelligence can help to overcome the effects of work-related stress among UK employees.</a:t>
            </a:r>
          </a:p>
          <a:p>
            <a:pPr marL="0" indent="0">
              <a:lnSpc>
                <a:spcPct val="150000"/>
              </a:lnSpc>
              <a:buNone/>
            </a:pPr>
            <a:endParaRPr lang="en-US" sz="1400" dirty="0">
              <a:latin typeface="Times New Roman" panose="02020603050405020304" pitchFamily="18" charset="0"/>
              <a:cs typeface="Times New Roman" panose="02020603050405020304" pitchFamily="18" charset="0"/>
            </a:endParaRPr>
          </a:p>
        </p:txBody>
      </p:sp>
      <p:pic>
        <p:nvPicPr>
          <p:cNvPr id="2058" name="Picture 10" descr="Impact of COVID-19 on Employee Behavior: Stress and Coping Mechanism During  WFH (Work From Home) Among Service Industry Employees - Research leap">
            <a:extLst>
              <a:ext uri="{FF2B5EF4-FFF2-40B4-BE49-F238E27FC236}">
                <a16:creationId xmlns:a16="http://schemas.microsoft.com/office/drawing/2014/main" id="{648389B1-ED7E-4948-8C55-95362E9E5B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294" y="2544924"/>
            <a:ext cx="3581011" cy="226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821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29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19465"/>
            <a:ext cx="10515600" cy="907477"/>
          </a:xfrm>
        </p:spPr>
        <p:txBody>
          <a:bodyPr>
            <a:noAutofit/>
          </a:bodyPr>
          <a:lstStyle/>
          <a:p>
            <a:pPr algn="ctr">
              <a:lnSpc>
                <a:spcPct val="150000"/>
              </a:lnSpc>
            </a:pPr>
            <a:r>
              <a:rPr lang="en-US" sz="4000" b="1" dirty="0">
                <a:latin typeface="Arial" panose="020B0604020202020204" pitchFamily="34" charset="0"/>
                <a:cs typeface="Arial" panose="020B0604020202020204" pitchFamily="34" charset="0"/>
              </a:rPr>
              <a:t>REFERENCE LIST</a:t>
            </a:r>
          </a:p>
        </p:txBody>
      </p:sp>
      <p:sp>
        <p:nvSpPr>
          <p:cNvPr id="3" name="Content Placeholder 2"/>
          <p:cNvSpPr>
            <a:spLocks noGrp="1"/>
          </p:cNvSpPr>
          <p:nvPr>
            <p:ph idx="1"/>
          </p:nvPr>
        </p:nvSpPr>
        <p:spPr>
          <a:xfrm>
            <a:off x="267286" y="984738"/>
            <a:ext cx="11732456" cy="5593483"/>
          </a:xfrm>
        </p:spPr>
        <p:txBody>
          <a:bodyPr>
            <a:noAutofit/>
          </a:bodyPr>
          <a:lstStyle/>
          <a:p>
            <a:pPr marL="457200" indent="-457200">
              <a:lnSpc>
                <a:spcPct val="200000"/>
              </a:lnSpc>
              <a:spcAft>
                <a:spcPts val="800"/>
              </a:spcAft>
            </a:pP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Klein, G., &amp; Crandall, B. W. (2018). The role of mental simulation in problem solving and decision making. In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Local applications of the ecological approach to human-machine systems</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(pp. 324-358). CRC Press.</a:t>
            </a:r>
            <a:r>
              <a:rPr lang="en-IN" sz="900" dirty="0">
                <a:effectLst/>
                <a:latin typeface="Arial" panose="020B0604020202020204" pitchFamily="34" charset="0"/>
                <a:ea typeface="Calibri" panose="020F0502020204030204" pitchFamily="34" charset="0"/>
                <a:cs typeface="Arial" panose="020B0604020202020204" pitchFamily="34" charset="0"/>
              </a:rPr>
              <a:t> </a:t>
            </a:r>
            <a:r>
              <a:rPr lang="en-US" sz="900" dirty="0">
                <a:effectLst/>
                <a:latin typeface="Arial" panose="020B0604020202020204" pitchFamily="34" charset="0"/>
                <a:ea typeface="Calibri" panose="020F0502020204030204" pitchFamily="34" charset="0"/>
                <a:cs typeface="Arial" panose="020B0604020202020204" pitchFamily="34" charset="0"/>
              </a:rPr>
              <a:t>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https://www.taylorfrancis.com/chapters/edit/10.1201/9780203748749-11/role-mental-simulation-problem-solving-decision-making-gary-klein-beth-crandall</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Modecki</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K. L., Zimmer‐</a:t>
            </a: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Gembeck</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M. J., &amp; Guerra, N. (2017). Emotion regulation, coping, and decision making: Three linked skills for preventing externalizing problems in adolescence.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Child Development</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88</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(2), 417-426.</a:t>
            </a:r>
            <a:r>
              <a:rPr lang="en-IN" sz="900" dirty="0">
                <a:effectLst/>
                <a:latin typeface="Arial" panose="020B0604020202020204" pitchFamily="34" charset="0"/>
                <a:ea typeface="Calibri" panose="020F0502020204030204" pitchFamily="34" charset="0"/>
                <a:cs typeface="Arial" panose="020B0604020202020204" pitchFamily="34" charset="0"/>
              </a:rPr>
              <a:t> </a:t>
            </a:r>
            <a:r>
              <a:rPr lang="en-US" sz="900" dirty="0">
                <a:effectLst/>
                <a:latin typeface="Arial" panose="020B0604020202020204" pitchFamily="34" charset="0"/>
                <a:ea typeface="Calibri" panose="020F0502020204030204" pitchFamily="34" charset="0"/>
                <a:cs typeface="Arial" panose="020B0604020202020204" pitchFamily="34" charset="0"/>
              </a:rPr>
              <a:t>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https://srcd.onlinelibrary.wiley.com/doi/am-pdf/10.1111/cdev.12734</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US" sz="900" dirty="0">
                <a:effectLst/>
                <a:latin typeface="Arial" panose="020B0604020202020204" pitchFamily="34" charset="0"/>
                <a:ea typeface="Calibri" panose="020F0502020204030204" pitchFamily="34" charset="0"/>
                <a:cs typeface="Arial" panose="020B0604020202020204" pitchFamily="34" charset="0"/>
              </a:rPr>
              <a:t>Personneltoday.com.2021. Asda restructure set to impact 5,000 jobs. 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https://www.personneltoday.com/hr/asda-restructure-set-to-impact-5000-jobs/</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Proctor, T. (2021).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Absolute Essentials of Creative Thinking and Problem Solving</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Routledge.</a:t>
            </a:r>
            <a:r>
              <a:rPr lang="en-IN" sz="900" dirty="0">
                <a:effectLst/>
                <a:latin typeface="Arial" panose="020B0604020202020204" pitchFamily="34" charset="0"/>
                <a:ea typeface="Calibri" panose="020F0502020204030204" pitchFamily="34" charset="0"/>
                <a:cs typeface="Arial" panose="020B0604020202020204" pitchFamily="34" charset="0"/>
              </a:rPr>
              <a:t> </a:t>
            </a:r>
            <a:r>
              <a:rPr lang="en-US" sz="900" dirty="0">
                <a:effectLst/>
                <a:latin typeface="Arial" panose="020B0604020202020204" pitchFamily="34" charset="0"/>
                <a:ea typeface="Calibri" panose="020F0502020204030204" pitchFamily="34" charset="0"/>
                <a:cs typeface="Arial" panose="020B0604020202020204" pitchFamily="34" charset="0"/>
              </a:rPr>
              <a:t>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https://www.researchgate.net/profile/Tony-Proctor/publication/350108630_Absolute_Essentials_of_Creative_Thinking_and_Problem_Solving/links/60b8ac74458515218f862da1/Absolute-Essentials-of-Creative-Thinking-and-Problem-Solving.pdf</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Salas, E., Martin, L., &amp; </a:t>
            </a: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Flin</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R. (2017).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Decision-making under stress: Emerging themes and applications</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Routledge.</a:t>
            </a:r>
            <a:r>
              <a:rPr lang="en-IN" sz="900" dirty="0">
                <a:effectLst/>
                <a:latin typeface="Arial" panose="020B0604020202020204" pitchFamily="34" charset="0"/>
                <a:ea typeface="Calibri" panose="020F0502020204030204" pitchFamily="34" charset="0"/>
                <a:cs typeface="Arial" panose="020B0604020202020204" pitchFamily="34" charset="0"/>
              </a:rPr>
              <a:t> </a:t>
            </a:r>
            <a:r>
              <a:rPr lang="en-US" sz="900" dirty="0">
                <a:effectLst/>
                <a:latin typeface="Arial" panose="020B0604020202020204" pitchFamily="34" charset="0"/>
                <a:ea typeface="Calibri" panose="020F0502020204030204" pitchFamily="34" charset="0"/>
                <a:cs typeface="Arial" panose="020B0604020202020204" pitchFamily="34" charset="0"/>
              </a:rPr>
              <a:t>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https://www.legeforeningen.no/contentassets/9096b08d619e4f2b92715a3df8b458a7/naforum2007_20-4.pdf#page=21</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Vallurupalli</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V., &amp; Bose, I. (2018). Business intelligence for performance measurement: A case based analysis.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Decision Support Systems</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111</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72-85.</a:t>
            </a:r>
            <a:r>
              <a:rPr lang="en-US" sz="900" dirty="0">
                <a:effectLst/>
                <a:latin typeface="Arial" panose="020B0604020202020204" pitchFamily="34" charset="0"/>
                <a:ea typeface="Calibri" panose="020F0502020204030204" pitchFamily="34" charset="0"/>
                <a:cs typeface="Arial" panose="020B0604020202020204" pitchFamily="34" charset="0"/>
              </a:rPr>
              <a:t> 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https://www.sciencedirect.com/science/article/pii/S0167923618300848</a:t>
            </a:r>
            <a:endParaRPr lang="en-IN" sz="9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800"/>
              </a:spcAft>
            </a:pP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Wami</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S. D., </a:t>
            </a:r>
            <a:r>
              <a:rPr lang="en-IN" sz="900" dirty="0" err="1">
                <a:solidFill>
                  <a:srgbClr val="222222"/>
                </a:solidFill>
                <a:effectLst/>
                <a:latin typeface="Arial" panose="020B0604020202020204" pitchFamily="34" charset="0"/>
                <a:ea typeface="Calibri" panose="020F0502020204030204" pitchFamily="34" charset="0"/>
                <a:cs typeface="Arial" panose="020B0604020202020204" pitchFamily="34" charset="0"/>
              </a:rPr>
              <a:t>Abere</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G., Dessie, A., &amp; Getachew, D. (2019). Work-related risk factors and the prevalence of low back pain among low wage workers: results from a cross-sectional study.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BMC Public Health</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 </a:t>
            </a:r>
            <a:r>
              <a:rPr lang="en-IN" sz="900" i="1" dirty="0">
                <a:solidFill>
                  <a:srgbClr val="222222"/>
                </a:solidFill>
                <a:effectLst/>
                <a:latin typeface="Arial" panose="020B0604020202020204" pitchFamily="34" charset="0"/>
                <a:ea typeface="Calibri" panose="020F0502020204030204" pitchFamily="34" charset="0"/>
                <a:cs typeface="Arial" panose="020B0604020202020204" pitchFamily="34" charset="0"/>
              </a:rPr>
              <a:t>19</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(1), 1-9.</a:t>
            </a:r>
            <a:r>
              <a:rPr lang="en-IN" sz="900" dirty="0">
                <a:effectLst/>
                <a:latin typeface="Arial" panose="020B0604020202020204" pitchFamily="34" charset="0"/>
                <a:ea typeface="Calibri" panose="020F0502020204030204" pitchFamily="34" charset="0"/>
                <a:cs typeface="Arial" panose="020B0604020202020204" pitchFamily="34" charset="0"/>
              </a:rPr>
              <a:t> </a:t>
            </a:r>
            <a:r>
              <a:rPr lang="en-US" sz="900" dirty="0">
                <a:effectLst/>
                <a:latin typeface="Arial" panose="020B0604020202020204" pitchFamily="34" charset="0"/>
                <a:ea typeface="Calibri" panose="020F0502020204030204" pitchFamily="34" charset="0"/>
                <a:cs typeface="Arial" panose="020B0604020202020204" pitchFamily="34" charset="0"/>
              </a:rPr>
              <a:t>Retrieved on: 28</a:t>
            </a:r>
            <a:r>
              <a:rPr lang="en-US" sz="900" baseline="30000" dirty="0">
                <a:effectLst/>
                <a:latin typeface="Arial" panose="020B0604020202020204" pitchFamily="34" charset="0"/>
                <a:ea typeface="Calibri" panose="020F0502020204030204" pitchFamily="34" charset="0"/>
                <a:cs typeface="Arial" panose="020B0604020202020204" pitchFamily="34" charset="0"/>
              </a:rPr>
              <a:t>th</a:t>
            </a:r>
            <a:r>
              <a:rPr lang="en-US" sz="900" dirty="0">
                <a:effectLst/>
                <a:latin typeface="Arial" panose="020B0604020202020204" pitchFamily="34" charset="0"/>
                <a:ea typeface="Calibri" panose="020F0502020204030204" pitchFamily="34" charset="0"/>
                <a:cs typeface="Arial" panose="020B0604020202020204" pitchFamily="34" charset="0"/>
              </a:rPr>
              <a:t> October 2021, from: </a:t>
            </a:r>
            <a:r>
              <a:rPr lang="en-IN" sz="900" dirty="0">
                <a:solidFill>
                  <a:srgbClr val="222222"/>
                </a:solidFill>
                <a:effectLst/>
                <a:latin typeface="Arial" panose="020B0604020202020204" pitchFamily="34" charset="0"/>
                <a:ea typeface="Calibri" panose="020F0502020204030204" pitchFamily="34" charset="0"/>
                <a:cs typeface="Arial" panose="020B0604020202020204" pitchFamily="34" charset="0"/>
              </a:rPr>
              <a:t>https://bmcpublichealth.biomedcentral.com/articles/10.1186/s12889-019-7430-9</a:t>
            </a:r>
            <a:endParaRPr lang="en-IN" sz="9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69838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essage of thanks – Tivoli Group Limited"/>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932" b="95034" l="9904" r="89936">
                        <a14:foregroundMark x1="37220" y1="18510" x2="46006" y2="16253"/>
                        <a14:foregroundMark x1="34505" y1="28217" x2="32748" y2="39955"/>
                        <a14:foregroundMark x1="38978" y1="57788" x2="38818" y2="63205"/>
                        <a14:foregroundMark x1="48243" y1="59368" x2="46645" y2="63883"/>
                        <a14:foregroundMark x1="70927" y1="46050" x2="69169" y2="54402"/>
                        <a14:foregroundMark x1="68211" y1="64560" x2="68530" y2="62528"/>
                        <a14:foregroundMark x1="27955" y1="74944" x2="24441" y2="77878"/>
                        <a14:foregroundMark x1="31150" y1="94357" x2="28275" y2="95034"/>
                        <a14:backgroundMark x1="52716" y1="59819" x2="52716" y2="56659"/>
                      </a14:backgroundRemoval>
                    </a14:imgEffect>
                  </a14:imgLayer>
                </a14:imgProps>
              </a:ext>
              <a:ext uri="{28A0092B-C50C-407E-A947-70E740481C1C}">
                <a14:useLocalDpi xmlns:a14="http://schemas.microsoft.com/office/drawing/2010/main" val="0"/>
              </a:ext>
            </a:extLst>
          </a:blip>
          <a:srcRect/>
          <a:stretch>
            <a:fillRect/>
          </a:stretch>
        </p:blipFill>
        <p:spPr bwMode="auto">
          <a:xfrm>
            <a:off x="1424640" y="64618"/>
            <a:ext cx="9599676" cy="67933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823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TotalTime>
  <Words>1369</Words>
  <Application>Microsoft Office PowerPoint</Application>
  <PresentationFormat>Ecran lat</PresentationFormat>
  <Paragraphs>62</Paragraphs>
  <Slides>11</Slides>
  <Notes>8</Notes>
  <HiddenSlides>0</HiddenSlides>
  <MMClips>0</MMClips>
  <ScaleCrop>false</ScaleCrop>
  <HeadingPairs>
    <vt:vector size="4" baseType="variant">
      <vt:variant>
        <vt:lpstr>Temă</vt:lpstr>
      </vt:variant>
      <vt:variant>
        <vt:i4>1</vt:i4>
      </vt:variant>
      <vt:variant>
        <vt:lpstr>Titluri diapozitive</vt:lpstr>
      </vt:variant>
      <vt:variant>
        <vt:i4>11</vt:i4>
      </vt:variant>
    </vt:vector>
  </HeadingPairs>
  <TitlesOfParts>
    <vt:vector size="12" baseType="lpstr">
      <vt:lpstr>Office Theme</vt:lpstr>
      <vt:lpstr>PROBLEM SOLVING AND DECISION MAKING</vt:lpstr>
      <vt:lpstr>1.INTRODUCTION </vt:lpstr>
      <vt:lpstr>2.DEFINE THE PROBLEM</vt:lpstr>
      <vt:lpstr>3.ITS SCOPE AND IMPACT </vt:lpstr>
      <vt:lpstr>4.ANALYSIS OF THE ORGANISATION AND PROBLEM</vt:lpstr>
      <vt:lpstr>5.PROPOSE ALTERNATIVE SOLUTIONS</vt:lpstr>
      <vt:lpstr>6.EVALUATION </vt:lpstr>
      <vt:lpstr>7.PLAN FOR MONITORING AND REVIEW PROCESS   </vt:lpstr>
      <vt:lpstr>8.CONCLUSION</vt:lpstr>
      <vt:lpstr>REFERENCE LIST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FINANCIAL OF COVID-19 ON A SPECIFIC INDUSTRIAL SECTOR</dc:title>
  <dc:creator>Day-User-5</dc:creator>
  <cp:lastModifiedBy>Ana Maria Fugaru (2027234)</cp:lastModifiedBy>
  <cp:revision>118</cp:revision>
  <dcterms:created xsi:type="dcterms:W3CDTF">2020-12-28T11:24:13Z</dcterms:created>
  <dcterms:modified xsi:type="dcterms:W3CDTF">2021-11-08T22:30:23Z</dcterms:modified>
</cp:coreProperties>
</file>