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62" r:id="rId1"/>
  </p:sldMasterIdLst>
  <p:sldIdLst>
    <p:sldId id="256" r:id="rId2"/>
    <p:sldId id="257" r:id="rId3"/>
    <p:sldId id="261" r:id="rId4"/>
    <p:sldId id="262" r:id="rId5"/>
    <p:sldId id="263" r:id="rId6"/>
    <p:sldId id="258" r:id="rId7"/>
    <p:sldId id="259" r:id="rId8"/>
    <p:sldId id="260" r:id="rId9"/>
    <p:sldId id="276" r:id="rId10"/>
    <p:sldId id="264" r:id="rId11"/>
    <p:sldId id="265" r:id="rId12"/>
    <p:sldId id="266" r:id="rId13"/>
    <p:sldId id="268" r:id="rId14"/>
    <p:sldId id="277" r:id="rId15"/>
    <p:sldId id="267" r:id="rId16"/>
    <p:sldId id="269" r:id="rId17"/>
    <p:sldId id="270" r:id="rId18"/>
    <p:sldId id="278" r:id="rId19"/>
    <p:sldId id="279" r:id="rId20"/>
    <p:sldId id="275" r:id="rId21"/>
    <p:sldId id="271" r:id="rId22"/>
    <p:sldId id="272" r:id="rId23"/>
    <p:sldId id="273" r:id="rId24"/>
    <p:sldId id="274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61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67" d="100"/>
          <a:sy n="67" d="100"/>
        </p:scale>
        <p:origin x="604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653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521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312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975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684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444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056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910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027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991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36141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239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1445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3547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477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376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089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ndfonline.com/doi/abs/10.2147/JAA.S326213" TargetMode="External"/><Relationship Id="rId13" Type="http://schemas.openxmlformats.org/officeDocument/2006/relationships/hyperlink" Target="https://www.chestmed.theclinics.com/article/S0272-5231(18)30124-2/abstract" TargetMode="External"/><Relationship Id="rId3" Type="http://schemas.openxmlformats.org/officeDocument/2006/relationships/hyperlink" Target="https://journals.sagepub.com/doi/abs/10.1177/17534666241275336" TargetMode="External"/><Relationship Id="rId7" Type="http://schemas.openxmlformats.org/officeDocument/2006/relationships/hyperlink" Target="https://www.sciencedirect.com/science/article/pii/S1939455121001009" TargetMode="External"/><Relationship Id="rId12" Type="http://schemas.openxmlformats.org/officeDocument/2006/relationships/hyperlink" Target="https://publications.ersnet.org/content/errev/32/168/230009.abstract" TargetMode="External"/><Relationship Id="rId2" Type="http://schemas.openxmlformats.org/officeDocument/2006/relationships/hyperlink" Target="https://link.springer.com/article/10.1186/s12890-021-01508-4" TargetMode="External"/><Relationship Id="rId16" Type="http://schemas.openxmlformats.org/officeDocument/2006/relationships/hyperlink" Target="https://www.sciencedirect.com/science/article/pii/S109002332200080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jgpopen.org/content/7/3/bjgpo.2023.0015.abstract" TargetMode="External"/><Relationship Id="rId11" Type="http://schemas.openxmlformats.org/officeDocument/2006/relationships/hyperlink" Target="https://www.sciencedirect.com/science/article/pii/S2213219821011260" TargetMode="External"/><Relationship Id="rId5" Type="http://schemas.openxmlformats.org/officeDocument/2006/relationships/hyperlink" Target="https://www.tandfonline.com/doi/abs/10.1080/02770903.2023.2228911" TargetMode="External"/><Relationship Id="rId15" Type="http://schemas.openxmlformats.org/officeDocument/2006/relationships/hyperlink" Target="https://www.thelancet.com/journals/lanres/article/PIIS2213-2600(24)00383-7/abstract" TargetMode="External"/><Relationship Id="rId10" Type="http://schemas.openxmlformats.org/officeDocument/2006/relationships/hyperlink" Target="https://www.frontiersin.org/journals/public-health/articles/10.3389/fpubh.2023.1172391/full" TargetMode="External"/><Relationship Id="rId4" Type="http://schemas.openxmlformats.org/officeDocument/2006/relationships/hyperlink" Target="https://www.sciencedirect.com/science/article/pii/S221321982100979X" TargetMode="External"/><Relationship Id="rId9" Type="http://schemas.openxmlformats.org/officeDocument/2006/relationships/hyperlink" Target="https://www.sciencedirect.com/science/article/pii/S2213219821009739" TargetMode="External"/><Relationship Id="rId14" Type="http://schemas.openxmlformats.org/officeDocument/2006/relationships/hyperlink" Target="https://onlinelibrary.wiley.com/doi/abs/10.1002/hpja.620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2213219821006024" TargetMode="External"/><Relationship Id="rId13" Type="http://schemas.openxmlformats.org/officeDocument/2006/relationships/hyperlink" Target="https://journals.lww.com/lungindia/fulltext/2021/09000/association_between_air_pollution,_body_mass.2.aspx" TargetMode="External"/><Relationship Id="rId3" Type="http://schemas.openxmlformats.org/officeDocument/2006/relationships/hyperlink" Target="https://fundingawards.nihr.ac.uk/award/NIHR136166" TargetMode="External"/><Relationship Id="rId7" Type="http://schemas.openxmlformats.org/officeDocument/2006/relationships/hyperlink" Target="https://link.springer.com/article/10.1007/s40271-025-00765-3" TargetMode="External"/><Relationship Id="rId12" Type="http://schemas.openxmlformats.org/officeDocument/2006/relationships/hyperlink" Target="https://www.valueinhealthjournal.com/article/S1098-3015(23)04105-0/fulltext" TargetMode="External"/><Relationship Id="rId17" Type="http://schemas.openxmlformats.org/officeDocument/2006/relationships/hyperlink" Target="https://www.who.int/news-room/fact-sheets/detail/asthma" TargetMode="External"/><Relationship Id="rId2" Type="http://schemas.openxmlformats.org/officeDocument/2006/relationships/hyperlink" Target="https://publications.ersnet.org/content/erj/62/6/2300819.abstract" TargetMode="External"/><Relationship Id="rId16" Type="http://schemas.openxmlformats.org/officeDocument/2006/relationships/hyperlink" Target="https://link.springer.com/article/10.1186/s12931-023-02475-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wp-content/uploads/2022/12/B1590-respiratory-high-impact-interventions.pdf" TargetMode="External"/><Relationship Id="rId11" Type="http://schemas.openxmlformats.org/officeDocument/2006/relationships/hyperlink" Target="https://onlinelibrary.wiley.com/doi/abs/10.1111/jan.70127" TargetMode="External"/><Relationship Id="rId5" Type="http://schemas.openxmlformats.org/officeDocument/2006/relationships/hyperlink" Target="https://www.nice.org.uk/guidance/gid-hte10063/documents/final-scope" TargetMode="External"/><Relationship Id="rId15" Type="http://schemas.openxmlformats.org/officeDocument/2006/relationships/hyperlink" Target="https://onlinelibrary.wiley.com/doi/abs/10.1002/clt2.12344" TargetMode="External"/><Relationship Id="rId10" Type="http://schemas.openxmlformats.org/officeDocument/2006/relationships/hyperlink" Target="https://www.thelancet.com/journals/lanres/article/PIIS2213-26002100352-0/fulltext" TargetMode="External"/><Relationship Id="rId4" Type="http://schemas.openxmlformats.org/officeDocument/2006/relationships/hyperlink" Target="https://account.ijic.org/index.php/up-j-ijic/article/view/6329/7050" TargetMode="External"/><Relationship Id="rId9" Type="http://schemas.openxmlformats.org/officeDocument/2006/relationships/hyperlink" Target="https://www.mdpi.com/2075-1729/11/11/1215" TargetMode="External"/><Relationship Id="rId14" Type="http://schemas.openxmlformats.org/officeDocument/2006/relationships/hyperlink" Target="https://www.thelancet.com/journals/eclinm/article/PIIS2589-5370(24)00392-4/fulltext?uuid=uuid%3Ac407d7d7-e824-406c-b655-e3a90215bf4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sthma Causes and Treatment in Delhi, explained by a Pulmonologist">
            <a:extLst>
              <a:ext uri="{FF2B5EF4-FFF2-40B4-BE49-F238E27FC236}">
                <a16:creationId xmlns:a16="http://schemas.microsoft.com/office/drawing/2014/main" id="{1C70B9B7-9138-CFCD-E12C-F1DDA2DCE9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54" r="3617"/>
          <a:stretch>
            <a:fillRect/>
          </a:stretch>
        </p:blipFill>
        <p:spPr bwMode="auto">
          <a:xfrm>
            <a:off x="0" y="0"/>
            <a:ext cx="581253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0446" y="173682"/>
            <a:ext cx="7145866" cy="2176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ASTHMA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2539" y="1885950"/>
            <a:ext cx="6379461" cy="31051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rPr>
              <a:t>STUDENT NAME: Drashti Patel </a:t>
            </a: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rPr>
              <a:t>STUDENT ID: 2439716</a:t>
            </a: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rPr>
              <a:t>MODULE NAME: Community Care and Management of Longer-term Conditions</a:t>
            </a: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rPr>
              <a:t>MODULE CODE: LCHS7003</a:t>
            </a: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rPr>
              <a:t>TUTOR NAME: Dr </a:t>
            </a:r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rPr>
              <a:t>Aishat</a:t>
            </a: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rPr>
              <a:t> </a:t>
            </a:r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rPr>
              <a:t>Bakre</a:t>
            </a:r>
            <a:endParaRPr lang="en-US" b="1" dirty="0">
              <a:solidFill>
                <a:schemeClr val="tx1">
                  <a:lumMod val="95000"/>
                  <a:lumOff val="5000"/>
                </a:schemeClr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8866E-A1B0-462A-F605-7123E61DA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Definition of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BD3AB-C93E-0775-1F51-A0AC36E1E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955" y="2133599"/>
            <a:ext cx="4527773" cy="4528457"/>
          </a:xfrm>
        </p:spPr>
        <p:txBody>
          <a:bodyPr>
            <a:normAutofit fontScale="92500" lnSpcReduction="10000"/>
          </a:bodyPr>
          <a:lstStyle/>
          <a:p>
            <a:pPr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Asthma is a long-term condition that affects the airways in the lungs, making them inflamed and narrowed.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This causes difficulty in breathing, coughing, wheezing, and chest tightness.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It can occur at any age and often varies in severity from person to person.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Although there is no cure, it can be managed with proper treatment and lifestyle changes </a:t>
            </a:r>
          </a:p>
          <a:p>
            <a:pPr marL="0" indent="0" algn="r">
              <a:buClr>
                <a:schemeClr val="tx1"/>
              </a:buClr>
              <a:buNone/>
            </a:pPr>
            <a:r>
              <a:rPr lang="en-GB" sz="2000" dirty="0">
                <a:solidFill>
                  <a:srgbClr val="000000"/>
                </a:solidFill>
              </a:rPr>
              <a:t> (Bagnasco et al., 2021; Kinnison et al., 2022).</a:t>
            </a:r>
          </a:p>
          <a:p>
            <a:pPr algn="just">
              <a:buClr>
                <a:schemeClr val="tx1"/>
              </a:buClr>
            </a:pPr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6148" name="Picture 4" descr="A diagram of an asthmatic system&#10;&#10;AI-generated content may be incorrect.">
            <a:extLst>
              <a:ext uri="{FF2B5EF4-FFF2-40B4-BE49-F238E27FC236}">
                <a16:creationId xmlns:a16="http://schemas.microsoft.com/office/drawing/2014/main" id="{B494D0D9-83A8-7638-8FA4-EBD3A3FD4C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1916" y="752046"/>
            <a:ext cx="5451627" cy="5284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6F0731-92AD-2E2E-12A7-23A2B36BF597}"/>
              </a:ext>
            </a:extLst>
          </p:cNvPr>
          <p:cNvSpPr txBox="1"/>
          <p:nvPr/>
        </p:nvSpPr>
        <p:spPr>
          <a:xfrm>
            <a:off x="6091916" y="6036905"/>
            <a:ext cx="5451627" cy="252137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dirty="0">
                <a:solidFill>
                  <a:srgbClr val="FFFFFF"/>
                </a:solidFill>
              </a:rPr>
              <a:t>(Asthma Respiratory Foundation, 2025)</a:t>
            </a:r>
          </a:p>
        </p:txBody>
      </p:sp>
    </p:spTree>
    <p:extLst>
      <p:ext uri="{BB962C8B-B14F-4D97-AF65-F5344CB8AC3E}">
        <p14:creationId xmlns:p14="http://schemas.microsoft.com/office/powerpoint/2010/main" val="1290930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F814C-90B0-9936-F412-7DD66E84D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5860796" cy="97142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Symptoms of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C65D9-7FFC-2FA2-6AC5-98EB09E1A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506" y="1905000"/>
            <a:ext cx="6484776" cy="4495800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0000"/>
                </a:solidFill>
              </a:rPr>
              <a:t>Wheezing:</a:t>
            </a:r>
            <a:r>
              <a:rPr lang="en-GB" dirty="0">
                <a:solidFill>
                  <a:srgbClr val="000000"/>
                </a:solidFill>
              </a:rPr>
              <a:t> A high-pitched whistling sound when breathing, especially while exhaling (Metting et al.,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0000"/>
                </a:solidFill>
              </a:rPr>
              <a:t>Shortness of Breath:</a:t>
            </a:r>
            <a:r>
              <a:rPr lang="en-GB" dirty="0">
                <a:solidFill>
                  <a:srgbClr val="000000"/>
                </a:solidFill>
              </a:rPr>
              <a:t> Feeling like you cannot get enough air or need to breathe faster (Salvi et al.,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0000"/>
                </a:solidFill>
              </a:rPr>
              <a:t>Chest Tightness or Pain:</a:t>
            </a:r>
            <a:r>
              <a:rPr lang="en-GB" dirty="0">
                <a:solidFill>
                  <a:srgbClr val="000000"/>
                </a:solidFill>
              </a:rPr>
              <a:t> A feeling of pressure, heaviness, or discomfort in the chest (Metting et al.,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0000"/>
                </a:solidFill>
              </a:rPr>
              <a:t>Persistent Coughing:</a:t>
            </a:r>
            <a:r>
              <a:rPr lang="en-GB" dirty="0">
                <a:solidFill>
                  <a:srgbClr val="000000"/>
                </a:solidFill>
              </a:rPr>
              <a:t> Often worse at night, early in the morning, or after exercise (Salvi et al.,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0000"/>
                </a:solidFill>
              </a:rPr>
              <a:t>Coughing During Sleep:</a:t>
            </a:r>
            <a:r>
              <a:rPr lang="en-GB" dirty="0">
                <a:solidFill>
                  <a:srgbClr val="000000"/>
                </a:solidFill>
              </a:rPr>
              <a:t> Disrupts rest and causes fatigue the next day (Salvi et al.,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0000"/>
                </a:solidFill>
              </a:rPr>
              <a:t>Difficulty Talking or Sleeping:</a:t>
            </a:r>
            <a:r>
              <a:rPr lang="en-GB" dirty="0">
                <a:solidFill>
                  <a:srgbClr val="000000"/>
                </a:solidFill>
              </a:rPr>
              <a:t> In severe cases, breathing trouble can interrupt speaking or sleeping (Salvi et al.,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0000"/>
                </a:solidFill>
              </a:rPr>
              <a:t>Increased Mucus Production:</a:t>
            </a:r>
            <a:r>
              <a:rPr lang="en-GB" dirty="0">
                <a:solidFill>
                  <a:srgbClr val="000000"/>
                </a:solidFill>
              </a:rPr>
              <a:t> Airways may produce extra mucus, making it harder to breathe (Metting et al.,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8194" name="Picture 2" descr="Asthma Symptoms and Triggers | Allergy &amp; Asthma Network">
            <a:extLst>
              <a:ext uri="{FF2B5EF4-FFF2-40B4-BE49-F238E27FC236}">
                <a16:creationId xmlns:a16="http://schemas.microsoft.com/office/drawing/2014/main" id="{059F3F6D-4E24-B186-8519-CA99625729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" t="4761" r="3672" b="850"/>
          <a:stretch>
            <a:fillRect/>
          </a:stretch>
        </p:blipFill>
        <p:spPr bwMode="auto">
          <a:xfrm>
            <a:off x="7483151" y="1473164"/>
            <a:ext cx="4060392" cy="4403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CD4AD2-C910-9D74-8443-95148802DE9B}"/>
              </a:ext>
            </a:extLst>
          </p:cNvPr>
          <p:cNvSpPr txBox="1"/>
          <p:nvPr/>
        </p:nvSpPr>
        <p:spPr>
          <a:xfrm>
            <a:off x="8052971" y="6123801"/>
            <a:ext cx="2920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(Allergy and Asthma network, 2025)</a:t>
            </a:r>
          </a:p>
        </p:txBody>
      </p:sp>
    </p:spTree>
    <p:extLst>
      <p:ext uri="{BB962C8B-B14F-4D97-AF65-F5344CB8AC3E}">
        <p14:creationId xmlns:p14="http://schemas.microsoft.com/office/powerpoint/2010/main" val="1188546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D7851-3C40-8D2C-4958-291804FD7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Causes and Risk Factors of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3864D-27B0-1BBF-6435-BD03E35E5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780" y="1851500"/>
            <a:ext cx="5068948" cy="4455994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90000"/>
              </a:lnSpc>
              <a:buClr>
                <a:srgbClr val="71ACF8"/>
              </a:buClr>
              <a:buNone/>
            </a:pPr>
            <a:r>
              <a:rPr lang="en-GB" sz="2000" b="1" dirty="0">
                <a:solidFill>
                  <a:srgbClr val="000000"/>
                </a:solidFill>
              </a:rPr>
              <a:t>Main Causes:</a:t>
            </a:r>
            <a:endParaRPr lang="en-GB" sz="2000" dirty="0">
              <a:solidFill>
                <a:srgbClr val="000000"/>
              </a:solidFill>
            </a:endParaRP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Genetic Factors:</a:t>
            </a:r>
            <a:r>
              <a:rPr lang="en-GB" sz="2000" dirty="0">
                <a:solidFill>
                  <a:srgbClr val="000000"/>
                </a:solidFill>
              </a:rPr>
              <a:t> Family history of asthma, eczema, or hay fever increases the chance of developing asthma (Jayasooriya et al., 2025).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Environmental Triggers:</a:t>
            </a:r>
            <a:r>
              <a:rPr lang="en-GB" sz="2000" dirty="0">
                <a:solidFill>
                  <a:srgbClr val="000000"/>
                </a:solidFill>
              </a:rPr>
              <a:t> Exposure to pollen, dust mites, pet dander, mould, smoke, and air pollution can cause inflammation in the airways (</a:t>
            </a:r>
            <a:r>
              <a:rPr lang="en-GB" sz="2000" dirty="0" err="1">
                <a:solidFill>
                  <a:srgbClr val="000000"/>
                </a:solidFill>
              </a:rPr>
              <a:t>Holtjer</a:t>
            </a:r>
            <a:r>
              <a:rPr lang="en-GB" sz="2000" dirty="0">
                <a:solidFill>
                  <a:srgbClr val="000000"/>
                </a:solidFill>
              </a:rPr>
              <a:t> et al, 2023).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Respiratory Infections:</a:t>
            </a:r>
            <a:r>
              <a:rPr lang="en-GB" sz="2000" dirty="0">
                <a:solidFill>
                  <a:srgbClr val="000000"/>
                </a:solidFill>
              </a:rPr>
              <a:t> Viral infections in early childhood can damage lung development and increase asthma risk (Wang et al., 2023).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Allergens and Irritants:</a:t>
            </a:r>
            <a:r>
              <a:rPr lang="en-GB" sz="2000" dirty="0">
                <a:solidFill>
                  <a:srgbClr val="000000"/>
                </a:solidFill>
              </a:rPr>
              <a:t> Perfumes, cleaning sprays, cold air, or chemical fumes can trigger symptoms (Jayasooriya et al., 2025).</a:t>
            </a:r>
          </a:p>
        </p:txBody>
      </p:sp>
      <p:pic>
        <p:nvPicPr>
          <p:cNvPr id="7170" name="Picture 2" descr="A Basic Guide to Asthma - Issuu">
            <a:extLst>
              <a:ext uri="{FF2B5EF4-FFF2-40B4-BE49-F238E27FC236}">
                <a16:creationId xmlns:a16="http://schemas.microsoft.com/office/drawing/2014/main" id="{A0E8D9E5-5150-DFD9-F5B7-1462C89579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5" r="1813" b="2"/>
          <a:stretch>
            <a:fillRect/>
          </a:stretch>
        </p:blipFill>
        <p:spPr bwMode="auto">
          <a:xfrm>
            <a:off x="7406484" y="795744"/>
            <a:ext cx="4137059" cy="526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D01EDA-49F6-9D45-D55C-BD3F03E87E86}"/>
              </a:ext>
            </a:extLst>
          </p:cNvPr>
          <p:cNvSpPr txBox="1"/>
          <p:nvPr/>
        </p:nvSpPr>
        <p:spPr>
          <a:xfrm>
            <a:off x="7663075" y="6062256"/>
            <a:ext cx="3623876" cy="4455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b="1">
                <a:solidFill>
                  <a:srgbClr val="FFFFFF"/>
                </a:solidFill>
              </a:rPr>
              <a:t>(</a:t>
            </a:r>
            <a:r>
              <a:rPr lang="en-GB" sz="1300" b="1" err="1">
                <a:solidFill>
                  <a:srgbClr val="FFFFFF"/>
                </a:solidFill>
              </a:rPr>
              <a:t>Issuu</a:t>
            </a:r>
            <a:r>
              <a:rPr lang="en-GB" sz="1300" b="1">
                <a:solidFill>
                  <a:srgbClr val="FFFFFF"/>
                </a:solidFill>
              </a:rPr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3961056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70F0A-31D1-AC69-5872-F3CC0BDD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5674" y="1607819"/>
            <a:ext cx="10300652" cy="5026429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400" b="1" dirty="0">
                <a:solidFill>
                  <a:schemeClr val="tx1"/>
                </a:solidFill>
              </a:rPr>
              <a:t>Risk Factors:</a:t>
            </a:r>
            <a:endParaRPr lang="en-GB" sz="2400" dirty="0">
              <a:solidFill>
                <a:schemeClr val="tx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Family History:</a:t>
            </a:r>
            <a:r>
              <a:rPr lang="en-GB" sz="2400" dirty="0">
                <a:solidFill>
                  <a:schemeClr val="tx1"/>
                </a:solidFill>
              </a:rPr>
              <a:t> Having parents or siblings with asthma or allergies (Jayasooriya et al., 2025).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Childhood Factors:</a:t>
            </a:r>
            <a:r>
              <a:rPr lang="en-GB" sz="2400" dirty="0">
                <a:solidFill>
                  <a:schemeClr val="tx1"/>
                </a:solidFill>
              </a:rPr>
              <a:t> Low birth weight, premature birth, or lack of breastfeeding (Jayasooriya et al., 2025).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Lifestyle Factors:</a:t>
            </a:r>
            <a:r>
              <a:rPr lang="en-GB" sz="2400" dirty="0">
                <a:solidFill>
                  <a:schemeClr val="tx1"/>
                </a:solidFill>
              </a:rPr>
              <a:t> Obesity, poor diet, or lack of physical activity (Wang et al.,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Occupational Exposure:</a:t>
            </a:r>
            <a:r>
              <a:rPr lang="en-GB" sz="2400" dirty="0">
                <a:solidFill>
                  <a:schemeClr val="tx1"/>
                </a:solidFill>
              </a:rPr>
              <a:t> Working in environments with dust, smoke, or strong chemicals (</a:t>
            </a:r>
            <a:r>
              <a:rPr lang="en-GB" sz="2400" dirty="0" err="1">
                <a:solidFill>
                  <a:schemeClr val="tx1"/>
                </a:solidFill>
              </a:rPr>
              <a:t>Holtjer</a:t>
            </a:r>
            <a:r>
              <a:rPr lang="en-GB" sz="2400" dirty="0">
                <a:solidFill>
                  <a:schemeClr val="tx1"/>
                </a:solidFill>
              </a:rPr>
              <a:t> et al.,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Gender and Age:</a:t>
            </a:r>
            <a:r>
              <a:rPr lang="en-GB" sz="2400" dirty="0">
                <a:solidFill>
                  <a:schemeClr val="tx1"/>
                </a:solidFill>
              </a:rPr>
              <a:t> More common in boys during childhood, but often more severe in adult women (Wang et al.,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Smoking:</a:t>
            </a:r>
            <a:r>
              <a:rPr lang="en-GB" sz="2400" dirty="0">
                <a:solidFill>
                  <a:schemeClr val="tx1"/>
                </a:solidFill>
              </a:rPr>
              <a:t> Active smoking or exposure to second-hand smoke increases risk (</a:t>
            </a:r>
            <a:r>
              <a:rPr lang="en-GB" sz="2400" dirty="0" err="1">
                <a:solidFill>
                  <a:schemeClr val="tx1"/>
                </a:solidFill>
              </a:rPr>
              <a:t>Holtjer</a:t>
            </a:r>
            <a:r>
              <a:rPr lang="en-GB" sz="2400" dirty="0">
                <a:solidFill>
                  <a:schemeClr val="tx1"/>
                </a:solidFill>
              </a:rPr>
              <a:t> et al., 2023).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5A5A53-1691-4965-8402-20B85F0CB347}"/>
              </a:ext>
            </a:extLst>
          </p:cNvPr>
          <p:cNvSpPr txBox="1"/>
          <p:nvPr/>
        </p:nvSpPr>
        <p:spPr>
          <a:xfrm flipH="1">
            <a:off x="1874518" y="140790"/>
            <a:ext cx="67360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Causes and Risk Factors of Asthma</a:t>
            </a:r>
          </a:p>
        </p:txBody>
      </p:sp>
    </p:spTree>
    <p:extLst>
      <p:ext uri="{BB962C8B-B14F-4D97-AF65-F5344CB8AC3E}">
        <p14:creationId xmlns:p14="http://schemas.microsoft.com/office/powerpoint/2010/main" val="3850496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5E4B5-C7A7-BD4A-B92D-651909756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6219" y="399055"/>
            <a:ext cx="5170331" cy="109544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Prevalence of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5E7D8-D027-C71C-1C14-BE75A2B44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133600"/>
            <a:ext cx="4910328" cy="3777622"/>
          </a:xfrm>
        </p:spPr>
        <p:txBody>
          <a:bodyPr>
            <a:normAutofit/>
          </a:bodyPr>
          <a:lstStyle/>
          <a:p>
            <a:pPr marL="0" indent="0" algn="just">
              <a:buClr>
                <a:srgbClr val="18A2CD"/>
              </a:buClr>
              <a:buNone/>
            </a:pPr>
            <a:r>
              <a:rPr lang="en-GB" b="1" dirty="0">
                <a:solidFill>
                  <a:srgbClr val="000000"/>
                </a:solidFill>
              </a:rPr>
              <a:t>Worldwide:</a:t>
            </a:r>
            <a:endParaRPr lang="en-GB" dirty="0">
              <a:solidFill>
                <a:srgbClr val="000000"/>
              </a:solidFill>
            </a:endParaRP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</a:rPr>
              <a:t>Over 262 million people are affected globally (World Health Organisation, 2024).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</a:rPr>
              <a:t>Asthma causes approximately 455,000 deaths per year (World Health Organisation, 2024; Adal et al., 2024).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</a:rPr>
              <a:t>More common in high-income countries but increasing in developing nations due to urbanisation and pollution (World Health Organisation, 2024).</a:t>
            </a:r>
          </a:p>
        </p:txBody>
      </p:sp>
      <p:pic>
        <p:nvPicPr>
          <p:cNvPr id="9218" name="Picture 2" descr="Asthma Statistics and Facts (2025)">
            <a:extLst>
              <a:ext uri="{FF2B5EF4-FFF2-40B4-BE49-F238E27FC236}">
                <a16:creationId xmlns:a16="http://schemas.microsoft.com/office/drawing/2014/main" id="{5CB5F073-4032-233E-6235-F1188B367A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59"/>
          <a:stretch>
            <a:fillRect/>
          </a:stretch>
        </p:blipFill>
        <p:spPr bwMode="auto">
          <a:xfrm>
            <a:off x="6091916" y="1198750"/>
            <a:ext cx="5451627" cy="490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9845DA-6C8A-61A5-E4C0-6EA4F3AC380C}"/>
              </a:ext>
            </a:extLst>
          </p:cNvPr>
          <p:cNvSpPr txBox="1"/>
          <p:nvPr/>
        </p:nvSpPr>
        <p:spPr>
          <a:xfrm>
            <a:off x="6091915" y="6103088"/>
            <a:ext cx="5451627" cy="41404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b="1" dirty="0">
                <a:solidFill>
                  <a:srgbClr val="FFFFFF"/>
                </a:solidFill>
              </a:rPr>
              <a:t>(Samruddhi Yardi, 2025)</a:t>
            </a:r>
          </a:p>
        </p:txBody>
      </p:sp>
    </p:spTree>
    <p:extLst>
      <p:ext uri="{BB962C8B-B14F-4D97-AF65-F5344CB8AC3E}">
        <p14:creationId xmlns:p14="http://schemas.microsoft.com/office/powerpoint/2010/main" val="1581347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9CC4F6E-B5F4-4B8C-B533-389C164D2F4B}"/>
              </a:ext>
            </a:extLst>
          </p:cNvPr>
          <p:cNvSpPr txBox="1"/>
          <p:nvPr/>
        </p:nvSpPr>
        <p:spPr>
          <a:xfrm>
            <a:off x="1687669" y="624110"/>
            <a:ext cx="591461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Prevalence of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EF8F6-E09B-0B0D-559F-E91D9F02B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847" y="2133600"/>
            <a:ext cx="5104881" cy="377762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just">
              <a:buNone/>
            </a:pPr>
            <a:r>
              <a:rPr lang="en-US" sz="2000" b="1" dirty="0">
                <a:solidFill>
                  <a:schemeClr val="tx1"/>
                </a:solidFill>
              </a:rPr>
              <a:t>In the UK:</a:t>
            </a:r>
            <a:endParaRPr lang="en-US" sz="2000" dirty="0">
              <a:solidFill>
                <a:schemeClr val="tx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1"/>
                </a:solidFill>
              </a:rPr>
              <a:t>Around 8 million people (Over 12% of the population) have been diagnosed with asthma (National Institute for Health and Care Excellence, 2025).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1"/>
                </a:solidFill>
              </a:rPr>
              <a:t>It affects about 1.1 million children and 4.3 million adults (National Institute for Health and Care Research, 2024).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1"/>
                </a:solidFill>
              </a:rPr>
              <a:t>The UK has one of the highest rates of asthma in Europe (NIHR, 2024). </a:t>
            </a:r>
          </a:p>
          <a:p>
            <a:pPr marL="0" indent="0" algn="just"/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10242" name="Picture 2" descr="Asthma – RCPCH – State of Child Health">
            <a:extLst>
              <a:ext uri="{FF2B5EF4-FFF2-40B4-BE49-F238E27FC236}">
                <a16:creationId xmlns:a16="http://schemas.microsoft.com/office/drawing/2014/main" id="{EE6E5642-AA1A-1196-D182-B986A0C3F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1916" y="1455075"/>
            <a:ext cx="5451627" cy="517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008D2B4-F031-AE9F-F06C-D4174270FCE3}"/>
              </a:ext>
            </a:extLst>
          </p:cNvPr>
          <p:cNvSpPr txBox="1"/>
          <p:nvPr/>
        </p:nvSpPr>
        <p:spPr>
          <a:xfrm>
            <a:off x="6091916" y="6271936"/>
            <a:ext cx="5451627" cy="36278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b="1">
                <a:solidFill>
                  <a:srgbClr val="FFFFFF"/>
                </a:solidFill>
              </a:rPr>
              <a:t>(RCPCH, 2021)</a:t>
            </a:r>
          </a:p>
        </p:txBody>
      </p:sp>
    </p:spTree>
    <p:extLst>
      <p:ext uri="{BB962C8B-B14F-4D97-AF65-F5344CB8AC3E}">
        <p14:creationId xmlns:p14="http://schemas.microsoft.com/office/powerpoint/2010/main" val="33220506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B47F6-4331-F617-677A-EB642B662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638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Burden of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1C103-60A0-3195-3C5B-C2B002A78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89" y="1529541"/>
            <a:ext cx="11216436" cy="4971011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400" b="1" dirty="0">
                <a:solidFill>
                  <a:schemeClr val="tx1"/>
                </a:solidFill>
              </a:rPr>
              <a:t>Economic Impact:</a:t>
            </a:r>
            <a:endParaRPr lang="en-GB" sz="2400" dirty="0">
              <a:solidFill>
                <a:schemeClr val="tx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</a:rPr>
              <a:t>Asthma causes high healthcare costs for medications, hospital visits, and emergency care (NHS England, 2022).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</a:rPr>
              <a:t>In the UK, asthma costs the NHS around £3 billion per year (NHS England, 2022).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</a:rPr>
              <a:t>There is a loss of workdays and productivity due to asthma attacks (NHS England, 2022).</a:t>
            </a:r>
          </a:p>
          <a:p>
            <a:pPr marL="0" indent="0" algn="just">
              <a:buNone/>
            </a:pPr>
            <a:r>
              <a:rPr lang="en-GB" sz="2400" b="1" dirty="0">
                <a:solidFill>
                  <a:schemeClr val="tx1"/>
                </a:solidFill>
              </a:rPr>
              <a:t>Social Impact:</a:t>
            </a:r>
            <a:endParaRPr lang="en-GB" sz="2400" dirty="0">
              <a:solidFill>
                <a:schemeClr val="tx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</a:rPr>
              <a:t>Affects daily activities, school attendance, and quality of life (Busby et al., 2021).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</a:rPr>
              <a:t>Can lead to anxiety or depression from fear of attacks (</a:t>
            </a:r>
            <a:r>
              <a:rPr lang="en-GB" sz="2400" dirty="0" err="1">
                <a:solidFill>
                  <a:schemeClr val="tx1"/>
                </a:solidFill>
              </a:rPr>
              <a:t>Orlovic</a:t>
            </a:r>
            <a:r>
              <a:rPr lang="en-GB" sz="2400" dirty="0">
                <a:solidFill>
                  <a:schemeClr val="tx1"/>
                </a:solidFill>
              </a:rPr>
              <a:t> et al.,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</a:rPr>
              <a:t>Limits participation in physical or outdoor activities (</a:t>
            </a:r>
            <a:r>
              <a:rPr lang="en-GB" sz="2400" dirty="0" err="1">
                <a:solidFill>
                  <a:schemeClr val="tx1"/>
                </a:solidFill>
              </a:rPr>
              <a:t>Orlovic</a:t>
            </a:r>
            <a:r>
              <a:rPr lang="en-GB" sz="2400" dirty="0">
                <a:solidFill>
                  <a:schemeClr val="tx1"/>
                </a:solidFill>
              </a:rPr>
              <a:t> et al.,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</a:rPr>
              <a:t>Impacts family and caregivers who manage frequent treatments or hospital visits (Busby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2966261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FFF4DF-6C8C-D638-12C9-F1B202F8C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5ABD5-4048-E801-7FBA-9C55BF23F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5347613" cy="1280890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chemeClr val="accent2">
                    <a:lumMod val="50000"/>
                  </a:schemeClr>
                </a:solidFill>
              </a:rPr>
              <a:t>Initial Assessment of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2D5C0-73AD-6107-398B-AF567E2A3D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771" y="1978090"/>
            <a:ext cx="9442580" cy="4255800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Review of symptoms, frequency, and severity.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Discussion of family history of allergies or asthma.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Identify environmental or occupational triggers.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Develop an asthma action plan for treatment and management.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Based on medical history and physical examination.</a:t>
            </a:r>
          </a:p>
          <a:p>
            <a:pPr marL="0" indent="0" algn="r">
              <a:lnSpc>
                <a:spcPct val="90000"/>
              </a:lnSpc>
              <a:buClr>
                <a:srgbClr val="FEA271"/>
              </a:buClr>
              <a:buNone/>
            </a:pPr>
            <a:r>
              <a:rPr lang="en-GB" sz="2000" dirty="0">
                <a:solidFill>
                  <a:schemeClr val="tx1"/>
                </a:solidFill>
              </a:rPr>
              <a:t>(</a:t>
            </a:r>
            <a:r>
              <a:rPr lang="en-GB" sz="2000" dirty="0" err="1">
                <a:solidFill>
                  <a:schemeClr val="tx1"/>
                </a:solidFill>
              </a:rPr>
              <a:t>Armeftis</a:t>
            </a:r>
            <a:r>
              <a:rPr lang="en-GB" sz="2000" dirty="0">
                <a:solidFill>
                  <a:schemeClr val="tx1"/>
                </a:solidFill>
              </a:rPr>
              <a:t> et al., 2023; Simpson et al., 2024)</a:t>
            </a:r>
          </a:p>
        </p:txBody>
      </p:sp>
    </p:spTree>
    <p:extLst>
      <p:ext uri="{BB962C8B-B14F-4D97-AF65-F5344CB8AC3E}">
        <p14:creationId xmlns:p14="http://schemas.microsoft.com/office/powerpoint/2010/main" val="1381772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B323E-55F7-01A7-97C3-C05BBA3EF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5347613" cy="1280890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chemeClr val="accent2">
                    <a:lumMod val="50000"/>
                  </a:schemeClr>
                </a:solidFill>
              </a:rPr>
              <a:t>Diagnosis of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9CB8E-10A1-F2DB-024C-72C0793EC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771" y="1978090"/>
            <a:ext cx="5583503" cy="4255800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Spirometry test: </a:t>
            </a:r>
            <a:r>
              <a:rPr lang="en-GB" sz="2000" dirty="0">
                <a:solidFill>
                  <a:srgbClr val="000000"/>
                </a:solidFill>
              </a:rPr>
              <a:t>Measures how much air a person can breathe in and out.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Peak flow test: </a:t>
            </a:r>
            <a:r>
              <a:rPr lang="en-GB" sz="2000" dirty="0">
                <a:solidFill>
                  <a:srgbClr val="000000"/>
                </a:solidFill>
              </a:rPr>
              <a:t>Checks how fast a person can exhale.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Allergy tests: </a:t>
            </a:r>
            <a:r>
              <a:rPr lang="en-GB" sz="2000" dirty="0">
                <a:solidFill>
                  <a:srgbClr val="000000"/>
                </a:solidFill>
              </a:rPr>
              <a:t>Identify possible triggers like pollen, dust, or pet hair.</a:t>
            </a:r>
          </a:p>
          <a:p>
            <a:pPr marL="0" indent="0" algn="just">
              <a:lnSpc>
                <a:spcPct val="90000"/>
              </a:lnSpc>
              <a:buClr>
                <a:srgbClr val="FEA271"/>
              </a:buClr>
              <a:buNone/>
            </a:pPr>
            <a:r>
              <a:rPr lang="en-GB" sz="2000" dirty="0">
                <a:solidFill>
                  <a:srgbClr val="000000"/>
                </a:solidFill>
              </a:rPr>
              <a:t>(</a:t>
            </a:r>
            <a:r>
              <a:rPr lang="en-GB" sz="2000" dirty="0" err="1">
                <a:solidFill>
                  <a:srgbClr val="000000"/>
                </a:solidFill>
              </a:rPr>
              <a:t>Armeftis</a:t>
            </a:r>
            <a:r>
              <a:rPr lang="en-GB" sz="2000" dirty="0">
                <a:solidFill>
                  <a:srgbClr val="000000"/>
                </a:solidFill>
              </a:rPr>
              <a:t> et al., 2023; Simpson et al., 2024)</a:t>
            </a:r>
          </a:p>
        </p:txBody>
      </p:sp>
      <p:pic>
        <p:nvPicPr>
          <p:cNvPr id="1028" name="Picture 4" descr="Diagnosis of Asthma | Asthma Test | Test for Asthma">
            <a:extLst>
              <a:ext uri="{FF2B5EF4-FFF2-40B4-BE49-F238E27FC236}">
                <a16:creationId xmlns:a16="http://schemas.microsoft.com/office/drawing/2014/main" id="{7A39910A-532D-8DC4-F72D-5D112D61FB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59216" y="1224617"/>
            <a:ext cx="4284327" cy="461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9B9FA0-3D93-EC4E-933A-428370B66BAE}"/>
              </a:ext>
            </a:extLst>
          </p:cNvPr>
          <p:cNvSpPr txBox="1"/>
          <p:nvPr/>
        </p:nvSpPr>
        <p:spPr>
          <a:xfrm>
            <a:off x="7371184" y="5502350"/>
            <a:ext cx="4172359" cy="40887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(Patients Engage, 2025)</a:t>
            </a:r>
          </a:p>
        </p:txBody>
      </p:sp>
    </p:spTree>
    <p:extLst>
      <p:ext uri="{BB962C8B-B14F-4D97-AF65-F5344CB8AC3E}">
        <p14:creationId xmlns:p14="http://schemas.microsoft.com/office/powerpoint/2010/main" val="4288102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2747C-8260-B0A5-D863-74DC48510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027" y="409755"/>
            <a:ext cx="8911687" cy="12192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Treatment Options for Asthma in the United Kingdom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DB4D8-F641-1418-091F-54DA9247F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644" y="1479665"/>
            <a:ext cx="11288682" cy="511787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400" b="1" dirty="0">
                <a:solidFill>
                  <a:schemeClr val="tx1"/>
                </a:solidFill>
              </a:rPr>
              <a:t>1. Medication-Based Treatment:</a:t>
            </a:r>
            <a:endParaRPr lang="en-GB" sz="2400" dirty="0">
              <a:solidFill>
                <a:schemeClr val="tx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Reliever Inhalers (Short-acting bronchodilators): </a:t>
            </a:r>
            <a:r>
              <a:rPr lang="en-GB" sz="2400" dirty="0">
                <a:solidFill>
                  <a:schemeClr val="tx1"/>
                </a:solidFill>
              </a:rPr>
              <a:t>Used during asthma attacks for quick relief. Example: </a:t>
            </a:r>
            <a:r>
              <a:rPr lang="en-GB" sz="2400" i="1" dirty="0">
                <a:solidFill>
                  <a:schemeClr val="tx1"/>
                </a:solidFill>
              </a:rPr>
              <a:t>Salbutamol (Ventolin)</a:t>
            </a:r>
            <a:r>
              <a:rPr lang="en-GB" sz="2400" dirty="0">
                <a:solidFill>
                  <a:schemeClr val="tx1"/>
                </a:solidFill>
              </a:rPr>
              <a:t> — relaxes airway muscles and opens airways quickly (NICE, 2025).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Preventer Inhalers (Steroid inhalers): </a:t>
            </a:r>
            <a:r>
              <a:rPr lang="en-GB" sz="2400" dirty="0">
                <a:solidFill>
                  <a:schemeClr val="tx1"/>
                </a:solidFill>
              </a:rPr>
              <a:t>Taken daily to reduce inflammation and prevent symptoms. Example: </a:t>
            </a:r>
            <a:r>
              <a:rPr lang="en-GB" sz="2400" i="1" dirty="0" err="1">
                <a:solidFill>
                  <a:schemeClr val="tx1"/>
                </a:solidFill>
              </a:rPr>
              <a:t>Beclometasone</a:t>
            </a:r>
            <a:r>
              <a:rPr lang="en-GB" sz="2400" i="1" dirty="0">
                <a:solidFill>
                  <a:schemeClr val="tx1"/>
                </a:solidFill>
              </a:rPr>
              <a:t>, Budesonide, Fluticasone </a:t>
            </a:r>
            <a:r>
              <a:rPr lang="en-GB" sz="2400" dirty="0">
                <a:solidFill>
                  <a:schemeClr val="tx1"/>
                </a:solidFill>
              </a:rPr>
              <a:t>(NICE, 2025)</a:t>
            </a:r>
            <a:r>
              <a:rPr lang="en-GB" sz="2400" i="1" dirty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Long-acting Bronchodilators (LABAs): </a:t>
            </a:r>
            <a:r>
              <a:rPr lang="en-GB" sz="2400" dirty="0">
                <a:solidFill>
                  <a:schemeClr val="tx1"/>
                </a:solidFill>
              </a:rPr>
              <a:t>Used with preventer inhalers for long-term control. Example: </a:t>
            </a:r>
            <a:r>
              <a:rPr lang="en-GB" sz="2400" i="1" dirty="0">
                <a:solidFill>
                  <a:schemeClr val="tx1"/>
                </a:solidFill>
              </a:rPr>
              <a:t>Salmeterol, Formoterol (</a:t>
            </a:r>
            <a:r>
              <a:rPr lang="en-GB" sz="2400" dirty="0">
                <a:solidFill>
                  <a:schemeClr val="tx1"/>
                </a:solidFill>
              </a:rPr>
              <a:t>Attar-Zadeh et al., 2023)</a:t>
            </a:r>
            <a:r>
              <a:rPr lang="en-GB" sz="2400" i="1" dirty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Combination Inhalers: </a:t>
            </a:r>
            <a:r>
              <a:rPr lang="en-GB" sz="2400" dirty="0">
                <a:solidFill>
                  <a:schemeClr val="tx1"/>
                </a:solidFill>
              </a:rPr>
              <a:t>Contain both a steroid and a long-acting bronchodilator (NICE, 2025). Example: </a:t>
            </a:r>
            <a:r>
              <a:rPr lang="en-GB" sz="2400" i="1" dirty="0">
                <a:solidFill>
                  <a:schemeClr val="tx1"/>
                </a:solidFill>
              </a:rPr>
              <a:t>Seretide, Symbicort, </a:t>
            </a:r>
            <a:r>
              <a:rPr lang="en-GB" sz="2400" i="1" dirty="0" err="1">
                <a:solidFill>
                  <a:schemeClr val="tx1"/>
                </a:solidFill>
              </a:rPr>
              <a:t>Fostair</a:t>
            </a:r>
            <a:r>
              <a:rPr lang="en-GB" sz="2400" i="1" dirty="0">
                <a:solidFill>
                  <a:schemeClr val="tx1"/>
                </a:solidFill>
              </a:rPr>
              <a:t> (</a:t>
            </a:r>
            <a:r>
              <a:rPr lang="en-GB" sz="2400" dirty="0">
                <a:solidFill>
                  <a:schemeClr val="tx1"/>
                </a:solidFill>
              </a:rPr>
              <a:t>Attar-Zadeh et al., 2023)</a:t>
            </a:r>
            <a:r>
              <a:rPr lang="en-GB" sz="2400" i="1" dirty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Leukotriene Receptor Antagonists (LTRA): </a:t>
            </a:r>
            <a:r>
              <a:rPr lang="en-GB" sz="2400" dirty="0">
                <a:solidFill>
                  <a:schemeClr val="tx1"/>
                </a:solidFill>
              </a:rPr>
              <a:t>Tablets that reduce allergic inflammation (e.g., </a:t>
            </a:r>
            <a:r>
              <a:rPr lang="en-GB" sz="2400" i="1" dirty="0">
                <a:solidFill>
                  <a:schemeClr val="tx1"/>
                </a:solidFill>
              </a:rPr>
              <a:t>Montelukast</a:t>
            </a:r>
            <a:r>
              <a:rPr lang="en-GB" sz="2400" dirty="0">
                <a:solidFill>
                  <a:schemeClr val="tx1"/>
                </a:solidFill>
              </a:rPr>
              <a:t>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</a:rPr>
              <a:t>Biologic Therapies: </a:t>
            </a:r>
            <a:r>
              <a:rPr lang="en-GB" sz="2400" dirty="0">
                <a:solidFill>
                  <a:schemeClr val="tx1"/>
                </a:solidFill>
              </a:rPr>
              <a:t>For severe asthma not controlled by standard treatment. Example: </a:t>
            </a:r>
            <a:r>
              <a:rPr lang="en-GB" sz="2400" i="1" dirty="0">
                <a:solidFill>
                  <a:schemeClr val="tx1"/>
                </a:solidFill>
              </a:rPr>
              <a:t>Omalizumab (Xolair), Mepolizumab, </a:t>
            </a:r>
            <a:r>
              <a:rPr lang="en-GB" sz="2400" i="1" dirty="0" err="1">
                <a:solidFill>
                  <a:schemeClr val="tx1"/>
                </a:solidFill>
              </a:rPr>
              <a:t>Benralizumab</a:t>
            </a:r>
            <a:r>
              <a:rPr lang="en-GB" sz="2400" i="1" dirty="0">
                <a:solidFill>
                  <a:schemeClr val="tx1"/>
                </a:solidFill>
              </a:rPr>
              <a:t> (</a:t>
            </a:r>
            <a:r>
              <a:rPr lang="en-GB" sz="2400" dirty="0">
                <a:solidFill>
                  <a:schemeClr val="tx1"/>
                </a:solidFill>
              </a:rPr>
              <a:t>McDowell et al., 2023)</a:t>
            </a:r>
            <a:r>
              <a:rPr lang="en-GB" sz="2400" i="1" dirty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1750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E656A-2B57-1326-C1DA-689149180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4284" y="260465"/>
            <a:ext cx="8911687" cy="12192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Treatment Options for Asthma in the United Kingdom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9CB76-8055-6E11-7DF4-7D19E87C7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828" y="1638201"/>
            <a:ext cx="10806343" cy="46975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2. Non-Medication Treatments:</a:t>
            </a:r>
            <a:endParaRPr lang="en-GB" sz="2400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/>
              <a:t>Personal Asthma Action Plan: </a:t>
            </a:r>
            <a:r>
              <a:rPr lang="en-GB" sz="2400" dirty="0"/>
              <a:t>Created with a GP or nurse to manage symptoms and handle attacks.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/>
              <a:t>Avoiding Triggers: </a:t>
            </a:r>
            <a:r>
              <a:rPr lang="en-GB" sz="2400" dirty="0"/>
              <a:t>Reducing exposure to allergens, smoke, and pollution.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/>
              <a:t>Breathing Exercises: </a:t>
            </a:r>
            <a:r>
              <a:rPr lang="en-GB" sz="2400" dirty="0"/>
              <a:t>Techniques like the Buteyko or Papworth method to improve breathing control.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/>
              <a:t>Regular Monitoring: </a:t>
            </a:r>
            <a:r>
              <a:rPr lang="en-GB" sz="2400" dirty="0"/>
              <a:t>Peak flow meter to check lung function at home.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b="1" dirty="0"/>
              <a:t>Vaccinations: </a:t>
            </a:r>
            <a:r>
              <a:rPr lang="en-GB" sz="2400" dirty="0"/>
              <a:t>Annual flu and pneumonia vaccines to prevent respiratory infections.</a:t>
            </a:r>
          </a:p>
          <a:p>
            <a:pPr marL="457200" lvl="1" indent="0" algn="r">
              <a:buNone/>
            </a:pPr>
            <a:r>
              <a:rPr lang="en-GB" sz="2000" dirty="0"/>
              <a:t>(Clemente-Suárez et al., 2023; NICE, 2025)</a:t>
            </a:r>
          </a:p>
          <a:p>
            <a:pPr marL="0" indent="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23007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032C6-161F-F08A-0C84-1A00EFFFD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081" y="203948"/>
            <a:ext cx="9105837" cy="6488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>
                <a:solidFill>
                  <a:schemeClr val="accent2">
                    <a:lumMod val="50000"/>
                  </a:schemeClr>
                </a:solidFill>
              </a:rPr>
              <a:t>House of Care Model for Asthma Management</a:t>
            </a:r>
          </a:p>
        </p:txBody>
      </p:sp>
      <p:pic>
        <p:nvPicPr>
          <p:cNvPr id="1027" name="Picture 3" descr="The House of Care: an innovative approach to person-centred care - BHF">
            <a:extLst>
              <a:ext uri="{FF2B5EF4-FFF2-40B4-BE49-F238E27FC236}">
                <a16:creationId xmlns:a16="http://schemas.microsoft.com/office/drawing/2014/main" id="{930F8ED8-7892-DB06-2FAB-129B6B343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188" y="1402671"/>
            <a:ext cx="10475831" cy="462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361B85-06AD-A3B9-0EC5-CC63E547CC70}"/>
              </a:ext>
            </a:extLst>
          </p:cNvPr>
          <p:cNvSpPr txBox="1"/>
          <p:nvPr/>
        </p:nvSpPr>
        <p:spPr>
          <a:xfrm>
            <a:off x="4933178" y="6234693"/>
            <a:ext cx="2581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(British Heart Foundation, 2025)</a:t>
            </a:r>
          </a:p>
        </p:txBody>
      </p:sp>
    </p:spTree>
    <p:extLst>
      <p:ext uri="{BB962C8B-B14F-4D97-AF65-F5344CB8AC3E}">
        <p14:creationId xmlns:p14="http://schemas.microsoft.com/office/powerpoint/2010/main" val="1177890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C5CC3-5FA0-3F65-8291-569A96577C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418D5-3D11-00FA-DF1D-598B65CC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081" y="203948"/>
            <a:ext cx="9105837" cy="6488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>
                <a:solidFill>
                  <a:schemeClr val="accent2">
                    <a:lumMod val="50000"/>
                  </a:schemeClr>
                </a:solidFill>
              </a:rPr>
              <a:t>House of Care Model for Asthma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ABC0E-8D31-5684-579D-ED9EBA554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881" y="1198485"/>
            <a:ext cx="11004085" cy="541746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Patient-Centred Approach: </a:t>
            </a:r>
            <a:r>
              <a:rPr lang="en-GB" dirty="0">
                <a:solidFill>
                  <a:schemeClr val="tx1"/>
                </a:solidFill>
              </a:rPr>
              <a:t>Empowers patients to take an active role in managing their asthma (McKeith, 2021).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Collaborative Care Planning: </a:t>
            </a:r>
            <a:r>
              <a:rPr lang="en-GB" dirty="0">
                <a:solidFill>
                  <a:schemeClr val="tx1"/>
                </a:solidFill>
              </a:rPr>
              <a:t>Shared decision-making between patients and healthcare professionals (Jayaram et al.,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Personalised Support: </a:t>
            </a:r>
            <a:r>
              <a:rPr lang="en-GB" dirty="0">
                <a:solidFill>
                  <a:schemeClr val="tx1"/>
                </a:solidFill>
              </a:rPr>
              <a:t>Tailored management plans addressing individual needs, triggers, and lifestyle (Jayaram et al.,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Prepared and Proactive Healthcare Team: </a:t>
            </a:r>
            <a:r>
              <a:rPr lang="en-GB" dirty="0">
                <a:solidFill>
                  <a:schemeClr val="tx1"/>
                </a:solidFill>
              </a:rPr>
              <a:t>Multidisciplinary professionals work together to deliver coordinated care (McKeith, 2021).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Organisational Support: </a:t>
            </a:r>
            <a:r>
              <a:rPr lang="en-GB" dirty="0">
                <a:solidFill>
                  <a:schemeClr val="tx1"/>
                </a:solidFill>
              </a:rPr>
              <a:t>Strong system infrastructure enabling consistent, high-quality asthma services (Jayaram et al.,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Self-Management Education: </a:t>
            </a:r>
            <a:r>
              <a:rPr lang="en-GB" dirty="0">
                <a:solidFill>
                  <a:schemeClr val="tx1"/>
                </a:solidFill>
              </a:rPr>
              <a:t>Patients equipped with knowledge and tools to monitor symptoms and manage flare-ups (McKeith, 2021).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Mutual Respect and Partnership: </a:t>
            </a:r>
            <a:r>
              <a:rPr lang="en-GB" dirty="0">
                <a:solidFill>
                  <a:schemeClr val="tx1"/>
                </a:solidFill>
              </a:rPr>
              <a:t>Trust-based relationships between patients and healthcare teams (Jayaram et al.,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Continuous Improvement: </a:t>
            </a:r>
            <a:r>
              <a:rPr lang="en-GB" dirty="0">
                <a:solidFill>
                  <a:schemeClr val="tx1"/>
                </a:solidFill>
              </a:rPr>
              <a:t>Regular feedback and evaluation to refine care strategies and improve outcomes (McKeith, 2021).</a:t>
            </a:r>
          </a:p>
        </p:txBody>
      </p:sp>
    </p:spTree>
    <p:extLst>
      <p:ext uri="{BB962C8B-B14F-4D97-AF65-F5344CB8AC3E}">
        <p14:creationId xmlns:p14="http://schemas.microsoft.com/office/powerpoint/2010/main" val="29213454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6102C-6BD9-0266-11EC-F4F0B2072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380" y="549465"/>
            <a:ext cx="8131550" cy="128089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Comorbidities Associated with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0D23D-2873-A3AD-EDCB-7A20FA3C8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5698" y="2133600"/>
            <a:ext cx="10468914" cy="4438002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Allergic Rhinitis (Hay Fever): </a:t>
            </a:r>
            <a:r>
              <a:rPr lang="en-GB" sz="2000" dirty="0">
                <a:solidFill>
                  <a:schemeClr val="tx1"/>
                </a:solidFill>
              </a:rPr>
              <a:t>Commonly occurs alongside asthma; can worsen symptoms (Althoff et al., 2021).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Eczema (Atopic Dermatitis): </a:t>
            </a:r>
            <a:r>
              <a:rPr lang="en-GB" sz="2000" dirty="0">
                <a:solidFill>
                  <a:schemeClr val="tx1"/>
                </a:solidFill>
              </a:rPr>
              <a:t>Often found in patients with a history of allergies.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Obesity: </a:t>
            </a:r>
            <a:r>
              <a:rPr lang="en-GB" sz="2000" dirty="0">
                <a:solidFill>
                  <a:schemeClr val="tx1"/>
                </a:solidFill>
              </a:rPr>
              <a:t>Increases risk of severe asthma attacks and poor symptom control (Althoff et al., 2021).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Gastroesophageal Reflux Disease (GERD): </a:t>
            </a:r>
            <a:r>
              <a:rPr lang="en-GB" sz="2000" dirty="0">
                <a:solidFill>
                  <a:schemeClr val="tx1"/>
                </a:solidFill>
              </a:rPr>
              <a:t>Acid reflux can trigger or worsen asthma symptoms (Cardet et al., 2021).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Mental Health Conditions: </a:t>
            </a:r>
            <a:r>
              <a:rPr lang="en-GB" sz="2000" dirty="0">
                <a:solidFill>
                  <a:schemeClr val="tx1"/>
                </a:solidFill>
              </a:rPr>
              <a:t>Anxiety and depression may occur due to chronic illness and fear of attacks (Althoff et al., 2021).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Sleep Apnoea: </a:t>
            </a:r>
            <a:r>
              <a:rPr lang="en-GB" sz="2000" dirty="0">
                <a:solidFill>
                  <a:schemeClr val="tx1"/>
                </a:solidFill>
              </a:rPr>
              <a:t>Disrupted sleep can worsen asthma control and fatigue (Cardet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2209439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5CB2E-875B-BD33-602F-A998ECD52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05432"/>
          </a:xfrm>
        </p:spPr>
        <p:txBody>
          <a:bodyPr/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Prevention of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7551A-D0AA-C031-477A-FDE4D954B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6415" y="1529542"/>
            <a:ext cx="10058197" cy="4704348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Avoid Environmental Triggers: </a:t>
            </a:r>
            <a:r>
              <a:rPr lang="en-GB" sz="2000" dirty="0">
                <a:solidFill>
                  <a:schemeClr val="tx1"/>
                </a:solidFill>
              </a:rPr>
              <a:t>Reduce exposure to dust mites, pollen, smoke, pollution, and pet dander.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Healthy Lifestyle: </a:t>
            </a:r>
            <a:r>
              <a:rPr lang="en-GB" sz="2000" dirty="0">
                <a:solidFill>
                  <a:schemeClr val="tx1"/>
                </a:solidFill>
              </a:rPr>
              <a:t>Maintain a healthy weight, regular exercise, and a balanced diet.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Vaccinations: </a:t>
            </a:r>
            <a:r>
              <a:rPr lang="en-GB" sz="2000" dirty="0">
                <a:solidFill>
                  <a:schemeClr val="tx1"/>
                </a:solidFill>
              </a:rPr>
              <a:t>Flu and pneumonia vaccines to prevent respiratory infections.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Early Treatment of Respiratory Infections: </a:t>
            </a:r>
            <a:r>
              <a:rPr lang="en-GB" sz="2000" dirty="0">
                <a:solidFill>
                  <a:schemeClr val="tx1"/>
                </a:solidFill>
              </a:rPr>
              <a:t>Prevents airway damage that can trigger asthma.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Avoid Smoking and Second-Hand Smoke: </a:t>
            </a:r>
            <a:r>
              <a:rPr lang="en-GB" sz="2000" dirty="0">
                <a:solidFill>
                  <a:schemeClr val="tx1"/>
                </a:solidFill>
              </a:rPr>
              <a:t>Smoking increases the risk and severity of asthma.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Allergy Management: </a:t>
            </a:r>
            <a:r>
              <a:rPr lang="en-GB" sz="2000" dirty="0">
                <a:solidFill>
                  <a:schemeClr val="tx1"/>
                </a:solidFill>
              </a:rPr>
              <a:t>Identify and manage allergies to prevent asthma flare-ups.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Education and Awareness: </a:t>
            </a:r>
            <a:r>
              <a:rPr lang="en-GB" sz="2000" dirty="0">
                <a:solidFill>
                  <a:schemeClr val="tx1"/>
                </a:solidFill>
              </a:rPr>
              <a:t>Teach patients to recognise early symptoms and seek prompt treatment.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chemeClr val="tx1"/>
                </a:solidFill>
              </a:rPr>
              <a:t>(Menzies-</a:t>
            </a:r>
            <a:r>
              <a:rPr lang="en-GB" sz="2000" dirty="0" err="1">
                <a:solidFill>
                  <a:schemeClr val="tx1"/>
                </a:solidFill>
              </a:rPr>
              <a:t>Gow</a:t>
            </a:r>
            <a:r>
              <a:rPr lang="en-GB" sz="2000" dirty="0">
                <a:solidFill>
                  <a:schemeClr val="tx1"/>
                </a:solidFill>
              </a:rPr>
              <a:t> et al., 2021; Tong et al., 2024)</a:t>
            </a:r>
          </a:p>
          <a:p>
            <a:pPr marL="0" indent="0" algn="just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5356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F5E90-5470-642E-39E3-36D36B930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0292" y="407324"/>
            <a:ext cx="8911687" cy="70592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Skills for Co-Productive Asthma Care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0022DCA-9900-099B-F41E-5012E82BC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021" y="1819176"/>
            <a:ext cx="10783400" cy="4009256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Communication and Listening: </a:t>
            </a:r>
            <a:r>
              <a:rPr lang="en-GB" dirty="0">
                <a:solidFill>
                  <a:schemeClr val="tx1"/>
                </a:solidFill>
              </a:rPr>
              <a:t>Ensures a clear understanding of symptoms, triggers, and lifestyle impacts (</a:t>
            </a:r>
            <a:r>
              <a:rPr lang="en-GB" dirty="0" err="1">
                <a:solidFill>
                  <a:schemeClr val="tx1"/>
                </a:solidFill>
              </a:rPr>
              <a:t>Ominyi</a:t>
            </a:r>
            <a:r>
              <a:rPr lang="en-GB" dirty="0">
                <a:solidFill>
                  <a:schemeClr val="tx1"/>
                </a:solidFill>
              </a:rPr>
              <a:t> et al., 2025).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Shared Decision-Making:</a:t>
            </a:r>
            <a:r>
              <a:rPr lang="en-GB" dirty="0">
                <a:solidFill>
                  <a:schemeClr val="tx1"/>
                </a:solidFill>
              </a:rPr>
              <a:t> Uses negotiation and motivational interviewing to support informed choices about inhaler use and medication plans.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Teaching and Coaching: </a:t>
            </a:r>
            <a:r>
              <a:rPr lang="en-GB" dirty="0">
                <a:solidFill>
                  <a:schemeClr val="tx1"/>
                </a:solidFill>
              </a:rPr>
              <a:t>Equips patients with self-management skills—e.g., peak flow monitoring, action plan adherence.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Teamwork and Coordination: </a:t>
            </a:r>
            <a:r>
              <a:rPr lang="en-GB" dirty="0">
                <a:solidFill>
                  <a:schemeClr val="tx1"/>
                </a:solidFill>
              </a:rPr>
              <a:t>Collaborates across primary, respiratory, and pharmacy teams for continuity of care.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Reflective Practice: </a:t>
            </a:r>
            <a:r>
              <a:rPr lang="en-GB" dirty="0">
                <a:solidFill>
                  <a:schemeClr val="tx1"/>
                </a:solidFill>
              </a:rPr>
              <a:t>Continuously evaluates outcomes and patient satisfaction to refine interventions.</a:t>
            </a:r>
          </a:p>
          <a:p>
            <a:pPr marL="0" indent="0" algn="just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dirty="0" err="1">
                <a:solidFill>
                  <a:schemeClr val="tx1"/>
                </a:solidFill>
              </a:rPr>
              <a:t>Ominyi</a:t>
            </a:r>
            <a:r>
              <a:rPr lang="en-GB" dirty="0">
                <a:solidFill>
                  <a:schemeClr val="tx1"/>
                </a:solidFill>
              </a:rPr>
              <a:t> et al., 2025; Nissen et al., 2025)</a:t>
            </a:r>
          </a:p>
        </p:txBody>
      </p:sp>
    </p:spTree>
    <p:extLst>
      <p:ext uri="{BB962C8B-B14F-4D97-AF65-F5344CB8AC3E}">
        <p14:creationId xmlns:p14="http://schemas.microsoft.com/office/powerpoint/2010/main" val="43167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AC7DA-3A7B-4394-C528-4399B06E8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B2C49-EAD5-DB5E-732E-D2E0E99C3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0292" y="407324"/>
            <a:ext cx="8911687" cy="70592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Values for Co-Productive Asthma Care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0032FD9-0FFF-9332-E882-FE11D1E8C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2814" y="1607772"/>
            <a:ext cx="10783400" cy="4429134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Respect and Inclusion: </a:t>
            </a:r>
            <a:r>
              <a:rPr lang="en-GB" dirty="0">
                <a:solidFill>
                  <a:schemeClr val="tx1"/>
                </a:solidFill>
              </a:rPr>
              <a:t>Recognises the patient’s lived experience and preferences in care decisions.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Autonomy and Empowerment: </a:t>
            </a:r>
            <a:r>
              <a:rPr lang="en-GB" dirty="0">
                <a:solidFill>
                  <a:schemeClr val="tx1"/>
                </a:solidFill>
              </a:rPr>
              <a:t>Supports independence by encouraging self-regulation and choice.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Honesty and Equality: </a:t>
            </a:r>
            <a:r>
              <a:rPr lang="en-GB" dirty="0">
                <a:solidFill>
                  <a:schemeClr val="tx1"/>
                </a:solidFill>
              </a:rPr>
              <a:t>Builds trust through transparency about risks, benefits, and realistic expectations.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Holistic Care: </a:t>
            </a:r>
            <a:r>
              <a:rPr lang="en-GB" dirty="0">
                <a:solidFill>
                  <a:schemeClr val="tx1"/>
                </a:solidFill>
              </a:rPr>
              <a:t>Values the interconnection between physical, psychological, and social well-being.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Accountability and Learning: </a:t>
            </a:r>
            <a:r>
              <a:rPr lang="en-GB" dirty="0">
                <a:solidFill>
                  <a:schemeClr val="tx1"/>
                </a:solidFill>
              </a:rPr>
              <a:t>Promotes continuous professional growth and responsiveness to patient feedback.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dirty="0" err="1">
                <a:solidFill>
                  <a:schemeClr val="tx1"/>
                </a:solidFill>
              </a:rPr>
              <a:t>Ominyi</a:t>
            </a:r>
            <a:r>
              <a:rPr lang="en-GB" dirty="0">
                <a:solidFill>
                  <a:schemeClr val="tx1"/>
                </a:solidFill>
              </a:rPr>
              <a:t> et al., 2025; Nissen et al., 2025)</a:t>
            </a:r>
          </a:p>
        </p:txBody>
      </p:sp>
    </p:spTree>
    <p:extLst>
      <p:ext uri="{BB962C8B-B14F-4D97-AF65-F5344CB8AC3E}">
        <p14:creationId xmlns:p14="http://schemas.microsoft.com/office/powerpoint/2010/main" val="4598186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C833D1-27D2-3489-21AB-247CACA587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F06AD-5A52-B8D2-C4D3-0462807F3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0292" y="407324"/>
            <a:ext cx="8911687" cy="70592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Behaviours Demonstrating Co-Productive Asthma Care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5F7CCDB-686D-B3BD-CF27-060CC3979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809" y="1834930"/>
            <a:ext cx="10783400" cy="4615746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Active Patient Involvement: </a:t>
            </a:r>
            <a:r>
              <a:rPr lang="en-GB" dirty="0">
                <a:solidFill>
                  <a:schemeClr val="tx1"/>
                </a:solidFill>
              </a:rPr>
              <a:t>Co-developing personalised asthma action plans and monitoring goals.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Empathetic Communication: </a:t>
            </a:r>
            <a:r>
              <a:rPr lang="en-GB" dirty="0">
                <a:solidFill>
                  <a:schemeClr val="tx1"/>
                </a:solidFill>
              </a:rPr>
              <a:t>Listening non-judgmentally and validating patient concerns.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Shared Responsibility: </a:t>
            </a:r>
            <a:r>
              <a:rPr lang="en-GB" dirty="0">
                <a:solidFill>
                  <a:schemeClr val="tx1"/>
                </a:solidFill>
              </a:rPr>
              <a:t>Encouraging patients to take ownership while providing supportive follow-up.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Collaborative Team Practice: </a:t>
            </a:r>
            <a:r>
              <a:rPr lang="en-GB" dirty="0">
                <a:solidFill>
                  <a:schemeClr val="tx1"/>
                </a:solidFill>
              </a:rPr>
              <a:t>Coordinating with GPs, nurses, pharmacists, and families for integrated care.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Feedback-Seeking and Adaptation: </a:t>
            </a:r>
            <a:r>
              <a:rPr lang="en-GB" dirty="0">
                <a:solidFill>
                  <a:schemeClr val="tx1"/>
                </a:solidFill>
              </a:rPr>
              <a:t>Using patient input to refine education materials and service delivery.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dirty="0" err="1">
                <a:solidFill>
                  <a:schemeClr val="tx1"/>
                </a:solidFill>
              </a:rPr>
              <a:t>Ominyi</a:t>
            </a:r>
            <a:r>
              <a:rPr lang="en-GB" dirty="0">
                <a:solidFill>
                  <a:schemeClr val="tx1"/>
                </a:solidFill>
              </a:rPr>
              <a:t> et al., 2025; Nissen et al., 2025)</a:t>
            </a:r>
          </a:p>
        </p:txBody>
      </p:sp>
    </p:spTree>
    <p:extLst>
      <p:ext uri="{BB962C8B-B14F-4D97-AF65-F5344CB8AC3E}">
        <p14:creationId xmlns:p14="http://schemas.microsoft.com/office/powerpoint/2010/main" val="3939679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hat is Personalised Care? The Comprehensive Model and the Six Components -  Happy Healthy Lives">
            <a:extLst>
              <a:ext uri="{FF2B5EF4-FFF2-40B4-BE49-F238E27FC236}">
                <a16:creationId xmlns:a16="http://schemas.microsoft.com/office/drawing/2014/main" id="{AFCF1797-DE9F-E097-D968-E3FBF561C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624" y="1889189"/>
            <a:ext cx="10728960" cy="437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7621997-FB1C-AF14-9058-9FC1D7CBE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3790" y="407980"/>
            <a:ext cx="8911687" cy="938683"/>
          </a:xfrm>
        </p:spPr>
        <p:txBody>
          <a:bodyPr>
            <a:noAutofit/>
          </a:bodyPr>
          <a:lstStyle/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Comprehensive Model of Personalised Care for Asthma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53C643-E2D4-5969-F0BB-A2B93FA80FDF}"/>
              </a:ext>
            </a:extLst>
          </p:cNvPr>
          <p:cNvSpPr txBox="1"/>
          <p:nvPr/>
        </p:nvSpPr>
        <p:spPr>
          <a:xfrm>
            <a:off x="4805430" y="6450020"/>
            <a:ext cx="2581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(Integrated Care Board, 2025)</a:t>
            </a:r>
          </a:p>
        </p:txBody>
      </p:sp>
    </p:spTree>
    <p:extLst>
      <p:ext uri="{BB962C8B-B14F-4D97-AF65-F5344CB8AC3E}">
        <p14:creationId xmlns:p14="http://schemas.microsoft.com/office/powerpoint/2010/main" val="23568362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D12BF-B5AD-BA42-E57E-497ABD572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3790" y="407980"/>
            <a:ext cx="8911687" cy="93868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Comprehensive Model of Personalised Care for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C4EBC-D7F9-79F1-973C-16B57CA5F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404" y="1596044"/>
            <a:ext cx="10889470" cy="5261956"/>
          </a:xfrm>
        </p:spPr>
        <p:txBody>
          <a:bodyPr>
            <a:normAutofit fontScale="92500" lnSpcReduction="1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 Personalised Care Planning: </a:t>
            </a:r>
            <a:r>
              <a:rPr lang="en-GB" sz="2000" dirty="0">
                <a:solidFill>
                  <a:schemeClr val="tx1"/>
                </a:solidFill>
              </a:rPr>
              <a:t>Develop an individual care plan based on patient needs, preferences, and lifestyle. Includes asthma action plan, medication schedule, and symptom monitoring (Menzies-Gow et al., 2022).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Shared Decision-Making: </a:t>
            </a:r>
            <a:r>
              <a:rPr lang="en-GB" sz="2000" dirty="0">
                <a:solidFill>
                  <a:schemeClr val="tx1"/>
                </a:solidFill>
              </a:rPr>
              <a:t>Collaborate with patients to choose treatments and set realistic goals. Encourages patient ownership and adherence to the care plan (Holgate et al., 2019).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Social Prescribing and Community Support: </a:t>
            </a:r>
            <a:r>
              <a:rPr lang="en-GB" sz="2000" dirty="0">
                <a:solidFill>
                  <a:schemeClr val="tx1"/>
                </a:solidFill>
              </a:rPr>
              <a:t>Connect patients to local support services, e.g., asthma support groups or exercise programs. Helps address social factors affecting asthma control (Menzies-Gow et al., 2022).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 Supported Self-Management: </a:t>
            </a:r>
            <a:r>
              <a:rPr lang="en-GB" sz="2000" dirty="0">
                <a:solidFill>
                  <a:schemeClr val="tx1"/>
                </a:solidFill>
              </a:rPr>
              <a:t>Teach patients how to monitor symptoms, use inhalers correctly, and respond to flare-ups. Provide tools like peak flow meters and written action plans (Menzies-Gow et al., 2022).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Enablement and Activation:</a:t>
            </a:r>
            <a:r>
              <a:rPr lang="en-GB" sz="2000" dirty="0">
                <a:solidFill>
                  <a:schemeClr val="tx1"/>
                </a:solidFill>
              </a:rPr>
              <a:t> Empower patients to take control of their condition. Utilise motivational techniques to encourage lifestyle changes, such as avoiding triggers, quitting smoking, and maintaining a healthy weight (Holgate et al., 2019).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 Integrated Care and Multidisciplinary Teamwork: </a:t>
            </a:r>
            <a:r>
              <a:rPr lang="en-GB" sz="2000" dirty="0">
                <a:solidFill>
                  <a:schemeClr val="tx1"/>
                </a:solidFill>
              </a:rPr>
              <a:t>Coordinate care between GPs, asthma nurses, specialists, pharmacists, and community services. Ensures a holistic approach addressing physical, emotional, and social needs (Holgate et al., 2019).</a:t>
            </a:r>
          </a:p>
        </p:txBody>
      </p:sp>
    </p:spTree>
    <p:extLst>
      <p:ext uri="{BB962C8B-B14F-4D97-AF65-F5344CB8AC3E}">
        <p14:creationId xmlns:p14="http://schemas.microsoft.com/office/powerpoint/2010/main" val="2448210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431D9-E201-1497-3623-55ACE9F6B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50127"/>
          </a:xfrm>
        </p:spPr>
        <p:txBody>
          <a:bodyPr/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Self-Care Strategies for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59626-7679-31A4-7BE3-4A0658C69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05000"/>
            <a:ext cx="10740934" cy="4328890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Use a personalised plan to manage symptoms and know what to do during flare-ups.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Ensure inhalers are used properly for maximum effectiveness.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Keep track of breathing, peak flow readings, and triggers.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Reduce exposure to dust, pollen, smoke, pollution, and allergens.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Maintain a balanced diet, regular exercise, and a healthy weight.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Smoking worsens asthma symptoms and increases flare-ups.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Stay Up-to-Date with annual flu and pneumonia vaccines to prevent respiratory infections.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Practice relaxation techniques and ensure sufficient rest to reduce triggers.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</a:rPr>
              <a:t>Contact healthcare providers if symptoms worsen or attacks become severe.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chemeClr val="tx1"/>
                </a:solidFill>
              </a:rPr>
              <a:t>(</a:t>
            </a:r>
            <a:r>
              <a:rPr lang="en-GB" sz="2000" dirty="0" err="1">
                <a:solidFill>
                  <a:schemeClr val="tx1"/>
                </a:solidFill>
              </a:rPr>
              <a:t>Abegaz</a:t>
            </a:r>
            <a:r>
              <a:rPr lang="en-GB" sz="2000" dirty="0">
                <a:solidFill>
                  <a:schemeClr val="tx1"/>
                </a:solidFill>
              </a:rPr>
              <a:t> et al., 2021; </a:t>
            </a:r>
            <a:r>
              <a:rPr lang="en-GB" sz="2000" dirty="0" err="1">
                <a:solidFill>
                  <a:schemeClr val="tx1"/>
                </a:solidFill>
              </a:rPr>
              <a:t>Dhippayom</a:t>
            </a:r>
            <a:r>
              <a:rPr lang="en-GB" sz="2000" dirty="0">
                <a:solidFill>
                  <a:schemeClr val="tx1"/>
                </a:solidFill>
              </a:rPr>
              <a:t> et al., 2022)</a:t>
            </a:r>
          </a:p>
        </p:txBody>
      </p:sp>
    </p:spTree>
    <p:extLst>
      <p:ext uri="{BB962C8B-B14F-4D97-AF65-F5344CB8AC3E}">
        <p14:creationId xmlns:p14="http://schemas.microsoft.com/office/powerpoint/2010/main" val="40485317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5B347-7646-B8F3-263E-A14BC5D7D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9197" y="407980"/>
            <a:ext cx="8911687" cy="51889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FFB84-3D12-169F-3992-AB29FA909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520" y="1246909"/>
            <a:ext cx="11841480" cy="5611091"/>
          </a:xfrm>
        </p:spPr>
        <p:txBody>
          <a:bodyPr>
            <a:normAutofit fontScale="92500"/>
          </a:bodyPr>
          <a:lstStyle/>
          <a:p>
            <a:pPr algn="just"/>
            <a:r>
              <a:rPr lang="en-GB" sz="900" dirty="0"/>
              <a:t>Abegaz, S.M., </a:t>
            </a:r>
            <a:r>
              <a:rPr lang="en-GB" sz="900" dirty="0" err="1"/>
              <a:t>Wassie</a:t>
            </a:r>
            <a:r>
              <a:rPr lang="en-GB" sz="900" dirty="0"/>
              <a:t>, M. and </a:t>
            </a:r>
            <a:r>
              <a:rPr lang="en-GB" sz="900" dirty="0" err="1"/>
              <a:t>Azagew</a:t>
            </a:r>
            <a:r>
              <a:rPr lang="en-GB" sz="900" dirty="0"/>
              <a:t>, A.W., (2021). Self-care practice and associated factors among adult asthmatic patients on follow-up care at Northwest Amhara referral hospitals, Northwest Ethiopia 2020. </a:t>
            </a:r>
            <a:r>
              <a:rPr lang="en-GB" sz="900" i="1" dirty="0"/>
              <a:t>BMC Pulmonary Medicine</a:t>
            </a:r>
            <a:r>
              <a:rPr lang="en-GB" sz="900" dirty="0"/>
              <a:t>, </a:t>
            </a:r>
            <a:r>
              <a:rPr lang="en-GB" sz="900" i="1" dirty="0"/>
              <a:t>21</a:t>
            </a:r>
            <a:r>
              <a:rPr lang="en-GB" sz="900" dirty="0"/>
              <a:t>(1), p.140. </a:t>
            </a:r>
            <a:r>
              <a:rPr lang="en-GB" sz="900" dirty="0">
                <a:hlinkClick r:id="rId2"/>
              </a:rPr>
              <a:t>https://link.springer.com/article/10.1186/s12890-021-01508-4</a:t>
            </a:r>
            <a:endParaRPr lang="en-GB" sz="900" dirty="0"/>
          </a:p>
          <a:p>
            <a:pPr algn="just"/>
            <a:r>
              <a:rPr lang="en-GB" sz="900" dirty="0"/>
              <a:t>Adal, O., Mamo, S.T., Belay, A.E., Tsehay, Y.T., </a:t>
            </a:r>
            <a:r>
              <a:rPr lang="en-GB" sz="900" dirty="0" err="1"/>
              <a:t>Netsere</a:t>
            </a:r>
            <a:r>
              <a:rPr lang="en-GB" sz="900" dirty="0"/>
              <a:t>, H.B., Mulatu, S., Mekonnen, G.B., </a:t>
            </a:r>
            <a:r>
              <a:rPr lang="en-GB" sz="900" dirty="0" err="1"/>
              <a:t>Messelu</a:t>
            </a:r>
            <a:r>
              <a:rPr lang="en-GB" sz="900" dirty="0"/>
              <a:t>, M.A., Abebe, G.K., </a:t>
            </a:r>
            <a:r>
              <a:rPr lang="en-GB" sz="900" dirty="0" err="1"/>
              <a:t>Wondie</a:t>
            </a:r>
            <a:r>
              <a:rPr lang="en-GB" sz="900" dirty="0"/>
              <a:t>, W.T. and </a:t>
            </a:r>
            <a:r>
              <a:rPr lang="en-GB" sz="900" dirty="0" err="1"/>
              <a:t>Tafere</a:t>
            </a:r>
            <a:r>
              <a:rPr lang="en-GB" sz="900" dirty="0"/>
              <a:t>, C.,(2024). The prevalence of asthma and its predictor among patients presenting in Ethiopian public hospitals: systematic review and meta-analysis, (2024). </a:t>
            </a:r>
            <a:r>
              <a:rPr lang="en-GB" sz="900" i="1" dirty="0"/>
              <a:t>Therapeutic Advances in Respiratory Disease</a:t>
            </a:r>
            <a:r>
              <a:rPr lang="en-GB" sz="900" dirty="0"/>
              <a:t>, </a:t>
            </a:r>
            <a:r>
              <a:rPr lang="en-GB" sz="900" i="1" dirty="0"/>
              <a:t>18</a:t>
            </a:r>
            <a:r>
              <a:rPr lang="en-GB" sz="900" dirty="0"/>
              <a:t>, p.17534666241275336. </a:t>
            </a:r>
            <a:r>
              <a:rPr lang="en-GB" sz="900" dirty="0">
                <a:hlinkClick r:id="rId3"/>
              </a:rPr>
              <a:t>https://journals.sagepub.com/doi/abs/10.1177/17534666241275336</a:t>
            </a:r>
            <a:endParaRPr lang="en-GB" sz="900" dirty="0"/>
          </a:p>
          <a:p>
            <a:pPr algn="just"/>
            <a:r>
              <a:rPr lang="en-GB" sz="900" dirty="0"/>
              <a:t>Althoff, M.D., </a:t>
            </a:r>
            <a:r>
              <a:rPr lang="en-GB" sz="900" dirty="0" err="1"/>
              <a:t>Ghincea</a:t>
            </a:r>
            <a:r>
              <a:rPr lang="en-GB" sz="900" dirty="0"/>
              <a:t>, A., Wood, L.G., Holguin, F. and Sharma, S., (2021). Asthma and three colinear comorbidities: obesity, OSA, and GERD. </a:t>
            </a:r>
            <a:r>
              <a:rPr lang="en-GB" sz="900" i="1" dirty="0"/>
              <a:t>The Journal of Allergy and Clinical Immunology: in Practice</a:t>
            </a:r>
            <a:r>
              <a:rPr lang="en-GB" sz="900" dirty="0"/>
              <a:t>, </a:t>
            </a:r>
            <a:r>
              <a:rPr lang="en-GB" sz="900" i="1" dirty="0"/>
              <a:t>9</a:t>
            </a:r>
            <a:r>
              <a:rPr lang="en-GB" sz="900" dirty="0"/>
              <a:t>(11), pp.3877-3884. </a:t>
            </a:r>
            <a:r>
              <a:rPr lang="en-GB" sz="900" dirty="0">
                <a:hlinkClick r:id="rId4"/>
              </a:rPr>
              <a:t>https://www.sciencedirect.com/science/article/pii/S221321982100979X</a:t>
            </a:r>
            <a:endParaRPr lang="en-GB" sz="900" dirty="0"/>
          </a:p>
          <a:p>
            <a:pPr algn="just"/>
            <a:r>
              <a:rPr lang="en-GB" sz="900" dirty="0" err="1"/>
              <a:t>Armeftis</a:t>
            </a:r>
            <a:r>
              <a:rPr lang="en-GB" sz="900" dirty="0"/>
              <a:t>, C., </a:t>
            </a:r>
            <a:r>
              <a:rPr lang="en-GB" sz="900" dirty="0" err="1"/>
              <a:t>Gratziou</a:t>
            </a:r>
            <a:r>
              <a:rPr lang="en-GB" sz="900" dirty="0"/>
              <a:t>, C., Siafakas, N., </a:t>
            </a:r>
            <a:r>
              <a:rPr lang="en-GB" sz="900" dirty="0" err="1"/>
              <a:t>Katsaounou</a:t>
            </a:r>
            <a:r>
              <a:rPr lang="en-GB" sz="900" dirty="0"/>
              <a:t>, P., Pana, Z.D. and </a:t>
            </a:r>
            <a:r>
              <a:rPr lang="en-GB" sz="900" dirty="0" err="1"/>
              <a:t>Bakakos</a:t>
            </a:r>
            <a:r>
              <a:rPr lang="en-GB" sz="900" dirty="0"/>
              <a:t>, P., (2023). An update on asthma diagnosis. </a:t>
            </a:r>
            <a:r>
              <a:rPr lang="en-GB" sz="900" i="1" dirty="0"/>
              <a:t>Journal of Asthma</a:t>
            </a:r>
            <a:r>
              <a:rPr lang="en-GB" sz="900" dirty="0"/>
              <a:t>, </a:t>
            </a:r>
            <a:r>
              <a:rPr lang="en-GB" sz="900" i="1" dirty="0"/>
              <a:t>60</a:t>
            </a:r>
            <a:r>
              <a:rPr lang="en-GB" sz="900" dirty="0"/>
              <a:t>(12), pp.2104-2110. </a:t>
            </a:r>
            <a:r>
              <a:rPr lang="en-GB" sz="900" dirty="0">
                <a:hlinkClick r:id="rId5"/>
              </a:rPr>
              <a:t>https://www.tandfonline.com/doi/abs/10.1080/02770903.2023.2228911</a:t>
            </a:r>
            <a:endParaRPr lang="en-GB" sz="900" dirty="0"/>
          </a:p>
          <a:p>
            <a:pPr algn="just"/>
            <a:r>
              <a:rPr lang="en-GB" sz="900" dirty="0"/>
              <a:t>Attar-Zadeh, D., Capstick, T., Leese, D., </a:t>
            </a:r>
            <a:r>
              <a:rPr lang="en-GB" sz="900" dirty="0" err="1"/>
              <a:t>Arnetorp</a:t>
            </a:r>
            <a:r>
              <a:rPr lang="en-GB" sz="900" dirty="0"/>
              <a:t>, S., </a:t>
            </a:r>
            <a:r>
              <a:rPr lang="en-GB" sz="900" dirty="0" err="1"/>
              <a:t>Rapsomaniki</a:t>
            </a:r>
            <a:r>
              <a:rPr lang="en-GB" sz="900" dirty="0"/>
              <a:t>, E., Da Costa, K.P., Maslova, E., Xu, Y., Gibson, D. and Quint, J.K., (2023). Healthcare costs associated with short-acting </a:t>
            </a:r>
            <a:r>
              <a:rPr lang="el-GR" sz="900" dirty="0"/>
              <a:t>β2-</a:t>
            </a:r>
            <a:r>
              <a:rPr lang="en-GB" sz="900" dirty="0"/>
              <a:t>agonists in asthma: observational UK SABINA study. </a:t>
            </a:r>
            <a:r>
              <a:rPr lang="en-GB" sz="900" i="1" dirty="0"/>
              <a:t>BJGP open</a:t>
            </a:r>
            <a:r>
              <a:rPr lang="en-GB" sz="900" dirty="0"/>
              <a:t>, </a:t>
            </a:r>
            <a:r>
              <a:rPr lang="en-GB" sz="900" i="1" dirty="0"/>
              <a:t>7</a:t>
            </a:r>
            <a:r>
              <a:rPr lang="en-GB" sz="900" dirty="0"/>
              <a:t>(3). </a:t>
            </a:r>
            <a:r>
              <a:rPr lang="en-GB" sz="900" dirty="0">
                <a:hlinkClick r:id="rId6"/>
              </a:rPr>
              <a:t>https://bjgpopen.org/content/7/3/bjgpo.2023.0015.abstract</a:t>
            </a:r>
            <a:endParaRPr lang="en-GB" sz="900" dirty="0"/>
          </a:p>
          <a:p>
            <a:pPr algn="just"/>
            <a:r>
              <a:rPr lang="en-GB" sz="900" dirty="0"/>
              <a:t>Bagnasco, D., </a:t>
            </a:r>
            <a:r>
              <a:rPr lang="en-GB" sz="900" dirty="0" err="1"/>
              <a:t>Paggiaro</a:t>
            </a:r>
            <a:r>
              <a:rPr lang="en-GB" sz="900" dirty="0"/>
              <a:t>, P., Latorre, M., Folli, C., Testino, E., Bassi, A., Milanese, M., Heffler, E., Manfredi, A., Riccio, A.M. and De Ferrari, L., (2021). Severe asthma: One disease and multiple definitions. </a:t>
            </a:r>
            <a:r>
              <a:rPr lang="en-GB" sz="900" i="1" dirty="0"/>
              <a:t>World Allergy Organization Journal</a:t>
            </a:r>
            <a:r>
              <a:rPr lang="en-GB" sz="900" dirty="0"/>
              <a:t>, </a:t>
            </a:r>
            <a:r>
              <a:rPr lang="en-GB" sz="900" i="1" dirty="0"/>
              <a:t>14</a:t>
            </a:r>
            <a:r>
              <a:rPr lang="en-GB" sz="900" dirty="0"/>
              <a:t>(11), p.100606. </a:t>
            </a:r>
            <a:r>
              <a:rPr lang="en-GB" sz="900" dirty="0">
                <a:hlinkClick r:id="rId7"/>
              </a:rPr>
              <a:t>https://www.sciencedirect.com/science/article/pii/S1939455121001009</a:t>
            </a:r>
            <a:endParaRPr lang="en-GB" sz="900" dirty="0"/>
          </a:p>
          <a:p>
            <a:pPr algn="just"/>
            <a:r>
              <a:rPr lang="en-GB" sz="900" dirty="0"/>
              <a:t>Busby, J., Price, D., Al-</a:t>
            </a:r>
            <a:r>
              <a:rPr lang="en-GB" sz="900" dirty="0" err="1"/>
              <a:t>Lehebi</a:t>
            </a:r>
            <a:r>
              <a:rPr lang="en-GB" sz="900" dirty="0"/>
              <a:t>, R., Bosnic-</a:t>
            </a:r>
            <a:r>
              <a:rPr lang="en-GB" sz="900" dirty="0" err="1"/>
              <a:t>Anticevich</a:t>
            </a:r>
            <a:r>
              <a:rPr lang="en-GB" sz="900" dirty="0"/>
              <a:t>, S., van Boven, J.F., Emmanuel, B., FitzGerald, J.M., Gaga, M., Hansen, S., Hew, M. and Iwanaga, T., (2021). Impact of socioeconomic status on adult patients with asthma: a population-based cohort study from UK primary care. </a:t>
            </a:r>
            <a:r>
              <a:rPr lang="en-GB" sz="900" i="1" dirty="0"/>
              <a:t>Journal of asthma and allergy</a:t>
            </a:r>
            <a:r>
              <a:rPr lang="en-GB" sz="900" dirty="0"/>
              <a:t>, pp.1375-1388. </a:t>
            </a:r>
            <a:r>
              <a:rPr lang="en-GB" sz="900" dirty="0">
                <a:hlinkClick r:id="rId8"/>
              </a:rPr>
              <a:t>https://www.tandfonline.com/doi/abs/10.2147/JAA.S326213</a:t>
            </a:r>
            <a:endParaRPr lang="en-GB" sz="900" dirty="0"/>
          </a:p>
          <a:p>
            <a:pPr algn="just"/>
            <a:r>
              <a:rPr lang="en-GB" sz="900" dirty="0"/>
              <a:t>Cardet, J.C., </a:t>
            </a:r>
            <a:r>
              <a:rPr lang="en-GB" sz="900" dirty="0" err="1"/>
              <a:t>Bulkhi</a:t>
            </a:r>
            <a:r>
              <a:rPr lang="en-GB" sz="900" dirty="0"/>
              <a:t>, A.A. and Lockey, R.F., (2021). </a:t>
            </a:r>
            <a:r>
              <a:rPr lang="en-GB" sz="900" dirty="0" err="1"/>
              <a:t>Nonrespiratory</a:t>
            </a:r>
            <a:r>
              <a:rPr lang="en-GB" sz="900" dirty="0"/>
              <a:t> comorbidities in asthma. </a:t>
            </a:r>
            <a:r>
              <a:rPr lang="en-GB" sz="900" i="1" dirty="0"/>
              <a:t>The Journal of Allergy and Clinical Immunology: In Practice</a:t>
            </a:r>
            <a:r>
              <a:rPr lang="en-GB" sz="900" dirty="0"/>
              <a:t>, </a:t>
            </a:r>
            <a:r>
              <a:rPr lang="en-GB" sz="900" i="1" dirty="0"/>
              <a:t>9</a:t>
            </a:r>
            <a:r>
              <a:rPr lang="en-GB" sz="900" dirty="0"/>
              <a:t>(11), pp.3887-3897. </a:t>
            </a:r>
            <a:r>
              <a:rPr lang="en-GB" sz="900" dirty="0">
                <a:hlinkClick r:id="rId9"/>
              </a:rPr>
              <a:t>https://www.sciencedirect.com/science/article/pii/S2213219821009739</a:t>
            </a:r>
            <a:endParaRPr lang="en-GB" sz="900" dirty="0"/>
          </a:p>
          <a:p>
            <a:pPr algn="just"/>
            <a:r>
              <a:rPr lang="en-GB" sz="900" dirty="0"/>
              <a:t>Clemente-Suárez, V.J., </a:t>
            </a:r>
            <a:r>
              <a:rPr lang="en-GB" sz="900" dirty="0" err="1"/>
              <a:t>Mielgo</a:t>
            </a:r>
            <a:r>
              <a:rPr lang="en-GB" sz="900" dirty="0"/>
              <a:t>-Ayuso, J., Ramos-Campo, D.J., Beltran-Velasco, A.I., Martínez-Guardado, I., Navarro Jimenez, E., Redondo-</a:t>
            </a:r>
            <a:r>
              <a:rPr lang="en-GB" sz="900" dirty="0" err="1"/>
              <a:t>Flórez</a:t>
            </a:r>
            <a:r>
              <a:rPr lang="en-GB" sz="900" dirty="0"/>
              <a:t>, L., Yáñez-Sepúlveda, R. and Tornero-Aguilera, J.F., (2023). Basis of preventive and non-pharmacological interventions in asthma. </a:t>
            </a:r>
            <a:r>
              <a:rPr lang="en-GB" sz="900" i="1" dirty="0"/>
              <a:t>Frontiers in public health</a:t>
            </a:r>
            <a:r>
              <a:rPr lang="en-GB" sz="900" dirty="0"/>
              <a:t>, </a:t>
            </a:r>
            <a:r>
              <a:rPr lang="en-GB" sz="900" i="1" dirty="0"/>
              <a:t>11</a:t>
            </a:r>
            <a:r>
              <a:rPr lang="en-GB" sz="900" dirty="0"/>
              <a:t>, p.1172391. </a:t>
            </a:r>
            <a:r>
              <a:rPr lang="en-GB" sz="900" dirty="0">
                <a:hlinkClick r:id="rId10"/>
              </a:rPr>
              <a:t>https://www.frontiersin.org/journals/public-health/articles/10.3389/fpubh.2023.1172391/full</a:t>
            </a:r>
            <a:endParaRPr lang="en-GB" sz="900" dirty="0"/>
          </a:p>
          <a:p>
            <a:pPr algn="just"/>
            <a:r>
              <a:rPr lang="en-GB" sz="900" dirty="0" err="1"/>
              <a:t>Dhippayom</a:t>
            </a:r>
            <a:r>
              <a:rPr lang="en-GB" sz="900" dirty="0"/>
              <a:t>, T., </a:t>
            </a:r>
            <a:r>
              <a:rPr lang="en-GB" sz="900" dirty="0" err="1"/>
              <a:t>Wateemongkollert</a:t>
            </a:r>
            <a:r>
              <a:rPr lang="en-GB" sz="900" dirty="0"/>
              <a:t>, A., </a:t>
            </a:r>
            <a:r>
              <a:rPr lang="en-GB" sz="900" dirty="0" err="1"/>
              <a:t>Mueangfa</a:t>
            </a:r>
            <a:r>
              <a:rPr lang="en-GB" sz="900" dirty="0"/>
              <a:t>, K., </a:t>
            </a:r>
            <a:r>
              <a:rPr lang="en-GB" sz="900" dirty="0" err="1"/>
              <a:t>Im</a:t>
            </a:r>
            <a:r>
              <a:rPr lang="en-GB" sz="900" dirty="0"/>
              <a:t>, H., </a:t>
            </a:r>
            <a:r>
              <a:rPr lang="en-GB" sz="900" dirty="0" err="1"/>
              <a:t>Dilokthornsakul</a:t>
            </a:r>
            <a:r>
              <a:rPr lang="en-GB" sz="900" dirty="0"/>
              <a:t>, P. and Devine, B., (2022). Comparative efficacy of strategies to support self-management in patients with asthma: a systematic review and network meta-analysis. </a:t>
            </a:r>
            <a:r>
              <a:rPr lang="en-GB" sz="900" i="1" dirty="0"/>
              <a:t>The Journal of Allergy and Clinical Immunology: In Practice</a:t>
            </a:r>
            <a:r>
              <a:rPr lang="en-GB" sz="900" dirty="0"/>
              <a:t>, </a:t>
            </a:r>
            <a:r>
              <a:rPr lang="en-GB" sz="900" i="1" dirty="0"/>
              <a:t>10</a:t>
            </a:r>
            <a:r>
              <a:rPr lang="en-GB" sz="900" dirty="0"/>
              <a:t>(3), pp.803-814. </a:t>
            </a:r>
            <a:r>
              <a:rPr lang="en-GB" sz="900" dirty="0">
                <a:hlinkClick r:id="rId11"/>
              </a:rPr>
              <a:t>https://www.sciencedirect.com/science/article/pii/S2213219821011260</a:t>
            </a:r>
            <a:endParaRPr lang="en-GB" sz="900" dirty="0"/>
          </a:p>
          <a:p>
            <a:pPr algn="just"/>
            <a:r>
              <a:rPr lang="en-GB" sz="900" dirty="0" err="1"/>
              <a:t>Holtjer</a:t>
            </a:r>
            <a:r>
              <a:rPr lang="en-GB" sz="900" dirty="0"/>
              <a:t>, J.C., </a:t>
            </a:r>
            <a:r>
              <a:rPr lang="en-GB" sz="900" dirty="0" err="1"/>
              <a:t>Bloemsma</a:t>
            </a:r>
            <a:r>
              <a:rPr lang="en-GB" sz="900" dirty="0"/>
              <a:t>, L.D., </a:t>
            </a:r>
            <a:r>
              <a:rPr lang="en-GB" sz="900" dirty="0" err="1"/>
              <a:t>Beijers</a:t>
            </a:r>
            <a:r>
              <a:rPr lang="en-GB" sz="900" dirty="0"/>
              <a:t>, R.J., Cornelissen, M.E., </a:t>
            </a:r>
            <a:r>
              <a:rPr lang="en-GB" sz="900" dirty="0" err="1"/>
              <a:t>Hilvering</a:t>
            </a:r>
            <a:r>
              <a:rPr lang="en-GB" sz="900" dirty="0"/>
              <a:t>, B., Houweling, L., Vermeulen, R.C., Downward, G.S. and Maitland-Van der Zee, A.H., (2023). Identifying risk factors for COPD and adult-onset asthma: an umbrella review. </a:t>
            </a:r>
            <a:r>
              <a:rPr lang="en-GB" sz="900" i="1" dirty="0"/>
              <a:t>European respiratory review</a:t>
            </a:r>
            <a:r>
              <a:rPr lang="en-GB" sz="900" dirty="0"/>
              <a:t>, </a:t>
            </a:r>
            <a:r>
              <a:rPr lang="en-GB" sz="900" i="1" dirty="0"/>
              <a:t>32</a:t>
            </a:r>
            <a:r>
              <a:rPr lang="en-GB" sz="900" dirty="0"/>
              <a:t>(168). </a:t>
            </a:r>
            <a:r>
              <a:rPr lang="en-GB" sz="900" dirty="0">
                <a:hlinkClick r:id="rId12"/>
              </a:rPr>
              <a:t>https://publications.ersnet.org/content/errev/32/168/230009.abstract</a:t>
            </a:r>
            <a:endParaRPr lang="en-GB" sz="900" dirty="0"/>
          </a:p>
          <a:p>
            <a:pPr algn="just"/>
            <a:r>
              <a:rPr lang="en-GB" sz="900" dirty="0"/>
              <a:t>Holgate, S.T., Walker, S., West, B. and Boycott, K., (2019). The future of asthma care: personalized asthma treatment. </a:t>
            </a:r>
            <a:r>
              <a:rPr lang="en-GB" sz="900" i="1" dirty="0"/>
              <a:t>Clinics in Chest Medicine</a:t>
            </a:r>
            <a:r>
              <a:rPr lang="en-GB" sz="900" dirty="0"/>
              <a:t>, </a:t>
            </a:r>
            <a:r>
              <a:rPr lang="en-GB" sz="900" i="1" dirty="0"/>
              <a:t>40</a:t>
            </a:r>
            <a:r>
              <a:rPr lang="en-GB" sz="900" dirty="0"/>
              <a:t>(1), pp.227-241. </a:t>
            </a:r>
            <a:r>
              <a:rPr lang="en-GB" sz="900" dirty="0">
                <a:hlinkClick r:id="rId13"/>
              </a:rPr>
              <a:t>https://www.chestmed.theclinics.com/article/S0272-5231(18)30124-2/abstract</a:t>
            </a:r>
            <a:endParaRPr lang="en-GB" sz="900" dirty="0"/>
          </a:p>
          <a:p>
            <a:pPr algn="just"/>
            <a:r>
              <a:rPr lang="en-GB" sz="900" dirty="0"/>
              <a:t>Jayaram, L., Gillman, A., </a:t>
            </a:r>
            <a:r>
              <a:rPr lang="en-GB" sz="900" dirty="0" err="1"/>
              <a:t>Casanelia</a:t>
            </a:r>
            <a:r>
              <a:rPr lang="en-GB" sz="900" dirty="0"/>
              <a:t>, S., Yee, V., Hocking, V., </a:t>
            </a:r>
            <a:r>
              <a:rPr lang="en-GB" sz="900" dirty="0" err="1"/>
              <a:t>Wasgewatta</a:t>
            </a:r>
            <a:r>
              <a:rPr lang="en-GB" sz="900" dirty="0"/>
              <a:t>, S., Reid‐Price, L., </a:t>
            </a:r>
            <a:r>
              <a:rPr lang="en-GB" sz="900" dirty="0" err="1"/>
              <a:t>Botlero</a:t>
            </a:r>
            <a:r>
              <a:rPr lang="en-GB" sz="900" dirty="0"/>
              <a:t>, R. and Southcott, A.M., (2023). A nurse‐led Asthma Care Team transitioning patients from hospital to home improves asthma control: A pilot study exploring an alternative model of care. </a:t>
            </a:r>
            <a:r>
              <a:rPr lang="en-GB" sz="900" i="1" dirty="0"/>
              <a:t>Health Promotion Journal of Australia</a:t>
            </a:r>
            <a:r>
              <a:rPr lang="en-GB" sz="900" dirty="0"/>
              <a:t>, </a:t>
            </a:r>
            <a:r>
              <a:rPr lang="en-GB" sz="900" i="1" dirty="0"/>
              <a:t>34</a:t>
            </a:r>
            <a:r>
              <a:rPr lang="en-GB" sz="900" dirty="0"/>
              <a:t>(2), pp.429-436. </a:t>
            </a:r>
            <a:r>
              <a:rPr lang="en-GB" sz="900" dirty="0">
                <a:hlinkClick r:id="rId14"/>
              </a:rPr>
              <a:t>https://onlinelibrary.wiley.com/doi/abs/10.1002/hpja.620</a:t>
            </a:r>
            <a:endParaRPr lang="en-GB" sz="900" dirty="0"/>
          </a:p>
          <a:p>
            <a:pPr algn="just"/>
            <a:r>
              <a:rPr lang="en-GB" sz="900" dirty="0"/>
              <a:t>Jayasooriya, S.M., Devereux, G., Soriano, J.B., Singh, N., Masekela, R., Mortimer, K. and Burney, P., (2025). Asthma: epidemiology, risk factors, and opportunities for prevention and treatment. </a:t>
            </a:r>
            <a:r>
              <a:rPr lang="en-GB" sz="900" i="1" dirty="0"/>
              <a:t>The Lancet Respiratory Medicine</a:t>
            </a:r>
            <a:r>
              <a:rPr lang="en-GB" sz="900" dirty="0"/>
              <a:t>, </a:t>
            </a:r>
            <a:r>
              <a:rPr lang="en-GB" sz="900" i="1" dirty="0"/>
              <a:t>13</a:t>
            </a:r>
            <a:r>
              <a:rPr lang="en-GB" sz="900" dirty="0"/>
              <a:t>(8), pp.725-738. </a:t>
            </a:r>
            <a:r>
              <a:rPr lang="en-GB" sz="900" dirty="0">
                <a:hlinkClick r:id="rId15"/>
              </a:rPr>
              <a:t>https://www.thelancet.com/journals/lanres/article/PIIS2213-2600(24)00383-7/abstract</a:t>
            </a:r>
            <a:endParaRPr lang="en-GB" sz="900" dirty="0"/>
          </a:p>
          <a:p>
            <a:pPr algn="just"/>
            <a:r>
              <a:rPr lang="en-GB" sz="900" dirty="0"/>
              <a:t>Kinnison, T., McGilvray, T.A., </a:t>
            </a:r>
            <a:r>
              <a:rPr lang="en-GB" sz="900" dirty="0" err="1"/>
              <a:t>Couëtil</a:t>
            </a:r>
            <a:r>
              <a:rPr lang="en-GB" sz="900" dirty="0"/>
              <a:t>, L.L., Smith, K.C., Wylie, C.E., Bacigalupo, S.A., Gomez-Grau, E. and Cardwell, J.M., (2022). Mild-moderate equine asthma: A scoping review of evidence supporting the consensus definition. </a:t>
            </a:r>
            <a:r>
              <a:rPr lang="en-GB" sz="900" i="1" dirty="0"/>
              <a:t>The Veterinary Journal</a:t>
            </a:r>
            <a:r>
              <a:rPr lang="en-GB" sz="900" dirty="0"/>
              <a:t>, </a:t>
            </a:r>
            <a:r>
              <a:rPr lang="en-GB" sz="900" i="1" dirty="0"/>
              <a:t>286</a:t>
            </a:r>
            <a:r>
              <a:rPr lang="en-GB" sz="900" dirty="0"/>
              <a:t>, p.105865. </a:t>
            </a:r>
            <a:r>
              <a:rPr lang="en-GB" sz="900" dirty="0">
                <a:hlinkClick r:id="rId16"/>
              </a:rPr>
              <a:t>https://www.sciencedirect.com/science/article/pii/S1090023322000806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0029074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AD813-6B91-FC24-FAD0-E91C242CE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1452F-EA50-754E-5B37-F29989CAB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112" y="157943"/>
            <a:ext cx="2248914" cy="392563"/>
          </a:xfrm>
        </p:spPr>
        <p:txBody>
          <a:bodyPr>
            <a:noAutofit/>
          </a:bodyPr>
          <a:lstStyle/>
          <a:p>
            <a:pPr algn="ctr"/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2FB80-64DF-D708-3A72-1F905233A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550506"/>
            <a:ext cx="11746230" cy="6307494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dirty="0"/>
              <a:t>McDowell, P.J., McDowell, R., Busby, J., Eastwood, M.C., Patel, P.H., Jackson, D.J., Mansur, A., Patel, M., Burhan, H., Doe, S. and Chaudhuri, R., (2023). Clinical remission in severe asthma with biologic therapy: an analysis from the UK Severe Asthma Registry. </a:t>
            </a:r>
            <a:r>
              <a:rPr lang="en-GB" i="1" dirty="0"/>
              <a:t>European Respiratory Journal</a:t>
            </a:r>
            <a:r>
              <a:rPr lang="en-GB" dirty="0"/>
              <a:t>, </a:t>
            </a:r>
            <a:r>
              <a:rPr lang="en-GB" i="1" dirty="0"/>
              <a:t>62</a:t>
            </a:r>
            <a:r>
              <a:rPr lang="en-GB" dirty="0"/>
              <a:t>(6). </a:t>
            </a:r>
            <a:r>
              <a:rPr lang="en-GB" dirty="0">
                <a:hlinkClick r:id="rId2"/>
              </a:rPr>
              <a:t>https://publications.ersnet.org/content/erj/62/6/2300819.abstract</a:t>
            </a:r>
            <a:r>
              <a:rPr lang="en-GB" dirty="0"/>
              <a:t> </a:t>
            </a:r>
          </a:p>
          <a:p>
            <a:pPr algn="just"/>
            <a:r>
              <a:rPr lang="en-GB" dirty="0"/>
              <a:t>National Institute for Health and Care Research (NIHR, 2024), SQ HDM SLIT for treating allergic rhinitis and allergic asthma caused by house dust mites. </a:t>
            </a:r>
            <a:r>
              <a:rPr lang="en-GB" dirty="0">
                <a:hlinkClick r:id="rId3"/>
              </a:rPr>
              <a:t>https://fundingawards.nihr.ac.uk/award/NIHR136166</a:t>
            </a:r>
            <a:endParaRPr lang="en-GB" dirty="0"/>
          </a:p>
          <a:p>
            <a:pPr algn="just"/>
            <a:r>
              <a:rPr lang="en-GB" dirty="0"/>
              <a:t>McKeith, M., (2021). Scotland’s House of Care–Collaborative approaches to embed “More than Medicine” within Primary Care Pathways. </a:t>
            </a:r>
            <a:r>
              <a:rPr lang="en-GB" i="1" dirty="0"/>
              <a:t>International Journal of Integrated Care</a:t>
            </a:r>
            <a:r>
              <a:rPr lang="en-GB" dirty="0"/>
              <a:t>, </a:t>
            </a:r>
            <a:r>
              <a:rPr lang="en-GB" i="1" dirty="0"/>
              <a:t>21</a:t>
            </a:r>
            <a:r>
              <a:rPr lang="en-GB" dirty="0"/>
              <a:t>(S1). </a:t>
            </a:r>
            <a:r>
              <a:rPr lang="en-GB" dirty="0">
                <a:hlinkClick r:id="rId4"/>
              </a:rPr>
              <a:t>https://account.ijic.org/index.php/up-j-ijic/article/view/6329/7050</a:t>
            </a:r>
            <a:endParaRPr lang="en-GB" dirty="0"/>
          </a:p>
          <a:p>
            <a:pPr algn="just"/>
            <a:r>
              <a:rPr lang="en-GB" dirty="0"/>
              <a:t>NICE (2025), Digital Technologies to Support Asthma Self-management: Early Value Assessment. </a:t>
            </a:r>
            <a:r>
              <a:rPr lang="en-GB" dirty="0">
                <a:hlinkClick r:id="rId5"/>
              </a:rPr>
              <a:t>https://www.nice.org.uk/guidance/gid-hte10063/documents/final-scope</a:t>
            </a:r>
            <a:endParaRPr lang="en-GB" dirty="0"/>
          </a:p>
          <a:p>
            <a:pPr algn="just"/>
            <a:r>
              <a:rPr lang="en-GB" dirty="0"/>
              <a:t>NHS England (2022), Respiratory High Impact Interventions. </a:t>
            </a:r>
            <a:r>
              <a:rPr lang="en-GB" dirty="0">
                <a:hlinkClick r:id="rId6"/>
              </a:rPr>
              <a:t>https://www.england.nhs.uk/wp-content/uploads/2022/12/B1590-respiratory-high-impact-interventions.pdf</a:t>
            </a:r>
            <a:endParaRPr lang="en-GB" dirty="0"/>
          </a:p>
          <a:p>
            <a:pPr algn="just"/>
            <a:r>
              <a:rPr lang="en-GB" dirty="0"/>
              <a:t>Nissen, S., Karlsson, A.W. and Nørgaard, B., (2025). Evaluation Tools for Patient and Public Involvement (PPI) in Health Research: A Scoping Review: S. Nissen et al. </a:t>
            </a:r>
            <a:r>
              <a:rPr lang="en-GB" i="1" dirty="0"/>
              <a:t>The Patient-Patient-</a:t>
            </a:r>
            <a:r>
              <a:rPr lang="en-GB" i="1" dirty="0" err="1"/>
              <a:t>Centered</a:t>
            </a:r>
            <a:r>
              <a:rPr lang="en-GB" i="1" dirty="0"/>
              <a:t> Outcomes Research</a:t>
            </a:r>
            <a:r>
              <a:rPr lang="en-GB" dirty="0"/>
              <a:t>, pp.1-29. </a:t>
            </a:r>
            <a:r>
              <a:rPr lang="en-GB" dirty="0">
                <a:hlinkClick r:id="rId7"/>
              </a:rPr>
              <a:t>https://link.springer.com/article/10.1007/s40271-025-00765-3</a:t>
            </a:r>
            <a:endParaRPr lang="en-GB" dirty="0"/>
          </a:p>
          <a:p>
            <a:pPr algn="just"/>
            <a:r>
              <a:rPr lang="en-GB" dirty="0"/>
              <a:t>Menzies-Gow, A., Busse, W.W., Castro, M. and Jackson, D.J., (2021). Prevention and treatment of asthma exacerbations in adults. </a:t>
            </a:r>
            <a:r>
              <a:rPr lang="en-GB" i="1" dirty="0"/>
              <a:t>The Journal of Allergy and Clinical Immunology: In Practice</a:t>
            </a:r>
            <a:r>
              <a:rPr lang="en-GB" dirty="0"/>
              <a:t>, </a:t>
            </a:r>
            <a:r>
              <a:rPr lang="en-GB" i="1" dirty="0"/>
              <a:t>9</a:t>
            </a:r>
            <a:r>
              <a:rPr lang="en-GB" dirty="0"/>
              <a:t>(7), pp.2578-2586. </a:t>
            </a:r>
            <a:r>
              <a:rPr lang="en-GB" dirty="0">
                <a:hlinkClick r:id="rId8"/>
              </a:rPr>
              <a:t>https://www.sciencedirect.com/science/article/pii/S2213219821006024</a:t>
            </a:r>
            <a:endParaRPr lang="en-GB" dirty="0"/>
          </a:p>
          <a:p>
            <a:pPr algn="just"/>
            <a:r>
              <a:rPr lang="en-GB" dirty="0"/>
              <a:t>Metting, E., </a:t>
            </a:r>
            <a:r>
              <a:rPr lang="en-GB" dirty="0" err="1"/>
              <a:t>Dassen</a:t>
            </a:r>
            <a:r>
              <a:rPr lang="en-GB" dirty="0"/>
              <a:t>, L., </a:t>
            </a:r>
            <a:r>
              <a:rPr lang="en-GB" dirty="0" err="1"/>
              <a:t>Aardoom</a:t>
            </a:r>
            <a:r>
              <a:rPr lang="en-GB" dirty="0"/>
              <a:t>, J., Versluis, A. and Chavannes, N., (2021). Effectiveness of telemonitoring for respiratory and systemic symptoms of asthma and COPD: a narrative review. </a:t>
            </a:r>
            <a:r>
              <a:rPr lang="en-GB" i="1" dirty="0"/>
              <a:t>Life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(11), p.1215. </a:t>
            </a:r>
            <a:r>
              <a:rPr lang="en-GB" dirty="0">
                <a:hlinkClick r:id="rId9"/>
              </a:rPr>
              <a:t>https://www.mdpi.com/2075-1729/11/11/1215</a:t>
            </a:r>
            <a:endParaRPr lang="en-GB" dirty="0"/>
          </a:p>
          <a:p>
            <a:pPr algn="just"/>
            <a:r>
              <a:rPr lang="en-GB" dirty="0"/>
              <a:t> Menzies-Gow, A., Gurnell, M., Heaney, L.G., Corren, J., Bel, E.H., Maspero, J., Harrison, T., Jackson, D.J., Price, D., Lugogo, N. and Kreindler, J., (2022). Oral corticosteroid elimination via a personalised reduction algorithm in adults with severe, eosinophilic asthma treated with </a:t>
            </a:r>
            <a:r>
              <a:rPr lang="en-GB" dirty="0" err="1"/>
              <a:t>benralizumab</a:t>
            </a:r>
            <a:r>
              <a:rPr lang="en-GB" dirty="0"/>
              <a:t> (PONENTE): a multicentre, open-label, single-arm study. </a:t>
            </a:r>
            <a:r>
              <a:rPr lang="en-GB" i="1" dirty="0"/>
              <a:t>The Lancet Respiratory Medicine</a:t>
            </a:r>
            <a:r>
              <a:rPr lang="en-GB" dirty="0"/>
              <a:t>, </a:t>
            </a:r>
            <a:r>
              <a:rPr lang="en-GB" i="1" dirty="0"/>
              <a:t>10</a:t>
            </a:r>
            <a:r>
              <a:rPr lang="en-GB" dirty="0"/>
              <a:t>(1), pp.47-58. </a:t>
            </a:r>
            <a:r>
              <a:rPr lang="en-GB" dirty="0">
                <a:hlinkClick r:id="rId10"/>
              </a:rPr>
              <a:t>https://www.thelancet.com/journals/lanres/article/PIIS2213-26002100352-0/fulltext</a:t>
            </a:r>
            <a:endParaRPr lang="en-GB" dirty="0"/>
          </a:p>
          <a:p>
            <a:pPr algn="just"/>
            <a:r>
              <a:rPr lang="en-GB" dirty="0" err="1"/>
              <a:t>Ominyi</a:t>
            </a:r>
            <a:r>
              <a:rPr lang="en-GB" dirty="0"/>
              <a:t>, J., Clifton, A. and Chima, U., (2025). Co‐Producing Evidence‐Based Care: Nurses' and Patients' Lived Experiences in Long‐Term Condition Management. </a:t>
            </a:r>
            <a:r>
              <a:rPr lang="en-GB" i="1" dirty="0"/>
              <a:t>Journal of Advanced Nursing</a:t>
            </a:r>
            <a:r>
              <a:rPr lang="en-GB" dirty="0"/>
              <a:t>. </a:t>
            </a:r>
            <a:r>
              <a:rPr lang="en-GB" dirty="0">
                <a:hlinkClick r:id="rId11"/>
              </a:rPr>
              <a:t>https://onlinelibrary.wiley.com/doi/abs/10.1111/jan.70127</a:t>
            </a:r>
            <a:endParaRPr lang="en-GB" dirty="0"/>
          </a:p>
          <a:p>
            <a:pPr algn="just"/>
            <a:r>
              <a:rPr lang="en-GB" dirty="0" err="1"/>
              <a:t>Orlovic</a:t>
            </a:r>
            <a:r>
              <a:rPr lang="en-GB" dirty="0"/>
              <a:t>, M., </a:t>
            </a:r>
            <a:r>
              <a:rPr lang="en-GB" dirty="0" err="1"/>
              <a:t>Tzelis</a:t>
            </a:r>
            <a:r>
              <a:rPr lang="en-GB" dirty="0"/>
              <a:t>, D., Guerra, I., Bar-Katz, V., Woolley, N.J., Bray, H., </a:t>
            </a:r>
            <a:r>
              <a:rPr lang="en-GB" dirty="0" err="1"/>
              <a:t>Hanslot</a:t>
            </a:r>
            <a:r>
              <a:rPr lang="en-GB" dirty="0"/>
              <a:t>, M., Usmani, O. and </a:t>
            </a:r>
            <a:r>
              <a:rPr lang="en-GB" dirty="0" err="1"/>
              <a:t>Madoni</a:t>
            </a:r>
            <a:r>
              <a:rPr lang="en-GB" dirty="0"/>
              <a:t>, A., (2023). EE710 The Environmental, Healthcare, and Societal Impact of Asthma Pathway in the UK: A Cost-of-Illness Study. </a:t>
            </a:r>
            <a:r>
              <a:rPr lang="en-GB" i="1" dirty="0"/>
              <a:t>Value in Health</a:t>
            </a:r>
            <a:r>
              <a:rPr lang="en-GB" dirty="0"/>
              <a:t>, </a:t>
            </a:r>
            <a:r>
              <a:rPr lang="en-GB" i="1" dirty="0"/>
              <a:t>26</a:t>
            </a:r>
            <a:r>
              <a:rPr lang="en-GB" dirty="0"/>
              <a:t>(12), p.S191. </a:t>
            </a:r>
            <a:r>
              <a:rPr lang="en-GB" dirty="0">
                <a:hlinkClick r:id="rId12"/>
              </a:rPr>
              <a:t>https://www.valueinhealthjournal.com/article/S1098-3015(23)04105-0/fulltext</a:t>
            </a:r>
            <a:endParaRPr lang="en-GB" dirty="0"/>
          </a:p>
          <a:p>
            <a:pPr algn="just"/>
            <a:r>
              <a:rPr lang="en-GB" dirty="0"/>
              <a:t>Salvi, S.S., Kumar, A., Puri, H., Bishnoi, S., Asaf, B.B., Ghorpade, D., </a:t>
            </a:r>
            <a:r>
              <a:rPr lang="en-GB" dirty="0" err="1"/>
              <a:t>Madas</a:t>
            </a:r>
            <a:r>
              <a:rPr lang="en-GB" dirty="0"/>
              <a:t>, S., Agrawal, A. and Kumar, A., (2021). Association between air pollution, body mass index, respiratory symptoms, and asthma among adolescent school children living in Delhi, India. </a:t>
            </a:r>
            <a:r>
              <a:rPr lang="en-GB" i="1" dirty="0"/>
              <a:t>Lung India</a:t>
            </a:r>
            <a:r>
              <a:rPr lang="en-GB" dirty="0"/>
              <a:t>, </a:t>
            </a:r>
            <a:r>
              <a:rPr lang="en-GB" i="1" dirty="0"/>
              <a:t>38</a:t>
            </a:r>
            <a:r>
              <a:rPr lang="en-GB" dirty="0"/>
              <a:t>(5), pp.408-415. </a:t>
            </a:r>
            <a:r>
              <a:rPr lang="en-GB" dirty="0">
                <a:hlinkClick r:id="rId13"/>
              </a:rPr>
              <a:t>https://journals.lww.com/lungindia/fulltext/2021/09000/association_between_air_pollution,_body_mass.2.aspx</a:t>
            </a:r>
            <a:endParaRPr lang="en-GB" dirty="0"/>
          </a:p>
          <a:p>
            <a:pPr algn="just"/>
            <a:r>
              <a:rPr lang="en-GB" dirty="0"/>
              <a:t>Simpson, A.J., Drake, S., Healy, L., Wang, R., Bennett, M., Wardman, H., Durrington, H., Fowler, S.J., Murray, C.S. and Simpson, A., (2024). Asthma diagnosis: a comparison of established diagnostic guidelines in adults with respiratory symptoms. </a:t>
            </a:r>
            <a:r>
              <a:rPr lang="en-GB" i="1" dirty="0" err="1"/>
              <a:t>EClinicalMedicine</a:t>
            </a:r>
            <a:r>
              <a:rPr lang="en-GB" dirty="0"/>
              <a:t>, </a:t>
            </a:r>
            <a:r>
              <a:rPr lang="en-GB" i="1" dirty="0"/>
              <a:t>76</a:t>
            </a:r>
            <a:r>
              <a:rPr lang="en-GB" dirty="0"/>
              <a:t>. </a:t>
            </a:r>
            <a:r>
              <a:rPr lang="en-GB" dirty="0">
                <a:hlinkClick r:id="rId14"/>
              </a:rPr>
              <a:t>https://www.thelancet.com/journals/eclinm/article/PIIS2589-5370(24)00392-4/fulltext?uuid=uuid%3Ac407d7d7-e824-406c-b655-e3a90215bf4a</a:t>
            </a:r>
            <a:endParaRPr lang="en-GB" dirty="0"/>
          </a:p>
          <a:p>
            <a:pPr algn="just"/>
            <a:r>
              <a:rPr lang="en-GB" dirty="0"/>
              <a:t>Tong, X., Zhang, X., Wang, M., Wang, Z., Dong, F., Gong, E., Zuberbier, T. and Li, Y., (2024). Non‐pharmacological interventions for asthma prevention and management across the life course: Umbrella review. </a:t>
            </a:r>
            <a:r>
              <a:rPr lang="en-GB" i="1" dirty="0"/>
              <a:t>Clinical and translational allergy</a:t>
            </a:r>
            <a:r>
              <a:rPr lang="en-GB" dirty="0"/>
              <a:t>, </a:t>
            </a:r>
            <a:r>
              <a:rPr lang="en-GB" i="1" dirty="0"/>
              <a:t>14</a:t>
            </a:r>
            <a:r>
              <a:rPr lang="en-GB" dirty="0"/>
              <a:t>(3), p.e12344. </a:t>
            </a:r>
            <a:r>
              <a:rPr lang="en-GB" dirty="0">
                <a:hlinkClick r:id="rId15"/>
              </a:rPr>
              <a:t>https://onlinelibrary.wiley.com/doi/abs/10.1002/clt2.12344</a:t>
            </a:r>
            <a:endParaRPr lang="en-GB" dirty="0"/>
          </a:p>
          <a:p>
            <a:pPr algn="just"/>
            <a:r>
              <a:rPr lang="en-GB" dirty="0"/>
              <a:t>Wang, Z., Li, Y., Gao, Y., Fu, Y., Lin, J., Lei, X., Zheng, J. and Jiang, M., (2023). Global, regional, and national burden of asthma and its attributable risk factors from 1990 to 2019: a systematic analysis for the Global Burden of Disease Study 2019. </a:t>
            </a:r>
            <a:r>
              <a:rPr lang="en-GB" i="1" dirty="0"/>
              <a:t>Respiratory Research</a:t>
            </a:r>
            <a:r>
              <a:rPr lang="en-GB" dirty="0"/>
              <a:t>, </a:t>
            </a:r>
            <a:r>
              <a:rPr lang="en-GB" i="1" dirty="0"/>
              <a:t>24</a:t>
            </a:r>
            <a:r>
              <a:rPr lang="en-GB" dirty="0"/>
              <a:t>(1), p.169. </a:t>
            </a:r>
            <a:r>
              <a:rPr lang="en-GB" dirty="0">
                <a:hlinkClick r:id="rId16"/>
              </a:rPr>
              <a:t>https://link.springer.com/article/10.1186/s12931-023-02475-6</a:t>
            </a:r>
            <a:endParaRPr lang="en-GB" dirty="0"/>
          </a:p>
          <a:p>
            <a:pPr algn="just"/>
            <a:r>
              <a:rPr lang="en-GB" dirty="0"/>
              <a:t>WHO (2024), Asthma. </a:t>
            </a:r>
            <a:r>
              <a:rPr lang="en-GB" dirty="0">
                <a:hlinkClick r:id="rId17"/>
              </a:rPr>
              <a:t>https://www.who.int/news-room/fact-sheets/detail/asthma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82742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CUSTOM 1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458</TotalTime>
  <Words>4587</Words>
  <Application>Microsoft Office PowerPoint</Application>
  <PresentationFormat>Widescreen</PresentationFormat>
  <Paragraphs>192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Algerian</vt:lpstr>
      <vt:lpstr>Arial</vt:lpstr>
      <vt:lpstr>Arial Black</vt:lpstr>
      <vt:lpstr>Wingdings</vt:lpstr>
      <vt:lpstr>Wingdings 3</vt:lpstr>
      <vt:lpstr>Wisp</vt:lpstr>
      <vt:lpstr>ASTHMA</vt:lpstr>
      <vt:lpstr>Definition of Asthma</vt:lpstr>
      <vt:lpstr>Symptoms of Asthma</vt:lpstr>
      <vt:lpstr>Causes and Risk Factors of Asthma</vt:lpstr>
      <vt:lpstr>PowerPoint Presentation</vt:lpstr>
      <vt:lpstr>Prevalence of Asthma</vt:lpstr>
      <vt:lpstr>PowerPoint Presentation</vt:lpstr>
      <vt:lpstr>Burden of Disease</vt:lpstr>
      <vt:lpstr>Initial Assessment of Asthma</vt:lpstr>
      <vt:lpstr>Diagnosis of Asthma</vt:lpstr>
      <vt:lpstr>Treatment Options for Asthma in the United Kingdom</vt:lpstr>
      <vt:lpstr>Treatment Options for Asthma in the United Kingdom</vt:lpstr>
      <vt:lpstr>House of Care Model for Asthma Management</vt:lpstr>
      <vt:lpstr>House of Care Model for Asthma Management</vt:lpstr>
      <vt:lpstr>Comorbidities Associated with Asthma</vt:lpstr>
      <vt:lpstr>Prevention of Asthma</vt:lpstr>
      <vt:lpstr>Skills for Co-Productive Asthma Care</vt:lpstr>
      <vt:lpstr>Values for Co-Productive Asthma Care</vt:lpstr>
      <vt:lpstr>Behaviours Demonstrating Co-Productive Asthma Care</vt:lpstr>
      <vt:lpstr>Comprehensive Model of Personalised Care for Asthma</vt:lpstr>
      <vt:lpstr>Comprehensive Model of Personalised Care for Asthma</vt:lpstr>
      <vt:lpstr>Self-Care Strategies for Asthma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GAZALA SHAHJADA</dc:creator>
  <cp:lastModifiedBy>Drashti Akshay Patel</cp:lastModifiedBy>
  <cp:revision>90</cp:revision>
  <dcterms:created xsi:type="dcterms:W3CDTF">2025-07-23T00:59:00Z</dcterms:created>
  <dcterms:modified xsi:type="dcterms:W3CDTF">2025-11-07T21:54:48Z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53D98EA922644B478A13410A32A3BB50_13</vt:lpwstr>
  </property>
  <property fmtid="{D5CDD505-2E9C-101B-9397-08002B2CF9AE}" pid="3" name="KSOProductBuildVer">
    <vt:lpwstr>2052-12.1.0.21915</vt:lpwstr>
  </property>
</Properties>
</file>