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notesMasterIdLst>
    <p:notesMasterId r:id="rId7"/>
  </p:notesMasterIdLst>
  <p:sldIdLst>
    <p:sldId id="257" r:id="rId2"/>
    <p:sldId id="256" r:id="rId3"/>
    <p:sldId id="258" r:id="rId4"/>
    <p:sldId id="259" r:id="rId5"/>
    <p:sldId id="260" r:id="rId6"/>
  </p:sldIdLst>
  <p:sldSz cx="30275213" cy="2138362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735" userDrawn="1">
          <p15:clr>
            <a:srgbClr val="A4A3A4"/>
          </p15:clr>
        </p15:guide>
        <p15:guide id="2" pos="953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E3C"/>
    <a:srgbClr val="004E9A"/>
    <a:srgbClr val="A3DBFF"/>
    <a:srgbClr val="909EE6"/>
    <a:srgbClr val="63A4F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7F8225-325A-473F-A27E-C321062EC844}" v="93" dt="2024-12-05T13:29:33.4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34" d="100"/>
          <a:sy n="34" d="100"/>
        </p:scale>
        <p:origin x="1650" y="102"/>
      </p:cViewPr>
      <p:guideLst>
        <p:guide orient="horz" pos="6735"/>
        <p:guide pos="953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44C2BDD-7291-4011-A51C-7ADE6AA341B7}" type="doc">
      <dgm:prSet loTypeId="urn:microsoft.com/office/officeart/2005/8/layout/hProcess9" loCatId="process" qsTypeId="urn:microsoft.com/office/officeart/2005/8/quickstyle/3d2" qsCatId="3D" csTypeId="urn:microsoft.com/office/officeart/2005/8/colors/accent5_2" csCatId="accent5" phldr="1"/>
      <dgm:spPr/>
      <dgm:t>
        <a:bodyPr/>
        <a:lstStyle/>
        <a:p>
          <a:endParaRPr lang="en-GB"/>
        </a:p>
      </dgm:t>
    </dgm:pt>
    <dgm:pt modelId="{D4086D1A-4798-4AC8-9AAD-0B2EDF1F834A}">
      <dgm:prSet phldrT="[Text]" phldr="0"/>
      <dgm:spPr/>
      <dgm:t>
        <a:bodyPr/>
        <a:lstStyle/>
        <a:p>
          <a:r>
            <a:rPr lang="en-US" dirty="0">
              <a:solidFill>
                <a:schemeClr val="tx1"/>
              </a:solidFill>
              <a:latin typeface="Aptos" panose="020B0004020202020204" pitchFamily="34" charset="0"/>
            </a:rPr>
            <a:t>Early Diagnosis helps in increasing adaptive abilities and developmental outcomes</a:t>
          </a:r>
          <a:endParaRPr lang="en-GB" dirty="0">
            <a:solidFill>
              <a:schemeClr val="tx1"/>
            </a:solidFill>
            <a:latin typeface="Aptos" panose="020B0004020202020204" pitchFamily="34" charset="0"/>
          </a:endParaRPr>
        </a:p>
      </dgm:t>
    </dgm:pt>
    <dgm:pt modelId="{DD2D6365-A33A-4F96-B1A5-03B0EFFED994}" type="parTrans" cxnId="{86B32F4D-19DE-48ED-BEF8-2A290D46C24E}">
      <dgm:prSet/>
      <dgm:spPr/>
      <dgm:t>
        <a:bodyPr/>
        <a:lstStyle/>
        <a:p>
          <a:endParaRPr lang="en-GB"/>
        </a:p>
      </dgm:t>
    </dgm:pt>
    <dgm:pt modelId="{54D4D648-B186-47E4-BF3C-E1179DD26D72}" type="sibTrans" cxnId="{86B32F4D-19DE-48ED-BEF8-2A290D46C24E}">
      <dgm:prSet/>
      <dgm:spPr/>
      <dgm:t>
        <a:bodyPr/>
        <a:lstStyle/>
        <a:p>
          <a:endParaRPr lang="en-GB" dirty="0"/>
        </a:p>
      </dgm:t>
    </dgm:pt>
    <dgm:pt modelId="{9C5CD255-F5F0-45F2-8BCB-C04552A3A551}">
      <dgm:prSet phldrT="[Text]" phldr="0"/>
      <dgm:spPr/>
      <dgm:t>
        <a:bodyPr/>
        <a:lstStyle/>
        <a:p>
          <a:r>
            <a:rPr lang="en-US" dirty="0"/>
            <a:t> </a:t>
          </a:r>
          <a:r>
            <a:rPr lang="en-US" dirty="0">
              <a:solidFill>
                <a:schemeClr val="tx1"/>
              </a:solidFill>
              <a:latin typeface="Aptos" panose="020B0004020202020204" pitchFamily="34" charset="0"/>
            </a:rPr>
            <a:t>Enables the application of specialized interventions according to individual needs</a:t>
          </a:r>
          <a:endParaRPr lang="en-GB" dirty="0">
            <a:solidFill>
              <a:schemeClr val="tx1"/>
            </a:solidFill>
            <a:latin typeface="Aptos" panose="020B0004020202020204" pitchFamily="34" charset="0"/>
          </a:endParaRPr>
        </a:p>
      </dgm:t>
    </dgm:pt>
    <dgm:pt modelId="{F92A1DA7-6CC8-4961-A947-42FEA6153FA4}" type="parTrans" cxnId="{D7215AFA-FFCF-4025-820C-AC19FD24B8EE}">
      <dgm:prSet/>
      <dgm:spPr/>
      <dgm:t>
        <a:bodyPr/>
        <a:lstStyle/>
        <a:p>
          <a:endParaRPr lang="en-GB"/>
        </a:p>
      </dgm:t>
    </dgm:pt>
    <dgm:pt modelId="{E113A30B-E1BC-4798-A481-49C588A1E024}" type="sibTrans" cxnId="{D7215AFA-FFCF-4025-820C-AC19FD24B8EE}">
      <dgm:prSet/>
      <dgm:spPr/>
      <dgm:t>
        <a:bodyPr/>
        <a:lstStyle/>
        <a:p>
          <a:endParaRPr lang="en-GB" dirty="0"/>
        </a:p>
      </dgm:t>
    </dgm:pt>
    <dgm:pt modelId="{D00DFE8E-ABAC-4A32-B3BE-F1643E7E303E}">
      <dgm:prSet phldrT="[Text]" phldr="0"/>
      <dgm:spPr/>
      <dgm:t>
        <a:bodyPr/>
        <a:lstStyle/>
        <a:p>
          <a:r>
            <a:rPr lang="en-US" dirty="0">
              <a:solidFill>
                <a:schemeClr val="tx1"/>
              </a:solidFill>
              <a:latin typeface="Aptos" panose="020B0004020202020204" pitchFamily="34" charset="0"/>
            </a:rPr>
            <a:t>Helps in targeting behavioural issues, language development and social communication</a:t>
          </a:r>
          <a:endParaRPr lang="en-GB" dirty="0">
            <a:solidFill>
              <a:schemeClr val="tx1"/>
            </a:solidFill>
            <a:latin typeface="Aptos" panose="020B0004020202020204" pitchFamily="34" charset="0"/>
          </a:endParaRPr>
        </a:p>
      </dgm:t>
    </dgm:pt>
    <dgm:pt modelId="{0EC69861-1581-4D23-A2FE-A59E958E78BE}" type="parTrans" cxnId="{BD75F5B9-B19E-4B62-BE8D-1EE60152F89B}">
      <dgm:prSet/>
      <dgm:spPr/>
      <dgm:t>
        <a:bodyPr/>
        <a:lstStyle/>
        <a:p>
          <a:endParaRPr lang="en-GB"/>
        </a:p>
      </dgm:t>
    </dgm:pt>
    <dgm:pt modelId="{CD304464-443D-4CE3-AA2B-60479F46D113}" type="sibTrans" cxnId="{BD75F5B9-B19E-4B62-BE8D-1EE60152F89B}">
      <dgm:prSet/>
      <dgm:spPr/>
      <dgm:t>
        <a:bodyPr/>
        <a:lstStyle/>
        <a:p>
          <a:endParaRPr lang="en-GB"/>
        </a:p>
      </dgm:t>
    </dgm:pt>
    <dgm:pt modelId="{88E1A9A3-8251-4134-80D1-F3DA0DC45ABF}" type="pres">
      <dgm:prSet presAssocID="{F44C2BDD-7291-4011-A51C-7ADE6AA341B7}" presName="CompostProcess" presStyleCnt="0">
        <dgm:presLayoutVars>
          <dgm:dir/>
          <dgm:resizeHandles val="exact"/>
        </dgm:presLayoutVars>
      </dgm:prSet>
      <dgm:spPr/>
    </dgm:pt>
    <dgm:pt modelId="{4E06111C-1E51-4176-83CE-C89D963D006D}" type="pres">
      <dgm:prSet presAssocID="{F44C2BDD-7291-4011-A51C-7ADE6AA341B7}" presName="arrow" presStyleLbl="bgShp" presStyleIdx="0" presStyleCnt="1"/>
      <dgm:spPr/>
    </dgm:pt>
    <dgm:pt modelId="{47175994-E020-42D2-B245-13AEC7068B10}" type="pres">
      <dgm:prSet presAssocID="{F44C2BDD-7291-4011-A51C-7ADE6AA341B7}" presName="linearProcess" presStyleCnt="0"/>
      <dgm:spPr/>
    </dgm:pt>
    <dgm:pt modelId="{D6E3A3B3-5F8D-4389-A458-CD8D30846EE1}" type="pres">
      <dgm:prSet presAssocID="{D4086D1A-4798-4AC8-9AAD-0B2EDF1F834A}" presName="textNode" presStyleLbl="node1" presStyleIdx="0" presStyleCnt="3">
        <dgm:presLayoutVars>
          <dgm:bulletEnabled val="1"/>
        </dgm:presLayoutVars>
      </dgm:prSet>
      <dgm:spPr/>
    </dgm:pt>
    <dgm:pt modelId="{14DFC8F4-818A-4AF2-8D29-DA00212163B5}" type="pres">
      <dgm:prSet presAssocID="{54D4D648-B186-47E4-BF3C-E1179DD26D72}" presName="sibTrans" presStyleCnt="0"/>
      <dgm:spPr/>
    </dgm:pt>
    <dgm:pt modelId="{EC7F023A-E5B4-44CC-B967-7B4EAF687318}" type="pres">
      <dgm:prSet presAssocID="{9C5CD255-F5F0-45F2-8BCB-C04552A3A551}" presName="textNode" presStyleLbl="node1" presStyleIdx="1" presStyleCnt="3">
        <dgm:presLayoutVars>
          <dgm:bulletEnabled val="1"/>
        </dgm:presLayoutVars>
      </dgm:prSet>
      <dgm:spPr/>
    </dgm:pt>
    <dgm:pt modelId="{EED3EC75-24AF-46C7-AA79-9E48CB3592BA}" type="pres">
      <dgm:prSet presAssocID="{E113A30B-E1BC-4798-A481-49C588A1E024}" presName="sibTrans" presStyleCnt="0"/>
      <dgm:spPr/>
    </dgm:pt>
    <dgm:pt modelId="{6E10707E-AF81-4B9D-82A5-76886B41D631}" type="pres">
      <dgm:prSet presAssocID="{D00DFE8E-ABAC-4A32-B3BE-F1643E7E303E}" presName="textNode" presStyleLbl="node1" presStyleIdx="2" presStyleCnt="3">
        <dgm:presLayoutVars>
          <dgm:bulletEnabled val="1"/>
        </dgm:presLayoutVars>
      </dgm:prSet>
      <dgm:spPr/>
    </dgm:pt>
  </dgm:ptLst>
  <dgm:cxnLst>
    <dgm:cxn modelId="{63CDBD14-5BCC-4BEE-BA80-C00C807B69B1}" type="presOf" srcId="{9C5CD255-F5F0-45F2-8BCB-C04552A3A551}" destId="{EC7F023A-E5B4-44CC-B967-7B4EAF687318}" srcOrd="0" destOrd="0" presId="urn:microsoft.com/office/officeart/2005/8/layout/hProcess9"/>
    <dgm:cxn modelId="{9B1E7615-FA21-45D1-AFC3-369CFF37B5DA}" type="presOf" srcId="{D00DFE8E-ABAC-4A32-B3BE-F1643E7E303E}" destId="{6E10707E-AF81-4B9D-82A5-76886B41D631}" srcOrd="0" destOrd="0" presId="urn:microsoft.com/office/officeart/2005/8/layout/hProcess9"/>
    <dgm:cxn modelId="{70B9583B-512F-4FFC-8205-ADE29D70A508}" type="presOf" srcId="{F44C2BDD-7291-4011-A51C-7ADE6AA341B7}" destId="{88E1A9A3-8251-4134-80D1-F3DA0DC45ABF}" srcOrd="0" destOrd="0" presId="urn:microsoft.com/office/officeart/2005/8/layout/hProcess9"/>
    <dgm:cxn modelId="{86B32F4D-19DE-48ED-BEF8-2A290D46C24E}" srcId="{F44C2BDD-7291-4011-A51C-7ADE6AA341B7}" destId="{D4086D1A-4798-4AC8-9AAD-0B2EDF1F834A}" srcOrd="0" destOrd="0" parTransId="{DD2D6365-A33A-4F96-B1A5-03B0EFFED994}" sibTransId="{54D4D648-B186-47E4-BF3C-E1179DD26D72}"/>
    <dgm:cxn modelId="{18B9DE51-9B66-4DF5-AA68-CF0D38E63492}" type="presOf" srcId="{D4086D1A-4798-4AC8-9AAD-0B2EDF1F834A}" destId="{D6E3A3B3-5F8D-4389-A458-CD8D30846EE1}" srcOrd="0" destOrd="0" presId="urn:microsoft.com/office/officeart/2005/8/layout/hProcess9"/>
    <dgm:cxn modelId="{BD75F5B9-B19E-4B62-BE8D-1EE60152F89B}" srcId="{F44C2BDD-7291-4011-A51C-7ADE6AA341B7}" destId="{D00DFE8E-ABAC-4A32-B3BE-F1643E7E303E}" srcOrd="2" destOrd="0" parTransId="{0EC69861-1581-4D23-A2FE-A59E958E78BE}" sibTransId="{CD304464-443D-4CE3-AA2B-60479F46D113}"/>
    <dgm:cxn modelId="{D7215AFA-FFCF-4025-820C-AC19FD24B8EE}" srcId="{F44C2BDD-7291-4011-A51C-7ADE6AA341B7}" destId="{9C5CD255-F5F0-45F2-8BCB-C04552A3A551}" srcOrd="1" destOrd="0" parTransId="{F92A1DA7-6CC8-4961-A947-42FEA6153FA4}" sibTransId="{E113A30B-E1BC-4798-A481-49C588A1E024}"/>
    <dgm:cxn modelId="{2D238DCC-9DAF-4DEA-82B2-DF21974927CC}" type="presParOf" srcId="{88E1A9A3-8251-4134-80D1-F3DA0DC45ABF}" destId="{4E06111C-1E51-4176-83CE-C89D963D006D}" srcOrd="0" destOrd="0" presId="urn:microsoft.com/office/officeart/2005/8/layout/hProcess9"/>
    <dgm:cxn modelId="{096282F6-6FF7-45D5-B367-FD3CFB2AF7AB}" type="presParOf" srcId="{88E1A9A3-8251-4134-80D1-F3DA0DC45ABF}" destId="{47175994-E020-42D2-B245-13AEC7068B10}" srcOrd="1" destOrd="0" presId="urn:microsoft.com/office/officeart/2005/8/layout/hProcess9"/>
    <dgm:cxn modelId="{C358998B-DC48-4A55-880D-DFA47174DDAA}" type="presParOf" srcId="{47175994-E020-42D2-B245-13AEC7068B10}" destId="{D6E3A3B3-5F8D-4389-A458-CD8D30846EE1}" srcOrd="0" destOrd="0" presId="urn:microsoft.com/office/officeart/2005/8/layout/hProcess9"/>
    <dgm:cxn modelId="{86A320EA-3DBE-4C67-8230-26C4ECCC7840}" type="presParOf" srcId="{47175994-E020-42D2-B245-13AEC7068B10}" destId="{14DFC8F4-818A-4AF2-8D29-DA00212163B5}" srcOrd="1" destOrd="0" presId="urn:microsoft.com/office/officeart/2005/8/layout/hProcess9"/>
    <dgm:cxn modelId="{91C80C85-B51D-487E-9152-87C3ABAE690F}" type="presParOf" srcId="{47175994-E020-42D2-B245-13AEC7068B10}" destId="{EC7F023A-E5B4-44CC-B967-7B4EAF687318}" srcOrd="2" destOrd="0" presId="urn:microsoft.com/office/officeart/2005/8/layout/hProcess9"/>
    <dgm:cxn modelId="{D9641D95-0847-4209-8126-355C1A68F941}" type="presParOf" srcId="{47175994-E020-42D2-B245-13AEC7068B10}" destId="{EED3EC75-24AF-46C7-AA79-9E48CB3592BA}" srcOrd="3" destOrd="0" presId="urn:microsoft.com/office/officeart/2005/8/layout/hProcess9"/>
    <dgm:cxn modelId="{5EDE8705-DCBB-4EAF-A60F-4CEF21B839ED}" type="presParOf" srcId="{47175994-E020-42D2-B245-13AEC7068B10}" destId="{6E10707E-AF81-4B9D-82A5-76886B41D631}" srcOrd="4" destOrd="0" presId="urn:microsoft.com/office/officeart/2005/8/layout/hProcess9"/>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0CC8F4-A0EB-459F-A7B7-06BB2B0BD091}" type="doc">
      <dgm:prSet loTypeId="urn:microsoft.com/office/officeart/2005/8/layout/bProcess3" loCatId="process" qsTypeId="urn:microsoft.com/office/officeart/2005/8/quickstyle/simple1" qsCatId="simple" csTypeId="urn:microsoft.com/office/officeart/2005/8/colors/accent1_1" csCatId="accent1" phldr="1"/>
      <dgm:spPr/>
      <dgm:t>
        <a:bodyPr/>
        <a:lstStyle/>
        <a:p>
          <a:endParaRPr lang="en-GB"/>
        </a:p>
      </dgm:t>
    </dgm:pt>
    <dgm:pt modelId="{AAC7BDE9-C893-49BE-BF7C-A5AC869FB798}">
      <dgm:prSet phldrT="[Text]" phldr="0" custT="1"/>
      <dgm:spPr/>
      <dgm:t>
        <a:bodyPr/>
        <a:lstStyle/>
        <a:p>
          <a:pPr>
            <a:tabLst>
              <a:tab pos="2119313" algn="l"/>
            </a:tabLst>
          </a:pPr>
          <a:r>
            <a:rPr lang="en-US" sz="1100" dirty="0">
              <a:latin typeface="Aptos" panose="020B0004020202020204" pitchFamily="34" charset="0"/>
            </a:rPr>
            <a:t> </a:t>
          </a:r>
          <a:r>
            <a:rPr lang="en-US" sz="1800" b="1" dirty="0">
              <a:latin typeface="Aptos" panose="020B0004020202020204" pitchFamily="34" charset="0"/>
            </a:rPr>
            <a:t>Leo Kanner Early infantile Autism 1943</a:t>
          </a:r>
        </a:p>
        <a:p>
          <a:r>
            <a:rPr lang="en-GB" sz="1800" dirty="0">
              <a:latin typeface="Aptos" panose="020B0004020202020204" pitchFamily="34" charset="0"/>
            </a:rPr>
            <a:t>Confused with childhood Schizophrenia</a:t>
          </a:r>
        </a:p>
        <a:p>
          <a:r>
            <a:rPr lang="en-GB" sz="1800" dirty="0">
              <a:latin typeface="Aptos" panose="020B0004020202020204" pitchFamily="34" charset="0"/>
            </a:rPr>
            <a:t>Limited Understanding</a:t>
          </a:r>
        </a:p>
        <a:p>
          <a:r>
            <a:rPr lang="en-GB" sz="1800" dirty="0"/>
            <a:t>(Harris, 2018)</a:t>
          </a:r>
          <a:endParaRPr lang="en-GB" sz="1800" dirty="0">
            <a:latin typeface="Aptos" panose="020B0004020202020204" pitchFamily="34" charset="0"/>
          </a:endParaRPr>
        </a:p>
      </dgm:t>
    </dgm:pt>
    <dgm:pt modelId="{3DF6FDB3-F0E4-4708-84ED-8366CFC9FB8F}" type="parTrans" cxnId="{515C6603-73A8-4851-9D4E-AA87CCB9D4A6}">
      <dgm:prSet/>
      <dgm:spPr/>
      <dgm:t>
        <a:bodyPr/>
        <a:lstStyle/>
        <a:p>
          <a:endParaRPr lang="en-GB">
            <a:latin typeface="Aptos" panose="020B0004020202020204" pitchFamily="34" charset="0"/>
          </a:endParaRPr>
        </a:p>
      </dgm:t>
    </dgm:pt>
    <dgm:pt modelId="{68AEBA35-C3AB-459C-A5A8-1736222DE235}" type="sibTrans" cxnId="{515C6603-73A8-4851-9D4E-AA87CCB9D4A6}">
      <dgm:prSet/>
      <dgm:spPr/>
      <dgm:t>
        <a:bodyPr/>
        <a:lstStyle/>
        <a:p>
          <a:endParaRPr lang="en-GB" dirty="0">
            <a:latin typeface="Aptos" panose="020B0004020202020204" pitchFamily="34" charset="0"/>
          </a:endParaRPr>
        </a:p>
      </dgm:t>
    </dgm:pt>
    <dgm:pt modelId="{840DD3B7-A53B-43BB-B9D6-0B4A9633B9D2}">
      <dgm:prSet phldrT="[Text]" phldr="0" custT="1"/>
      <dgm:spPr/>
      <dgm:t>
        <a:bodyPr/>
        <a:lstStyle/>
        <a:p>
          <a:endParaRPr lang="en-US" sz="1600" b="1" dirty="0">
            <a:latin typeface="Aptos" panose="020B0004020202020204" pitchFamily="34" charset="0"/>
          </a:endParaRPr>
        </a:p>
        <a:p>
          <a:r>
            <a:rPr lang="en-US" sz="1600" b="1" dirty="0">
              <a:latin typeface="Aptos" panose="020B0004020202020204" pitchFamily="34" charset="0"/>
            </a:rPr>
            <a:t>Psychoanalytic Era </a:t>
          </a:r>
        </a:p>
        <a:p>
          <a:r>
            <a:rPr lang="en-US" sz="1600" b="1" dirty="0">
              <a:latin typeface="Aptos" panose="020B0004020202020204" pitchFamily="34" charset="0"/>
            </a:rPr>
            <a:t>1950-1960</a:t>
          </a:r>
        </a:p>
        <a:p>
          <a:r>
            <a:rPr lang="en-GB" sz="1600" dirty="0">
              <a:latin typeface="Aptos" panose="020B0004020202020204" pitchFamily="34" charset="0"/>
            </a:rPr>
            <a:t>Sigmund Freud father of psychoanalysis</a:t>
          </a:r>
          <a:endParaRPr lang="en-US" sz="1600" b="1" dirty="0">
            <a:latin typeface="Aptos" panose="020B0004020202020204" pitchFamily="34" charset="0"/>
          </a:endParaRPr>
        </a:p>
        <a:p>
          <a:r>
            <a:rPr lang="en-US" sz="1600" dirty="0">
              <a:latin typeface="Aptos" panose="020B0004020202020204" pitchFamily="34" charset="0"/>
            </a:rPr>
            <a:t>Refrigerator Mother theory blaming emotionally distant mothers</a:t>
          </a:r>
        </a:p>
        <a:p>
          <a:r>
            <a:rPr lang="en-US" sz="1600" dirty="0">
              <a:latin typeface="Aptos" panose="020B0004020202020204" pitchFamily="34" charset="0"/>
            </a:rPr>
            <a:t>Families experience stigma and guilt</a:t>
          </a:r>
        </a:p>
        <a:p>
          <a:r>
            <a:rPr lang="en-US" sz="1600" dirty="0">
              <a:latin typeface="Aptos" panose="020B0004020202020204" pitchFamily="34" charset="0"/>
            </a:rPr>
            <a:t>Psychoanalytic therapies commonly used (Tarzian, Ndrio and Fakoya, 2023; </a:t>
          </a:r>
          <a:r>
            <a:rPr lang="en-GB" sz="1600" dirty="0">
              <a:latin typeface="Aptos" panose="020B0004020202020204" pitchFamily="34" charset="0"/>
            </a:rPr>
            <a:t>(Cohmer, 2014)</a:t>
          </a:r>
          <a:endParaRPr lang="en-US" sz="1600" dirty="0">
            <a:latin typeface="Aptos" panose="020B0004020202020204" pitchFamily="34" charset="0"/>
          </a:endParaRPr>
        </a:p>
        <a:p>
          <a:endParaRPr lang="en-GB" sz="1100" dirty="0">
            <a:latin typeface="Aptos" panose="020B0004020202020204" pitchFamily="34" charset="0"/>
          </a:endParaRPr>
        </a:p>
      </dgm:t>
    </dgm:pt>
    <dgm:pt modelId="{3DA7DD14-9817-4DE6-8BDC-3B5801DE5256}" type="parTrans" cxnId="{43E459B5-14E5-4E5E-8531-BDBFC395BD75}">
      <dgm:prSet/>
      <dgm:spPr/>
      <dgm:t>
        <a:bodyPr/>
        <a:lstStyle/>
        <a:p>
          <a:endParaRPr lang="en-GB">
            <a:latin typeface="Aptos" panose="020B0004020202020204" pitchFamily="34" charset="0"/>
          </a:endParaRPr>
        </a:p>
      </dgm:t>
    </dgm:pt>
    <dgm:pt modelId="{D727FF79-4339-4E85-86AF-1890E60D06BB}" type="sibTrans" cxnId="{43E459B5-14E5-4E5E-8531-BDBFC395BD75}">
      <dgm:prSet/>
      <dgm:spPr/>
      <dgm:t>
        <a:bodyPr/>
        <a:lstStyle/>
        <a:p>
          <a:endParaRPr lang="en-GB" dirty="0">
            <a:latin typeface="Aptos" panose="020B0004020202020204" pitchFamily="34" charset="0"/>
          </a:endParaRPr>
        </a:p>
      </dgm:t>
    </dgm:pt>
    <dgm:pt modelId="{E9104810-5C95-4A37-9548-C782FD9A700A}">
      <dgm:prSet phldrT="[Text]" phldr="0" custT="1"/>
      <dgm:spPr/>
      <dgm:t>
        <a:bodyPr/>
        <a:lstStyle/>
        <a:p>
          <a:r>
            <a:rPr lang="en-US" sz="1800" b="1" dirty="0" err="1">
              <a:latin typeface="Aptos" panose="020B0004020202020204" pitchFamily="34" charset="0"/>
            </a:rPr>
            <a:t>Institutionalisation</a:t>
          </a:r>
          <a:r>
            <a:rPr lang="en-US" sz="1800" b="1" dirty="0">
              <a:latin typeface="Aptos" panose="020B0004020202020204" pitchFamily="34" charset="0"/>
            </a:rPr>
            <a:t> </a:t>
          </a:r>
          <a:r>
            <a:rPr lang="en-GB" sz="1800" b="1" dirty="0">
              <a:latin typeface="Aptos" panose="020B0004020202020204" pitchFamily="34" charset="0"/>
            </a:rPr>
            <a:t>1950s-1970s</a:t>
          </a:r>
        </a:p>
        <a:p>
          <a:r>
            <a:rPr lang="en-GB" sz="1600" dirty="0">
              <a:latin typeface="Aptos" panose="020B0004020202020204" pitchFamily="34" charset="0"/>
            </a:rPr>
            <a:t>Autistic children treated in long term settings</a:t>
          </a:r>
        </a:p>
        <a:p>
          <a:r>
            <a:rPr lang="en-GB" sz="1600" dirty="0">
              <a:latin typeface="Aptos" panose="020B0004020202020204" pitchFamily="34" charset="0"/>
            </a:rPr>
            <a:t>Care is focused more on control than development</a:t>
          </a:r>
        </a:p>
        <a:p>
          <a:r>
            <a:rPr lang="en-GB" sz="1600" dirty="0">
              <a:latin typeface="Aptos" panose="020B0004020202020204" pitchFamily="34" charset="0"/>
            </a:rPr>
            <a:t>Limited social inclusion and Educational opportunities</a:t>
          </a:r>
        </a:p>
        <a:p>
          <a:r>
            <a:rPr lang="en-GB" sz="1600" dirty="0">
              <a:latin typeface="Aptos" panose="020B0004020202020204" pitchFamily="34" charset="0"/>
            </a:rPr>
            <a:t>Behaviours are seen as abnormal and needing correction (Evans, 2013).</a:t>
          </a:r>
        </a:p>
      </dgm:t>
    </dgm:pt>
    <dgm:pt modelId="{F7AD7E99-99C5-4264-98FD-D4C4E67FA35F}" type="parTrans" cxnId="{3400804A-F9E1-4DF1-9555-B52558590E7F}">
      <dgm:prSet/>
      <dgm:spPr/>
      <dgm:t>
        <a:bodyPr/>
        <a:lstStyle/>
        <a:p>
          <a:endParaRPr lang="en-GB">
            <a:latin typeface="Aptos" panose="020B0004020202020204" pitchFamily="34" charset="0"/>
          </a:endParaRPr>
        </a:p>
      </dgm:t>
    </dgm:pt>
    <dgm:pt modelId="{774A0DA3-FF2F-4944-A377-DAB020C58FC8}" type="sibTrans" cxnId="{3400804A-F9E1-4DF1-9555-B52558590E7F}">
      <dgm:prSet/>
      <dgm:spPr/>
      <dgm:t>
        <a:bodyPr/>
        <a:lstStyle/>
        <a:p>
          <a:endParaRPr lang="en-GB" dirty="0">
            <a:latin typeface="Aptos" panose="020B0004020202020204" pitchFamily="34" charset="0"/>
          </a:endParaRPr>
        </a:p>
      </dgm:t>
    </dgm:pt>
    <dgm:pt modelId="{6965C601-4776-45B1-A300-A6FE1740391B}">
      <dgm:prSet phldrT="[Text]" custT="1"/>
      <dgm:spPr/>
      <dgm:t>
        <a:bodyPr/>
        <a:lstStyle/>
        <a:p>
          <a:r>
            <a:rPr lang="en-US" sz="1800" b="1" dirty="0">
              <a:latin typeface="Aptos" panose="020B0004020202020204" pitchFamily="34" charset="0"/>
            </a:rPr>
            <a:t>1970s-1980 </a:t>
          </a:r>
          <a:r>
            <a:rPr lang="en-GB" sz="1800" b="1" dirty="0">
              <a:latin typeface="Aptos" panose="020B0004020202020204" pitchFamily="34" charset="0"/>
            </a:rPr>
            <a:t>Behavioural Approaches</a:t>
          </a:r>
        </a:p>
        <a:p>
          <a:r>
            <a:rPr lang="en-GB" sz="1800" dirty="0">
              <a:latin typeface="Aptos" panose="020B0004020202020204" pitchFamily="34" charset="0"/>
            </a:rPr>
            <a:t>Behaviour modifications are targeted</a:t>
          </a:r>
        </a:p>
        <a:p>
          <a:r>
            <a:rPr lang="en-GB" sz="1800" dirty="0">
              <a:latin typeface="Aptos" panose="020B0004020202020204" pitchFamily="34" charset="0"/>
            </a:rPr>
            <a:t>Special needs schools expanded</a:t>
          </a:r>
        </a:p>
        <a:p>
          <a:r>
            <a:rPr lang="en-GB" sz="1800" dirty="0">
              <a:latin typeface="Aptos" panose="020B0004020202020204" pitchFamily="34" charset="0"/>
            </a:rPr>
            <a:t>Focus on teaching communication and living skills</a:t>
          </a:r>
        </a:p>
        <a:p>
          <a:r>
            <a:rPr lang="en-GB" sz="1800" dirty="0">
              <a:latin typeface="Aptos" panose="020B0004020202020204" pitchFamily="34" charset="0"/>
            </a:rPr>
            <a:t>Family involvement was limited</a:t>
          </a:r>
        </a:p>
      </dgm:t>
    </dgm:pt>
    <dgm:pt modelId="{8F482A84-0AB3-42ED-B722-69381F9C3C17}" type="parTrans" cxnId="{D03F2ECC-9405-4A2C-9E78-4A303AD239AE}">
      <dgm:prSet/>
      <dgm:spPr/>
      <dgm:t>
        <a:bodyPr/>
        <a:lstStyle/>
        <a:p>
          <a:endParaRPr lang="en-GB">
            <a:latin typeface="Aptos" panose="020B0004020202020204" pitchFamily="34" charset="0"/>
          </a:endParaRPr>
        </a:p>
      </dgm:t>
    </dgm:pt>
    <dgm:pt modelId="{16D938B2-1BD5-44D8-B7CD-7248460091FF}" type="sibTrans" cxnId="{D03F2ECC-9405-4A2C-9E78-4A303AD239AE}">
      <dgm:prSet/>
      <dgm:spPr/>
      <dgm:t>
        <a:bodyPr/>
        <a:lstStyle/>
        <a:p>
          <a:endParaRPr lang="en-GB" dirty="0">
            <a:latin typeface="Aptos" panose="020B0004020202020204" pitchFamily="34" charset="0"/>
          </a:endParaRPr>
        </a:p>
      </dgm:t>
    </dgm:pt>
    <dgm:pt modelId="{C2BA6A94-92C2-40C3-AFC5-BDAE47298FFC}">
      <dgm:prSet phldrT="[Text]" custT="1"/>
      <dgm:spPr/>
      <dgm:t>
        <a:bodyPr/>
        <a:lstStyle/>
        <a:p>
          <a:r>
            <a:rPr lang="en-US" sz="1800" b="1" dirty="0">
              <a:latin typeface="Aptos" panose="020B0004020202020204" pitchFamily="34" charset="0"/>
            </a:rPr>
            <a:t>1990-2000 </a:t>
          </a:r>
          <a:r>
            <a:rPr lang="en-GB" sz="1800" b="1" dirty="0">
              <a:latin typeface="Aptos" panose="020B0004020202020204" pitchFamily="34" charset="0"/>
            </a:rPr>
            <a:t>Recognition  and Inclusion</a:t>
          </a:r>
        </a:p>
        <a:p>
          <a:r>
            <a:rPr lang="en-GB" sz="1800" dirty="0">
              <a:latin typeface="Aptos" panose="020B0004020202020204" pitchFamily="34" charset="0"/>
            </a:rPr>
            <a:t>Growing scientific evidence recognised Autism as neurodevelopmental Disorder</a:t>
          </a:r>
        </a:p>
        <a:p>
          <a:r>
            <a:rPr lang="en-GB" sz="1800" dirty="0">
              <a:latin typeface="Aptos" panose="020B0004020202020204" pitchFamily="34" charset="0"/>
            </a:rPr>
            <a:t>Early Diagnosis improved</a:t>
          </a:r>
        </a:p>
        <a:p>
          <a:r>
            <a:rPr lang="en-GB" sz="1800" dirty="0">
              <a:latin typeface="Aptos" panose="020B0004020202020204" pitchFamily="34" charset="0"/>
            </a:rPr>
            <a:t>Community-based services increased</a:t>
          </a:r>
        </a:p>
        <a:p>
          <a:r>
            <a:rPr lang="en-GB" sz="1800" dirty="0">
              <a:latin typeface="Aptos" panose="020B0004020202020204" pitchFamily="34" charset="0"/>
            </a:rPr>
            <a:t>Families become active partner in care </a:t>
          </a:r>
          <a:r>
            <a:rPr lang="en-US" sz="1800" dirty="0">
              <a:latin typeface="Aptos" panose="020B0004020202020204" pitchFamily="34" charset="0"/>
            </a:rPr>
            <a:t>(Chahboun, Stenseng and Page, 2022)</a:t>
          </a:r>
          <a:endParaRPr lang="en-GB" sz="1800" dirty="0">
            <a:latin typeface="Aptos" panose="020B0004020202020204" pitchFamily="34" charset="0"/>
          </a:endParaRPr>
        </a:p>
      </dgm:t>
    </dgm:pt>
    <dgm:pt modelId="{C0FECD12-DA95-474F-BA1A-9C576533C474}" type="parTrans" cxnId="{75BF7D29-205F-4BED-98EE-EF4E425A7D2B}">
      <dgm:prSet/>
      <dgm:spPr/>
      <dgm:t>
        <a:bodyPr/>
        <a:lstStyle/>
        <a:p>
          <a:endParaRPr lang="en-GB">
            <a:latin typeface="Aptos" panose="020B0004020202020204" pitchFamily="34" charset="0"/>
          </a:endParaRPr>
        </a:p>
      </dgm:t>
    </dgm:pt>
    <dgm:pt modelId="{0E6E3743-D2CA-43EA-9285-62A89F94D52C}" type="sibTrans" cxnId="{75BF7D29-205F-4BED-98EE-EF4E425A7D2B}">
      <dgm:prSet/>
      <dgm:spPr/>
      <dgm:t>
        <a:bodyPr/>
        <a:lstStyle/>
        <a:p>
          <a:endParaRPr lang="en-GB" dirty="0">
            <a:latin typeface="Aptos" panose="020B0004020202020204" pitchFamily="34" charset="0"/>
          </a:endParaRPr>
        </a:p>
      </dgm:t>
    </dgm:pt>
    <dgm:pt modelId="{B173CF74-D74B-4AEC-8BA2-028496D533FF}">
      <dgm:prSet phldrT="[Text]" phldr="0" custT="1"/>
      <dgm:spPr/>
      <dgm:t>
        <a:bodyPr/>
        <a:lstStyle/>
        <a:p>
          <a:r>
            <a:rPr lang="en-US" sz="1600" b="1" dirty="0">
              <a:latin typeface="Aptos" panose="020B0004020202020204" pitchFamily="34" charset="0"/>
            </a:rPr>
            <a:t>2010 – Present </a:t>
          </a:r>
          <a:r>
            <a:rPr lang="en-GB" sz="1600" b="1" dirty="0">
              <a:latin typeface="Aptos" panose="020B0004020202020204" pitchFamily="34" charset="0"/>
            </a:rPr>
            <a:t>Person Centred Care</a:t>
          </a:r>
        </a:p>
        <a:p>
          <a:r>
            <a:rPr lang="en-GB" sz="1600" dirty="0">
              <a:latin typeface="Aptos" panose="020B0004020202020204" pitchFamily="34" charset="0"/>
            </a:rPr>
            <a:t>Neurodiversity  movement gained influence</a:t>
          </a:r>
        </a:p>
        <a:p>
          <a:r>
            <a:rPr lang="en-GB" sz="1600" dirty="0">
              <a:latin typeface="Aptos" panose="020B0004020202020204" pitchFamily="34" charset="0"/>
            </a:rPr>
            <a:t>MDT intervention</a:t>
          </a:r>
        </a:p>
        <a:p>
          <a:r>
            <a:rPr lang="en-GB" sz="1600" dirty="0">
              <a:latin typeface="Aptos" panose="020B0004020202020204" pitchFamily="34" charset="0"/>
            </a:rPr>
            <a:t>Family centred approaches</a:t>
          </a:r>
        </a:p>
        <a:p>
          <a:r>
            <a:rPr lang="en-GB" sz="1600" dirty="0">
              <a:latin typeface="Aptos" panose="020B0004020202020204" pitchFamily="34" charset="0"/>
            </a:rPr>
            <a:t>Emphasis on autonomy, inclusion and quality of life</a:t>
          </a:r>
        </a:p>
        <a:p>
          <a:r>
            <a:rPr lang="en-GB" sz="1600" dirty="0">
              <a:latin typeface="Aptos" panose="020B0004020202020204" pitchFamily="34" charset="0"/>
            </a:rPr>
            <a:t>Policy focus equality, reasonable adjustment and lifelong support (National Autistic Society, 2026)</a:t>
          </a:r>
        </a:p>
      </dgm:t>
    </dgm:pt>
    <dgm:pt modelId="{7CDF807E-5D46-453D-9C1C-9706BE4A179A}" type="parTrans" cxnId="{1BF5397C-39E1-4188-9173-2C07A796BD0D}">
      <dgm:prSet/>
      <dgm:spPr/>
      <dgm:t>
        <a:bodyPr/>
        <a:lstStyle/>
        <a:p>
          <a:endParaRPr lang="en-GB">
            <a:latin typeface="Aptos" panose="020B0004020202020204" pitchFamily="34" charset="0"/>
          </a:endParaRPr>
        </a:p>
      </dgm:t>
    </dgm:pt>
    <dgm:pt modelId="{7B10802F-FF35-4A85-AB50-A2FC714EB7C9}" type="sibTrans" cxnId="{1BF5397C-39E1-4188-9173-2C07A796BD0D}">
      <dgm:prSet/>
      <dgm:spPr/>
      <dgm:t>
        <a:bodyPr/>
        <a:lstStyle/>
        <a:p>
          <a:endParaRPr lang="en-GB" dirty="0">
            <a:latin typeface="Aptos" panose="020B0004020202020204" pitchFamily="34" charset="0"/>
          </a:endParaRPr>
        </a:p>
      </dgm:t>
    </dgm:pt>
    <dgm:pt modelId="{683F4118-3DA2-48FF-B6EC-EA3205E976DF}" type="pres">
      <dgm:prSet presAssocID="{410CC8F4-A0EB-459F-A7B7-06BB2B0BD091}" presName="Name0" presStyleCnt="0">
        <dgm:presLayoutVars>
          <dgm:dir/>
          <dgm:resizeHandles val="exact"/>
        </dgm:presLayoutVars>
      </dgm:prSet>
      <dgm:spPr/>
    </dgm:pt>
    <dgm:pt modelId="{DAEFD87E-C653-4031-96CD-424035237901}" type="pres">
      <dgm:prSet presAssocID="{AAC7BDE9-C893-49BE-BF7C-A5AC869FB798}" presName="node" presStyleLbl="node1" presStyleIdx="0" presStyleCnt="6">
        <dgm:presLayoutVars>
          <dgm:bulletEnabled val="1"/>
        </dgm:presLayoutVars>
      </dgm:prSet>
      <dgm:spPr/>
    </dgm:pt>
    <dgm:pt modelId="{B63928A9-6BF8-473D-B710-AFD744C68D81}" type="pres">
      <dgm:prSet presAssocID="{68AEBA35-C3AB-459C-A5A8-1736222DE235}" presName="sibTrans" presStyleLbl="sibTrans1D1" presStyleIdx="0" presStyleCnt="5"/>
      <dgm:spPr/>
    </dgm:pt>
    <dgm:pt modelId="{06D32015-7982-479A-9480-C4466CFD9657}" type="pres">
      <dgm:prSet presAssocID="{68AEBA35-C3AB-459C-A5A8-1736222DE235}" presName="connectorText" presStyleLbl="sibTrans1D1" presStyleIdx="0" presStyleCnt="5"/>
      <dgm:spPr/>
    </dgm:pt>
    <dgm:pt modelId="{F5F193F9-88C3-4124-88F7-607DA75908EB}" type="pres">
      <dgm:prSet presAssocID="{840DD3B7-A53B-43BB-B9D6-0B4A9633B9D2}" presName="node" presStyleLbl="node1" presStyleIdx="1" presStyleCnt="6">
        <dgm:presLayoutVars>
          <dgm:bulletEnabled val="1"/>
        </dgm:presLayoutVars>
      </dgm:prSet>
      <dgm:spPr/>
    </dgm:pt>
    <dgm:pt modelId="{AD72AAD2-DA2F-4CB2-A618-79A94C32A4A9}" type="pres">
      <dgm:prSet presAssocID="{D727FF79-4339-4E85-86AF-1890E60D06BB}" presName="sibTrans" presStyleLbl="sibTrans1D1" presStyleIdx="1" presStyleCnt="5"/>
      <dgm:spPr/>
    </dgm:pt>
    <dgm:pt modelId="{56CA3C6D-183A-4FDE-BD84-5DB4A2090E72}" type="pres">
      <dgm:prSet presAssocID="{D727FF79-4339-4E85-86AF-1890E60D06BB}" presName="connectorText" presStyleLbl="sibTrans1D1" presStyleIdx="1" presStyleCnt="5"/>
      <dgm:spPr/>
    </dgm:pt>
    <dgm:pt modelId="{90EF7FA4-76C3-4639-9FEF-71791C014EB0}" type="pres">
      <dgm:prSet presAssocID="{E9104810-5C95-4A37-9548-C782FD9A700A}" presName="node" presStyleLbl="node1" presStyleIdx="2" presStyleCnt="6">
        <dgm:presLayoutVars>
          <dgm:bulletEnabled val="1"/>
        </dgm:presLayoutVars>
      </dgm:prSet>
      <dgm:spPr/>
    </dgm:pt>
    <dgm:pt modelId="{259ABC1F-EA54-4468-8CEC-C69C7DB41611}" type="pres">
      <dgm:prSet presAssocID="{774A0DA3-FF2F-4944-A377-DAB020C58FC8}" presName="sibTrans" presStyleLbl="sibTrans1D1" presStyleIdx="2" presStyleCnt="5"/>
      <dgm:spPr/>
    </dgm:pt>
    <dgm:pt modelId="{C969B8FA-B6C6-4BFB-8FC9-FE428C75BE5B}" type="pres">
      <dgm:prSet presAssocID="{774A0DA3-FF2F-4944-A377-DAB020C58FC8}" presName="connectorText" presStyleLbl="sibTrans1D1" presStyleIdx="2" presStyleCnt="5"/>
      <dgm:spPr/>
    </dgm:pt>
    <dgm:pt modelId="{E78398C1-A662-42BE-89AE-431C8D8EC5BD}" type="pres">
      <dgm:prSet presAssocID="{6965C601-4776-45B1-A300-A6FE1740391B}" presName="node" presStyleLbl="node1" presStyleIdx="3" presStyleCnt="6">
        <dgm:presLayoutVars>
          <dgm:bulletEnabled val="1"/>
        </dgm:presLayoutVars>
      </dgm:prSet>
      <dgm:spPr/>
    </dgm:pt>
    <dgm:pt modelId="{7201B034-BFEE-46C3-A314-3F2DE29D31D0}" type="pres">
      <dgm:prSet presAssocID="{16D938B2-1BD5-44D8-B7CD-7248460091FF}" presName="sibTrans" presStyleLbl="sibTrans1D1" presStyleIdx="3" presStyleCnt="5"/>
      <dgm:spPr/>
    </dgm:pt>
    <dgm:pt modelId="{374FFFD6-203F-4A93-85CA-494E0E89D62C}" type="pres">
      <dgm:prSet presAssocID="{16D938B2-1BD5-44D8-B7CD-7248460091FF}" presName="connectorText" presStyleLbl="sibTrans1D1" presStyleIdx="3" presStyleCnt="5"/>
      <dgm:spPr/>
    </dgm:pt>
    <dgm:pt modelId="{A6C33ABC-E440-4421-BB8A-0D1D66EE29A3}" type="pres">
      <dgm:prSet presAssocID="{C2BA6A94-92C2-40C3-AFC5-BDAE47298FFC}" presName="node" presStyleLbl="node1" presStyleIdx="4" presStyleCnt="6">
        <dgm:presLayoutVars>
          <dgm:bulletEnabled val="1"/>
        </dgm:presLayoutVars>
      </dgm:prSet>
      <dgm:spPr/>
    </dgm:pt>
    <dgm:pt modelId="{C8839369-AD0E-43BA-B0A6-7991867F8339}" type="pres">
      <dgm:prSet presAssocID="{0E6E3743-D2CA-43EA-9285-62A89F94D52C}" presName="sibTrans" presStyleLbl="sibTrans1D1" presStyleIdx="4" presStyleCnt="5"/>
      <dgm:spPr/>
    </dgm:pt>
    <dgm:pt modelId="{A18B0A75-6C91-47DE-A9DB-D1B1BF9198F5}" type="pres">
      <dgm:prSet presAssocID="{0E6E3743-D2CA-43EA-9285-62A89F94D52C}" presName="connectorText" presStyleLbl="sibTrans1D1" presStyleIdx="4" presStyleCnt="5"/>
      <dgm:spPr/>
    </dgm:pt>
    <dgm:pt modelId="{A8B69A79-5654-42DD-B1D4-C8FD33B65695}" type="pres">
      <dgm:prSet presAssocID="{B173CF74-D74B-4AEC-8BA2-028496D533FF}" presName="node" presStyleLbl="node1" presStyleIdx="5" presStyleCnt="6">
        <dgm:presLayoutVars>
          <dgm:bulletEnabled val="1"/>
        </dgm:presLayoutVars>
      </dgm:prSet>
      <dgm:spPr/>
    </dgm:pt>
  </dgm:ptLst>
  <dgm:cxnLst>
    <dgm:cxn modelId="{FC5EDB02-00C2-47DE-A9A5-C5E4BE5B01FE}" type="presOf" srcId="{16D938B2-1BD5-44D8-B7CD-7248460091FF}" destId="{374FFFD6-203F-4A93-85CA-494E0E89D62C}" srcOrd="1" destOrd="0" presId="urn:microsoft.com/office/officeart/2005/8/layout/bProcess3"/>
    <dgm:cxn modelId="{515C6603-73A8-4851-9D4E-AA87CCB9D4A6}" srcId="{410CC8F4-A0EB-459F-A7B7-06BB2B0BD091}" destId="{AAC7BDE9-C893-49BE-BF7C-A5AC869FB798}" srcOrd="0" destOrd="0" parTransId="{3DF6FDB3-F0E4-4708-84ED-8366CFC9FB8F}" sibTransId="{68AEBA35-C3AB-459C-A5A8-1736222DE235}"/>
    <dgm:cxn modelId="{D3D44E25-84AA-4970-8003-58A396744D5C}" type="presOf" srcId="{0E6E3743-D2CA-43EA-9285-62A89F94D52C}" destId="{A18B0A75-6C91-47DE-A9DB-D1B1BF9198F5}" srcOrd="1" destOrd="0" presId="urn:microsoft.com/office/officeart/2005/8/layout/bProcess3"/>
    <dgm:cxn modelId="{75BF7D29-205F-4BED-98EE-EF4E425A7D2B}" srcId="{410CC8F4-A0EB-459F-A7B7-06BB2B0BD091}" destId="{C2BA6A94-92C2-40C3-AFC5-BDAE47298FFC}" srcOrd="4" destOrd="0" parTransId="{C0FECD12-DA95-474F-BA1A-9C576533C474}" sibTransId="{0E6E3743-D2CA-43EA-9285-62A89F94D52C}"/>
    <dgm:cxn modelId="{17A65B5C-5720-4198-A3EB-046EE5AD2C65}" type="presOf" srcId="{68AEBA35-C3AB-459C-A5A8-1736222DE235}" destId="{B63928A9-6BF8-473D-B710-AFD744C68D81}" srcOrd="0" destOrd="0" presId="urn:microsoft.com/office/officeart/2005/8/layout/bProcess3"/>
    <dgm:cxn modelId="{33ED8263-CC13-4AB4-9C0D-9B702502D349}" type="presOf" srcId="{16D938B2-1BD5-44D8-B7CD-7248460091FF}" destId="{7201B034-BFEE-46C3-A314-3F2DE29D31D0}" srcOrd="0" destOrd="0" presId="urn:microsoft.com/office/officeart/2005/8/layout/bProcess3"/>
    <dgm:cxn modelId="{74934065-6C48-4302-BBBE-77ABE2773423}" type="presOf" srcId="{AAC7BDE9-C893-49BE-BF7C-A5AC869FB798}" destId="{DAEFD87E-C653-4031-96CD-424035237901}" srcOrd="0" destOrd="0" presId="urn:microsoft.com/office/officeart/2005/8/layout/bProcess3"/>
    <dgm:cxn modelId="{EC875349-674C-4414-B0F7-38A977CF2223}" type="presOf" srcId="{774A0DA3-FF2F-4944-A377-DAB020C58FC8}" destId="{C969B8FA-B6C6-4BFB-8FC9-FE428C75BE5B}" srcOrd="1" destOrd="0" presId="urn:microsoft.com/office/officeart/2005/8/layout/bProcess3"/>
    <dgm:cxn modelId="{3400804A-F9E1-4DF1-9555-B52558590E7F}" srcId="{410CC8F4-A0EB-459F-A7B7-06BB2B0BD091}" destId="{E9104810-5C95-4A37-9548-C782FD9A700A}" srcOrd="2" destOrd="0" parTransId="{F7AD7E99-99C5-4264-98FD-D4C4E67FA35F}" sibTransId="{774A0DA3-FF2F-4944-A377-DAB020C58FC8}"/>
    <dgm:cxn modelId="{8F801B71-EA71-4456-B9C3-119C7C9C3A63}" type="presOf" srcId="{E9104810-5C95-4A37-9548-C782FD9A700A}" destId="{90EF7FA4-76C3-4639-9FEF-71791C014EB0}" srcOrd="0" destOrd="0" presId="urn:microsoft.com/office/officeart/2005/8/layout/bProcess3"/>
    <dgm:cxn modelId="{1BF5397C-39E1-4188-9173-2C07A796BD0D}" srcId="{410CC8F4-A0EB-459F-A7B7-06BB2B0BD091}" destId="{B173CF74-D74B-4AEC-8BA2-028496D533FF}" srcOrd="5" destOrd="0" parTransId="{7CDF807E-5D46-453D-9C1C-9706BE4A179A}" sibTransId="{7B10802F-FF35-4A85-AB50-A2FC714EB7C9}"/>
    <dgm:cxn modelId="{14846781-E8CB-43BE-90EB-5C37CAEA11EF}" type="presOf" srcId="{6965C601-4776-45B1-A300-A6FE1740391B}" destId="{E78398C1-A662-42BE-89AE-431C8D8EC5BD}" srcOrd="0" destOrd="0" presId="urn:microsoft.com/office/officeart/2005/8/layout/bProcess3"/>
    <dgm:cxn modelId="{E18A8786-5A42-405D-A7EF-667C6FF61B66}" type="presOf" srcId="{C2BA6A94-92C2-40C3-AFC5-BDAE47298FFC}" destId="{A6C33ABC-E440-4421-BB8A-0D1D66EE29A3}" srcOrd="0" destOrd="0" presId="urn:microsoft.com/office/officeart/2005/8/layout/bProcess3"/>
    <dgm:cxn modelId="{6E658A9B-835E-4D9C-A23A-92BC9428B87F}" type="presOf" srcId="{0E6E3743-D2CA-43EA-9285-62A89F94D52C}" destId="{C8839369-AD0E-43BA-B0A6-7991867F8339}" srcOrd="0" destOrd="0" presId="urn:microsoft.com/office/officeart/2005/8/layout/bProcess3"/>
    <dgm:cxn modelId="{ECC819A0-D978-49B4-B05D-058B39AAA733}" type="presOf" srcId="{B173CF74-D74B-4AEC-8BA2-028496D533FF}" destId="{A8B69A79-5654-42DD-B1D4-C8FD33B65695}" srcOrd="0" destOrd="0" presId="urn:microsoft.com/office/officeart/2005/8/layout/bProcess3"/>
    <dgm:cxn modelId="{6E8D4FA1-3D84-4FC1-9784-D00EC8DE5A86}" type="presOf" srcId="{840DD3B7-A53B-43BB-B9D6-0B4A9633B9D2}" destId="{F5F193F9-88C3-4124-88F7-607DA75908EB}" srcOrd="0" destOrd="0" presId="urn:microsoft.com/office/officeart/2005/8/layout/bProcess3"/>
    <dgm:cxn modelId="{E71CD9A3-F739-48AF-8F25-CE6895484FA0}" type="presOf" srcId="{68AEBA35-C3AB-459C-A5A8-1736222DE235}" destId="{06D32015-7982-479A-9480-C4466CFD9657}" srcOrd="1" destOrd="0" presId="urn:microsoft.com/office/officeart/2005/8/layout/bProcess3"/>
    <dgm:cxn modelId="{8F3AAFA5-7163-4B50-BCE2-CD8714AAD2F0}" type="presOf" srcId="{D727FF79-4339-4E85-86AF-1890E60D06BB}" destId="{AD72AAD2-DA2F-4CB2-A618-79A94C32A4A9}" srcOrd="0" destOrd="0" presId="urn:microsoft.com/office/officeart/2005/8/layout/bProcess3"/>
    <dgm:cxn modelId="{03544BAE-AE52-45F0-82D1-50038A1A45B2}" type="presOf" srcId="{774A0DA3-FF2F-4944-A377-DAB020C58FC8}" destId="{259ABC1F-EA54-4468-8CEC-C69C7DB41611}" srcOrd="0" destOrd="0" presId="urn:microsoft.com/office/officeart/2005/8/layout/bProcess3"/>
    <dgm:cxn modelId="{43E459B5-14E5-4E5E-8531-BDBFC395BD75}" srcId="{410CC8F4-A0EB-459F-A7B7-06BB2B0BD091}" destId="{840DD3B7-A53B-43BB-B9D6-0B4A9633B9D2}" srcOrd="1" destOrd="0" parTransId="{3DA7DD14-9817-4DE6-8BDC-3B5801DE5256}" sibTransId="{D727FF79-4339-4E85-86AF-1890E60D06BB}"/>
    <dgm:cxn modelId="{086C45C3-037B-457B-A401-5F4E6781488C}" type="presOf" srcId="{410CC8F4-A0EB-459F-A7B7-06BB2B0BD091}" destId="{683F4118-3DA2-48FF-B6EC-EA3205E976DF}" srcOrd="0" destOrd="0" presId="urn:microsoft.com/office/officeart/2005/8/layout/bProcess3"/>
    <dgm:cxn modelId="{D03F2ECC-9405-4A2C-9E78-4A303AD239AE}" srcId="{410CC8F4-A0EB-459F-A7B7-06BB2B0BD091}" destId="{6965C601-4776-45B1-A300-A6FE1740391B}" srcOrd="3" destOrd="0" parTransId="{8F482A84-0AB3-42ED-B722-69381F9C3C17}" sibTransId="{16D938B2-1BD5-44D8-B7CD-7248460091FF}"/>
    <dgm:cxn modelId="{9C8746DA-ABF4-445B-A514-F781AF2E1F98}" type="presOf" srcId="{D727FF79-4339-4E85-86AF-1890E60D06BB}" destId="{56CA3C6D-183A-4FDE-BD84-5DB4A2090E72}" srcOrd="1" destOrd="0" presId="urn:microsoft.com/office/officeart/2005/8/layout/bProcess3"/>
    <dgm:cxn modelId="{41FB3970-C5F9-44DE-84A7-B48E42C7CE3C}" type="presParOf" srcId="{683F4118-3DA2-48FF-B6EC-EA3205E976DF}" destId="{DAEFD87E-C653-4031-96CD-424035237901}" srcOrd="0" destOrd="0" presId="urn:microsoft.com/office/officeart/2005/8/layout/bProcess3"/>
    <dgm:cxn modelId="{DDD599D3-135D-4CDD-B7C8-646B97DC235A}" type="presParOf" srcId="{683F4118-3DA2-48FF-B6EC-EA3205E976DF}" destId="{B63928A9-6BF8-473D-B710-AFD744C68D81}" srcOrd="1" destOrd="0" presId="urn:microsoft.com/office/officeart/2005/8/layout/bProcess3"/>
    <dgm:cxn modelId="{49A5A91A-AE21-4D8E-B706-4ACEECF9826A}" type="presParOf" srcId="{B63928A9-6BF8-473D-B710-AFD744C68D81}" destId="{06D32015-7982-479A-9480-C4466CFD9657}" srcOrd="0" destOrd="0" presId="urn:microsoft.com/office/officeart/2005/8/layout/bProcess3"/>
    <dgm:cxn modelId="{AE927154-FCFF-4920-8E20-76289754D066}" type="presParOf" srcId="{683F4118-3DA2-48FF-B6EC-EA3205E976DF}" destId="{F5F193F9-88C3-4124-88F7-607DA75908EB}" srcOrd="2" destOrd="0" presId="urn:microsoft.com/office/officeart/2005/8/layout/bProcess3"/>
    <dgm:cxn modelId="{2A636177-6BF2-4141-A155-687FCD35AE71}" type="presParOf" srcId="{683F4118-3DA2-48FF-B6EC-EA3205E976DF}" destId="{AD72AAD2-DA2F-4CB2-A618-79A94C32A4A9}" srcOrd="3" destOrd="0" presId="urn:microsoft.com/office/officeart/2005/8/layout/bProcess3"/>
    <dgm:cxn modelId="{71964CFA-C245-4E1C-A3A2-5A025D45DC11}" type="presParOf" srcId="{AD72AAD2-DA2F-4CB2-A618-79A94C32A4A9}" destId="{56CA3C6D-183A-4FDE-BD84-5DB4A2090E72}" srcOrd="0" destOrd="0" presId="urn:microsoft.com/office/officeart/2005/8/layout/bProcess3"/>
    <dgm:cxn modelId="{AAC44838-D81F-4FDA-8F9B-1D76297D8A88}" type="presParOf" srcId="{683F4118-3DA2-48FF-B6EC-EA3205E976DF}" destId="{90EF7FA4-76C3-4639-9FEF-71791C014EB0}" srcOrd="4" destOrd="0" presId="urn:microsoft.com/office/officeart/2005/8/layout/bProcess3"/>
    <dgm:cxn modelId="{9986C414-EA96-42EF-BA77-B9E4800D484C}" type="presParOf" srcId="{683F4118-3DA2-48FF-B6EC-EA3205E976DF}" destId="{259ABC1F-EA54-4468-8CEC-C69C7DB41611}" srcOrd="5" destOrd="0" presId="urn:microsoft.com/office/officeart/2005/8/layout/bProcess3"/>
    <dgm:cxn modelId="{FCEFAE1D-F6E7-4771-A011-52851D378005}" type="presParOf" srcId="{259ABC1F-EA54-4468-8CEC-C69C7DB41611}" destId="{C969B8FA-B6C6-4BFB-8FC9-FE428C75BE5B}" srcOrd="0" destOrd="0" presId="urn:microsoft.com/office/officeart/2005/8/layout/bProcess3"/>
    <dgm:cxn modelId="{A68B3B0C-B80F-44E3-9884-81B2F1F15D14}" type="presParOf" srcId="{683F4118-3DA2-48FF-B6EC-EA3205E976DF}" destId="{E78398C1-A662-42BE-89AE-431C8D8EC5BD}" srcOrd="6" destOrd="0" presId="urn:microsoft.com/office/officeart/2005/8/layout/bProcess3"/>
    <dgm:cxn modelId="{96DB9919-0C61-4904-B8E6-CEBC6A9409E4}" type="presParOf" srcId="{683F4118-3DA2-48FF-B6EC-EA3205E976DF}" destId="{7201B034-BFEE-46C3-A314-3F2DE29D31D0}" srcOrd="7" destOrd="0" presId="urn:microsoft.com/office/officeart/2005/8/layout/bProcess3"/>
    <dgm:cxn modelId="{BAF5AFD6-EF04-4E49-89AC-B5841BC06546}" type="presParOf" srcId="{7201B034-BFEE-46C3-A314-3F2DE29D31D0}" destId="{374FFFD6-203F-4A93-85CA-494E0E89D62C}" srcOrd="0" destOrd="0" presId="urn:microsoft.com/office/officeart/2005/8/layout/bProcess3"/>
    <dgm:cxn modelId="{8A38D619-E567-431D-84B0-9200F370FEA7}" type="presParOf" srcId="{683F4118-3DA2-48FF-B6EC-EA3205E976DF}" destId="{A6C33ABC-E440-4421-BB8A-0D1D66EE29A3}" srcOrd="8" destOrd="0" presId="urn:microsoft.com/office/officeart/2005/8/layout/bProcess3"/>
    <dgm:cxn modelId="{26F61F30-E3D0-42B1-8C19-954FB4FF7A81}" type="presParOf" srcId="{683F4118-3DA2-48FF-B6EC-EA3205E976DF}" destId="{C8839369-AD0E-43BA-B0A6-7991867F8339}" srcOrd="9" destOrd="0" presId="urn:microsoft.com/office/officeart/2005/8/layout/bProcess3"/>
    <dgm:cxn modelId="{E070FFC2-AB3E-4481-9A52-CDE71E0C272B}" type="presParOf" srcId="{C8839369-AD0E-43BA-B0A6-7991867F8339}" destId="{A18B0A75-6C91-47DE-A9DB-D1B1BF9198F5}" srcOrd="0" destOrd="0" presId="urn:microsoft.com/office/officeart/2005/8/layout/bProcess3"/>
    <dgm:cxn modelId="{4B5C69E8-BE06-47F6-83BC-2B2335DF1255}" type="presParOf" srcId="{683F4118-3DA2-48FF-B6EC-EA3205E976DF}" destId="{A8B69A79-5654-42DD-B1D4-C8FD33B65695}" srcOrd="10" destOrd="0" presId="urn:microsoft.com/office/officeart/2005/8/layout/bProcess3"/>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06111C-1E51-4176-83CE-C89D963D006D}">
      <dsp:nvSpPr>
        <dsp:cNvPr id="0" name=""/>
        <dsp:cNvSpPr/>
      </dsp:nvSpPr>
      <dsp:spPr>
        <a:xfrm>
          <a:off x="833385" y="0"/>
          <a:ext cx="9445030" cy="2929829"/>
        </a:xfrm>
        <a:prstGeom prst="rightArrow">
          <a:avLst/>
        </a:prstGeom>
        <a:gradFill rotWithShape="0">
          <a:gsLst>
            <a:gs pos="0">
              <a:schemeClr val="accent5">
                <a:tint val="40000"/>
                <a:hueOff val="0"/>
                <a:satOff val="0"/>
                <a:lumOff val="0"/>
                <a:alphaOff val="0"/>
                <a:satMod val="103000"/>
                <a:lumMod val="102000"/>
                <a:tint val="94000"/>
              </a:schemeClr>
            </a:gs>
            <a:gs pos="50000">
              <a:schemeClr val="accent5">
                <a:tint val="40000"/>
                <a:hueOff val="0"/>
                <a:satOff val="0"/>
                <a:lumOff val="0"/>
                <a:alphaOff val="0"/>
                <a:satMod val="110000"/>
                <a:lumMod val="100000"/>
                <a:shade val="100000"/>
              </a:schemeClr>
            </a:gs>
            <a:gs pos="100000">
              <a:schemeClr val="accent5">
                <a:tint val="4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D6E3A3B3-5F8D-4389-A458-CD8D30846EE1}">
      <dsp:nvSpPr>
        <dsp:cNvPr id="0" name=""/>
        <dsp:cNvSpPr/>
      </dsp:nvSpPr>
      <dsp:spPr>
        <a:xfrm>
          <a:off x="11936" y="878948"/>
          <a:ext cx="3576610" cy="1171931"/>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solidFill>
                <a:schemeClr val="tx1"/>
              </a:solidFill>
              <a:latin typeface="Aptos" panose="020B0004020202020204" pitchFamily="34" charset="0"/>
            </a:rPr>
            <a:t>Early Diagnosis helps in increasing adaptive abilities and developmental outcomes</a:t>
          </a:r>
          <a:endParaRPr lang="en-GB" sz="1900" kern="1200" dirty="0">
            <a:solidFill>
              <a:schemeClr val="tx1"/>
            </a:solidFill>
            <a:latin typeface="Aptos" panose="020B0004020202020204" pitchFamily="34" charset="0"/>
          </a:endParaRPr>
        </a:p>
      </dsp:txBody>
      <dsp:txXfrm>
        <a:off x="69145" y="936157"/>
        <a:ext cx="3462192" cy="1057513"/>
      </dsp:txXfrm>
    </dsp:sp>
    <dsp:sp modelId="{EC7F023A-E5B4-44CC-B967-7B4EAF687318}">
      <dsp:nvSpPr>
        <dsp:cNvPr id="0" name=""/>
        <dsp:cNvSpPr/>
      </dsp:nvSpPr>
      <dsp:spPr>
        <a:xfrm>
          <a:off x="3767595" y="878948"/>
          <a:ext cx="3576610" cy="1171931"/>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 </a:t>
          </a:r>
          <a:r>
            <a:rPr lang="en-US" sz="1900" kern="1200" dirty="0">
              <a:solidFill>
                <a:schemeClr val="tx1"/>
              </a:solidFill>
              <a:latin typeface="Aptos" panose="020B0004020202020204" pitchFamily="34" charset="0"/>
            </a:rPr>
            <a:t>Enables the application of specialized interventions according to individual needs</a:t>
          </a:r>
          <a:endParaRPr lang="en-GB" sz="1900" kern="1200" dirty="0">
            <a:solidFill>
              <a:schemeClr val="tx1"/>
            </a:solidFill>
            <a:latin typeface="Aptos" panose="020B0004020202020204" pitchFamily="34" charset="0"/>
          </a:endParaRPr>
        </a:p>
      </dsp:txBody>
      <dsp:txXfrm>
        <a:off x="3824804" y="936157"/>
        <a:ext cx="3462192" cy="1057513"/>
      </dsp:txXfrm>
    </dsp:sp>
    <dsp:sp modelId="{6E10707E-AF81-4B9D-82A5-76886B41D631}">
      <dsp:nvSpPr>
        <dsp:cNvPr id="0" name=""/>
        <dsp:cNvSpPr/>
      </dsp:nvSpPr>
      <dsp:spPr>
        <a:xfrm>
          <a:off x="7523253" y="878948"/>
          <a:ext cx="3576610" cy="1171931"/>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solidFill>
                <a:schemeClr val="tx1"/>
              </a:solidFill>
              <a:latin typeface="Aptos" panose="020B0004020202020204" pitchFamily="34" charset="0"/>
            </a:rPr>
            <a:t>Helps in targeting behavioural issues, language development and social communication</a:t>
          </a:r>
          <a:endParaRPr lang="en-GB" sz="1900" kern="1200" dirty="0">
            <a:solidFill>
              <a:schemeClr val="tx1"/>
            </a:solidFill>
            <a:latin typeface="Aptos" panose="020B0004020202020204" pitchFamily="34" charset="0"/>
          </a:endParaRPr>
        </a:p>
      </dsp:txBody>
      <dsp:txXfrm>
        <a:off x="7580462" y="936157"/>
        <a:ext cx="3462192" cy="10575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3928A9-6BF8-473D-B710-AFD744C68D81}">
      <dsp:nvSpPr>
        <dsp:cNvPr id="0" name=""/>
        <dsp:cNvSpPr/>
      </dsp:nvSpPr>
      <dsp:spPr>
        <a:xfrm>
          <a:off x="4853578" y="1257040"/>
          <a:ext cx="963355" cy="91440"/>
        </a:xfrm>
        <a:custGeom>
          <a:avLst/>
          <a:gdLst/>
          <a:ahLst/>
          <a:cxnLst/>
          <a:rect l="0" t="0" r="0" b="0"/>
          <a:pathLst>
            <a:path>
              <a:moveTo>
                <a:pt x="0" y="45720"/>
              </a:moveTo>
              <a:lnTo>
                <a:pt x="963355"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latin typeface="Aptos" panose="020B0004020202020204" pitchFamily="34" charset="0"/>
          </a:endParaRPr>
        </a:p>
      </dsp:txBody>
      <dsp:txXfrm>
        <a:off x="5310407" y="1297785"/>
        <a:ext cx="49697" cy="9949"/>
      </dsp:txXfrm>
    </dsp:sp>
    <dsp:sp modelId="{DAEFD87E-C653-4031-96CD-424035237901}">
      <dsp:nvSpPr>
        <dsp:cNvPr id="0" name=""/>
        <dsp:cNvSpPr/>
      </dsp:nvSpPr>
      <dsp:spPr>
        <a:xfrm>
          <a:off x="533831" y="6296"/>
          <a:ext cx="4321546" cy="2592927"/>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tabLst>
              <a:tab pos="2119313" algn="l"/>
            </a:tabLst>
          </a:pPr>
          <a:r>
            <a:rPr lang="en-US" sz="1100" kern="1200" dirty="0">
              <a:latin typeface="Aptos" panose="020B0004020202020204" pitchFamily="34" charset="0"/>
            </a:rPr>
            <a:t> </a:t>
          </a:r>
          <a:r>
            <a:rPr lang="en-US" sz="1800" b="1" kern="1200" dirty="0">
              <a:latin typeface="Aptos" panose="020B0004020202020204" pitchFamily="34" charset="0"/>
            </a:rPr>
            <a:t>Leo Kanner Early infantile Autism 1943</a:t>
          </a:r>
        </a:p>
        <a:p>
          <a:pPr marL="0" lvl="0" indent="0" algn="ctr" defTabSz="488950">
            <a:lnSpc>
              <a:spcPct val="90000"/>
            </a:lnSpc>
            <a:spcBef>
              <a:spcPct val="0"/>
            </a:spcBef>
            <a:spcAft>
              <a:spcPct val="35000"/>
            </a:spcAft>
            <a:buNone/>
          </a:pPr>
          <a:r>
            <a:rPr lang="en-GB" sz="1800" kern="1200" dirty="0">
              <a:latin typeface="Aptos" panose="020B0004020202020204" pitchFamily="34" charset="0"/>
            </a:rPr>
            <a:t>Confused with childhood Schizophrenia</a:t>
          </a:r>
        </a:p>
        <a:p>
          <a:pPr marL="0" lvl="0" indent="0" algn="ctr" defTabSz="488950">
            <a:lnSpc>
              <a:spcPct val="90000"/>
            </a:lnSpc>
            <a:spcBef>
              <a:spcPct val="0"/>
            </a:spcBef>
            <a:spcAft>
              <a:spcPct val="35000"/>
            </a:spcAft>
            <a:buNone/>
          </a:pPr>
          <a:r>
            <a:rPr lang="en-GB" sz="1800" kern="1200" dirty="0">
              <a:latin typeface="Aptos" panose="020B0004020202020204" pitchFamily="34" charset="0"/>
            </a:rPr>
            <a:t>Limited Understanding</a:t>
          </a:r>
        </a:p>
        <a:p>
          <a:pPr marL="0" lvl="0" indent="0" algn="ctr" defTabSz="488950">
            <a:lnSpc>
              <a:spcPct val="90000"/>
            </a:lnSpc>
            <a:spcBef>
              <a:spcPct val="0"/>
            </a:spcBef>
            <a:spcAft>
              <a:spcPct val="35000"/>
            </a:spcAft>
            <a:buNone/>
          </a:pPr>
          <a:r>
            <a:rPr lang="en-GB" sz="1800" kern="1200" dirty="0"/>
            <a:t>(Harris, 2018)</a:t>
          </a:r>
          <a:endParaRPr lang="en-GB" sz="1800" kern="1200" dirty="0">
            <a:latin typeface="Aptos" panose="020B0004020202020204" pitchFamily="34" charset="0"/>
          </a:endParaRPr>
        </a:p>
      </dsp:txBody>
      <dsp:txXfrm>
        <a:off x="533831" y="6296"/>
        <a:ext cx="4321546" cy="2592927"/>
      </dsp:txXfrm>
    </dsp:sp>
    <dsp:sp modelId="{AD72AAD2-DA2F-4CB2-A618-79A94C32A4A9}">
      <dsp:nvSpPr>
        <dsp:cNvPr id="0" name=""/>
        <dsp:cNvSpPr/>
      </dsp:nvSpPr>
      <dsp:spPr>
        <a:xfrm>
          <a:off x="10169080" y="1257040"/>
          <a:ext cx="963355" cy="91440"/>
        </a:xfrm>
        <a:custGeom>
          <a:avLst/>
          <a:gdLst/>
          <a:ahLst/>
          <a:cxnLst/>
          <a:rect l="0" t="0" r="0" b="0"/>
          <a:pathLst>
            <a:path>
              <a:moveTo>
                <a:pt x="0" y="45720"/>
              </a:moveTo>
              <a:lnTo>
                <a:pt x="963355"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latin typeface="Aptos" panose="020B0004020202020204" pitchFamily="34" charset="0"/>
          </a:endParaRPr>
        </a:p>
      </dsp:txBody>
      <dsp:txXfrm>
        <a:off x="10625909" y="1297785"/>
        <a:ext cx="49697" cy="9949"/>
      </dsp:txXfrm>
    </dsp:sp>
    <dsp:sp modelId="{F5F193F9-88C3-4124-88F7-607DA75908EB}">
      <dsp:nvSpPr>
        <dsp:cNvPr id="0" name=""/>
        <dsp:cNvSpPr/>
      </dsp:nvSpPr>
      <dsp:spPr>
        <a:xfrm>
          <a:off x="5849333" y="6296"/>
          <a:ext cx="4321546" cy="2592927"/>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endParaRPr lang="en-US" sz="1600" b="1" kern="1200" dirty="0">
            <a:latin typeface="Aptos" panose="020B0004020202020204" pitchFamily="34" charset="0"/>
          </a:endParaRPr>
        </a:p>
        <a:p>
          <a:pPr marL="0" lvl="0" indent="0" algn="ctr" defTabSz="711200">
            <a:lnSpc>
              <a:spcPct val="90000"/>
            </a:lnSpc>
            <a:spcBef>
              <a:spcPct val="0"/>
            </a:spcBef>
            <a:spcAft>
              <a:spcPct val="35000"/>
            </a:spcAft>
            <a:buNone/>
          </a:pPr>
          <a:r>
            <a:rPr lang="en-US" sz="1600" b="1" kern="1200" dirty="0">
              <a:latin typeface="Aptos" panose="020B0004020202020204" pitchFamily="34" charset="0"/>
            </a:rPr>
            <a:t>Psychoanalytic Era </a:t>
          </a:r>
        </a:p>
        <a:p>
          <a:pPr marL="0" lvl="0" indent="0" algn="ctr" defTabSz="711200">
            <a:lnSpc>
              <a:spcPct val="90000"/>
            </a:lnSpc>
            <a:spcBef>
              <a:spcPct val="0"/>
            </a:spcBef>
            <a:spcAft>
              <a:spcPct val="35000"/>
            </a:spcAft>
            <a:buNone/>
          </a:pPr>
          <a:r>
            <a:rPr lang="en-US" sz="1600" b="1" kern="1200" dirty="0">
              <a:latin typeface="Aptos" panose="020B0004020202020204" pitchFamily="34" charset="0"/>
            </a:rPr>
            <a:t>1950-1960</a:t>
          </a:r>
        </a:p>
        <a:p>
          <a:pPr marL="0" lvl="0" indent="0" algn="ctr" defTabSz="711200">
            <a:lnSpc>
              <a:spcPct val="90000"/>
            </a:lnSpc>
            <a:spcBef>
              <a:spcPct val="0"/>
            </a:spcBef>
            <a:spcAft>
              <a:spcPct val="35000"/>
            </a:spcAft>
            <a:buNone/>
          </a:pPr>
          <a:r>
            <a:rPr lang="en-GB" sz="1600" kern="1200" dirty="0">
              <a:latin typeface="Aptos" panose="020B0004020202020204" pitchFamily="34" charset="0"/>
            </a:rPr>
            <a:t>Sigmund Freud father of psychoanalysis</a:t>
          </a:r>
          <a:endParaRPr lang="en-US" sz="1600" b="1" kern="1200" dirty="0">
            <a:latin typeface="Aptos" panose="020B0004020202020204" pitchFamily="34" charset="0"/>
          </a:endParaRPr>
        </a:p>
        <a:p>
          <a:pPr marL="0" lvl="0" indent="0" algn="ctr" defTabSz="711200">
            <a:lnSpc>
              <a:spcPct val="90000"/>
            </a:lnSpc>
            <a:spcBef>
              <a:spcPct val="0"/>
            </a:spcBef>
            <a:spcAft>
              <a:spcPct val="35000"/>
            </a:spcAft>
            <a:buNone/>
          </a:pPr>
          <a:r>
            <a:rPr lang="en-US" sz="1600" kern="1200" dirty="0">
              <a:latin typeface="Aptos" panose="020B0004020202020204" pitchFamily="34" charset="0"/>
            </a:rPr>
            <a:t>Refrigerator Mother theory blaming emotionally distant mothers</a:t>
          </a:r>
        </a:p>
        <a:p>
          <a:pPr marL="0" lvl="0" indent="0" algn="ctr" defTabSz="711200">
            <a:lnSpc>
              <a:spcPct val="90000"/>
            </a:lnSpc>
            <a:spcBef>
              <a:spcPct val="0"/>
            </a:spcBef>
            <a:spcAft>
              <a:spcPct val="35000"/>
            </a:spcAft>
            <a:buNone/>
          </a:pPr>
          <a:r>
            <a:rPr lang="en-US" sz="1600" kern="1200" dirty="0">
              <a:latin typeface="Aptos" panose="020B0004020202020204" pitchFamily="34" charset="0"/>
            </a:rPr>
            <a:t>Families experience stigma and guilt</a:t>
          </a:r>
        </a:p>
        <a:p>
          <a:pPr marL="0" lvl="0" indent="0" algn="ctr" defTabSz="711200">
            <a:lnSpc>
              <a:spcPct val="90000"/>
            </a:lnSpc>
            <a:spcBef>
              <a:spcPct val="0"/>
            </a:spcBef>
            <a:spcAft>
              <a:spcPct val="35000"/>
            </a:spcAft>
            <a:buNone/>
          </a:pPr>
          <a:r>
            <a:rPr lang="en-US" sz="1600" kern="1200" dirty="0">
              <a:latin typeface="Aptos" panose="020B0004020202020204" pitchFamily="34" charset="0"/>
            </a:rPr>
            <a:t>Psychoanalytic therapies commonly used (Tarzian, Ndrio and Fakoya, 2023; </a:t>
          </a:r>
          <a:r>
            <a:rPr lang="en-GB" sz="1600" kern="1200" dirty="0">
              <a:latin typeface="Aptos" panose="020B0004020202020204" pitchFamily="34" charset="0"/>
            </a:rPr>
            <a:t>(Cohmer, 2014)</a:t>
          </a:r>
          <a:endParaRPr lang="en-US" sz="1600" kern="1200" dirty="0">
            <a:latin typeface="Aptos" panose="020B0004020202020204" pitchFamily="34" charset="0"/>
          </a:endParaRPr>
        </a:p>
        <a:p>
          <a:pPr marL="0" lvl="0" indent="0" algn="ctr" defTabSz="711200">
            <a:lnSpc>
              <a:spcPct val="90000"/>
            </a:lnSpc>
            <a:spcBef>
              <a:spcPct val="0"/>
            </a:spcBef>
            <a:spcAft>
              <a:spcPct val="35000"/>
            </a:spcAft>
            <a:buNone/>
          </a:pPr>
          <a:endParaRPr lang="en-GB" sz="1100" kern="1200" dirty="0">
            <a:latin typeface="Aptos" panose="020B0004020202020204" pitchFamily="34" charset="0"/>
          </a:endParaRPr>
        </a:p>
      </dsp:txBody>
      <dsp:txXfrm>
        <a:off x="5849333" y="6296"/>
        <a:ext cx="4321546" cy="2592927"/>
      </dsp:txXfrm>
    </dsp:sp>
    <dsp:sp modelId="{259ABC1F-EA54-4468-8CEC-C69C7DB41611}">
      <dsp:nvSpPr>
        <dsp:cNvPr id="0" name=""/>
        <dsp:cNvSpPr/>
      </dsp:nvSpPr>
      <dsp:spPr>
        <a:xfrm>
          <a:off x="2694605" y="2597424"/>
          <a:ext cx="10631003" cy="963355"/>
        </a:xfrm>
        <a:custGeom>
          <a:avLst/>
          <a:gdLst/>
          <a:ahLst/>
          <a:cxnLst/>
          <a:rect l="0" t="0" r="0" b="0"/>
          <a:pathLst>
            <a:path>
              <a:moveTo>
                <a:pt x="10631003" y="0"/>
              </a:moveTo>
              <a:lnTo>
                <a:pt x="10631003" y="498777"/>
              </a:lnTo>
              <a:lnTo>
                <a:pt x="0" y="498777"/>
              </a:lnTo>
              <a:lnTo>
                <a:pt x="0" y="963355"/>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latin typeface="Aptos" panose="020B0004020202020204" pitchFamily="34" charset="0"/>
          </a:endParaRPr>
        </a:p>
      </dsp:txBody>
      <dsp:txXfrm>
        <a:off x="7743172" y="3074127"/>
        <a:ext cx="533868" cy="9949"/>
      </dsp:txXfrm>
    </dsp:sp>
    <dsp:sp modelId="{90EF7FA4-76C3-4639-9FEF-71791C014EB0}">
      <dsp:nvSpPr>
        <dsp:cNvPr id="0" name=""/>
        <dsp:cNvSpPr/>
      </dsp:nvSpPr>
      <dsp:spPr>
        <a:xfrm>
          <a:off x="11164835" y="6296"/>
          <a:ext cx="4321546" cy="2592927"/>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1" kern="1200" dirty="0" err="1">
              <a:latin typeface="Aptos" panose="020B0004020202020204" pitchFamily="34" charset="0"/>
            </a:rPr>
            <a:t>Institutionalisation</a:t>
          </a:r>
          <a:r>
            <a:rPr lang="en-US" sz="1800" b="1" kern="1200" dirty="0">
              <a:latin typeface="Aptos" panose="020B0004020202020204" pitchFamily="34" charset="0"/>
            </a:rPr>
            <a:t> </a:t>
          </a:r>
          <a:r>
            <a:rPr lang="en-GB" sz="1800" b="1" kern="1200" dirty="0">
              <a:latin typeface="Aptos" panose="020B0004020202020204" pitchFamily="34" charset="0"/>
            </a:rPr>
            <a:t>1950s-1970s</a:t>
          </a:r>
        </a:p>
        <a:p>
          <a:pPr marL="0" lvl="0" indent="0" algn="ctr" defTabSz="800100">
            <a:lnSpc>
              <a:spcPct val="90000"/>
            </a:lnSpc>
            <a:spcBef>
              <a:spcPct val="0"/>
            </a:spcBef>
            <a:spcAft>
              <a:spcPct val="35000"/>
            </a:spcAft>
            <a:buNone/>
          </a:pPr>
          <a:r>
            <a:rPr lang="en-GB" sz="1600" kern="1200" dirty="0">
              <a:latin typeface="Aptos" panose="020B0004020202020204" pitchFamily="34" charset="0"/>
            </a:rPr>
            <a:t>Autistic children treated in long term settings</a:t>
          </a:r>
        </a:p>
        <a:p>
          <a:pPr marL="0" lvl="0" indent="0" algn="ctr" defTabSz="800100">
            <a:lnSpc>
              <a:spcPct val="90000"/>
            </a:lnSpc>
            <a:spcBef>
              <a:spcPct val="0"/>
            </a:spcBef>
            <a:spcAft>
              <a:spcPct val="35000"/>
            </a:spcAft>
            <a:buNone/>
          </a:pPr>
          <a:r>
            <a:rPr lang="en-GB" sz="1600" kern="1200" dirty="0">
              <a:latin typeface="Aptos" panose="020B0004020202020204" pitchFamily="34" charset="0"/>
            </a:rPr>
            <a:t>Care is focused more on control than development</a:t>
          </a:r>
        </a:p>
        <a:p>
          <a:pPr marL="0" lvl="0" indent="0" algn="ctr" defTabSz="800100">
            <a:lnSpc>
              <a:spcPct val="90000"/>
            </a:lnSpc>
            <a:spcBef>
              <a:spcPct val="0"/>
            </a:spcBef>
            <a:spcAft>
              <a:spcPct val="35000"/>
            </a:spcAft>
            <a:buNone/>
          </a:pPr>
          <a:r>
            <a:rPr lang="en-GB" sz="1600" kern="1200" dirty="0">
              <a:latin typeface="Aptos" panose="020B0004020202020204" pitchFamily="34" charset="0"/>
            </a:rPr>
            <a:t>Limited social inclusion and Educational opportunities</a:t>
          </a:r>
        </a:p>
        <a:p>
          <a:pPr marL="0" lvl="0" indent="0" algn="ctr" defTabSz="800100">
            <a:lnSpc>
              <a:spcPct val="90000"/>
            </a:lnSpc>
            <a:spcBef>
              <a:spcPct val="0"/>
            </a:spcBef>
            <a:spcAft>
              <a:spcPct val="35000"/>
            </a:spcAft>
            <a:buNone/>
          </a:pPr>
          <a:r>
            <a:rPr lang="en-GB" sz="1600" kern="1200" dirty="0">
              <a:latin typeface="Aptos" panose="020B0004020202020204" pitchFamily="34" charset="0"/>
            </a:rPr>
            <a:t>Behaviours are seen as abnormal and needing correction (Evans, 2013).</a:t>
          </a:r>
        </a:p>
      </dsp:txBody>
      <dsp:txXfrm>
        <a:off x="11164835" y="6296"/>
        <a:ext cx="4321546" cy="2592927"/>
      </dsp:txXfrm>
    </dsp:sp>
    <dsp:sp modelId="{7201B034-BFEE-46C3-A314-3F2DE29D31D0}">
      <dsp:nvSpPr>
        <dsp:cNvPr id="0" name=""/>
        <dsp:cNvSpPr/>
      </dsp:nvSpPr>
      <dsp:spPr>
        <a:xfrm>
          <a:off x="4853578" y="4843923"/>
          <a:ext cx="963355" cy="91440"/>
        </a:xfrm>
        <a:custGeom>
          <a:avLst/>
          <a:gdLst/>
          <a:ahLst/>
          <a:cxnLst/>
          <a:rect l="0" t="0" r="0" b="0"/>
          <a:pathLst>
            <a:path>
              <a:moveTo>
                <a:pt x="0" y="45720"/>
              </a:moveTo>
              <a:lnTo>
                <a:pt x="963355"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latin typeface="Aptos" panose="020B0004020202020204" pitchFamily="34" charset="0"/>
          </a:endParaRPr>
        </a:p>
      </dsp:txBody>
      <dsp:txXfrm>
        <a:off x="5310407" y="4884669"/>
        <a:ext cx="49697" cy="9949"/>
      </dsp:txXfrm>
    </dsp:sp>
    <dsp:sp modelId="{E78398C1-A662-42BE-89AE-431C8D8EC5BD}">
      <dsp:nvSpPr>
        <dsp:cNvPr id="0" name=""/>
        <dsp:cNvSpPr/>
      </dsp:nvSpPr>
      <dsp:spPr>
        <a:xfrm>
          <a:off x="533831" y="3593179"/>
          <a:ext cx="4321546" cy="2592927"/>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Aptos" panose="020B0004020202020204" pitchFamily="34" charset="0"/>
            </a:rPr>
            <a:t>1970s-1980 </a:t>
          </a:r>
          <a:r>
            <a:rPr lang="en-GB" sz="1800" b="1" kern="1200" dirty="0">
              <a:latin typeface="Aptos" panose="020B0004020202020204" pitchFamily="34" charset="0"/>
            </a:rPr>
            <a:t>Behavioural Approaches</a:t>
          </a:r>
        </a:p>
        <a:p>
          <a:pPr marL="0" lvl="0" indent="0" algn="ctr" defTabSz="800100">
            <a:lnSpc>
              <a:spcPct val="90000"/>
            </a:lnSpc>
            <a:spcBef>
              <a:spcPct val="0"/>
            </a:spcBef>
            <a:spcAft>
              <a:spcPct val="35000"/>
            </a:spcAft>
            <a:buNone/>
          </a:pPr>
          <a:r>
            <a:rPr lang="en-GB" sz="1800" kern="1200" dirty="0">
              <a:latin typeface="Aptos" panose="020B0004020202020204" pitchFamily="34" charset="0"/>
            </a:rPr>
            <a:t>Behaviour modifications are targeted</a:t>
          </a:r>
        </a:p>
        <a:p>
          <a:pPr marL="0" lvl="0" indent="0" algn="ctr" defTabSz="800100">
            <a:lnSpc>
              <a:spcPct val="90000"/>
            </a:lnSpc>
            <a:spcBef>
              <a:spcPct val="0"/>
            </a:spcBef>
            <a:spcAft>
              <a:spcPct val="35000"/>
            </a:spcAft>
            <a:buNone/>
          </a:pPr>
          <a:r>
            <a:rPr lang="en-GB" sz="1800" kern="1200" dirty="0">
              <a:latin typeface="Aptos" panose="020B0004020202020204" pitchFamily="34" charset="0"/>
            </a:rPr>
            <a:t>Special needs schools expanded</a:t>
          </a:r>
        </a:p>
        <a:p>
          <a:pPr marL="0" lvl="0" indent="0" algn="ctr" defTabSz="800100">
            <a:lnSpc>
              <a:spcPct val="90000"/>
            </a:lnSpc>
            <a:spcBef>
              <a:spcPct val="0"/>
            </a:spcBef>
            <a:spcAft>
              <a:spcPct val="35000"/>
            </a:spcAft>
            <a:buNone/>
          </a:pPr>
          <a:r>
            <a:rPr lang="en-GB" sz="1800" kern="1200" dirty="0">
              <a:latin typeface="Aptos" panose="020B0004020202020204" pitchFamily="34" charset="0"/>
            </a:rPr>
            <a:t>Focus on teaching communication and living skills</a:t>
          </a:r>
        </a:p>
        <a:p>
          <a:pPr marL="0" lvl="0" indent="0" algn="ctr" defTabSz="800100">
            <a:lnSpc>
              <a:spcPct val="90000"/>
            </a:lnSpc>
            <a:spcBef>
              <a:spcPct val="0"/>
            </a:spcBef>
            <a:spcAft>
              <a:spcPct val="35000"/>
            </a:spcAft>
            <a:buNone/>
          </a:pPr>
          <a:r>
            <a:rPr lang="en-GB" sz="1800" kern="1200" dirty="0">
              <a:latin typeface="Aptos" panose="020B0004020202020204" pitchFamily="34" charset="0"/>
            </a:rPr>
            <a:t>Family involvement was limited</a:t>
          </a:r>
        </a:p>
      </dsp:txBody>
      <dsp:txXfrm>
        <a:off x="533831" y="3593179"/>
        <a:ext cx="4321546" cy="2592927"/>
      </dsp:txXfrm>
    </dsp:sp>
    <dsp:sp modelId="{C8839369-AD0E-43BA-B0A6-7991867F8339}">
      <dsp:nvSpPr>
        <dsp:cNvPr id="0" name=""/>
        <dsp:cNvSpPr/>
      </dsp:nvSpPr>
      <dsp:spPr>
        <a:xfrm>
          <a:off x="10169080" y="4843923"/>
          <a:ext cx="963355" cy="91440"/>
        </a:xfrm>
        <a:custGeom>
          <a:avLst/>
          <a:gdLst/>
          <a:ahLst/>
          <a:cxnLst/>
          <a:rect l="0" t="0" r="0" b="0"/>
          <a:pathLst>
            <a:path>
              <a:moveTo>
                <a:pt x="0" y="45720"/>
              </a:moveTo>
              <a:lnTo>
                <a:pt x="963355"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latin typeface="Aptos" panose="020B0004020202020204" pitchFamily="34" charset="0"/>
          </a:endParaRPr>
        </a:p>
      </dsp:txBody>
      <dsp:txXfrm>
        <a:off x="10625909" y="4884669"/>
        <a:ext cx="49697" cy="9949"/>
      </dsp:txXfrm>
    </dsp:sp>
    <dsp:sp modelId="{A6C33ABC-E440-4421-BB8A-0D1D66EE29A3}">
      <dsp:nvSpPr>
        <dsp:cNvPr id="0" name=""/>
        <dsp:cNvSpPr/>
      </dsp:nvSpPr>
      <dsp:spPr>
        <a:xfrm>
          <a:off x="5849333" y="3593179"/>
          <a:ext cx="4321546" cy="2592927"/>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Aptos" panose="020B0004020202020204" pitchFamily="34" charset="0"/>
            </a:rPr>
            <a:t>1990-2000 </a:t>
          </a:r>
          <a:r>
            <a:rPr lang="en-GB" sz="1800" b="1" kern="1200" dirty="0">
              <a:latin typeface="Aptos" panose="020B0004020202020204" pitchFamily="34" charset="0"/>
            </a:rPr>
            <a:t>Recognition  and Inclusion</a:t>
          </a:r>
        </a:p>
        <a:p>
          <a:pPr marL="0" lvl="0" indent="0" algn="ctr" defTabSz="800100">
            <a:lnSpc>
              <a:spcPct val="90000"/>
            </a:lnSpc>
            <a:spcBef>
              <a:spcPct val="0"/>
            </a:spcBef>
            <a:spcAft>
              <a:spcPct val="35000"/>
            </a:spcAft>
            <a:buNone/>
          </a:pPr>
          <a:r>
            <a:rPr lang="en-GB" sz="1800" kern="1200" dirty="0">
              <a:latin typeface="Aptos" panose="020B0004020202020204" pitchFamily="34" charset="0"/>
            </a:rPr>
            <a:t>Growing scientific evidence recognised Autism as neurodevelopmental Disorder</a:t>
          </a:r>
        </a:p>
        <a:p>
          <a:pPr marL="0" lvl="0" indent="0" algn="ctr" defTabSz="800100">
            <a:lnSpc>
              <a:spcPct val="90000"/>
            </a:lnSpc>
            <a:spcBef>
              <a:spcPct val="0"/>
            </a:spcBef>
            <a:spcAft>
              <a:spcPct val="35000"/>
            </a:spcAft>
            <a:buNone/>
          </a:pPr>
          <a:r>
            <a:rPr lang="en-GB" sz="1800" kern="1200" dirty="0">
              <a:latin typeface="Aptos" panose="020B0004020202020204" pitchFamily="34" charset="0"/>
            </a:rPr>
            <a:t>Early Diagnosis improved</a:t>
          </a:r>
        </a:p>
        <a:p>
          <a:pPr marL="0" lvl="0" indent="0" algn="ctr" defTabSz="800100">
            <a:lnSpc>
              <a:spcPct val="90000"/>
            </a:lnSpc>
            <a:spcBef>
              <a:spcPct val="0"/>
            </a:spcBef>
            <a:spcAft>
              <a:spcPct val="35000"/>
            </a:spcAft>
            <a:buNone/>
          </a:pPr>
          <a:r>
            <a:rPr lang="en-GB" sz="1800" kern="1200" dirty="0">
              <a:latin typeface="Aptos" panose="020B0004020202020204" pitchFamily="34" charset="0"/>
            </a:rPr>
            <a:t>Community-based services increased</a:t>
          </a:r>
        </a:p>
        <a:p>
          <a:pPr marL="0" lvl="0" indent="0" algn="ctr" defTabSz="800100">
            <a:lnSpc>
              <a:spcPct val="90000"/>
            </a:lnSpc>
            <a:spcBef>
              <a:spcPct val="0"/>
            </a:spcBef>
            <a:spcAft>
              <a:spcPct val="35000"/>
            </a:spcAft>
            <a:buNone/>
          </a:pPr>
          <a:r>
            <a:rPr lang="en-GB" sz="1800" kern="1200" dirty="0">
              <a:latin typeface="Aptos" panose="020B0004020202020204" pitchFamily="34" charset="0"/>
            </a:rPr>
            <a:t>Families become active partner in care </a:t>
          </a:r>
          <a:r>
            <a:rPr lang="en-US" sz="1800" kern="1200" dirty="0">
              <a:latin typeface="Aptos" panose="020B0004020202020204" pitchFamily="34" charset="0"/>
            </a:rPr>
            <a:t>(Chahboun, Stenseng and Page, 2022)</a:t>
          </a:r>
          <a:endParaRPr lang="en-GB" sz="1800" kern="1200" dirty="0">
            <a:latin typeface="Aptos" panose="020B0004020202020204" pitchFamily="34" charset="0"/>
          </a:endParaRPr>
        </a:p>
      </dsp:txBody>
      <dsp:txXfrm>
        <a:off x="5849333" y="3593179"/>
        <a:ext cx="4321546" cy="2592927"/>
      </dsp:txXfrm>
    </dsp:sp>
    <dsp:sp modelId="{A8B69A79-5654-42DD-B1D4-C8FD33B65695}">
      <dsp:nvSpPr>
        <dsp:cNvPr id="0" name=""/>
        <dsp:cNvSpPr/>
      </dsp:nvSpPr>
      <dsp:spPr>
        <a:xfrm>
          <a:off x="11164835" y="3593179"/>
          <a:ext cx="4321546" cy="2592927"/>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b="1" kern="1200" dirty="0">
              <a:latin typeface="Aptos" panose="020B0004020202020204" pitchFamily="34" charset="0"/>
            </a:rPr>
            <a:t>2010 – Present </a:t>
          </a:r>
          <a:r>
            <a:rPr lang="en-GB" sz="1600" b="1" kern="1200" dirty="0">
              <a:latin typeface="Aptos" panose="020B0004020202020204" pitchFamily="34" charset="0"/>
            </a:rPr>
            <a:t>Person Centred Care</a:t>
          </a:r>
        </a:p>
        <a:p>
          <a:pPr marL="0" lvl="0" indent="0" algn="ctr" defTabSz="711200">
            <a:lnSpc>
              <a:spcPct val="90000"/>
            </a:lnSpc>
            <a:spcBef>
              <a:spcPct val="0"/>
            </a:spcBef>
            <a:spcAft>
              <a:spcPct val="35000"/>
            </a:spcAft>
            <a:buNone/>
          </a:pPr>
          <a:r>
            <a:rPr lang="en-GB" sz="1600" kern="1200" dirty="0">
              <a:latin typeface="Aptos" panose="020B0004020202020204" pitchFamily="34" charset="0"/>
            </a:rPr>
            <a:t>Neurodiversity  movement gained influence</a:t>
          </a:r>
        </a:p>
        <a:p>
          <a:pPr marL="0" lvl="0" indent="0" algn="ctr" defTabSz="711200">
            <a:lnSpc>
              <a:spcPct val="90000"/>
            </a:lnSpc>
            <a:spcBef>
              <a:spcPct val="0"/>
            </a:spcBef>
            <a:spcAft>
              <a:spcPct val="35000"/>
            </a:spcAft>
            <a:buNone/>
          </a:pPr>
          <a:r>
            <a:rPr lang="en-GB" sz="1600" kern="1200" dirty="0">
              <a:latin typeface="Aptos" panose="020B0004020202020204" pitchFamily="34" charset="0"/>
            </a:rPr>
            <a:t>MDT intervention</a:t>
          </a:r>
        </a:p>
        <a:p>
          <a:pPr marL="0" lvl="0" indent="0" algn="ctr" defTabSz="711200">
            <a:lnSpc>
              <a:spcPct val="90000"/>
            </a:lnSpc>
            <a:spcBef>
              <a:spcPct val="0"/>
            </a:spcBef>
            <a:spcAft>
              <a:spcPct val="35000"/>
            </a:spcAft>
            <a:buNone/>
          </a:pPr>
          <a:r>
            <a:rPr lang="en-GB" sz="1600" kern="1200" dirty="0">
              <a:latin typeface="Aptos" panose="020B0004020202020204" pitchFamily="34" charset="0"/>
            </a:rPr>
            <a:t>Family centred approaches</a:t>
          </a:r>
        </a:p>
        <a:p>
          <a:pPr marL="0" lvl="0" indent="0" algn="ctr" defTabSz="711200">
            <a:lnSpc>
              <a:spcPct val="90000"/>
            </a:lnSpc>
            <a:spcBef>
              <a:spcPct val="0"/>
            </a:spcBef>
            <a:spcAft>
              <a:spcPct val="35000"/>
            </a:spcAft>
            <a:buNone/>
          </a:pPr>
          <a:r>
            <a:rPr lang="en-GB" sz="1600" kern="1200" dirty="0">
              <a:latin typeface="Aptos" panose="020B0004020202020204" pitchFamily="34" charset="0"/>
            </a:rPr>
            <a:t>Emphasis on autonomy, inclusion and quality of life</a:t>
          </a:r>
        </a:p>
        <a:p>
          <a:pPr marL="0" lvl="0" indent="0" algn="ctr" defTabSz="711200">
            <a:lnSpc>
              <a:spcPct val="90000"/>
            </a:lnSpc>
            <a:spcBef>
              <a:spcPct val="0"/>
            </a:spcBef>
            <a:spcAft>
              <a:spcPct val="35000"/>
            </a:spcAft>
            <a:buNone/>
          </a:pPr>
          <a:r>
            <a:rPr lang="en-GB" sz="1600" kern="1200" dirty="0">
              <a:latin typeface="Aptos" panose="020B0004020202020204" pitchFamily="34" charset="0"/>
            </a:rPr>
            <a:t>Policy focus equality, reasonable adjustment and lifelong support (National Autistic Society, 2026)</a:t>
          </a:r>
        </a:p>
      </dsp:txBody>
      <dsp:txXfrm>
        <a:off x="11164835" y="3593179"/>
        <a:ext cx="4321546" cy="2592927"/>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A59CD8-D67C-464A-8E25-5574B893C213}" type="datetimeFigureOut">
              <a:rPr lang="en-GB" smtClean="0"/>
              <a:t>01/07/2026</a:t>
            </a:fld>
            <a:endParaRPr lang="en-GB" dirty="0"/>
          </a:p>
        </p:txBody>
      </p:sp>
      <p:sp>
        <p:nvSpPr>
          <p:cNvPr id="4" name="Slide Image Placeholder 3"/>
          <p:cNvSpPr>
            <a:spLocks noGrp="1" noRot="1" noChangeAspect="1"/>
          </p:cNvSpPr>
          <p:nvPr>
            <p:ph type="sldImg" idx="2"/>
          </p:nvPr>
        </p:nvSpPr>
        <p:spPr>
          <a:xfrm>
            <a:off x="1244600" y="1143000"/>
            <a:ext cx="4368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B681DA-B558-48B1-B9D9-58FE9C89F184}" type="slidenum">
              <a:rPr lang="en-GB" smtClean="0"/>
              <a:t>‹#›</a:t>
            </a:fld>
            <a:endParaRPr lang="en-GB" dirty="0"/>
          </a:p>
        </p:txBody>
      </p:sp>
    </p:spTree>
    <p:extLst>
      <p:ext uri="{BB962C8B-B14F-4D97-AF65-F5344CB8AC3E}">
        <p14:creationId xmlns:p14="http://schemas.microsoft.com/office/powerpoint/2010/main" val="24117174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681DA-B558-48B1-B9D9-58FE9C89F184}" type="slidenum">
              <a:rPr lang="en-GB" smtClean="0"/>
              <a:t>2</a:t>
            </a:fld>
            <a:endParaRPr lang="en-GB" dirty="0"/>
          </a:p>
        </p:txBody>
      </p:sp>
    </p:spTree>
    <p:extLst>
      <p:ext uri="{BB962C8B-B14F-4D97-AF65-F5344CB8AC3E}">
        <p14:creationId xmlns:p14="http://schemas.microsoft.com/office/powerpoint/2010/main" val="35616494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70641" y="3499590"/>
            <a:ext cx="25733931" cy="7444669"/>
          </a:xfrm>
        </p:spPr>
        <p:txBody>
          <a:bodyPr anchor="b"/>
          <a:lstStyle>
            <a:lvl1pPr algn="ctr">
              <a:defRPr sz="18709"/>
            </a:lvl1pPr>
          </a:lstStyle>
          <a:p>
            <a:r>
              <a:rPr lang="en-US"/>
              <a:t>Click to edit Master title style</a:t>
            </a:r>
            <a:endParaRPr lang="en-US" dirty="0"/>
          </a:p>
        </p:txBody>
      </p:sp>
      <p:sp>
        <p:nvSpPr>
          <p:cNvPr id="3" name="Subtitle 2"/>
          <p:cNvSpPr>
            <a:spLocks noGrp="1"/>
          </p:cNvSpPr>
          <p:nvPr>
            <p:ph type="subTitle" idx="1"/>
          </p:nvPr>
        </p:nvSpPr>
        <p:spPr>
          <a:xfrm>
            <a:off x="3784402" y="11231355"/>
            <a:ext cx="22706410" cy="5162758"/>
          </a:xfrm>
        </p:spPr>
        <p:txBody>
          <a:bodyPr/>
          <a:lstStyle>
            <a:lvl1pPr marL="0" indent="0" algn="ctr">
              <a:buNone/>
              <a:defRPr sz="7483"/>
            </a:lvl1pPr>
            <a:lvl2pPr marL="1425595" indent="0" algn="ctr">
              <a:buNone/>
              <a:defRPr sz="6236"/>
            </a:lvl2pPr>
            <a:lvl3pPr marL="2851191" indent="0" algn="ctr">
              <a:buNone/>
              <a:defRPr sz="5613"/>
            </a:lvl3pPr>
            <a:lvl4pPr marL="4276786" indent="0" algn="ctr">
              <a:buNone/>
              <a:defRPr sz="4989"/>
            </a:lvl4pPr>
            <a:lvl5pPr marL="5702381" indent="0" algn="ctr">
              <a:buNone/>
              <a:defRPr sz="4989"/>
            </a:lvl5pPr>
            <a:lvl6pPr marL="7127977" indent="0" algn="ctr">
              <a:buNone/>
              <a:defRPr sz="4989"/>
            </a:lvl6pPr>
            <a:lvl7pPr marL="8553572" indent="0" algn="ctr">
              <a:buNone/>
              <a:defRPr sz="4989"/>
            </a:lvl7pPr>
            <a:lvl8pPr marL="9979167" indent="0" algn="ctr">
              <a:buNone/>
              <a:defRPr sz="4989"/>
            </a:lvl8pPr>
            <a:lvl9pPr marL="11404763" indent="0" algn="ctr">
              <a:buNone/>
              <a:defRPr sz="4989"/>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01/07/2026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dirty="0"/>
          </a:p>
        </p:txBody>
      </p:sp>
    </p:spTree>
    <p:extLst>
      <p:ext uri="{BB962C8B-B14F-4D97-AF65-F5344CB8AC3E}">
        <p14:creationId xmlns:p14="http://schemas.microsoft.com/office/powerpoint/2010/main" val="2778961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01/07/2026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dirty="0"/>
          </a:p>
        </p:txBody>
      </p:sp>
    </p:spTree>
    <p:extLst>
      <p:ext uri="{BB962C8B-B14F-4D97-AF65-F5344CB8AC3E}">
        <p14:creationId xmlns:p14="http://schemas.microsoft.com/office/powerpoint/2010/main" val="2610018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65654" y="5331063"/>
            <a:ext cx="26112371" cy="8894992"/>
          </a:xfrm>
        </p:spPr>
        <p:txBody>
          <a:bodyPr anchor="b"/>
          <a:lstStyle>
            <a:lvl1pPr>
              <a:defRPr sz="18709"/>
            </a:lvl1pPr>
          </a:lstStyle>
          <a:p>
            <a:r>
              <a:rPr lang="en-US"/>
              <a:t>Click to edit Master title style</a:t>
            </a:r>
            <a:endParaRPr lang="en-US" dirty="0"/>
          </a:p>
        </p:txBody>
      </p:sp>
      <p:sp>
        <p:nvSpPr>
          <p:cNvPr id="3" name="Text Placeholder 2"/>
          <p:cNvSpPr>
            <a:spLocks noGrp="1"/>
          </p:cNvSpPr>
          <p:nvPr>
            <p:ph type="body" idx="1"/>
          </p:nvPr>
        </p:nvSpPr>
        <p:spPr>
          <a:xfrm>
            <a:off x="2065654" y="14310205"/>
            <a:ext cx="26112371" cy="4677666"/>
          </a:xfrm>
        </p:spPr>
        <p:txBody>
          <a:bodyPr/>
          <a:lstStyle>
            <a:lvl1pPr marL="0" indent="0">
              <a:buNone/>
              <a:defRPr sz="7483">
                <a:solidFill>
                  <a:schemeClr val="tx1"/>
                </a:solidFill>
              </a:defRPr>
            </a:lvl1pPr>
            <a:lvl2pPr marL="1425595" indent="0">
              <a:buNone/>
              <a:defRPr sz="6236">
                <a:solidFill>
                  <a:schemeClr val="tx1">
                    <a:tint val="75000"/>
                  </a:schemeClr>
                </a:solidFill>
              </a:defRPr>
            </a:lvl2pPr>
            <a:lvl3pPr marL="2851191" indent="0">
              <a:buNone/>
              <a:defRPr sz="5613">
                <a:solidFill>
                  <a:schemeClr val="tx1">
                    <a:tint val="75000"/>
                  </a:schemeClr>
                </a:solidFill>
              </a:defRPr>
            </a:lvl3pPr>
            <a:lvl4pPr marL="4276786" indent="0">
              <a:buNone/>
              <a:defRPr sz="4989">
                <a:solidFill>
                  <a:schemeClr val="tx1">
                    <a:tint val="75000"/>
                  </a:schemeClr>
                </a:solidFill>
              </a:defRPr>
            </a:lvl4pPr>
            <a:lvl5pPr marL="5702381" indent="0">
              <a:buNone/>
              <a:defRPr sz="4989">
                <a:solidFill>
                  <a:schemeClr val="tx1">
                    <a:tint val="75000"/>
                  </a:schemeClr>
                </a:solidFill>
              </a:defRPr>
            </a:lvl5pPr>
            <a:lvl6pPr marL="7127977" indent="0">
              <a:buNone/>
              <a:defRPr sz="4989">
                <a:solidFill>
                  <a:schemeClr val="tx1">
                    <a:tint val="75000"/>
                  </a:schemeClr>
                </a:solidFill>
              </a:defRPr>
            </a:lvl6pPr>
            <a:lvl7pPr marL="8553572" indent="0">
              <a:buNone/>
              <a:defRPr sz="4989">
                <a:solidFill>
                  <a:schemeClr val="tx1">
                    <a:tint val="75000"/>
                  </a:schemeClr>
                </a:solidFill>
              </a:defRPr>
            </a:lvl7pPr>
            <a:lvl8pPr marL="9979167" indent="0">
              <a:buNone/>
              <a:defRPr sz="4989">
                <a:solidFill>
                  <a:schemeClr val="tx1">
                    <a:tint val="75000"/>
                  </a:schemeClr>
                </a:solidFill>
              </a:defRPr>
            </a:lvl8pPr>
            <a:lvl9pPr marL="11404763" indent="0">
              <a:buNone/>
              <a:defRPr sz="4989">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01/07/2026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dirty="0"/>
          </a:p>
        </p:txBody>
      </p:sp>
    </p:spTree>
    <p:extLst>
      <p:ext uri="{BB962C8B-B14F-4D97-AF65-F5344CB8AC3E}">
        <p14:creationId xmlns:p14="http://schemas.microsoft.com/office/powerpoint/2010/main" val="7849752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081421" y="5692400"/>
            <a:ext cx="12866966" cy="13567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5326826" y="5692400"/>
            <a:ext cx="12866966" cy="13567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F277553-F296-4DFB-BD15-770B47FF2CCF}" type="datetimeFigureOut">
              <a:rPr lang="en-GB" smtClean="0"/>
              <a:t>01/07/2026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F1F8E63-D4E6-420C-B763-C5977E96A00A}" type="slidenum">
              <a:rPr lang="en-GB" smtClean="0"/>
              <a:t>‹#›</a:t>
            </a:fld>
            <a:endParaRPr lang="en-GB" dirty="0"/>
          </a:p>
        </p:txBody>
      </p:sp>
    </p:spTree>
    <p:extLst>
      <p:ext uri="{BB962C8B-B14F-4D97-AF65-F5344CB8AC3E}">
        <p14:creationId xmlns:p14="http://schemas.microsoft.com/office/powerpoint/2010/main" val="19869086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85364" y="1138485"/>
            <a:ext cx="26112371" cy="4133179"/>
          </a:xfrm>
        </p:spPr>
        <p:txBody>
          <a:bodyPr/>
          <a:lstStyle/>
          <a:p>
            <a:r>
              <a:rPr lang="en-US"/>
              <a:t>Click to edit Master title style</a:t>
            </a:r>
            <a:endParaRPr lang="en-US" dirty="0"/>
          </a:p>
        </p:txBody>
      </p:sp>
      <p:sp>
        <p:nvSpPr>
          <p:cNvPr id="3" name="Text Placeholder 2"/>
          <p:cNvSpPr>
            <a:spLocks noGrp="1"/>
          </p:cNvSpPr>
          <p:nvPr>
            <p:ph type="body" idx="1"/>
          </p:nvPr>
        </p:nvSpPr>
        <p:spPr>
          <a:xfrm>
            <a:off x="2085368" y="5241960"/>
            <a:ext cx="12807832" cy="2569003"/>
          </a:xfrm>
        </p:spPr>
        <p:txBody>
          <a:bodyPr anchor="b"/>
          <a:lstStyle>
            <a:lvl1pPr marL="0" indent="0">
              <a:buNone/>
              <a:defRPr sz="7483" b="1"/>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US"/>
              <a:t>Click to edit Master text styles</a:t>
            </a:r>
          </a:p>
        </p:txBody>
      </p:sp>
      <p:sp>
        <p:nvSpPr>
          <p:cNvPr id="4" name="Content Placeholder 3"/>
          <p:cNvSpPr>
            <a:spLocks noGrp="1"/>
          </p:cNvSpPr>
          <p:nvPr>
            <p:ph sz="half" idx="2"/>
          </p:nvPr>
        </p:nvSpPr>
        <p:spPr>
          <a:xfrm>
            <a:off x="2085368" y="7810963"/>
            <a:ext cx="12807832" cy="11488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5326828" y="5241960"/>
            <a:ext cx="12870909" cy="2569003"/>
          </a:xfrm>
        </p:spPr>
        <p:txBody>
          <a:bodyPr anchor="b"/>
          <a:lstStyle>
            <a:lvl1pPr marL="0" indent="0">
              <a:buNone/>
              <a:defRPr sz="7483" b="1"/>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US"/>
              <a:t>Click to edit Master text styles</a:t>
            </a:r>
          </a:p>
        </p:txBody>
      </p:sp>
      <p:sp>
        <p:nvSpPr>
          <p:cNvPr id="6" name="Content Placeholder 5"/>
          <p:cNvSpPr>
            <a:spLocks noGrp="1"/>
          </p:cNvSpPr>
          <p:nvPr>
            <p:ph sz="quarter" idx="4"/>
          </p:nvPr>
        </p:nvSpPr>
        <p:spPr>
          <a:xfrm>
            <a:off x="15326828" y="7810963"/>
            <a:ext cx="12870909" cy="11488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277553-F296-4DFB-BD15-770B47FF2CCF}" type="datetimeFigureOut">
              <a:rPr lang="en-GB" smtClean="0"/>
              <a:t>01/07/2026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9F1F8E63-D4E6-420C-B763-C5977E96A00A}" type="slidenum">
              <a:rPr lang="en-GB" smtClean="0"/>
              <a:t>‹#›</a:t>
            </a:fld>
            <a:endParaRPr lang="en-GB" dirty="0"/>
          </a:p>
        </p:txBody>
      </p:sp>
    </p:spTree>
    <p:extLst>
      <p:ext uri="{BB962C8B-B14F-4D97-AF65-F5344CB8AC3E}">
        <p14:creationId xmlns:p14="http://schemas.microsoft.com/office/powerpoint/2010/main" val="2761513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F277553-F296-4DFB-BD15-770B47FF2CCF}" type="datetimeFigureOut">
              <a:rPr lang="en-GB" smtClean="0"/>
              <a:t>01/07/2026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9F1F8E63-D4E6-420C-B763-C5977E96A00A}" type="slidenum">
              <a:rPr lang="en-GB" smtClean="0"/>
              <a:t>‹#›</a:t>
            </a:fld>
            <a:endParaRPr lang="en-GB" dirty="0"/>
          </a:p>
        </p:txBody>
      </p:sp>
    </p:spTree>
    <p:extLst>
      <p:ext uri="{BB962C8B-B14F-4D97-AF65-F5344CB8AC3E}">
        <p14:creationId xmlns:p14="http://schemas.microsoft.com/office/powerpoint/2010/main" val="32891538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277553-F296-4DFB-BD15-770B47FF2CCF}" type="datetimeFigureOut">
              <a:rPr lang="en-GB" smtClean="0"/>
              <a:t>01/07/2026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9F1F8E63-D4E6-420C-B763-C5977E96A00A}" type="slidenum">
              <a:rPr lang="en-GB" smtClean="0"/>
              <a:t>‹#›</a:t>
            </a:fld>
            <a:endParaRPr lang="en-GB" dirty="0"/>
          </a:p>
        </p:txBody>
      </p:sp>
    </p:spTree>
    <p:extLst>
      <p:ext uri="{BB962C8B-B14F-4D97-AF65-F5344CB8AC3E}">
        <p14:creationId xmlns:p14="http://schemas.microsoft.com/office/powerpoint/2010/main" val="517000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1425575"/>
            <a:ext cx="9764544" cy="4989513"/>
          </a:xfrm>
        </p:spPr>
        <p:txBody>
          <a:bodyPr anchor="b"/>
          <a:lstStyle>
            <a:lvl1pPr>
              <a:defRPr sz="9978"/>
            </a:lvl1pPr>
          </a:lstStyle>
          <a:p>
            <a:r>
              <a:rPr lang="en-US"/>
              <a:t>Click to edit Master title style</a:t>
            </a:r>
            <a:endParaRPr lang="en-US" dirty="0"/>
          </a:p>
        </p:txBody>
      </p:sp>
      <p:sp>
        <p:nvSpPr>
          <p:cNvPr id="3" name="Content Placeholder 2"/>
          <p:cNvSpPr>
            <a:spLocks noGrp="1"/>
          </p:cNvSpPr>
          <p:nvPr>
            <p:ph idx="1"/>
          </p:nvPr>
        </p:nvSpPr>
        <p:spPr>
          <a:xfrm>
            <a:off x="12870909" y="3078850"/>
            <a:ext cx="15326827" cy="15196234"/>
          </a:xfrm>
        </p:spPr>
        <p:txBody>
          <a:bodyPr/>
          <a:lstStyle>
            <a:lvl1pPr>
              <a:defRPr sz="9978"/>
            </a:lvl1pPr>
            <a:lvl2pPr>
              <a:defRPr sz="8731"/>
            </a:lvl2pPr>
            <a:lvl3pPr>
              <a:defRPr sz="7483"/>
            </a:lvl3pPr>
            <a:lvl4pPr>
              <a:defRPr sz="6236"/>
            </a:lvl4pPr>
            <a:lvl5pPr>
              <a:defRPr sz="6236"/>
            </a:lvl5pPr>
            <a:lvl6pPr>
              <a:defRPr sz="6236"/>
            </a:lvl6pPr>
            <a:lvl7pPr>
              <a:defRPr sz="6236"/>
            </a:lvl7pPr>
            <a:lvl8pPr>
              <a:defRPr sz="6236"/>
            </a:lvl8pPr>
            <a:lvl9pPr>
              <a:defRPr sz="623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085364" y="6415088"/>
            <a:ext cx="9764544" cy="11884743"/>
          </a:xfrm>
        </p:spPr>
        <p:txBody>
          <a:bodyPr/>
          <a:lstStyle>
            <a:lvl1pPr marL="0" indent="0">
              <a:buNone/>
              <a:defRPr sz="4989"/>
            </a:lvl1pPr>
            <a:lvl2pPr marL="1425595" indent="0">
              <a:buNone/>
              <a:defRPr sz="4365"/>
            </a:lvl2pPr>
            <a:lvl3pPr marL="2851191" indent="0">
              <a:buNone/>
              <a:defRPr sz="3742"/>
            </a:lvl3pPr>
            <a:lvl4pPr marL="4276786" indent="0">
              <a:buNone/>
              <a:defRPr sz="3118"/>
            </a:lvl4pPr>
            <a:lvl5pPr marL="5702381" indent="0">
              <a:buNone/>
              <a:defRPr sz="3118"/>
            </a:lvl5pPr>
            <a:lvl6pPr marL="7127977" indent="0">
              <a:buNone/>
              <a:defRPr sz="3118"/>
            </a:lvl6pPr>
            <a:lvl7pPr marL="8553572" indent="0">
              <a:buNone/>
              <a:defRPr sz="3118"/>
            </a:lvl7pPr>
            <a:lvl8pPr marL="9979167" indent="0">
              <a:buNone/>
              <a:defRPr sz="3118"/>
            </a:lvl8pPr>
            <a:lvl9pPr marL="11404763" indent="0">
              <a:buNone/>
              <a:defRPr sz="3118"/>
            </a:lvl9pPr>
          </a:lstStyle>
          <a:p>
            <a:pPr lvl="0"/>
            <a:r>
              <a:rPr lang="en-US"/>
              <a:t>Click to edit Master text styles</a:t>
            </a:r>
          </a:p>
        </p:txBody>
      </p:sp>
      <p:sp>
        <p:nvSpPr>
          <p:cNvPr id="5" name="Date Placeholder 4"/>
          <p:cNvSpPr>
            <a:spLocks noGrp="1"/>
          </p:cNvSpPr>
          <p:nvPr>
            <p:ph type="dt" sz="half" idx="10"/>
          </p:nvPr>
        </p:nvSpPr>
        <p:spPr/>
        <p:txBody>
          <a:bodyPr/>
          <a:lstStyle/>
          <a:p>
            <a:fld id="{5F277553-F296-4DFB-BD15-770B47FF2CCF}" type="datetimeFigureOut">
              <a:rPr lang="en-GB" smtClean="0"/>
              <a:t>01/07/2026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F1F8E63-D4E6-420C-B763-C5977E96A00A}" type="slidenum">
              <a:rPr lang="en-GB" smtClean="0"/>
              <a:t>‹#›</a:t>
            </a:fld>
            <a:endParaRPr lang="en-GB" dirty="0"/>
          </a:p>
        </p:txBody>
      </p:sp>
    </p:spTree>
    <p:extLst>
      <p:ext uri="{BB962C8B-B14F-4D97-AF65-F5344CB8AC3E}">
        <p14:creationId xmlns:p14="http://schemas.microsoft.com/office/powerpoint/2010/main" val="41024493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1425575"/>
            <a:ext cx="9764544" cy="4989513"/>
          </a:xfrm>
        </p:spPr>
        <p:txBody>
          <a:bodyPr anchor="b"/>
          <a:lstStyle>
            <a:lvl1pPr>
              <a:defRPr sz="9978"/>
            </a:lvl1pPr>
          </a:lstStyle>
          <a:p>
            <a:r>
              <a:rPr lang="en-US"/>
              <a:t>Click to edit Master title style</a:t>
            </a:r>
            <a:endParaRPr lang="en-US" dirty="0"/>
          </a:p>
        </p:txBody>
      </p:sp>
      <p:sp>
        <p:nvSpPr>
          <p:cNvPr id="3" name="Picture Placeholder 2"/>
          <p:cNvSpPr>
            <a:spLocks noGrp="1" noChangeAspect="1"/>
          </p:cNvSpPr>
          <p:nvPr>
            <p:ph type="pic" idx="1"/>
          </p:nvPr>
        </p:nvSpPr>
        <p:spPr>
          <a:xfrm>
            <a:off x="12870909" y="3078850"/>
            <a:ext cx="15326827" cy="15196234"/>
          </a:xfrm>
        </p:spPr>
        <p:txBody>
          <a:bodyPr anchor="t"/>
          <a:lstStyle>
            <a:lvl1pPr marL="0" indent="0">
              <a:buNone/>
              <a:defRPr sz="9978"/>
            </a:lvl1pPr>
            <a:lvl2pPr marL="1425595" indent="0">
              <a:buNone/>
              <a:defRPr sz="8731"/>
            </a:lvl2pPr>
            <a:lvl3pPr marL="2851191" indent="0">
              <a:buNone/>
              <a:defRPr sz="7483"/>
            </a:lvl3pPr>
            <a:lvl4pPr marL="4276786" indent="0">
              <a:buNone/>
              <a:defRPr sz="6236"/>
            </a:lvl4pPr>
            <a:lvl5pPr marL="5702381" indent="0">
              <a:buNone/>
              <a:defRPr sz="6236"/>
            </a:lvl5pPr>
            <a:lvl6pPr marL="7127977" indent="0">
              <a:buNone/>
              <a:defRPr sz="6236"/>
            </a:lvl6pPr>
            <a:lvl7pPr marL="8553572" indent="0">
              <a:buNone/>
              <a:defRPr sz="6236"/>
            </a:lvl7pPr>
            <a:lvl8pPr marL="9979167" indent="0">
              <a:buNone/>
              <a:defRPr sz="6236"/>
            </a:lvl8pPr>
            <a:lvl9pPr marL="11404763" indent="0">
              <a:buNone/>
              <a:defRPr sz="6236"/>
            </a:lvl9pPr>
          </a:lstStyle>
          <a:p>
            <a:r>
              <a:rPr lang="en-US" dirty="0"/>
              <a:t>Click icon to add picture</a:t>
            </a:r>
          </a:p>
        </p:txBody>
      </p:sp>
      <p:sp>
        <p:nvSpPr>
          <p:cNvPr id="4" name="Text Placeholder 3"/>
          <p:cNvSpPr>
            <a:spLocks noGrp="1"/>
          </p:cNvSpPr>
          <p:nvPr>
            <p:ph type="body" sz="half" idx="2"/>
          </p:nvPr>
        </p:nvSpPr>
        <p:spPr>
          <a:xfrm>
            <a:off x="2085364" y="6415088"/>
            <a:ext cx="9764544" cy="11884743"/>
          </a:xfrm>
        </p:spPr>
        <p:txBody>
          <a:bodyPr/>
          <a:lstStyle>
            <a:lvl1pPr marL="0" indent="0">
              <a:buNone/>
              <a:defRPr sz="4989"/>
            </a:lvl1pPr>
            <a:lvl2pPr marL="1425595" indent="0">
              <a:buNone/>
              <a:defRPr sz="4365"/>
            </a:lvl2pPr>
            <a:lvl3pPr marL="2851191" indent="0">
              <a:buNone/>
              <a:defRPr sz="3742"/>
            </a:lvl3pPr>
            <a:lvl4pPr marL="4276786" indent="0">
              <a:buNone/>
              <a:defRPr sz="3118"/>
            </a:lvl4pPr>
            <a:lvl5pPr marL="5702381" indent="0">
              <a:buNone/>
              <a:defRPr sz="3118"/>
            </a:lvl5pPr>
            <a:lvl6pPr marL="7127977" indent="0">
              <a:buNone/>
              <a:defRPr sz="3118"/>
            </a:lvl6pPr>
            <a:lvl7pPr marL="8553572" indent="0">
              <a:buNone/>
              <a:defRPr sz="3118"/>
            </a:lvl7pPr>
            <a:lvl8pPr marL="9979167" indent="0">
              <a:buNone/>
              <a:defRPr sz="3118"/>
            </a:lvl8pPr>
            <a:lvl9pPr marL="11404763" indent="0">
              <a:buNone/>
              <a:defRPr sz="3118"/>
            </a:lvl9pPr>
          </a:lstStyle>
          <a:p>
            <a:pPr lvl="0"/>
            <a:r>
              <a:rPr lang="en-US"/>
              <a:t>Click to edit Master text styles</a:t>
            </a:r>
          </a:p>
        </p:txBody>
      </p:sp>
      <p:sp>
        <p:nvSpPr>
          <p:cNvPr id="5" name="Date Placeholder 4"/>
          <p:cNvSpPr>
            <a:spLocks noGrp="1"/>
          </p:cNvSpPr>
          <p:nvPr>
            <p:ph type="dt" sz="half" idx="10"/>
          </p:nvPr>
        </p:nvSpPr>
        <p:spPr/>
        <p:txBody>
          <a:bodyPr/>
          <a:lstStyle/>
          <a:p>
            <a:fld id="{5F277553-F296-4DFB-BD15-770B47FF2CCF}" type="datetimeFigureOut">
              <a:rPr lang="en-GB" smtClean="0"/>
              <a:t>01/07/2026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F1F8E63-D4E6-420C-B763-C5977E96A00A}" type="slidenum">
              <a:rPr lang="en-GB" smtClean="0"/>
              <a:t>‹#›</a:t>
            </a:fld>
            <a:endParaRPr lang="en-GB" dirty="0"/>
          </a:p>
        </p:txBody>
      </p:sp>
    </p:spTree>
    <p:extLst>
      <p:ext uri="{BB962C8B-B14F-4D97-AF65-F5344CB8AC3E}">
        <p14:creationId xmlns:p14="http://schemas.microsoft.com/office/powerpoint/2010/main" val="2270248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01/07/2026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dirty="0"/>
          </a:p>
        </p:txBody>
      </p:sp>
    </p:spTree>
    <p:extLst>
      <p:ext uri="{BB962C8B-B14F-4D97-AF65-F5344CB8AC3E}">
        <p14:creationId xmlns:p14="http://schemas.microsoft.com/office/powerpoint/2010/main" val="2961113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1665701" y="1138480"/>
            <a:ext cx="6528093" cy="1812163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081423" y="1138480"/>
            <a:ext cx="19205838" cy="181216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01/07/2026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dirty="0"/>
          </a:p>
        </p:txBody>
      </p:sp>
    </p:spTree>
    <p:extLst>
      <p:ext uri="{BB962C8B-B14F-4D97-AF65-F5344CB8AC3E}">
        <p14:creationId xmlns:p14="http://schemas.microsoft.com/office/powerpoint/2010/main" val="4033838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81421" y="1138485"/>
            <a:ext cx="26112371" cy="4133179"/>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081421" y="5692400"/>
            <a:ext cx="26112371" cy="13567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081421" y="19819457"/>
            <a:ext cx="6811923" cy="1138480"/>
          </a:xfrm>
          <a:prstGeom prst="rect">
            <a:avLst/>
          </a:prstGeom>
        </p:spPr>
        <p:txBody>
          <a:bodyPr vert="horz" lIns="91440" tIns="45720" rIns="91440" bIns="45720" rtlCol="0" anchor="ctr"/>
          <a:lstStyle>
            <a:lvl1pPr algn="l">
              <a:defRPr sz="3742">
                <a:solidFill>
                  <a:schemeClr val="tx1">
                    <a:tint val="75000"/>
                  </a:schemeClr>
                </a:solidFill>
              </a:defRPr>
            </a:lvl1pPr>
          </a:lstStyle>
          <a:p>
            <a:fld id="{5F277553-F296-4DFB-BD15-770B47FF2CCF}" type="datetimeFigureOut">
              <a:rPr lang="en-GB" smtClean="0"/>
              <a:t>01/07/2026</a:t>
            </a:fld>
            <a:endParaRPr lang="en-GB" dirty="0"/>
          </a:p>
        </p:txBody>
      </p:sp>
      <p:sp>
        <p:nvSpPr>
          <p:cNvPr id="5" name="Footer Placeholder 4"/>
          <p:cNvSpPr>
            <a:spLocks noGrp="1"/>
          </p:cNvSpPr>
          <p:nvPr>
            <p:ph type="ftr" sz="quarter" idx="3"/>
          </p:nvPr>
        </p:nvSpPr>
        <p:spPr>
          <a:xfrm>
            <a:off x="10028665" y="19819457"/>
            <a:ext cx="10217884" cy="1138480"/>
          </a:xfrm>
          <a:prstGeom prst="rect">
            <a:avLst/>
          </a:prstGeom>
        </p:spPr>
        <p:txBody>
          <a:bodyPr vert="horz" lIns="91440" tIns="45720" rIns="91440" bIns="45720" rtlCol="0" anchor="ctr"/>
          <a:lstStyle>
            <a:lvl1pPr algn="ctr">
              <a:defRPr sz="3742">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21381869" y="19819457"/>
            <a:ext cx="6811923" cy="1138480"/>
          </a:xfrm>
          <a:prstGeom prst="rect">
            <a:avLst/>
          </a:prstGeom>
        </p:spPr>
        <p:txBody>
          <a:bodyPr vert="horz" lIns="91440" tIns="45720" rIns="91440" bIns="45720" rtlCol="0" anchor="ctr"/>
          <a:lstStyle>
            <a:lvl1pPr algn="r">
              <a:defRPr sz="3742">
                <a:solidFill>
                  <a:schemeClr val="tx1">
                    <a:tint val="75000"/>
                  </a:schemeClr>
                </a:solidFill>
              </a:defRPr>
            </a:lvl1pPr>
          </a:lstStyle>
          <a:p>
            <a:fld id="{9F1F8E63-D4E6-420C-B763-C5977E96A00A}" type="slidenum">
              <a:rPr lang="en-GB" smtClean="0"/>
              <a:t>‹#›</a:t>
            </a:fld>
            <a:endParaRPr lang="en-GB" dirty="0"/>
          </a:p>
        </p:txBody>
      </p:sp>
    </p:spTree>
    <p:extLst>
      <p:ext uri="{BB962C8B-B14F-4D97-AF65-F5344CB8AC3E}">
        <p14:creationId xmlns:p14="http://schemas.microsoft.com/office/powerpoint/2010/main" val="2295098335"/>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l" defTabSz="2851191" rtl="0" eaLnBrk="1" latinLnBrk="0" hangingPunct="1">
        <a:lnSpc>
          <a:spcPct val="90000"/>
        </a:lnSpc>
        <a:spcBef>
          <a:spcPct val="0"/>
        </a:spcBef>
        <a:buNone/>
        <a:defRPr sz="13720" kern="1200">
          <a:solidFill>
            <a:schemeClr val="tx1"/>
          </a:solidFill>
          <a:latin typeface="+mj-lt"/>
          <a:ea typeface="+mj-ea"/>
          <a:cs typeface="+mj-cs"/>
        </a:defRPr>
      </a:lvl1pPr>
    </p:titleStyle>
    <p:bodyStyle>
      <a:lvl1pPr marL="712798" indent="-712798" algn="l" defTabSz="2851191" rtl="0" eaLnBrk="1" latinLnBrk="0" hangingPunct="1">
        <a:lnSpc>
          <a:spcPct val="90000"/>
        </a:lnSpc>
        <a:spcBef>
          <a:spcPts val="3118"/>
        </a:spcBef>
        <a:buFont typeface="Arial" panose="020B0604020202020204" pitchFamily="34" charset="0"/>
        <a:buChar char="•"/>
        <a:defRPr sz="8731" kern="1200">
          <a:solidFill>
            <a:schemeClr val="tx1"/>
          </a:solidFill>
          <a:latin typeface="+mn-lt"/>
          <a:ea typeface="+mn-ea"/>
          <a:cs typeface="+mn-cs"/>
        </a:defRPr>
      </a:lvl1pPr>
      <a:lvl2pPr marL="2138393" indent="-712798" algn="l" defTabSz="2851191" rtl="0" eaLnBrk="1" latinLnBrk="0" hangingPunct="1">
        <a:lnSpc>
          <a:spcPct val="90000"/>
        </a:lnSpc>
        <a:spcBef>
          <a:spcPts val="1559"/>
        </a:spcBef>
        <a:buFont typeface="Arial" panose="020B0604020202020204" pitchFamily="34" charset="0"/>
        <a:buChar char="•"/>
        <a:defRPr sz="7483" kern="1200">
          <a:solidFill>
            <a:schemeClr val="tx1"/>
          </a:solidFill>
          <a:latin typeface="+mn-lt"/>
          <a:ea typeface="+mn-ea"/>
          <a:cs typeface="+mn-cs"/>
        </a:defRPr>
      </a:lvl2pPr>
      <a:lvl3pPr marL="3563988" indent="-712798" algn="l" defTabSz="2851191" rtl="0" eaLnBrk="1" latinLnBrk="0" hangingPunct="1">
        <a:lnSpc>
          <a:spcPct val="90000"/>
        </a:lnSpc>
        <a:spcBef>
          <a:spcPts val="1559"/>
        </a:spcBef>
        <a:buFont typeface="Arial" panose="020B0604020202020204" pitchFamily="34" charset="0"/>
        <a:buChar char="•"/>
        <a:defRPr sz="6236" kern="1200">
          <a:solidFill>
            <a:schemeClr val="tx1"/>
          </a:solidFill>
          <a:latin typeface="+mn-lt"/>
          <a:ea typeface="+mn-ea"/>
          <a:cs typeface="+mn-cs"/>
        </a:defRPr>
      </a:lvl3pPr>
      <a:lvl4pPr marL="4989584"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4pPr>
      <a:lvl5pPr marL="6415179"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5pPr>
      <a:lvl6pPr marL="7840774"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6pPr>
      <a:lvl7pPr marL="9266370"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7pPr>
      <a:lvl8pPr marL="10691965"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8pPr>
      <a:lvl9pPr marL="12117560"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9pPr>
    </p:bodyStyle>
    <p:otherStyle>
      <a:defPPr>
        <a:defRPr lang="en-US"/>
      </a:defPPr>
      <a:lvl1pPr marL="0" algn="l" defTabSz="2851191" rtl="0" eaLnBrk="1" latinLnBrk="0" hangingPunct="1">
        <a:defRPr sz="5613" kern="1200">
          <a:solidFill>
            <a:schemeClr val="tx1"/>
          </a:solidFill>
          <a:latin typeface="+mn-lt"/>
          <a:ea typeface="+mn-ea"/>
          <a:cs typeface="+mn-cs"/>
        </a:defRPr>
      </a:lvl1pPr>
      <a:lvl2pPr marL="1425595" algn="l" defTabSz="2851191" rtl="0" eaLnBrk="1" latinLnBrk="0" hangingPunct="1">
        <a:defRPr sz="5613" kern="1200">
          <a:solidFill>
            <a:schemeClr val="tx1"/>
          </a:solidFill>
          <a:latin typeface="+mn-lt"/>
          <a:ea typeface="+mn-ea"/>
          <a:cs typeface="+mn-cs"/>
        </a:defRPr>
      </a:lvl2pPr>
      <a:lvl3pPr marL="2851191" algn="l" defTabSz="2851191" rtl="0" eaLnBrk="1" latinLnBrk="0" hangingPunct="1">
        <a:defRPr sz="5613" kern="1200">
          <a:solidFill>
            <a:schemeClr val="tx1"/>
          </a:solidFill>
          <a:latin typeface="+mn-lt"/>
          <a:ea typeface="+mn-ea"/>
          <a:cs typeface="+mn-cs"/>
        </a:defRPr>
      </a:lvl3pPr>
      <a:lvl4pPr marL="4276786" algn="l" defTabSz="2851191" rtl="0" eaLnBrk="1" latinLnBrk="0" hangingPunct="1">
        <a:defRPr sz="5613" kern="1200">
          <a:solidFill>
            <a:schemeClr val="tx1"/>
          </a:solidFill>
          <a:latin typeface="+mn-lt"/>
          <a:ea typeface="+mn-ea"/>
          <a:cs typeface="+mn-cs"/>
        </a:defRPr>
      </a:lvl4pPr>
      <a:lvl5pPr marL="5702381" algn="l" defTabSz="2851191" rtl="0" eaLnBrk="1" latinLnBrk="0" hangingPunct="1">
        <a:defRPr sz="5613" kern="1200">
          <a:solidFill>
            <a:schemeClr val="tx1"/>
          </a:solidFill>
          <a:latin typeface="+mn-lt"/>
          <a:ea typeface="+mn-ea"/>
          <a:cs typeface="+mn-cs"/>
        </a:defRPr>
      </a:lvl5pPr>
      <a:lvl6pPr marL="7127977" algn="l" defTabSz="2851191" rtl="0" eaLnBrk="1" latinLnBrk="0" hangingPunct="1">
        <a:defRPr sz="5613" kern="1200">
          <a:solidFill>
            <a:schemeClr val="tx1"/>
          </a:solidFill>
          <a:latin typeface="+mn-lt"/>
          <a:ea typeface="+mn-ea"/>
          <a:cs typeface="+mn-cs"/>
        </a:defRPr>
      </a:lvl6pPr>
      <a:lvl7pPr marL="8553572" algn="l" defTabSz="2851191" rtl="0" eaLnBrk="1" latinLnBrk="0" hangingPunct="1">
        <a:defRPr sz="5613" kern="1200">
          <a:solidFill>
            <a:schemeClr val="tx1"/>
          </a:solidFill>
          <a:latin typeface="+mn-lt"/>
          <a:ea typeface="+mn-ea"/>
          <a:cs typeface="+mn-cs"/>
        </a:defRPr>
      </a:lvl7pPr>
      <a:lvl8pPr marL="9979167" algn="l" defTabSz="2851191" rtl="0" eaLnBrk="1" latinLnBrk="0" hangingPunct="1">
        <a:defRPr sz="5613" kern="1200">
          <a:solidFill>
            <a:schemeClr val="tx1"/>
          </a:solidFill>
          <a:latin typeface="+mn-lt"/>
          <a:ea typeface="+mn-ea"/>
          <a:cs typeface="+mn-cs"/>
        </a:defRPr>
      </a:lvl8pPr>
      <a:lvl9pPr marL="11404763" algn="l" defTabSz="2851191" rtl="0" eaLnBrk="1" latinLnBrk="0" hangingPunct="1">
        <a:defRPr sz="56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1.xml"/><Relationship Id="rId13" Type="http://schemas.openxmlformats.org/officeDocument/2006/relationships/diagramQuickStyle" Target="../diagrams/quickStyle2.xml"/><Relationship Id="rId3" Type="http://schemas.openxmlformats.org/officeDocument/2006/relationships/image" Target="../media/image3.png"/><Relationship Id="rId7" Type="http://schemas.openxmlformats.org/officeDocument/2006/relationships/diagramLayout" Target="../diagrams/layout1.xml"/><Relationship Id="rId12" Type="http://schemas.openxmlformats.org/officeDocument/2006/relationships/diagramLayout" Target="../diagrams/layout2.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Data" Target="../diagrams/data1.xml"/><Relationship Id="rId11" Type="http://schemas.openxmlformats.org/officeDocument/2006/relationships/diagramData" Target="../diagrams/data2.xml"/><Relationship Id="rId5" Type="http://schemas.openxmlformats.org/officeDocument/2006/relationships/image" Target="../media/image5.png"/><Relationship Id="rId15" Type="http://schemas.microsoft.com/office/2007/relationships/diagramDrawing" Target="../diagrams/drawing2.xml"/><Relationship Id="rId10" Type="http://schemas.microsoft.com/office/2007/relationships/diagramDrawing" Target="../diagrams/drawing1.xml"/><Relationship Id="rId4" Type="http://schemas.openxmlformats.org/officeDocument/2006/relationships/image" Target="../media/image4.png"/><Relationship Id="rId9" Type="http://schemas.openxmlformats.org/officeDocument/2006/relationships/diagramColors" Target="../diagrams/colors1.xml"/><Relationship Id="rId14" Type="http://schemas.openxmlformats.org/officeDocument/2006/relationships/diagramColors" Target="../diagrams/colors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8" Type="http://schemas.openxmlformats.org/officeDocument/2006/relationships/hyperlink" Target="https://embryo.asu.edu/pages/early-infantile-autism-and-refrigerator-mother-theory-1943-1970" TargetMode="External"/><Relationship Id="rId13" Type="http://schemas.openxmlformats.org/officeDocument/2006/relationships/hyperlink" Target="https://doi.org/10.4103/jehp.jehp_1837_22" TargetMode="External"/><Relationship Id="rId18" Type="http://schemas.openxmlformats.org/officeDocument/2006/relationships/hyperlink" Target="https://doi.org/10.56816/2378-6949.1230" TargetMode="External"/><Relationship Id="rId3" Type="http://schemas.openxmlformats.org/officeDocument/2006/relationships/hyperlink" Target="https://autisticadvocacy.org/wp-content/uploads/2021/12/ACES-Ethics-of-Intervention.pdf" TargetMode="External"/><Relationship Id="rId21" Type="http://schemas.openxmlformats.org/officeDocument/2006/relationships/hyperlink" Target="https://doi.org/10.1016/j.jaut.2015.11.003" TargetMode="External"/><Relationship Id="rId7" Type="http://schemas.openxmlformats.org/officeDocument/2006/relationships/hyperlink" Target="https://doi.org/10.3389/fpsyt.2022.787893" TargetMode="External"/><Relationship Id="rId12" Type="http://schemas.openxmlformats.org/officeDocument/2006/relationships/hyperlink" Target="https://doi.org/10.1177/0952695113484320" TargetMode="External"/><Relationship Id="rId17" Type="http://schemas.openxmlformats.org/officeDocument/2006/relationships/hyperlink" Target="https://doi.org/10.1002/wps.70076" TargetMode="External"/><Relationship Id="rId2" Type="http://schemas.openxmlformats.org/officeDocument/2006/relationships/hyperlink" Target="https://www.autismandadhddiagnosticcentre.com/what-are-nice-guidelines-national-institute-for-health-and-care-excellence-explained/" TargetMode="External"/><Relationship Id="rId16" Type="http://schemas.openxmlformats.org/officeDocument/2006/relationships/hyperlink" Target="https://icd.who.int/browse/2026-01/mms/en#437815624" TargetMode="External"/><Relationship Id="rId20" Type="http://schemas.openxmlformats.org/officeDocument/2006/relationships/hyperlink" Target="https://doi.org/10.1177/13623613261430914" TargetMode="External"/><Relationship Id="rId1" Type="http://schemas.openxmlformats.org/officeDocument/2006/relationships/slideLayout" Target="../slideLayouts/slideLayout2.xml"/><Relationship Id="rId6" Type="http://schemas.openxmlformats.org/officeDocument/2006/relationships/hyperlink" Target="https://www.cdc.gov/autism/treatment/index.html" TargetMode="External"/><Relationship Id="rId11" Type="http://schemas.openxmlformats.org/officeDocument/2006/relationships/hyperlink" Target="https://doi.org/10.1007/s10803-026-07289-1" TargetMode="External"/><Relationship Id="rId5" Type="http://schemas.openxmlformats.org/officeDocument/2006/relationships/hyperlink" Target="https://www.canva.com/design/DAGgCsdpVps/pDjnjWmAGSNwcGy57HHjHw/edit" TargetMode="External"/><Relationship Id="rId15" Type="http://schemas.openxmlformats.org/officeDocument/2006/relationships/hyperlink" Target="https://doi.org/10.1080/09540261.2018.1455646" TargetMode="External"/><Relationship Id="rId10" Type="http://schemas.openxmlformats.org/officeDocument/2006/relationships/hyperlink" Target="https://doi.org/10.7759/cureus.51875" TargetMode="External"/><Relationship Id="rId19" Type="http://schemas.openxmlformats.org/officeDocument/2006/relationships/hyperlink" Target="https://doi.org/10.3389/fpsyg.2021.635690" TargetMode="External"/><Relationship Id="rId4" Type="http://schemas.openxmlformats.org/officeDocument/2006/relationships/hyperlink" Target="https://www.instagram.com/p/DS21A-ADK8o/" TargetMode="External"/><Relationship Id="rId9" Type="http://schemas.openxmlformats.org/officeDocument/2006/relationships/hyperlink" Target="https://doi.org/10.3389/fpsyt.2025.1653663" TargetMode="External"/><Relationship Id="rId14" Type="http://schemas.openxmlformats.org/officeDocument/2006/relationships/hyperlink" Target="https://www.gov.uk/government/publications/national-strategy-for-autistic-children-young-people-and-adults-2021-to-2026/the-national-strategy-for-autistic-children-young-people-and-adults-2021-to-2026" TargetMode="External"/><Relationship Id="rId22" Type="http://schemas.openxmlformats.org/officeDocument/2006/relationships/hyperlink" Target="https://doi.org/10.1080/09687599.2016.1200015"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s://www.england.nhs.uk/mental-health/mental-health-learning-disability-and-autism-inpatient-quality-transformation-programme/" TargetMode="External"/><Relationship Id="rId13" Type="http://schemas.openxmlformats.org/officeDocument/2006/relationships/hyperlink" Target="https://doi.org/10.1017/s0033291724001089" TargetMode="External"/><Relationship Id="rId18" Type="http://schemas.openxmlformats.org/officeDocument/2006/relationships/hyperlink" Target="https://www.nurturers.in/blog/autism-spectrum-disorder-treatment-in-india/" TargetMode="External"/><Relationship Id="rId3" Type="http://schemas.openxmlformats.org/officeDocument/2006/relationships/hyperlink" Target="https://www.autism.org.uk/what-we-do/campaign/not-enough" TargetMode="External"/><Relationship Id="rId21" Type="http://schemas.openxmlformats.org/officeDocument/2006/relationships/hyperlink" Target="https://norfolkcc.cmis.uk.com/" TargetMode="External"/><Relationship Id="rId7" Type="http://schemas.openxmlformats.org/officeDocument/2006/relationships/hyperlink" Target="https://www.nice.org.uk/Guidance/CG142" TargetMode="External"/><Relationship Id="rId12" Type="http://schemas.openxmlformats.org/officeDocument/2006/relationships/hyperlink" Target="https://doi.org/10.1007/s10803-025-07070-w" TargetMode="External"/><Relationship Id="rId17" Type="http://schemas.openxmlformats.org/officeDocument/2006/relationships/hyperlink" Target="https://files.eric.ed.gov/fulltext/EJ1164503.pdf" TargetMode="External"/><Relationship Id="rId2" Type="http://schemas.openxmlformats.org/officeDocument/2006/relationships/hyperlink" Target="https://doi.org/10.1049/cvi2.12271" TargetMode="External"/><Relationship Id="rId16" Type="http://schemas.openxmlformats.org/officeDocument/2006/relationships/hyperlink" Target="https://doi.org/10.1038/s41598-025-20569-7" TargetMode="External"/><Relationship Id="rId20" Type="http://schemas.openxmlformats.org/officeDocument/2006/relationships/hyperlink" Target="https://doi.org/10.1089/aut.2021.0005" TargetMode="External"/><Relationship Id="rId1" Type="http://schemas.openxmlformats.org/officeDocument/2006/relationships/slideLayout" Target="../slideLayouts/slideLayout7.xml"/><Relationship Id="rId6" Type="http://schemas.openxmlformats.org/officeDocument/2006/relationships/hyperlink" Target="https://www.autism.org.uk/advice-and-guidance/identity/the-neurodiversity-movement" TargetMode="External"/><Relationship Id="rId11" Type="http://schemas.openxmlformats.org/officeDocument/2006/relationships/hyperlink" Target="https://doi.org/10.7759/cureus.43226" TargetMode="External"/><Relationship Id="rId5" Type="http://schemas.openxmlformats.org/officeDocument/2006/relationships/hyperlink" Target="https://www.autism.org.uk/advice-and-guidance/strategies-and-interventions" TargetMode="External"/><Relationship Id="rId15" Type="http://schemas.openxmlformats.org/officeDocument/2006/relationships/hyperlink" Target="https://doi.org/10.3390/biomedicines13123025" TargetMode="External"/><Relationship Id="rId10" Type="http://schemas.openxmlformats.org/officeDocument/2006/relationships/hyperlink" Target="https://doi.org/10.1186/s13034-020-00325-7" TargetMode="External"/><Relationship Id="rId19" Type="http://schemas.openxmlformats.org/officeDocument/2006/relationships/hyperlink" Target="https://doi.org/10.7759/cureus.45171" TargetMode="External"/><Relationship Id="rId4" Type="http://schemas.openxmlformats.org/officeDocument/2006/relationships/hyperlink" Target="https://www.autism.org.uk/advice-and-guidance/what-is-autism" TargetMode="External"/><Relationship Id="rId9" Type="http://schemas.openxmlformats.org/officeDocument/2006/relationships/hyperlink" Target="https://www.england.nhs.uk/publication/autism-diagnosis-and-operational-guidance/" TargetMode="External"/><Relationship Id="rId14" Type="http://schemas.openxmlformats.org/officeDocument/2006/relationships/hyperlink" Target="https://www.researchgate.net/publication/381315415_New_advances_in_the_diagnosis_and_treatment_of_autism_spectrum_disorders" TargetMode="External"/><Relationship Id="rId22" Type="http://schemas.openxmlformats.org/officeDocument/2006/relationships/hyperlink" Target="https://www.who.int/news-room/fact-sheets/detail/autism-spectrum-disorde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47C0C98-9DB3-D0C5-DF62-1C5B7F625AEF}"/>
              </a:ext>
            </a:extLst>
          </p:cNvPr>
          <p:cNvSpPr/>
          <p:nvPr/>
        </p:nvSpPr>
        <p:spPr>
          <a:xfrm>
            <a:off x="1218574" y="9408977"/>
            <a:ext cx="13517416" cy="1930045"/>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4800" dirty="0">
                <a:solidFill>
                  <a:schemeClr val="tx1"/>
                </a:solidFill>
              </a:rPr>
              <a:t>Student Name: </a:t>
            </a:r>
            <a:r>
              <a:rPr lang="en-GB" sz="4800" dirty="0" err="1">
                <a:solidFill>
                  <a:schemeClr val="tx1"/>
                </a:solidFill>
              </a:rPr>
              <a:t>Thaira</a:t>
            </a:r>
            <a:r>
              <a:rPr lang="en-GB" sz="4800" dirty="0">
                <a:solidFill>
                  <a:schemeClr val="tx1"/>
                </a:solidFill>
              </a:rPr>
              <a:t> Bano </a:t>
            </a:r>
          </a:p>
        </p:txBody>
      </p:sp>
      <p:sp>
        <p:nvSpPr>
          <p:cNvPr id="7" name="Rectangle: Rounded Corners 6">
            <a:extLst>
              <a:ext uri="{FF2B5EF4-FFF2-40B4-BE49-F238E27FC236}">
                <a16:creationId xmlns:a16="http://schemas.microsoft.com/office/drawing/2014/main" id="{FAC94C40-FC58-11D3-B784-2D610CF944DB}"/>
              </a:ext>
            </a:extLst>
          </p:cNvPr>
          <p:cNvSpPr/>
          <p:nvPr/>
        </p:nvSpPr>
        <p:spPr>
          <a:xfrm>
            <a:off x="1218574" y="11974647"/>
            <a:ext cx="13517416" cy="1930045"/>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4800" dirty="0">
                <a:solidFill>
                  <a:schemeClr val="tx1"/>
                </a:solidFill>
              </a:rPr>
              <a:t>Student Number:  2328508</a:t>
            </a:r>
          </a:p>
        </p:txBody>
      </p:sp>
      <p:sp>
        <p:nvSpPr>
          <p:cNvPr id="8" name="Rectangle: Rounded Corners 7">
            <a:extLst>
              <a:ext uri="{FF2B5EF4-FFF2-40B4-BE49-F238E27FC236}">
                <a16:creationId xmlns:a16="http://schemas.microsoft.com/office/drawing/2014/main" id="{7688054F-F214-F309-B403-27096C412965}"/>
              </a:ext>
            </a:extLst>
          </p:cNvPr>
          <p:cNvSpPr/>
          <p:nvPr/>
        </p:nvSpPr>
        <p:spPr>
          <a:xfrm>
            <a:off x="1218576" y="14323603"/>
            <a:ext cx="13517418" cy="1930045"/>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4800">
                <a:solidFill>
                  <a:schemeClr val="tx1"/>
                </a:solidFill>
              </a:rPr>
              <a:t>Lecturer: Neale Haddon </a:t>
            </a:r>
            <a:endParaRPr lang="en-GB" sz="4800" dirty="0">
              <a:solidFill>
                <a:schemeClr val="tx1"/>
              </a:solidFill>
            </a:endParaRPr>
          </a:p>
        </p:txBody>
      </p:sp>
      <p:sp>
        <p:nvSpPr>
          <p:cNvPr id="9" name="Rectangle: Rounded Corners 8">
            <a:extLst>
              <a:ext uri="{FF2B5EF4-FFF2-40B4-BE49-F238E27FC236}">
                <a16:creationId xmlns:a16="http://schemas.microsoft.com/office/drawing/2014/main" id="{6E88BE97-5180-972C-808D-40C2D1F954DA}"/>
              </a:ext>
            </a:extLst>
          </p:cNvPr>
          <p:cNvSpPr/>
          <p:nvPr/>
        </p:nvSpPr>
        <p:spPr>
          <a:xfrm>
            <a:off x="1218577" y="16672559"/>
            <a:ext cx="13517416" cy="1930045"/>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4800" dirty="0">
                <a:solidFill>
                  <a:schemeClr val="tx1"/>
                </a:solidFill>
              </a:rPr>
              <a:t>Title of Poster: Autism Spectrum Disorder </a:t>
            </a:r>
            <a:r>
              <a:rPr lang="en-GB" sz="4800" dirty="0">
                <a:solidFill>
                  <a:schemeClr val="tx1"/>
                </a:solidFill>
                <a:cs typeface="Arial" panose="020B0604020202020204" pitchFamily="34" charset="0"/>
              </a:rPr>
              <a:t>6A02</a:t>
            </a:r>
            <a:endParaRPr lang="en-GB" sz="4800" dirty="0">
              <a:solidFill>
                <a:schemeClr val="tx1"/>
              </a:solidFill>
            </a:endParaRPr>
          </a:p>
        </p:txBody>
      </p:sp>
      <p:pic>
        <p:nvPicPr>
          <p:cNvPr id="2" name="Picture 1">
            <a:extLst>
              <a:ext uri="{FF2B5EF4-FFF2-40B4-BE49-F238E27FC236}">
                <a16:creationId xmlns:a16="http://schemas.microsoft.com/office/drawing/2014/main" id="{8B90392E-36F7-E2F9-51EF-4B6B858AB278}"/>
              </a:ext>
            </a:extLst>
          </p:cNvPr>
          <p:cNvPicPr/>
          <p:nvPr/>
        </p:nvPicPr>
        <p:blipFill>
          <a:blip r:embed="rId2"/>
          <a:stretch>
            <a:fillRect/>
          </a:stretch>
        </p:blipFill>
        <p:spPr>
          <a:xfrm>
            <a:off x="1218574" y="850976"/>
            <a:ext cx="4926961" cy="1930045"/>
          </a:xfrm>
          <a:prstGeom prst="rect">
            <a:avLst/>
          </a:prstGeom>
        </p:spPr>
      </p:pic>
      <p:sp>
        <p:nvSpPr>
          <p:cNvPr id="4" name="TextBox 3">
            <a:extLst>
              <a:ext uri="{FF2B5EF4-FFF2-40B4-BE49-F238E27FC236}">
                <a16:creationId xmlns:a16="http://schemas.microsoft.com/office/drawing/2014/main" id="{949A469D-62AF-E1A3-F1EC-89530133CC0E}"/>
              </a:ext>
            </a:extLst>
          </p:cNvPr>
          <p:cNvSpPr txBox="1"/>
          <p:nvPr/>
        </p:nvSpPr>
        <p:spPr>
          <a:xfrm>
            <a:off x="7566873" y="2531165"/>
            <a:ext cx="15141465" cy="1009507"/>
          </a:xfrm>
          <a:prstGeom prst="rect">
            <a:avLst/>
          </a:prstGeom>
          <a:noFill/>
        </p:spPr>
        <p:txBody>
          <a:bodyPr wrap="square">
            <a:spAutoFit/>
          </a:bodyPr>
          <a:lstStyle/>
          <a:p>
            <a:pPr algn="ctr"/>
            <a:r>
              <a:rPr lang="en-GB" sz="5960" b="1" dirty="0">
                <a:solidFill>
                  <a:srgbClr val="000000"/>
                </a:solidFill>
                <a:ea typeface="Arial" panose="020B0604020202020204" pitchFamily="34" charset="0"/>
              </a:rPr>
              <a:t>Psychological Classifications and Provisions</a:t>
            </a:r>
            <a:endParaRPr lang="en-GB" sz="5960" dirty="0"/>
          </a:p>
        </p:txBody>
      </p:sp>
      <p:sp>
        <p:nvSpPr>
          <p:cNvPr id="10" name="TextBox 9">
            <a:extLst>
              <a:ext uri="{FF2B5EF4-FFF2-40B4-BE49-F238E27FC236}">
                <a16:creationId xmlns:a16="http://schemas.microsoft.com/office/drawing/2014/main" id="{484FBA8A-5984-E1E2-39C4-B7857E37D7D9}"/>
              </a:ext>
            </a:extLst>
          </p:cNvPr>
          <p:cNvSpPr txBox="1"/>
          <p:nvPr/>
        </p:nvSpPr>
        <p:spPr>
          <a:xfrm>
            <a:off x="4054973" y="4531521"/>
            <a:ext cx="21362034" cy="2384884"/>
          </a:xfrm>
          <a:prstGeom prst="rect">
            <a:avLst/>
          </a:prstGeom>
          <a:noFill/>
        </p:spPr>
        <p:txBody>
          <a:bodyPr wrap="square">
            <a:spAutoFit/>
          </a:bodyPr>
          <a:lstStyle/>
          <a:p>
            <a:pPr algn="ctr"/>
            <a:r>
              <a:rPr lang="en-GB" sz="4966" b="1" dirty="0">
                <a:cs typeface="Arial" panose="020B0604020202020204" pitchFamily="34" charset="0"/>
              </a:rPr>
              <a:t>BMHP6029_BIRM – Component 1 – Poster Presentation</a:t>
            </a:r>
          </a:p>
          <a:p>
            <a:pPr algn="ctr"/>
            <a:r>
              <a:rPr lang="en-GB" sz="4966" b="1" dirty="0">
                <a:cs typeface="Arial" panose="020B0604020202020204" pitchFamily="34" charset="0"/>
              </a:rPr>
              <a:t>The Evolution Of Treatment, Care And Policy From Historical Perspective To Contemporary Practice  </a:t>
            </a:r>
          </a:p>
        </p:txBody>
      </p:sp>
      <p:pic>
        <p:nvPicPr>
          <p:cNvPr id="1026" name="Picture 2" descr="What is Autism? — Autism Q &amp; A, Blog — AutismBC">
            <a:extLst>
              <a:ext uri="{FF2B5EF4-FFF2-40B4-BE49-F238E27FC236}">
                <a16:creationId xmlns:a16="http://schemas.microsoft.com/office/drawing/2014/main" id="{161F1DA7-3BD7-4A7C-1030-B00DE7DE47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00094" y="7443502"/>
            <a:ext cx="11801319" cy="128923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94641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7" name="Picture 13" descr="Symptoms shown by a person with autism spectrum disorder.">
            <a:extLst>
              <a:ext uri="{FF2B5EF4-FFF2-40B4-BE49-F238E27FC236}">
                <a16:creationId xmlns:a16="http://schemas.microsoft.com/office/drawing/2014/main" id="{5F6F5CE3-233C-268B-F08F-B09839BB88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96283" y="7375562"/>
            <a:ext cx="4255441" cy="3794255"/>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descr="Autism Spectrum Disorder Treatment, Types &amp; Symptoms">
            <a:extLst>
              <a:ext uri="{FF2B5EF4-FFF2-40B4-BE49-F238E27FC236}">
                <a16:creationId xmlns:a16="http://schemas.microsoft.com/office/drawing/2014/main" id="{BC1D7140-C362-4101-2C74-35C1597DE9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13072" y="14927420"/>
            <a:ext cx="11400727" cy="544457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1">
            <a:extLst>
              <a:ext uri="{FF2B5EF4-FFF2-40B4-BE49-F238E27FC236}">
                <a16:creationId xmlns:a16="http://schemas.microsoft.com/office/drawing/2014/main" id="{20AE66E0-539C-83E0-23A5-0C8E338F9892}"/>
              </a:ext>
            </a:extLst>
          </p:cNvPr>
          <p:cNvSpPr>
            <a:spLocks noChangeArrowheads="1"/>
          </p:cNvSpPr>
          <p:nvPr/>
        </p:nvSpPr>
        <p:spPr bwMode="auto">
          <a:xfrm>
            <a:off x="1" y="1718327"/>
            <a:ext cx="458627" cy="917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227064" tIns="113532" rIns="227064" bIns="113532" numCol="1" anchor="ctr" anchorCtr="0" compatLnSpc="1">
            <a:prstTxWarp prst="textNoShape">
              <a:avLst/>
            </a:prstTxWarp>
            <a:spAutoFit/>
          </a:bodyPr>
          <a:lstStyle/>
          <a:p>
            <a:pPr defTabSz="2270638" eaLnBrk="0" fontAlgn="base" hangingPunct="0">
              <a:spcBef>
                <a:spcPct val="0"/>
              </a:spcBef>
              <a:spcAft>
                <a:spcPct val="0"/>
              </a:spcAft>
            </a:pPr>
            <a:endParaRPr lang="en-US" altLang="en-US" sz="4470" dirty="0">
              <a:latin typeface="Arial" panose="020B0604020202020204" pitchFamily="34" charset="0"/>
            </a:endParaRPr>
          </a:p>
        </p:txBody>
      </p:sp>
      <p:sp>
        <p:nvSpPr>
          <p:cNvPr id="29" name="AutoShape 24" descr="OCD - Obsessive Compulsive Disorder - Gaba Online Psychiatrist">
            <a:extLst>
              <a:ext uri="{FF2B5EF4-FFF2-40B4-BE49-F238E27FC236}">
                <a16:creationId xmlns:a16="http://schemas.microsoft.com/office/drawing/2014/main" id="{8972895F-F096-4DA8-91B6-7578386E214E}"/>
              </a:ext>
            </a:extLst>
          </p:cNvPr>
          <p:cNvSpPr>
            <a:spLocks noChangeAspect="1" noChangeArrowheads="1"/>
          </p:cNvSpPr>
          <p:nvPr/>
        </p:nvSpPr>
        <p:spPr bwMode="auto">
          <a:xfrm>
            <a:off x="14984413" y="1053941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4" name="TextBox 3">
            <a:extLst>
              <a:ext uri="{FF2B5EF4-FFF2-40B4-BE49-F238E27FC236}">
                <a16:creationId xmlns:a16="http://schemas.microsoft.com/office/drawing/2014/main" id="{394D98F1-0756-BB87-17F1-4CF54A7E3A3D}"/>
              </a:ext>
            </a:extLst>
          </p:cNvPr>
          <p:cNvSpPr txBox="1"/>
          <p:nvPr/>
        </p:nvSpPr>
        <p:spPr>
          <a:xfrm>
            <a:off x="458628" y="611956"/>
            <a:ext cx="9718734" cy="3785652"/>
          </a:xfrm>
          <a:prstGeom prst="rect">
            <a:avLst/>
          </a:prstGeom>
          <a:solidFill>
            <a:srgbClr val="A3DBFF"/>
          </a:solidFill>
        </p:spPr>
        <p:style>
          <a:lnRef idx="2">
            <a:schemeClr val="accent5"/>
          </a:lnRef>
          <a:fillRef idx="1">
            <a:schemeClr val="lt1"/>
          </a:fillRef>
          <a:effectRef idx="0">
            <a:schemeClr val="accent5"/>
          </a:effectRef>
          <a:fontRef idx="minor">
            <a:schemeClr val="dk1"/>
          </a:fontRef>
        </p:style>
        <p:txBody>
          <a:bodyPr wrap="square" rtlCol="0">
            <a:spAutoFit/>
          </a:bodyPr>
          <a:lstStyle/>
          <a:p>
            <a:r>
              <a:rPr lang="en-US" sz="2000" b="1" dirty="0">
                <a:latin typeface="Aptos" panose="020B0004020202020204" pitchFamily="34" charset="0"/>
              </a:rPr>
              <a:t>Introduction:</a:t>
            </a:r>
          </a:p>
          <a:p>
            <a:pPr algn="just"/>
            <a:r>
              <a:rPr lang="en-US" sz="2000" dirty="0">
                <a:latin typeface="Aptos" panose="020B0004020202020204" pitchFamily="34" charset="0"/>
              </a:rPr>
              <a:t>According to </a:t>
            </a:r>
            <a:r>
              <a:rPr lang="en-US" altLang="en-US" sz="2000" dirty="0">
                <a:latin typeface="Aptos" panose="020B0004020202020204" pitchFamily="34" charset="0"/>
                <a:cs typeface="Times New Roman" panose="02020603050405020304" pitchFamily="18" charset="0"/>
              </a:rPr>
              <a:t>ICD-11 (2026),</a:t>
            </a:r>
            <a:r>
              <a:rPr lang="en-US" sz="2000" dirty="0">
                <a:latin typeface="Aptos" panose="020B0004020202020204" pitchFamily="34" charset="0"/>
              </a:rPr>
              <a:t> ASD is characterized by</a:t>
            </a:r>
          </a:p>
          <a:p>
            <a:pPr marL="514350" indent="-514350" algn="just">
              <a:buFont typeface="+mj-lt"/>
              <a:buAutoNum type="arabicPeriod"/>
            </a:pPr>
            <a:r>
              <a:rPr lang="en-US" sz="2000" dirty="0">
                <a:latin typeface="Aptos" panose="020B0004020202020204" pitchFamily="34" charset="0"/>
              </a:rPr>
              <a:t>Persistent differences in social communication and   interaction</a:t>
            </a:r>
          </a:p>
          <a:p>
            <a:pPr marL="514350" indent="-514350" algn="just">
              <a:buFont typeface="+mj-lt"/>
              <a:buAutoNum type="arabicPeriod"/>
            </a:pPr>
            <a:r>
              <a:rPr lang="en-US" sz="2000" dirty="0">
                <a:latin typeface="Aptos" panose="020B0004020202020204" pitchFamily="34" charset="0"/>
              </a:rPr>
              <a:t>Restricted or repetitive behaviours interests, or activities</a:t>
            </a:r>
          </a:p>
          <a:p>
            <a:pPr marL="514350" indent="-514350" algn="just">
              <a:buFont typeface="+mj-lt"/>
              <a:buAutoNum type="arabicPeriod"/>
            </a:pPr>
            <a:r>
              <a:rPr lang="en-US" sz="2000" dirty="0">
                <a:latin typeface="Aptos" panose="020B0004020202020204" pitchFamily="34" charset="0"/>
              </a:rPr>
              <a:t>Preference for routines and difficulty adapting o change</a:t>
            </a:r>
          </a:p>
          <a:p>
            <a:pPr marL="514350" indent="-514350" algn="just">
              <a:buFont typeface="+mj-lt"/>
              <a:buAutoNum type="arabicPeriod"/>
            </a:pPr>
            <a:r>
              <a:rPr lang="en-US" sz="2000" dirty="0">
                <a:latin typeface="Aptos" panose="020B0004020202020204" pitchFamily="34" charset="0"/>
              </a:rPr>
              <a:t>Symptoms begin in early childhood</a:t>
            </a:r>
          </a:p>
          <a:p>
            <a:pPr marL="514350" indent="-514350" algn="just">
              <a:buFont typeface="+mj-lt"/>
              <a:buAutoNum type="arabicPeriod"/>
            </a:pPr>
            <a:r>
              <a:rPr lang="en-US" sz="2000" dirty="0">
                <a:latin typeface="Aptos" panose="020B0004020202020204" pitchFamily="34" charset="0"/>
              </a:rPr>
              <a:t>Differences significantly affect daily life, education, relationship and independence</a:t>
            </a:r>
          </a:p>
          <a:p>
            <a:pPr marL="514350" indent="-514350" algn="just">
              <a:buFont typeface="+mj-lt"/>
              <a:buAutoNum type="arabicPeriod"/>
            </a:pPr>
            <a:r>
              <a:rPr lang="en-US" sz="2000" dirty="0">
                <a:latin typeface="Aptos" panose="020B0004020202020204" pitchFamily="34" charset="0"/>
              </a:rPr>
              <a:t>Characteristics vary widely between individual with different levels of intellectual ability, language skills and support needs.</a:t>
            </a:r>
          </a:p>
          <a:p>
            <a:pPr marL="514350" indent="-514350" algn="just">
              <a:buFont typeface="+mj-lt"/>
              <a:buAutoNum type="arabicPeriod"/>
            </a:pPr>
            <a:r>
              <a:rPr lang="en-US" sz="2000" dirty="0">
                <a:latin typeface="Aptos" panose="020B0004020202020204" pitchFamily="34" charset="0"/>
              </a:rPr>
              <a:t>Autism is a lifelong neurodevelopmental condition that presents differently and require person centered approach rather than one size fits all approach .</a:t>
            </a:r>
          </a:p>
        </p:txBody>
      </p:sp>
      <p:sp>
        <p:nvSpPr>
          <p:cNvPr id="7" name="TextBox 6">
            <a:extLst>
              <a:ext uri="{FF2B5EF4-FFF2-40B4-BE49-F238E27FC236}">
                <a16:creationId xmlns:a16="http://schemas.microsoft.com/office/drawing/2014/main" id="{F6EA55FF-4BCF-1B32-312D-97B18FEF706E}"/>
              </a:ext>
            </a:extLst>
          </p:cNvPr>
          <p:cNvSpPr txBox="1"/>
          <p:nvPr/>
        </p:nvSpPr>
        <p:spPr>
          <a:xfrm>
            <a:off x="657623" y="4729592"/>
            <a:ext cx="9468482" cy="1438632"/>
          </a:xfrm>
          <a:prstGeom prst="snip1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2000" b="1" dirty="0">
                <a:latin typeface="Aptos" panose="020B0004020202020204" pitchFamily="34" charset="0"/>
              </a:rPr>
              <a:t>Prevalence:</a:t>
            </a:r>
          </a:p>
          <a:p>
            <a:r>
              <a:rPr lang="en-US" altLang="en-US" sz="2000" dirty="0">
                <a:latin typeface="Aptos" panose="020B0004020202020204" pitchFamily="34" charset="0"/>
              </a:rPr>
              <a:t>WHO statistics states that 1 in 127 people had autism in 2021 </a:t>
            </a:r>
            <a:r>
              <a:rPr lang="en-US" altLang="en-US" sz="2000" dirty="0">
                <a:latin typeface="Aptos" panose="020B0004020202020204" pitchFamily="34" charset="0"/>
                <a:cs typeface="Times New Roman" panose="02020603050405020304" pitchFamily="18" charset="0"/>
              </a:rPr>
              <a:t>(WHO, 2023).</a:t>
            </a:r>
          </a:p>
          <a:p>
            <a:r>
              <a:rPr lang="en-US" altLang="en-US" sz="2000" dirty="0">
                <a:latin typeface="Aptos" panose="020B0004020202020204" pitchFamily="34" charset="0"/>
              </a:rPr>
              <a:t>In the UK, there are at least 700,000 adults and children with autism, and more than one in 100 persons have the disorder </a:t>
            </a:r>
            <a:r>
              <a:rPr lang="en-US" altLang="en-US" sz="2000" dirty="0">
                <a:latin typeface="Aptos" panose="020B0004020202020204" pitchFamily="34" charset="0"/>
                <a:cs typeface="Times New Roman" panose="02020603050405020304" pitchFamily="18" charset="0"/>
              </a:rPr>
              <a:t>(National Autistic Society, 2025).</a:t>
            </a:r>
            <a:endParaRPr lang="en-US" altLang="en-US" sz="2000" dirty="0">
              <a:latin typeface="Aptos" panose="020B0004020202020204" pitchFamily="34" charset="0"/>
            </a:endParaRPr>
          </a:p>
        </p:txBody>
      </p:sp>
      <p:sp>
        <p:nvSpPr>
          <p:cNvPr id="16" name="TextBox 15">
            <a:extLst>
              <a:ext uri="{FF2B5EF4-FFF2-40B4-BE49-F238E27FC236}">
                <a16:creationId xmlns:a16="http://schemas.microsoft.com/office/drawing/2014/main" id="{E007A314-4267-DE33-E002-C44957D992F7}"/>
              </a:ext>
            </a:extLst>
          </p:cNvPr>
          <p:cNvSpPr txBox="1"/>
          <p:nvPr/>
        </p:nvSpPr>
        <p:spPr>
          <a:xfrm>
            <a:off x="12477966" y="6559871"/>
            <a:ext cx="1922317" cy="369332"/>
          </a:xfrm>
          <a:prstGeom prst="rect">
            <a:avLst/>
          </a:prstGeom>
          <a:noFill/>
          <a:ln>
            <a:solidFill>
              <a:schemeClr val="tx1"/>
            </a:solidFill>
          </a:ln>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(UK.com, 2019)</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pic>
        <p:nvPicPr>
          <p:cNvPr id="13" name="Picture 12">
            <a:extLst>
              <a:ext uri="{FF2B5EF4-FFF2-40B4-BE49-F238E27FC236}">
                <a16:creationId xmlns:a16="http://schemas.microsoft.com/office/drawing/2014/main" id="{5A868A96-3836-32BA-AF71-F8CE9D922E6D}"/>
              </a:ext>
            </a:extLst>
          </p:cNvPr>
          <p:cNvPicPr>
            <a:picLocks noChangeAspect="1"/>
          </p:cNvPicPr>
          <p:nvPr/>
        </p:nvPicPr>
        <p:blipFill>
          <a:blip r:embed="rId5"/>
          <a:srcRect l="44835" t="20320" r="26623" b="15745"/>
          <a:stretch>
            <a:fillRect/>
          </a:stretch>
        </p:blipFill>
        <p:spPr>
          <a:xfrm>
            <a:off x="10736034" y="277962"/>
            <a:ext cx="5187337" cy="6228703"/>
          </a:xfrm>
          <a:prstGeom prst="rect">
            <a:avLst/>
          </a:prstGeom>
          <a:ln>
            <a:solidFill>
              <a:schemeClr val="tx1"/>
            </a:solidFill>
          </a:ln>
        </p:spPr>
      </p:pic>
      <p:sp>
        <p:nvSpPr>
          <p:cNvPr id="17" name="AutoShape 9" descr="What Is Autism Spectrum Disorder (ASD)? - Autism Support">
            <a:extLst>
              <a:ext uri="{FF2B5EF4-FFF2-40B4-BE49-F238E27FC236}">
                <a16:creationId xmlns:a16="http://schemas.microsoft.com/office/drawing/2014/main" id="{A26D6FF4-8177-5208-D1D0-3FB1CE231DFF}"/>
              </a:ext>
            </a:extLst>
          </p:cNvPr>
          <p:cNvSpPr>
            <a:spLocks noChangeAspect="1" noChangeArrowheads="1"/>
          </p:cNvSpPr>
          <p:nvPr/>
        </p:nvSpPr>
        <p:spPr bwMode="auto">
          <a:xfrm>
            <a:off x="15136813" y="1069181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22" name="TextBox 21">
            <a:extLst>
              <a:ext uri="{FF2B5EF4-FFF2-40B4-BE49-F238E27FC236}">
                <a16:creationId xmlns:a16="http://schemas.microsoft.com/office/drawing/2014/main" id="{4B863D8E-A4E4-15E6-7511-621D766F14A9}"/>
              </a:ext>
            </a:extLst>
          </p:cNvPr>
          <p:cNvSpPr txBox="1"/>
          <p:nvPr/>
        </p:nvSpPr>
        <p:spPr>
          <a:xfrm>
            <a:off x="12426264" y="12227575"/>
            <a:ext cx="3132136" cy="369332"/>
          </a:xfrm>
          <a:prstGeom prst="rect">
            <a:avLst/>
          </a:prstGeom>
          <a:noFill/>
          <a:ln>
            <a:noFill/>
          </a:ln>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(Nasirul Mumenin </a:t>
            </a:r>
            <a:r>
              <a:rPr kumimoji="0" lang="en-US" altLang="en-US" sz="18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et al.</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2024)</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graphicFrame>
        <p:nvGraphicFramePr>
          <p:cNvPr id="23" name="Diagram 22">
            <a:extLst>
              <a:ext uri="{FF2B5EF4-FFF2-40B4-BE49-F238E27FC236}">
                <a16:creationId xmlns:a16="http://schemas.microsoft.com/office/drawing/2014/main" id="{7E42DC1B-5A79-E3E0-ABF3-E29C4F753EBB}"/>
              </a:ext>
            </a:extLst>
          </p:cNvPr>
          <p:cNvGraphicFramePr/>
          <p:nvPr>
            <p:extLst>
              <p:ext uri="{D42A27DB-BD31-4B8C-83A1-F6EECF244321}">
                <p14:modId xmlns:p14="http://schemas.microsoft.com/office/powerpoint/2010/main" val="877264857"/>
              </p:ext>
            </p:extLst>
          </p:nvPr>
        </p:nvGraphicFramePr>
        <p:xfrm>
          <a:off x="458628" y="10538922"/>
          <a:ext cx="11111801" cy="292982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26" name="TextBox 25">
            <a:extLst>
              <a:ext uri="{FF2B5EF4-FFF2-40B4-BE49-F238E27FC236}">
                <a16:creationId xmlns:a16="http://schemas.microsoft.com/office/drawing/2014/main" id="{E8E455B2-F987-A66E-1925-5F28A72D60B0}"/>
              </a:ext>
            </a:extLst>
          </p:cNvPr>
          <p:cNvSpPr txBox="1"/>
          <p:nvPr/>
        </p:nvSpPr>
        <p:spPr>
          <a:xfrm>
            <a:off x="5270723" y="12812893"/>
            <a:ext cx="2106117" cy="36933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(Okoye </a:t>
            </a:r>
            <a:r>
              <a:rPr kumimoji="0" lang="en-US" altLang="en-US" sz="18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et al.</a:t>
            </a:r>
            <a:r>
              <a:rPr kumimoji="0" lang="en-US" altLang="en-US" sz="18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2023)</a:t>
            </a:r>
            <a:endParaRPr kumimoji="0" lang="en-US" altLang="en-US" sz="2800" b="0" i="0" u="none" strike="noStrike" cap="none" normalizeH="0" baseline="0" dirty="0">
              <a:ln>
                <a:noFill/>
              </a:ln>
              <a:solidFill>
                <a:schemeClr val="tx1"/>
              </a:solidFill>
              <a:effectLst/>
              <a:latin typeface="Aptos" panose="020B0004020202020204" pitchFamily="34" charset="0"/>
            </a:endParaRPr>
          </a:p>
        </p:txBody>
      </p:sp>
      <p:sp>
        <p:nvSpPr>
          <p:cNvPr id="27" name="TextBox 26">
            <a:extLst>
              <a:ext uri="{FF2B5EF4-FFF2-40B4-BE49-F238E27FC236}">
                <a16:creationId xmlns:a16="http://schemas.microsoft.com/office/drawing/2014/main" id="{4D31A5FA-DA27-DCE6-96B3-F7DB3C354E65}"/>
              </a:ext>
            </a:extLst>
          </p:cNvPr>
          <p:cNvSpPr txBox="1"/>
          <p:nvPr/>
        </p:nvSpPr>
        <p:spPr>
          <a:xfrm>
            <a:off x="3516175" y="10510112"/>
            <a:ext cx="4875669" cy="523220"/>
          </a:xfrm>
          <a:prstGeom prst="rect">
            <a:avLst/>
          </a:prstGeom>
          <a:solidFill>
            <a:srgbClr val="FFCE3C"/>
          </a:solidFill>
        </p:spPr>
        <p:txBody>
          <a:bodyPr wrap="square" rtlCol="0">
            <a:spAutoFit/>
          </a:bodyPr>
          <a:lstStyle/>
          <a:p>
            <a:pPr algn="ctr"/>
            <a:r>
              <a:rPr lang="en-US" sz="2800" b="1" dirty="0">
                <a:latin typeface="Aptos" panose="020B0004020202020204" pitchFamily="34" charset="0"/>
              </a:rPr>
              <a:t>Benefits of Early Diagnosis</a:t>
            </a:r>
            <a:endParaRPr lang="en-GB" sz="2800" b="1" dirty="0">
              <a:latin typeface="Aptos" panose="020B0004020202020204" pitchFamily="34" charset="0"/>
            </a:endParaRPr>
          </a:p>
        </p:txBody>
      </p:sp>
      <p:sp>
        <p:nvSpPr>
          <p:cNvPr id="31" name="TextBox 30">
            <a:extLst>
              <a:ext uri="{FF2B5EF4-FFF2-40B4-BE49-F238E27FC236}">
                <a16:creationId xmlns:a16="http://schemas.microsoft.com/office/drawing/2014/main" id="{26EF1120-1083-F9FF-65B6-08208CD1A607}"/>
              </a:ext>
            </a:extLst>
          </p:cNvPr>
          <p:cNvSpPr txBox="1"/>
          <p:nvPr/>
        </p:nvSpPr>
        <p:spPr>
          <a:xfrm>
            <a:off x="2982795" y="13841779"/>
            <a:ext cx="10110651" cy="523220"/>
          </a:xfrm>
          <a:prstGeom prst="rect">
            <a:avLst/>
          </a:prstGeom>
          <a:solidFill>
            <a:srgbClr val="63A4F7"/>
          </a:solidFill>
        </p:spPr>
        <p:txBody>
          <a:bodyPr wrap="square" rtlCol="0">
            <a:spAutoFit/>
          </a:bodyPr>
          <a:lstStyle/>
          <a:p>
            <a:pPr algn="ctr"/>
            <a:r>
              <a:rPr lang="en-US" sz="2800" b="1" dirty="0">
                <a:latin typeface="Aptos" panose="020B0004020202020204" pitchFamily="34" charset="0"/>
              </a:rPr>
              <a:t>Historical Treatment and Provision of Care</a:t>
            </a:r>
            <a:endParaRPr lang="en-GB" sz="2800" b="1" dirty="0">
              <a:latin typeface="Aptos" panose="020B0004020202020204" pitchFamily="34" charset="0"/>
            </a:endParaRPr>
          </a:p>
        </p:txBody>
      </p:sp>
      <p:graphicFrame>
        <p:nvGraphicFramePr>
          <p:cNvPr id="33" name="Diagram 32">
            <a:extLst>
              <a:ext uri="{FF2B5EF4-FFF2-40B4-BE49-F238E27FC236}">
                <a16:creationId xmlns:a16="http://schemas.microsoft.com/office/drawing/2014/main" id="{2B3FADBA-C86C-60D2-0B8A-D72BDFA05B05}"/>
              </a:ext>
            </a:extLst>
          </p:cNvPr>
          <p:cNvGraphicFramePr/>
          <p:nvPr>
            <p:extLst>
              <p:ext uri="{D42A27DB-BD31-4B8C-83A1-F6EECF244321}">
                <p14:modId xmlns:p14="http://schemas.microsoft.com/office/powerpoint/2010/main" val="583174236"/>
              </p:ext>
            </p:extLst>
          </p:nvPr>
        </p:nvGraphicFramePr>
        <p:xfrm>
          <a:off x="705360" y="14770656"/>
          <a:ext cx="16020214" cy="6192404"/>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
        <p:nvSpPr>
          <p:cNvPr id="34" name="TextBox 33">
            <a:extLst>
              <a:ext uri="{FF2B5EF4-FFF2-40B4-BE49-F238E27FC236}">
                <a16:creationId xmlns:a16="http://schemas.microsoft.com/office/drawing/2014/main" id="{5CA33AE5-11BC-1905-8A1D-BFE6035B4B96}"/>
              </a:ext>
            </a:extLst>
          </p:cNvPr>
          <p:cNvSpPr txBox="1"/>
          <p:nvPr/>
        </p:nvSpPr>
        <p:spPr>
          <a:xfrm rot="10800000" flipV="1">
            <a:off x="16408174" y="277962"/>
            <a:ext cx="13610524" cy="5969198"/>
          </a:xfrm>
          <a:prstGeom prst="snipRound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US" altLang="en-US" sz="2800" b="1" dirty="0">
                <a:latin typeface="Aptos" panose="020B0004020202020204" pitchFamily="34" charset="0"/>
              </a:rPr>
              <a:t>Change in Practice</a:t>
            </a:r>
          </a:p>
          <a:p>
            <a:r>
              <a:rPr lang="en-US" altLang="en-US" sz="2400" dirty="0">
                <a:latin typeface="Aptos" panose="020B0004020202020204" pitchFamily="34" charset="0"/>
              </a:rPr>
              <a:t>Advances in neuroscience, precision medicine, biotechnology </a:t>
            </a:r>
          </a:p>
          <a:p>
            <a:r>
              <a:rPr lang="en-US" altLang="en-US" sz="2400" dirty="0">
                <a:latin typeface="Aptos" panose="020B0004020202020204" pitchFamily="34" charset="0"/>
              </a:rPr>
              <a:t>Increased research evidence</a:t>
            </a:r>
          </a:p>
          <a:p>
            <a:r>
              <a:rPr lang="en-US" altLang="en-US" sz="2400" dirty="0">
                <a:latin typeface="Aptos" panose="020B0004020202020204" pitchFamily="34" charset="0"/>
              </a:rPr>
              <a:t>Neurodiversity Movements</a:t>
            </a:r>
          </a:p>
          <a:p>
            <a:r>
              <a:rPr lang="en-US" altLang="en-US" sz="2400" dirty="0">
                <a:latin typeface="Aptos" panose="020B0004020202020204" pitchFamily="34" charset="0"/>
              </a:rPr>
              <a:t>Autistic self Advocacy</a:t>
            </a:r>
          </a:p>
          <a:p>
            <a:r>
              <a:rPr lang="en-US" altLang="en-US" sz="2400" dirty="0">
                <a:latin typeface="Aptos" panose="020B0004020202020204" pitchFamily="34" charset="0"/>
              </a:rPr>
              <a:t>Inclusive education</a:t>
            </a:r>
          </a:p>
          <a:p>
            <a:r>
              <a:rPr lang="en-US" altLang="en-US" sz="2400" dirty="0">
                <a:latin typeface="Aptos" panose="020B0004020202020204" pitchFamily="34" charset="0"/>
              </a:rPr>
              <a:t>National Legislation</a:t>
            </a:r>
          </a:p>
          <a:p>
            <a:r>
              <a:rPr lang="en-US" altLang="en-US" sz="2400" dirty="0">
                <a:solidFill>
                  <a:schemeClr val="tx1"/>
                </a:solidFill>
                <a:latin typeface="Aptos" panose="020B0004020202020204" pitchFamily="34" charset="0"/>
              </a:rPr>
              <a:t>The field of autism theory, research, and practice has seen significant socio-political changes. </a:t>
            </a:r>
            <a:r>
              <a:rPr lang="en-US" altLang="en-US" sz="2400" dirty="0">
                <a:latin typeface="Aptos" panose="020B0004020202020204" pitchFamily="34" charset="0"/>
              </a:rPr>
              <a:t>Treatment shifted as evidence demonstrated autism a lifelong neurodevelopmental difference requiring individualized support rather than institutional management. </a:t>
            </a:r>
            <a:r>
              <a:rPr lang="en-US" altLang="en-US" sz="2400" dirty="0">
                <a:solidFill>
                  <a:schemeClr val="tx1"/>
                </a:solidFill>
                <a:latin typeface="Aptos" panose="020B0004020202020204" pitchFamily="34" charset="0"/>
              </a:rPr>
              <a:t>As the first disability-specific law in England, the Autism Act of 2009 shows a great shift. It has increased awareness of autism in society and better assistance for adults with autism across UK. People with autism faced huge barriers in living a fill life in the community before this act due to autism misinterpretation by the general public and experts.</a:t>
            </a:r>
            <a:endParaRPr lang="en-US" altLang="en-US" sz="2400" dirty="0">
              <a:latin typeface="Aptos" panose="020B0004020202020204" pitchFamily="34" charset="0"/>
            </a:endParaRPr>
          </a:p>
          <a:p>
            <a:r>
              <a:rPr lang="en-US" altLang="en-US" sz="2400" dirty="0">
                <a:solidFill>
                  <a:schemeClr val="tx1"/>
                </a:solidFill>
                <a:latin typeface="Aptos" panose="020B0004020202020204" pitchFamily="34" charset="0"/>
                <a:cs typeface="Times New Roman" panose="02020603050405020304" pitchFamily="18" charset="0"/>
              </a:rPr>
              <a:t>(Qin </a:t>
            </a:r>
            <a:r>
              <a:rPr lang="en-US" altLang="en-US" sz="2400" i="1" dirty="0">
                <a:solidFill>
                  <a:schemeClr val="tx1"/>
                </a:solidFill>
                <a:latin typeface="Aptos" panose="020B0004020202020204" pitchFamily="34" charset="0"/>
                <a:cs typeface="Times New Roman" panose="02020603050405020304" pitchFamily="18" charset="0"/>
              </a:rPr>
              <a:t>et al.</a:t>
            </a:r>
            <a:r>
              <a:rPr lang="en-US" altLang="en-US" sz="2400" dirty="0">
                <a:solidFill>
                  <a:schemeClr val="tx1"/>
                </a:solidFill>
                <a:latin typeface="Aptos" panose="020B0004020202020204" pitchFamily="34" charset="0"/>
                <a:cs typeface="Times New Roman" panose="02020603050405020304" pitchFamily="18" charset="0"/>
              </a:rPr>
              <a:t>, 2024; Leadbitter </a:t>
            </a:r>
            <a:r>
              <a:rPr lang="en-US" altLang="en-US" sz="2400" i="1" dirty="0">
                <a:solidFill>
                  <a:schemeClr val="tx1"/>
                </a:solidFill>
                <a:latin typeface="Aptos" panose="020B0004020202020204" pitchFamily="34" charset="0"/>
                <a:cs typeface="Times New Roman" panose="02020603050405020304" pitchFamily="18" charset="0"/>
              </a:rPr>
              <a:t>et al.</a:t>
            </a:r>
            <a:r>
              <a:rPr lang="en-US" altLang="en-US" sz="2400" dirty="0">
                <a:solidFill>
                  <a:schemeClr val="tx1"/>
                </a:solidFill>
                <a:latin typeface="Aptos" panose="020B0004020202020204" pitchFamily="34" charset="0"/>
                <a:cs typeface="Times New Roman" panose="02020603050405020304" pitchFamily="18" charset="0"/>
              </a:rPr>
              <a:t>, 2021; GOV.UK, 2021)</a:t>
            </a:r>
            <a:endParaRPr lang="en-US" altLang="en-US" sz="2400" dirty="0">
              <a:solidFill>
                <a:schemeClr val="tx1"/>
              </a:solidFill>
              <a:latin typeface="Aptos" panose="020B0004020202020204" pitchFamily="34" charset="0"/>
            </a:endParaRPr>
          </a:p>
        </p:txBody>
      </p:sp>
      <p:sp>
        <p:nvSpPr>
          <p:cNvPr id="35" name="TextBox 34">
            <a:extLst>
              <a:ext uri="{FF2B5EF4-FFF2-40B4-BE49-F238E27FC236}">
                <a16:creationId xmlns:a16="http://schemas.microsoft.com/office/drawing/2014/main" id="{3E6F38D8-C10E-AAEA-37AE-5AB8BECFC95E}"/>
              </a:ext>
            </a:extLst>
          </p:cNvPr>
          <p:cNvSpPr txBox="1"/>
          <p:nvPr/>
        </p:nvSpPr>
        <p:spPr>
          <a:xfrm>
            <a:off x="17021545" y="6744537"/>
            <a:ext cx="12858041" cy="7478970"/>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altLang="en-US" sz="2000" b="1" dirty="0">
                <a:latin typeface="Aptos" panose="020B0004020202020204" pitchFamily="34" charset="0"/>
              </a:rPr>
              <a:t>Contemporary Treatment and Management</a:t>
            </a:r>
          </a:p>
          <a:p>
            <a:r>
              <a:rPr lang="en-US" altLang="en-US" sz="2000" b="1" dirty="0">
                <a:latin typeface="Aptos" panose="020B0004020202020204" pitchFamily="34" charset="0"/>
              </a:rPr>
              <a:t>Pharmacological treatments:</a:t>
            </a:r>
          </a:p>
          <a:p>
            <a:r>
              <a:rPr lang="en-US" altLang="en-US" sz="2000" dirty="0">
                <a:solidFill>
                  <a:schemeClr val="tx1"/>
                </a:solidFill>
                <a:latin typeface="Aptos" panose="020B0004020202020204" pitchFamily="34" charset="0"/>
              </a:rPr>
              <a:t>Currently, there is no pharmacological intervention that effectively addresses the basic symptoms of ASD.</a:t>
            </a:r>
          </a:p>
          <a:p>
            <a:r>
              <a:rPr lang="en-US" altLang="en-US" sz="2000" dirty="0">
                <a:solidFill>
                  <a:schemeClr val="tx1"/>
                </a:solidFill>
                <a:latin typeface="Aptos" panose="020B0004020202020204" pitchFamily="34" charset="0"/>
              </a:rPr>
              <a:t>Medicines are prescribed to manage related symptoms</a:t>
            </a:r>
          </a:p>
          <a:p>
            <a:pPr marL="342900" indent="-342900">
              <a:buFont typeface="Arial" panose="020B0604020202020204" pitchFamily="34" charset="0"/>
              <a:buChar char="•"/>
            </a:pPr>
            <a:r>
              <a:rPr lang="en-US" altLang="en-US" sz="2000" dirty="0">
                <a:solidFill>
                  <a:schemeClr val="tx1"/>
                </a:solidFill>
                <a:latin typeface="Aptos" panose="020B0004020202020204" pitchFamily="34" charset="0"/>
              </a:rPr>
              <a:t>aggression</a:t>
            </a:r>
          </a:p>
          <a:p>
            <a:pPr marL="342900" indent="-342900">
              <a:buFont typeface="Arial" panose="020B0604020202020204" pitchFamily="34" charset="0"/>
              <a:buChar char="•"/>
            </a:pPr>
            <a:r>
              <a:rPr lang="en-US" altLang="en-US" sz="2000" dirty="0">
                <a:solidFill>
                  <a:schemeClr val="tx1"/>
                </a:solidFill>
                <a:latin typeface="Aptos" panose="020B0004020202020204" pitchFamily="34" charset="0"/>
              </a:rPr>
              <a:t>Irritability</a:t>
            </a:r>
          </a:p>
          <a:p>
            <a:pPr marL="342900" indent="-342900">
              <a:buFont typeface="Arial" panose="020B0604020202020204" pitchFamily="34" charset="0"/>
              <a:buChar char="•"/>
            </a:pPr>
            <a:r>
              <a:rPr lang="en-US" altLang="en-US" sz="2000" dirty="0">
                <a:solidFill>
                  <a:schemeClr val="tx1"/>
                </a:solidFill>
                <a:latin typeface="Aptos" panose="020B0004020202020204" pitchFamily="34" charset="0"/>
              </a:rPr>
              <a:t>Anxiety</a:t>
            </a:r>
          </a:p>
          <a:p>
            <a:pPr marL="342900" indent="-342900">
              <a:buFont typeface="Arial" panose="020B0604020202020204" pitchFamily="34" charset="0"/>
              <a:buChar char="•"/>
            </a:pPr>
            <a:r>
              <a:rPr lang="en-US" altLang="en-US" sz="2000" dirty="0">
                <a:solidFill>
                  <a:schemeClr val="tx1"/>
                </a:solidFill>
                <a:latin typeface="Aptos" panose="020B0004020202020204" pitchFamily="34" charset="0"/>
              </a:rPr>
              <a:t>attention problems</a:t>
            </a:r>
          </a:p>
          <a:p>
            <a:pPr marL="342900" indent="-342900">
              <a:buFont typeface="Arial" panose="020B0604020202020204" pitchFamily="34" charset="0"/>
              <a:buChar char="•"/>
            </a:pPr>
            <a:r>
              <a:rPr lang="en-US" altLang="en-US" sz="2000" dirty="0">
                <a:solidFill>
                  <a:schemeClr val="tx1"/>
                </a:solidFill>
                <a:latin typeface="Aptos" panose="020B0004020202020204" pitchFamily="34" charset="0"/>
              </a:rPr>
              <a:t> sleep disturbances (Sclabassi </a:t>
            </a:r>
            <a:r>
              <a:rPr lang="en-US" altLang="en-US" sz="2000" i="1" dirty="0">
                <a:solidFill>
                  <a:schemeClr val="tx1"/>
                </a:solidFill>
                <a:latin typeface="Aptos" panose="020B0004020202020204" pitchFamily="34" charset="0"/>
              </a:rPr>
              <a:t>et al.,</a:t>
            </a:r>
            <a:r>
              <a:rPr lang="en-US" altLang="en-US" sz="2000" dirty="0">
                <a:solidFill>
                  <a:schemeClr val="tx1"/>
                </a:solidFill>
                <a:latin typeface="Aptos" panose="020B0004020202020204" pitchFamily="34" charset="0"/>
              </a:rPr>
              <a:t> 2025).</a:t>
            </a:r>
          </a:p>
          <a:p>
            <a:r>
              <a:rPr lang="en-US" altLang="en-US" sz="2000" b="1" dirty="0">
                <a:solidFill>
                  <a:schemeClr val="tx1"/>
                </a:solidFill>
                <a:latin typeface="Aptos" panose="020B0004020202020204" pitchFamily="34" charset="0"/>
              </a:rPr>
              <a:t>Non-Pharmacological Treatments:</a:t>
            </a:r>
            <a:endParaRPr lang="en-US" altLang="en-US" sz="2000" b="1" dirty="0">
              <a:latin typeface="Aptos" panose="020B0004020202020204" pitchFamily="34" charset="0"/>
            </a:endParaRPr>
          </a:p>
          <a:p>
            <a:r>
              <a:rPr lang="en-US" altLang="en-US" sz="2000" b="1" dirty="0">
                <a:latin typeface="Aptos" panose="020B0004020202020204" pitchFamily="34" charset="0"/>
              </a:rPr>
              <a:t>According to </a:t>
            </a:r>
            <a:r>
              <a:rPr lang="en-US" altLang="en-US" sz="2000" dirty="0">
                <a:solidFill>
                  <a:schemeClr val="tx1"/>
                </a:solidFill>
                <a:latin typeface="Aptos" panose="020B0004020202020204" pitchFamily="34" charset="0"/>
                <a:cs typeface="Times New Roman" panose="02020603050405020304" pitchFamily="18" charset="0"/>
              </a:rPr>
              <a:t>Centers for Disease Control and Prevention (2024),  contemporary </a:t>
            </a:r>
            <a:r>
              <a:rPr lang="en-US" altLang="en-US" sz="2000" dirty="0">
                <a:solidFill>
                  <a:schemeClr val="tx1"/>
                </a:solidFill>
                <a:latin typeface="Aptos" panose="020B0004020202020204" pitchFamily="34" charset="0"/>
              </a:rPr>
              <a:t>autism spectrum disorder (ASD) treatments target is to lessen symptoms that impair quality of life and everyday functioning. Treatments might be administered in home, community, health, education, or a combination of settings. </a:t>
            </a:r>
          </a:p>
          <a:p>
            <a:r>
              <a:rPr lang="en-US" altLang="en-US" sz="2000" b="1" dirty="0">
                <a:solidFill>
                  <a:schemeClr val="tx1"/>
                </a:solidFill>
                <a:latin typeface="Aptos" panose="020B0004020202020204" pitchFamily="34" charset="0"/>
              </a:rPr>
              <a:t>Evidence-based Approaches include: </a:t>
            </a:r>
          </a:p>
          <a:p>
            <a:r>
              <a:rPr lang="en-US" altLang="en-US" sz="2000" b="1" dirty="0">
                <a:solidFill>
                  <a:schemeClr val="tx1"/>
                </a:solidFill>
                <a:latin typeface="Aptos" panose="020B0004020202020204" pitchFamily="34" charset="0"/>
              </a:rPr>
              <a:t>ABA Therapy (</a:t>
            </a:r>
            <a:r>
              <a:rPr lang="en-US" altLang="en-US" sz="2000" dirty="0">
                <a:solidFill>
                  <a:schemeClr val="tx1"/>
                </a:solidFill>
                <a:latin typeface="Aptos" panose="020B0004020202020204" pitchFamily="34" charset="0"/>
              </a:rPr>
              <a:t>Applied Behaviour Analysis) promotes desired behaviours and discourages undesirable ones. </a:t>
            </a:r>
          </a:p>
          <a:p>
            <a:r>
              <a:rPr lang="en-US" altLang="en-US" sz="2000" b="1" dirty="0">
                <a:solidFill>
                  <a:schemeClr val="tx1"/>
                </a:solidFill>
                <a:latin typeface="Aptos" panose="020B0004020202020204" pitchFamily="34" charset="0"/>
              </a:rPr>
              <a:t>Speech Therapy</a:t>
            </a:r>
            <a:r>
              <a:rPr lang="en-US" altLang="en-US" sz="2000" dirty="0">
                <a:solidFill>
                  <a:schemeClr val="tx1"/>
                </a:solidFill>
                <a:latin typeface="Aptos" panose="020B0004020202020204" pitchFamily="34" charset="0"/>
              </a:rPr>
              <a:t> targets language and speech treatment. </a:t>
            </a:r>
          </a:p>
          <a:p>
            <a:r>
              <a:rPr lang="en-US" altLang="en-US" sz="2000" b="1" dirty="0">
                <a:solidFill>
                  <a:schemeClr val="tx1"/>
                </a:solidFill>
                <a:latin typeface="Aptos" panose="020B0004020202020204" pitchFamily="34" charset="0"/>
              </a:rPr>
              <a:t>Occupational Therapy</a:t>
            </a:r>
            <a:r>
              <a:rPr lang="en-US" altLang="en-US" sz="2000" dirty="0">
                <a:solidFill>
                  <a:schemeClr val="tx1"/>
                </a:solidFill>
                <a:latin typeface="Aptos" panose="020B0004020202020204" pitchFamily="34" charset="0"/>
              </a:rPr>
              <a:t> enable the patient to live as independently as possible. Improved reactions to potentially limiting or overwhelming sensory input can be achieved through </a:t>
            </a:r>
            <a:r>
              <a:rPr lang="en-US" altLang="en-US" sz="2000" b="1" dirty="0">
                <a:solidFill>
                  <a:schemeClr val="tx1"/>
                </a:solidFill>
                <a:latin typeface="Aptos" panose="020B0004020202020204" pitchFamily="34" charset="0"/>
              </a:rPr>
              <a:t>Sensory Integration Treatment</a:t>
            </a:r>
            <a:r>
              <a:rPr lang="en-US" altLang="en-US" sz="2000" dirty="0">
                <a:solidFill>
                  <a:schemeClr val="tx1"/>
                </a:solidFill>
                <a:latin typeface="Aptos" panose="020B0004020202020204" pitchFamily="34" charset="0"/>
              </a:rPr>
              <a:t>.</a:t>
            </a:r>
          </a:p>
          <a:p>
            <a:r>
              <a:rPr lang="en-US" altLang="en-US" sz="2000" dirty="0">
                <a:solidFill>
                  <a:schemeClr val="tx1"/>
                </a:solidFill>
                <a:latin typeface="Aptos" panose="020B0004020202020204" pitchFamily="34" charset="0"/>
              </a:rPr>
              <a:t> </a:t>
            </a:r>
            <a:r>
              <a:rPr lang="en-US" altLang="en-US" sz="2000" b="1" dirty="0">
                <a:solidFill>
                  <a:schemeClr val="tx1"/>
                </a:solidFill>
                <a:latin typeface="Aptos" panose="020B0004020202020204" pitchFamily="34" charset="0"/>
              </a:rPr>
              <a:t>(TEACCH) Method </a:t>
            </a:r>
            <a:r>
              <a:rPr lang="en-US" altLang="en-US" sz="2000" dirty="0">
                <a:solidFill>
                  <a:schemeClr val="tx1"/>
                </a:solidFill>
                <a:latin typeface="Aptos" panose="020B0004020202020204" pitchFamily="34" charset="0"/>
              </a:rPr>
              <a:t>provide structured learning environment</a:t>
            </a:r>
          </a:p>
          <a:p>
            <a:r>
              <a:rPr lang="en-US" altLang="en-US" sz="2000" b="1" dirty="0">
                <a:solidFill>
                  <a:schemeClr val="tx1"/>
                </a:solidFill>
                <a:latin typeface="Aptos" panose="020B0004020202020204" pitchFamily="34" charset="0"/>
              </a:rPr>
              <a:t> CBT, </a:t>
            </a:r>
            <a:r>
              <a:rPr lang="en-US" altLang="en-US" sz="2000" dirty="0">
                <a:solidFill>
                  <a:schemeClr val="tx1"/>
                </a:solidFill>
                <a:latin typeface="Aptos" panose="020B0004020202020204" pitchFamily="34" charset="0"/>
              </a:rPr>
              <a:t>or cognitive-behavioral therapy supports  emotional regulation </a:t>
            </a:r>
            <a:r>
              <a:rPr lang="en-US" altLang="en-US" sz="2000" dirty="0">
                <a:solidFill>
                  <a:schemeClr val="tx1"/>
                </a:solidFill>
                <a:latin typeface="Aptos" panose="020B0004020202020204" pitchFamily="34" charset="0"/>
                <a:cs typeface="Times New Roman" panose="02020603050405020304" pitchFamily="18" charset="0"/>
              </a:rPr>
              <a:t>Centers for Disease Control and Prevention (2024).</a:t>
            </a:r>
          </a:p>
          <a:p>
            <a:r>
              <a:rPr lang="en-US" altLang="en-US" sz="2000" b="1" dirty="0">
                <a:solidFill>
                  <a:schemeClr val="tx1"/>
                </a:solidFill>
                <a:latin typeface="Aptos" panose="020B0004020202020204" pitchFamily="34" charset="0"/>
                <a:cs typeface="Times New Roman" panose="02020603050405020304" pitchFamily="18" charset="0"/>
              </a:rPr>
              <a:t>Critical Analysis: </a:t>
            </a:r>
            <a:r>
              <a:rPr lang="en-US" altLang="en-US" sz="2000" dirty="0">
                <a:solidFill>
                  <a:schemeClr val="tx1"/>
                </a:solidFill>
                <a:latin typeface="Aptos" panose="020B0004020202020204" pitchFamily="34" charset="0"/>
                <a:cs typeface="Times New Roman" panose="02020603050405020304" pitchFamily="18" charset="0"/>
              </a:rPr>
              <a:t>Evidence based practice should balance clinical effectiveness with respect for autistic identity, autonomy and person-centred care, recognizing that no single intervention is appropriate for every individual (ASAN, 2021; </a:t>
            </a:r>
            <a:r>
              <a:rPr lang="en-US" altLang="en-US" sz="2000" dirty="0">
                <a:solidFill>
                  <a:schemeClr val="tx1"/>
                </a:solidFill>
                <a:latin typeface="Times New Roman" panose="02020603050405020304" pitchFamily="18" charset="0"/>
                <a:cs typeface="Times New Roman" panose="02020603050405020304" pitchFamily="18" charset="0"/>
              </a:rPr>
              <a:t>(Øverland </a:t>
            </a:r>
            <a:r>
              <a:rPr lang="en-US" altLang="en-US" sz="2000" i="1" dirty="0">
                <a:solidFill>
                  <a:schemeClr val="tx1"/>
                </a:solidFill>
                <a:latin typeface="Times New Roman" panose="02020603050405020304" pitchFamily="18" charset="0"/>
                <a:cs typeface="Times New Roman" panose="02020603050405020304" pitchFamily="18" charset="0"/>
              </a:rPr>
              <a:t>et al.</a:t>
            </a:r>
            <a:r>
              <a:rPr lang="en-US" altLang="en-US" sz="2000" dirty="0">
                <a:solidFill>
                  <a:schemeClr val="tx1"/>
                </a:solidFill>
                <a:latin typeface="Times New Roman" panose="02020603050405020304" pitchFamily="18" charset="0"/>
                <a:cs typeface="Times New Roman" panose="02020603050405020304" pitchFamily="18" charset="0"/>
              </a:rPr>
              <a:t>, 2025)</a:t>
            </a:r>
            <a:endParaRPr lang="en-US" altLang="en-US" sz="3200" dirty="0">
              <a:solidFill>
                <a:schemeClr val="tx1"/>
              </a:solidFill>
              <a:latin typeface="Arial" panose="020B0604020202020204" pitchFamily="34" charset="0"/>
            </a:endParaRPr>
          </a:p>
        </p:txBody>
      </p:sp>
      <p:sp>
        <p:nvSpPr>
          <p:cNvPr id="15" name="TextBox 14">
            <a:extLst>
              <a:ext uri="{FF2B5EF4-FFF2-40B4-BE49-F238E27FC236}">
                <a16:creationId xmlns:a16="http://schemas.microsoft.com/office/drawing/2014/main" id="{44E3D6ED-96FE-B032-B6C9-84793721DD8E}"/>
              </a:ext>
            </a:extLst>
          </p:cNvPr>
          <p:cNvSpPr txBox="1"/>
          <p:nvPr/>
        </p:nvSpPr>
        <p:spPr>
          <a:xfrm>
            <a:off x="22472471" y="20562950"/>
            <a:ext cx="1956188" cy="400110"/>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(Suri, 2025)</a:t>
            </a:r>
            <a:endParaRPr kumimoji="0" lang="en-US" altLang="en-US" sz="2000" b="0" i="0" u="none" strike="noStrike" cap="none" normalizeH="0" baseline="0" dirty="0">
              <a:ln>
                <a:noFill/>
              </a:ln>
              <a:solidFill>
                <a:schemeClr val="tx1"/>
              </a:solidFill>
              <a:effectLst/>
              <a:latin typeface="Aptos" panose="020B0004020202020204" pitchFamily="34" charset="0"/>
            </a:endParaRPr>
          </a:p>
        </p:txBody>
      </p:sp>
      <p:sp>
        <p:nvSpPr>
          <p:cNvPr id="21" name="Rectangle 20">
            <a:extLst>
              <a:ext uri="{FF2B5EF4-FFF2-40B4-BE49-F238E27FC236}">
                <a16:creationId xmlns:a16="http://schemas.microsoft.com/office/drawing/2014/main" id="{5B8FEDDE-972D-5238-DF37-D2B512E8B658}"/>
              </a:ext>
            </a:extLst>
          </p:cNvPr>
          <p:cNvSpPr/>
          <p:nvPr/>
        </p:nvSpPr>
        <p:spPr>
          <a:xfrm>
            <a:off x="11943184" y="11375858"/>
            <a:ext cx="3908540" cy="792118"/>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400" dirty="0">
                <a:solidFill>
                  <a:schemeClr val="tx1"/>
                </a:solidFill>
                <a:latin typeface="Aptos" panose="020B0004020202020204" pitchFamily="34" charset="0"/>
              </a:rPr>
              <a:t>Signs and Symptoms of ASD</a:t>
            </a:r>
            <a:endParaRPr lang="en-GB" sz="2400" dirty="0">
              <a:solidFill>
                <a:schemeClr val="tx1"/>
              </a:solidFill>
              <a:latin typeface="Aptos" panose="020B0004020202020204" pitchFamily="34" charset="0"/>
            </a:endParaRPr>
          </a:p>
        </p:txBody>
      </p:sp>
      <p:sp>
        <p:nvSpPr>
          <p:cNvPr id="24" name="Arrow: Pentagon 23">
            <a:extLst>
              <a:ext uri="{FF2B5EF4-FFF2-40B4-BE49-F238E27FC236}">
                <a16:creationId xmlns:a16="http://schemas.microsoft.com/office/drawing/2014/main" id="{3511BA32-49CE-3B91-60B7-99697ECDE345}"/>
              </a:ext>
            </a:extLst>
          </p:cNvPr>
          <p:cNvSpPr/>
          <p:nvPr/>
        </p:nvSpPr>
        <p:spPr>
          <a:xfrm>
            <a:off x="586455" y="6552820"/>
            <a:ext cx="10424918" cy="3551635"/>
          </a:xfrm>
          <a:prstGeom prst="homePlat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2800" b="1" dirty="0">
              <a:latin typeface="Aptos" panose="020B0004020202020204" pitchFamily="34" charset="0"/>
            </a:endParaRPr>
          </a:p>
          <a:p>
            <a:pPr algn="ctr"/>
            <a:r>
              <a:rPr lang="en-US" sz="2800" b="1" dirty="0">
                <a:latin typeface="Aptos" panose="020B0004020202020204" pitchFamily="34" charset="0"/>
              </a:rPr>
              <a:t>Factors: </a:t>
            </a:r>
          </a:p>
          <a:p>
            <a:pPr marL="342900" indent="-342900">
              <a:buFont typeface="Arial" panose="020B0604020202020204" pitchFamily="34" charset="0"/>
              <a:buChar char="•"/>
            </a:pPr>
            <a:r>
              <a:rPr lang="en-US" sz="2400" dirty="0">
                <a:solidFill>
                  <a:schemeClr val="tx1"/>
                </a:solidFill>
                <a:latin typeface="Aptos" panose="020B0004020202020204" pitchFamily="34" charset="0"/>
              </a:rPr>
              <a:t>Genetic</a:t>
            </a:r>
          </a:p>
          <a:p>
            <a:pPr marL="342900" indent="-342900">
              <a:buFont typeface="Arial" panose="020B0604020202020204" pitchFamily="34" charset="0"/>
              <a:buChar char="•"/>
            </a:pPr>
            <a:r>
              <a:rPr lang="en-US" sz="2400" dirty="0">
                <a:solidFill>
                  <a:schemeClr val="tx1"/>
                </a:solidFill>
                <a:latin typeface="Aptos" panose="020B0004020202020204" pitchFamily="34" charset="0"/>
              </a:rPr>
              <a:t>Environmental</a:t>
            </a:r>
          </a:p>
          <a:p>
            <a:pPr marL="342900" indent="-342900">
              <a:buFont typeface="Arial" panose="020B0604020202020204" pitchFamily="34" charset="0"/>
              <a:buChar char="•"/>
            </a:pPr>
            <a:r>
              <a:rPr lang="en-US" sz="2400" dirty="0">
                <a:solidFill>
                  <a:schemeClr val="tx1"/>
                </a:solidFill>
                <a:latin typeface="Aptos" panose="020B0004020202020204" pitchFamily="34" charset="0"/>
              </a:rPr>
              <a:t>Maternal treatment with certain drugs particularly  </a:t>
            </a:r>
            <a:r>
              <a:rPr lang="en-US" altLang="en-US" sz="2400" dirty="0">
                <a:solidFill>
                  <a:schemeClr val="tx1"/>
                </a:solidFill>
                <a:latin typeface="Aptos" panose="020B0004020202020204" pitchFamily="34" charset="0"/>
              </a:rPr>
              <a:t>antidepressants</a:t>
            </a:r>
          </a:p>
          <a:p>
            <a:pPr marL="342900" indent="-342900">
              <a:buFont typeface="Arial" panose="020B0604020202020204" pitchFamily="34" charset="0"/>
              <a:buChar char="•"/>
            </a:pPr>
            <a:r>
              <a:rPr lang="en-US" altLang="en-US" sz="2400" dirty="0">
                <a:solidFill>
                  <a:schemeClr val="tx1"/>
                </a:solidFill>
                <a:latin typeface="Aptos" panose="020B0004020202020204" pitchFamily="34" charset="0"/>
              </a:rPr>
              <a:t>Exposure to toxicants like pesticides</a:t>
            </a:r>
          </a:p>
          <a:p>
            <a:pPr marL="342900" indent="-342900">
              <a:buFont typeface="Arial" panose="020B0604020202020204" pitchFamily="34" charset="0"/>
              <a:buChar char="•"/>
            </a:pPr>
            <a:r>
              <a:rPr lang="en-US" altLang="en-US" sz="2400" dirty="0">
                <a:solidFill>
                  <a:schemeClr val="tx1"/>
                </a:solidFill>
                <a:latin typeface="Aptos" panose="020B0004020202020204" pitchFamily="34" charset="0"/>
              </a:rPr>
              <a:t>Paternal Age</a:t>
            </a:r>
          </a:p>
          <a:p>
            <a:pPr marL="342900" indent="-342900">
              <a:buFont typeface="Arial" panose="020B0604020202020204" pitchFamily="34" charset="0"/>
              <a:buChar char="•"/>
            </a:pPr>
            <a:r>
              <a:rPr lang="en-US" altLang="en-US" sz="2400" dirty="0">
                <a:solidFill>
                  <a:schemeClr val="tx1"/>
                </a:solidFill>
                <a:latin typeface="Aptos" panose="020B0004020202020204" pitchFamily="34" charset="0"/>
              </a:rPr>
              <a:t>Maternal infections </a:t>
            </a:r>
          </a:p>
          <a:p>
            <a:pPr marL="342900" indent="-342900">
              <a:buFont typeface="Arial" panose="020B0604020202020204" pitchFamily="34" charset="0"/>
              <a:buChar char="•"/>
            </a:pPr>
            <a:r>
              <a:rPr lang="en-US" altLang="en-US" sz="2400" dirty="0">
                <a:solidFill>
                  <a:schemeClr val="tx1"/>
                </a:solidFill>
                <a:latin typeface="Aptos" panose="020B0004020202020204" pitchFamily="34" charset="0"/>
              </a:rPr>
              <a:t>Immune abnormalities</a:t>
            </a:r>
          </a:p>
          <a:p>
            <a:pPr algn="ctr"/>
            <a:r>
              <a:rPr lang="en-US" altLang="en-US" sz="2400" dirty="0">
                <a:solidFill>
                  <a:schemeClr val="tx1"/>
                </a:solidFill>
                <a:latin typeface="Aptos" panose="020B0004020202020204" pitchFamily="34" charset="0"/>
                <a:cs typeface="Times New Roman" panose="02020603050405020304" pitchFamily="18" charset="0"/>
              </a:rPr>
              <a:t>(Matelski and Van de Water, 2016).</a:t>
            </a:r>
            <a:endParaRPr lang="en-US" sz="2400" dirty="0">
              <a:latin typeface="Aptos" panose="020B0004020202020204" pitchFamily="34" charset="0"/>
            </a:endParaRPr>
          </a:p>
          <a:p>
            <a:pPr algn="ctr"/>
            <a:endParaRPr lang="en-GB" dirty="0"/>
          </a:p>
        </p:txBody>
      </p:sp>
    </p:spTree>
    <p:extLst>
      <p:ext uri="{BB962C8B-B14F-4D97-AF65-F5344CB8AC3E}">
        <p14:creationId xmlns:p14="http://schemas.microsoft.com/office/powerpoint/2010/main" val="251621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6FC2926-47DB-590A-BE8F-98346636ECCA}"/>
              </a:ext>
            </a:extLst>
          </p:cNvPr>
          <p:cNvSpPr txBox="1"/>
          <p:nvPr/>
        </p:nvSpPr>
        <p:spPr>
          <a:xfrm>
            <a:off x="568532" y="522416"/>
            <a:ext cx="14835592" cy="7848302"/>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US" sz="2400" b="1" dirty="0">
                <a:latin typeface="Aptos" panose="020B0004020202020204" pitchFamily="34" charset="0"/>
              </a:rPr>
              <a:t>Social Context</a:t>
            </a:r>
          </a:p>
          <a:p>
            <a:r>
              <a:rPr lang="en-US" sz="2400" b="1" dirty="0">
                <a:latin typeface="Aptos" panose="020B0004020202020204" pitchFamily="34" charset="0"/>
              </a:rPr>
              <a:t>Social </a:t>
            </a:r>
          </a:p>
          <a:p>
            <a:pPr marL="457200" indent="-457200">
              <a:buFont typeface="Arial" panose="020B0604020202020204" pitchFamily="34" charset="0"/>
              <a:buChar char="•"/>
            </a:pPr>
            <a:r>
              <a:rPr lang="en-US" sz="2400" dirty="0">
                <a:solidFill>
                  <a:srgbClr val="FF0000"/>
                </a:solidFill>
                <a:latin typeface="Aptos" panose="020B0004020202020204" pitchFamily="34" charset="0"/>
              </a:rPr>
              <a:t>Stigma </a:t>
            </a:r>
          </a:p>
          <a:p>
            <a:r>
              <a:rPr lang="en-US" altLang="en-US" sz="2400" dirty="0">
                <a:latin typeface="Aptos" panose="020B0004020202020204" pitchFamily="34" charset="0"/>
                <a:cs typeface="Times New Roman" panose="02020603050405020304" pitchFamily="18" charset="0"/>
              </a:rPr>
              <a:t>Stigma continues to influence how ASD is perceived and managed, creating barriers to timely diagnosis, support  and social participation. Fear of discrimination often leads autistic individual to camouflage the autistic traits which can cause distress, delay to appropriate interventions. However, reducing stigma requires not only public awareness but also systematic changes that promote neurodiversity, inclusive environments and autism-informed professional practice(Turnock, Langley and Jones, 2022). </a:t>
            </a:r>
            <a:endParaRPr lang="en-US" sz="2400" dirty="0">
              <a:latin typeface="Aptos" panose="020B0004020202020204" pitchFamily="34" charset="0"/>
            </a:endParaRPr>
          </a:p>
          <a:p>
            <a:pPr marL="457200" indent="-457200">
              <a:buFont typeface="Arial" panose="020B0604020202020204" pitchFamily="34" charset="0"/>
              <a:buChar char="•"/>
            </a:pPr>
            <a:r>
              <a:rPr lang="en-US" sz="2400" dirty="0">
                <a:solidFill>
                  <a:srgbClr val="FF0000"/>
                </a:solidFill>
                <a:latin typeface="Aptos" panose="020B0004020202020204" pitchFamily="34" charset="0"/>
              </a:rPr>
              <a:t>Bullying</a:t>
            </a:r>
          </a:p>
          <a:p>
            <a:r>
              <a:rPr lang="en-US" sz="2400" dirty="0">
                <a:latin typeface="Aptos" panose="020B0004020202020204" pitchFamily="34" charset="0"/>
              </a:rPr>
              <a:t>According to </a:t>
            </a:r>
            <a:r>
              <a:rPr lang="en-US" altLang="en-US" sz="2400" dirty="0">
                <a:latin typeface="Aptos" panose="020B0004020202020204" pitchFamily="34" charset="0"/>
                <a:cs typeface="Times New Roman" panose="02020603050405020304" pitchFamily="18" charset="0"/>
              </a:rPr>
              <a:t>Daghustani </a:t>
            </a:r>
            <a:r>
              <a:rPr lang="en-US" altLang="en-US" sz="2400" i="1" dirty="0">
                <a:latin typeface="Aptos" panose="020B0004020202020204" pitchFamily="34" charset="0"/>
                <a:cs typeface="Times New Roman" panose="02020603050405020304" pitchFamily="18" charset="0"/>
              </a:rPr>
              <a:t>et al.</a:t>
            </a:r>
            <a:r>
              <a:rPr lang="en-US" altLang="en-US" sz="2400" dirty="0">
                <a:latin typeface="Aptos" panose="020B0004020202020204" pitchFamily="34" charset="0"/>
                <a:cs typeface="Times New Roman" panose="02020603050405020304" pitchFamily="18" charset="0"/>
              </a:rPr>
              <a:t> (2025), autistic people communicate and interact differently from social expectations. These differences are often misinterpreted and misunderstood contributing to discrimination and bullying. Bullying can worsen mental health outcomes and can trigger anxiety, depression and social isolation. Bullying</a:t>
            </a:r>
            <a:r>
              <a:rPr lang="en-US" altLang="en-US" sz="2400" dirty="0">
                <a:latin typeface="Aptos" panose="020B0004020202020204" pitchFamily="34" charset="0"/>
              </a:rPr>
              <a:t> disproportionately affects young children with autism, particularly in puberty, a time of growing social complexity and more peer scrutiny. Bullying as Ochi </a:t>
            </a:r>
            <a:r>
              <a:rPr lang="en-US" altLang="en-US" sz="2400" i="1" dirty="0">
                <a:latin typeface="Aptos" panose="020B0004020202020204" pitchFamily="34" charset="0"/>
              </a:rPr>
              <a:t>et al</a:t>
            </a:r>
            <a:r>
              <a:rPr lang="en-US" altLang="en-US" sz="2400" dirty="0">
                <a:latin typeface="Aptos" panose="020B0004020202020204" pitchFamily="34" charset="0"/>
              </a:rPr>
              <a:t>. (2020), stated is a significant cause of school avoidance in both boys and girls with autism (</a:t>
            </a:r>
            <a:r>
              <a:rPr lang="en-US" altLang="en-US" sz="2400" dirty="0">
                <a:latin typeface="Aptos" panose="020B0004020202020204" pitchFamily="34" charset="0"/>
                <a:cs typeface="Times New Roman" panose="02020603050405020304" pitchFamily="18" charset="0"/>
              </a:rPr>
              <a:t>McNally </a:t>
            </a:r>
            <a:r>
              <a:rPr lang="en-US" altLang="en-US" sz="2400" i="1" dirty="0">
                <a:latin typeface="Aptos" panose="020B0004020202020204" pitchFamily="34" charset="0"/>
                <a:cs typeface="Times New Roman" panose="02020603050405020304" pitchFamily="18" charset="0"/>
              </a:rPr>
              <a:t>et al.</a:t>
            </a:r>
            <a:r>
              <a:rPr lang="en-US" altLang="en-US" sz="2400" dirty="0">
                <a:latin typeface="Aptos" panose="020B0004020202020204" pitchFamily="34" charset="0"/>
                <a:cs typeface="Times New Roman" panose="02020603050405020304" pitchFamily="18" charset="0"/>
              </a:rPr>
              <a:t>, 2026).</a:t>
            </a:r>
          </a:p>
          <a:p>
            <a:pPr marL="342900" indent="-342900">
              <a:buFont typeface="Arial" panose="020B0604020202020204" pitchFamily="34" charset="0"/>
              <a:buChar char="•"/>
            </a:pPr>
            <a:r>
              <a:rPr lang="en-US" sz="2400" dirty="0">
                <a:solidFill>
                  <a:srgbClr val="FF0000"/>
                </a:solidFill>
                <a:latin typeface="Aptos" panose="020B0004020202020204" pitchFamily="34" charset="0"/>
              </a:rPr>
              <a:t>Social Exclusion</a:t>
            </a:r>
          </a:p>
          <a:p>
            <a:r>
              <a:rPr lang="en-US" altLang="en-US" sz="2400" dirty="0">
                <a:latin typeface="Aptos" panose="020B0004020202020204" pitchFamily="34" charset="0"/>
              </a:rPr>
              <a:t>Children and teenagers with autism spectrum disorder (ASD) face challenges that restrict their ability to engage with family members and peers. These actions may result in social isolation as a result of social exclusion. This suggests that improving outcomes require environmental adaptations and inclusive policies, rather than expecting autistic individuals to conform to societal norms (</a:t>
            </a:r>
            <a:r>
              <a:rPr lang="en-US" altLang="en-US" sz="2400" dirty="0">
                <a:latin typeface="Aptos" panose="020B0004020202020204" pitchFamily="34" charset="0"/>
                <a:cs typeface="Times New Roman" panose="02020603050405020304" pitchFamily="18" charset="0"/>
              </a:rPr>
              <a:t>Gómez-Campos </a:t>
            </a:r>
            <a:r>
              <a:rPr lang="en-US" altLang="en-US" sz="2400" i="1" dirty="0">
                <a:latin typeface="Aptos" panose="020B0004020202020204" pitchFamily="34" charset="0"/>
                <a:cs typeface="Times New Roman" panose="02020603050405020304" pitchFamily="18" charset="0"/>
              </a:rPr>
              <a:t>et al.</a:t>
            </a:r>
            <a:r>
              <a:rPr lang="en-US" altLang="en-US" sz="2400" dirty="0">
                <a:latin typeface="Aptos" panose="020B0004020202020204" pitchFamily="34" charset="0"/>
                <a:cs typeface="Times New Roman" panose="02020603050405020304" pitchFamily="18" charset="0"/>
              </a:rPr>
              <a:t>, 2023).</a:t>
            </a:r>
            <a:r>
              <a:rPr lang="en-US" altLang="en-US" sz="2400" dirty="0">
                <a:latin typeface="Aptos" panose="020B0004020202020204" pitchFamily="34" charset="0"/>
              </a:rPr>
              <a:t> </a:t>
            </a:r>
          </a:p>
          <a:p>
            <a:r>
              <a:rPr lang="en-US" sz="2400" dirty="0">
                <a:solidFill>
                  <a:srgbClr val="FF0000"/>
                </a:solidFill>
                <a:latin typeface="Aptos" panose="020B0004020202020204" pitchFamily="34" charset="0"/>
              </a:rPr>
              <a:t>The need is to create inclusive systems and ensuring equitable access to person-centered support.</a:t>
            </a:r>
          </a:p>
        </p:txBody>
      </p:sp>
      <p:pic>
        <p:nvPicPr>
          <p:cNvPr id="15" name="Picture 14">
            <a:extLst>
              <a:ext uri="{FF2B5EF4-FFF2-40B4-BE49-F238E27FC236}">
                <a16:creationId xmlns:a16="http://schemas.microsoft.com/office/drawing/2014/main" id="{F2D4E0CB-3A47-F33F-2BE9-E75E028BA9F5}"/>
              </a:ext>
            </a:extLst>
          </p:cNvPr>
          <p:cNvPicPr>
            <a:picLocks noChangeAspect="1"/>
          </p:cNvPicPr>
          <p:nvPr/>
        </p:nvPicPr>
        <p:blipFill>
          <a:blip r:embed="rId2"/>
          <a:srcRect l="3252" t="26065" r="68286" b="10802"/>
          <a:stretch>
            <a:fillRect/>
          </a:stretch>
        </p:blipFill>
        <p:spPr>
          <a:xfrm>
            <a:off x="15702275" y="485018"/>
            <a:ext cx="5296993" cy="5710698"/>
          </a:xfrm>
          <a:prstGeom prst="rect">
            <a:avLst/>
          </a:prstGeom>
        </p:spPr>
      </p:pic>
      <p:pic>
        <p:nvPicPr>
          <p:cNvPr id="2059" name="Picture 11" descr="Fig. 1">
            <a:extLst>
              <a:ext uri="{FF2B5EF4-FFF2-40B4-BE49-F238E27FC236}">
                <a16:creationId xmlns:a16="http://schemas.microsoft.com/office/drawing/2014/main" id="{02B7934D-86E8-A8DE-11D2-7F257C4EBB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5514" y="8608666"/>
            <a:ext cx="8962385" cy="2984221"/>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297ACB66-1A80-A76A-4218-0BACFC374EC0}"/>
              </a:ext>
            </a:extLst>
          </p:cNvPr>
          <p:cNvSpPr txBox="1"/>
          <p:nvPr/>
        </p:nvSpPr>
        <p:spPr>
          <a:xfrm>
            <a:off x="3977006" y="10491757"/>
            <a:ext cx="2819400" cy="400110"/>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(Seçer </a:t>
            </a:r>
            <a:r>
              <a:rPr kumimoji="0" lang="en-US" altLang="en-US" sz="20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et al.</a:t>
            </a:r>
            <a:r>
              <a:rPr kumimoji="0" lang="en-US" altLang="en-US" sz="20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2025)</a:t>
            </a:r>
            <a:endParaRPr kumimoji="0" lang="en-US" altLang="en-US" sz="2000" b="0" i="0" u="none" strike="noStrike" cap="none" normalizeH="0" baseline="0" dirty="0">
              <a:ln>
                <a:noFill/>
              </a:ln>
              <a:solidFill>
                <a:schemeClr val="tx1"/>
              </a:solidFill>
              <a:effectLst/>
              <a:latin typeface="Aptos" panose="020B0004020202020204" pitchFamily="34" charset="0"/>
            </a:endParaRPr>
          </a:p>
        </p:txBody>
      </p:sp>
      <p:sp>
        <p:nvSpPr>
          <p:cNvPr id="21" name="TextBox 20">
            <a:extLst>
              <a:ext uri="{FF2B5EF4-FFF2-40B4-BE49-F238E27FC236}">
                <a16:creationId xmlns:a16="http://schemas.microsoft.com/office/drawing/2014/main" id="{48A61F79-4CCF-90BA-E23B-711E871CCACD}"/>
              </a:ext>
            </a:extLst>
          </p:cNvPr>
          <p:cNvSpPr txBox="1"/>
          <p:nvPr/>
        </p:nvSpPr>
        <p:spPr>
          <a:xfrm>
            <a:off x="16852691" y="6155521"/>
            <a:ext cx="3140408" cy="369332"/>
          </a:xfrm>
          <a:prstGeom prst="rect">
            <a:avLst/>
          </a:prstGeom>
          <a:noFill/>
        </p:spPr>
        <p:txBody>
          <a:bodyPr wrap="square">
            <a:spAutoFit/>
          </a:bodyPr>
          <a:lstStyle/>
          <a:p>
            <a:pPr algn="ctr"/>
            <a:r>
              <a:rPr kumimoji="0" lang="en-US" altLang="en-US" sz="18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(Autism Spectrum, 2026)</a:t>
            </a:r>
            <a:endParaRPr lang="en-GB" dirty="0">
              <a:latin typeface="Aptos" panose="020B0004020202020204" pitchFamily="34" charset="0"/>
            </a:endParaRPr>
          </a:p>
        </p:txBody>
      </p:sp>
      <p:sp>
        <p:nvSpPr>
          <p:cNvPr id="30" name="TextBox 29">
            <a:extLst>
              <a:ext uri="{FF2B5EF4-FFF2-40B4-BE49-F238E27FC236}">
                <a16:creationId xmlns:a16="http://schemas.microsoft.com/office/drawing/2014/main" id="{31D67CA9-98A0-A2FF-8E7F-0AE38B3FD664}"/>
              </a:ext>
            </a:extLst>
          </p:cNvPr>
          <p:cNvSpPr txBox="1"/>
          <p:nvPr/>
        </p:nvSpPr>
        <p:spPr>
          <a:xfrm>
            <a:off x="437931" y="11830836"/>
            <a:ext cx="8480799" cy="9325630"/>
          </a:xfrm>
          <a:prstGeom prst="rect">
            <a:avLst/>
          </a:prstGeom>
          <a:solidFill>
            <a:schemeClr val="accent5"/>
          </a:solidFill>
        </p:spPr>
        <p:txBody>
          <a:bodyPr wrap="square" rtlCol="0">
            <a:spAutoFit/>
          </a:bodyPr>
          <a:lstStyle/>
          <a:p>
            <a:pPr algn="ctr"/>
            <a:r>
              <a:rPr lang="en-US" altLang="en-US" sz="2000" b="1" dirty="0">
                <a:latin typeface="Aptos" panose="020B0004020202020204" pitchFamily="34" charset="0"/>
                <a:cs typeface="Times New Roman" panose="02020603050405020304" pitchFamily="18" charset="0"/>
              </a:rPr>
              <a:t>Political Context</a:t>
            </a:r>
          </a:p>
          <a:p>
            <a:pPr algn="ctr"/>
            <a:r>
              <a:rPr lang="en-US" altLang="en-US" sz="2000" b="1" dirty="0">
                <a:latin typeface="Aptos" panose="020B0004020202020204" pitchFamily="34" charset="0"/>
                <a:cs typeface="Times New Roman" panose="02020603050405020304" pitchFamily="18" charset="0"/>
              </a:rPr>
              <a:t>Policy and legislative steps that promoted right-based, inclusive and person-centered care in UK</a:t>
            </a:r>
          </a:p>
          <a:p>
            <a:pPr algn="ctr"/>
            <a:endParaRPr lang="en-US" altLang="en-US" sz="2000" b="1" dirty="0">
              <a:latin typeface="Aptos" panose="020B0004020202020204" pitchFamily="34" charset="0"/>
              <a:cs typeface="Times New Roman" panose="02020603050405020304" pitchFamily="18" charset="0"/>
            </a:endParaRPr>
          </a:p>
          <a:p>
            <a:pPr marL="342900" indent="-342900" algn="ctr">
              <a:buFont typeface="Arial" panose="020B0604020202020204" pitchFamily="34" charset="0"/>
              <a:buChar char="•"/>
            </a:pPr>
            <a:r>
              <a:rPr lang="en-US" altLang="en-US" sz="2000" b="1" dirty="0">
                <a:latin typeface="Aptos" panose="020B0004020202020204" pitchFamily="34" charset="0"/>
                <a:cs typeface="Times New Roman" panose="02020603050405020304" pitchFamily="18" charset="0"/>
              </a:rPr>
              <a:t> Autism Act 2009</a:t>
            </a:r>
          </a:p>
          <a:p>
            <a:pPr algn="ctr"/>
            <a:r>
              <a:rPr lang="en-US" altLang="en-US" sz="2000" dirty="0">
                <a:latin typeface="Aptos" panose="020B0004020202020204" pitchFamily="34" charset="0"/>
              </a:rPr>
              <a:t>The Act protects the rights of adults with autism in England. It is the only legislation in England designed to enhance assistance for those with one specific disability (</a:t>
            </a:r>
            <a:r>
              <a:rPr lang="en-US" altLang="en-US" sz="2000" dirty="0">
                <a:latin typeface="Aptos" panose="020B0004020202020204" pitchFamily="34" charset="0"/>
                <a:cs typeface="Times New Roman" panose="02020603050405020304" pitchFamily="18" charset="0"/>
              </a:rPr>
              <a:t>National Autistic Society, 2021)</a:t>
            </a:r>
          </a:p>
          <a:p>
            <a:pPr algn="ctr"/>
            <a:endParaRPr lang="en-US" altLang="en-US" sz="2000" b="1" dirty="0">
              <a:latin typeface="Aptos" panose="020B0004020202020204" pitchFamily="34" charset="0"/>
              <a:cs typeface="Times New Roman" panose="02020603050405020304" pitchFamily="18" charset="0"/>
            </a:endParaRPr>
          </a:p>
          <a:p>
            <a:pPr marL="342900" indent="-342900" algn="ctr">
              <a:buFont typeface="Arial" panose="020B0604020202020204" pitchFamily="34" charset="0"/>
              <a:buChar char="•"/>
            </a:pPr>
            <a:r>
              <a:rPr lang="en-US" altLang="en-US" sz="2000" b="1" dirty="0">
                <a:latin typeface="Aptos" panose="020B0004020202020204" pitchFamily="34" charset="0"/>
                <a:cs typeface="Times New Roman" panose="02020603050405020304" pitchFamily="18" charset="0"/>
              </a:rPr>
              <a:t>NHS Long-Term Plan 2019</a:t>
            </a:r>
          </a:p>
          <a:p>
            <a:pPr marL="342900" indent="-342900" algn="ctr">
              <a:buFont typeface="Arial" panose="020B0604020202020204" pitchFamily="34" charset="0"/>
              <a:buChar char="•"/>
            </a:pPr>
            <a:r>
              <a:rPr lang="en-US" altLang="en-US" sz="2000" dirty="0">
                <a:latin typeface="Aptos" panose="020B0004020202020204" pitchFamily="34" charset="0"/>
              </a:rPr>
              <a:t>The NHS Long Term Plan places a high priority on increasing and enhancing the standard of community care for individuals with mental health issues, including those with autism and learning disabilities. As a result, more individuals than ever before are using community mental health services (NHS, 2025).</a:t>
            </a:r>
            <a:endParaRPr lang="en-US" altLang="en-US" sz="2000" b="1" dirty="0">
              <a:latin typeface="Aptos" panose="020B0004020202020204" pitchFamily="34" charset="0"/>
              <a:cs typeface="Times New Roman" panose="02020603050405020304" pitchFamily="18" charset="0"/>
            </a:endParaRPr>
          </a:p>
          <a:p>
            <a:pPr marL="342900" indent="-342900" algn="ctr">
              <a:buFont typeface="Arial" panose="020B0604020202020204" pitchFamily="34" charset="0"/>
              <a:buChar char="•"/>
            </a:pPr>
            <a:r>
              <a:rPr lang="en-US" altLang="en-US" sz="2000" b="1" dirty="0">
                <a:latin typeface="Aptos" panose="020B0004020202020204" pitchFamily="34" charset="0"/>
                <a:cs typeface="Times New Roman" panose="02020603050405020304" pitchFamily="18" charset="0"/>
              </a:rPr>
              <a:t>NICE Guidelines </a:t>
            </a:r>
          </a:p>
          <a:p>
            <a:pPr algn="ctr"/>
            <a:r>
              <a:rPr lang="en-US" sz="2000" dirty="0">
                <a:latin typeface="Aptos" panose="020B0004020202020204" pitchFamily="34" charset="0"/>
              </a:rPr>
              <a:t>NICE Guidelines in UK promote evidence based, multidisciplinary interventions tailored to individual strengths and needs rather than attempting to cure Autism  </a:t>
            </a:r>
            <a:r>
              <a:rPr lang="en-US" altLang="en-US" sz="2000" dirty="0">
                <a:latin typeface="Aptos" panose="020B0004020202020204" pitchFamily="34" charset="0"/>
                <a:cs typeface="Times New Roman" panose="02020603050405020304" pitchFamily="18" charset="0"/>
              </a:rPr>
              <a:t>(ADDC, 2025; National Institute for Health and Care Excellence, 2021) .</a:t>
            </a:r>
            <a:r>
              <a:rPr lang="en-US" sz="2000" dirty="0">
                <a:latin typeface="Aptos" panose="020B0004020202020204" pitchFamily="34" charset="0"/>
              </a:rPr>
              <a:t> </a:t>
            </a:r>
            <a:endParaRPr lang="en-GB" sz="2000" dirty="0">
              <a:latin typeface="Aptos" panose="020B0004020202020204" pitchFamily="34" charset="0"/>
            </a:endParaRPr>
          </a:p>
          <a:p>
            <a:pPr algn="ctr"/>
            <a:r>
              <a:rPr lang="en-US" altLang="en-US" sz="2000" dirty="0">
                <a:latin typeface="Aptos" panose="020B0004020202020204" pitchFamily="34" charset="0"/>
                <a:cs typeface="Times New Roman" panose="02020603050405020304" pitchFamily="18" charset="0"/>
              </a:rPr>
              <a:t>National Institute for Health and Care Excellence, 2021).</a:t>
            </a:r>
          </a:p>
          <a:p>
            <a:pPr algn="ctr"/>
            <a:endParaRPr lang="en-US" altLang="en-US" sz="2000" b="1" dirty="0">
              <a:latin typeface="Aptos" panose="020B0004020202020204" pitchFamily="34" charset="0"/>
              <a:cs typeface="Times New Roman" panose="02020603050405020304" pitchFamily="18" charset="0"/>
            </a:endParaRPr>
          </a:p>
          <a:p>
            <a:pPr marL="342900" indent="-342900" algn="ctr">
              <a:buFont typeface="Arial" panose="020B0604020202020204" pitchFamily="34" charset="0"/>
              <a:buChar char="•"/>
            </a:pPr>
            <a:r>
              <a:rPr lang="en-US" altLang="en-US" sz="2000" b="1" dirty="0">
                <a:latin typeface="Aptos" panose="020B0004020202020204" pitchFamily="34" charset="0"/>
              </a:rPr>
              <a:t>National Framework and Operational Guidelines for autism </a:t>
            </a:r>
            <a:r>
              <a:rPr lang="en-US" altLang="en-US" sz="2000" dirty="0">
                <a:latin typeface="Aptos" panose="020B0004020202020204" pitchFamily="34" charset="0"/>
              </a:rPr>
              <a:t>assessment services support integrated care boards in achieving better results in all-age autism assessment pathways. Additionally, it contains operational guidelines that are meant to direct strategic choices on the variety of autism assessment services that ought to be offered in each region. </a:t>
            </a:r>
            <a:r>
              <a:rPr lang="en-US" altLang="en-US" sz="2000" b="1" dirty="0">
                <a:latin typeface="Aptos" panose="020B0004020202020204" pitchFamily="34" charset="0"/>
              </a:rPr>
              <a:t>Dynamic support register and Care (Education) and Treatment Review policy </a:t>
            </a:r>
            <a:r>
              <a:rPr lang="en-US" altLang="en-US" sz="2000" dirty="0">
                <a:latin typeface="Aptos" panose="020B0004020202020204" pitchFamily="34" charset="0"/>
              </a:rPr>
              <a:t>aims to avoid needless hospitalisations for individuals with autism and learning disabilities (NHS England, 2025).</a:t>
            </a:r>
            <a:endParaRPr lang="en-US" altLang="en-US" sz="2000" b="1" dirty="0">
              <a:latin typeface="Aptos" panose="020B0004020202020204" pitchFamily="34" charset="0"/>
              <a:cs typeface="Times New Roman" panose="02020603050405020304" pitchFamily="18" charset="0"/>
            </a:endParaRPr>
          </a:p>
        </p:txBody>
      </p:sp>
      <p:sp>
        <p:nvSpPr>
          <p:cNvPr id="32" name="TextBox 31">
            <a:extLst>
              <a:ext uri="{FF2B5EF4-FFF2-40B4-BE49-F238E27FC236}">
                <a16:creationId xmlns:a16="http://schemas.microsoft.com/office/drawing/2014/main" id="{278245F4-EF07-33C5-499A-36FA03FDA3E6}"/>
              </a:ext>
            </a:extLst>
          </p:cNvPr>
          <p:cNvSpPr txBox="1"/>
          <p:nvPr/>
        </p:nvSpPr>
        <p:spPr>
          <a:xfrm>
            <a:off x="16398862" y="13201318"/>
            <a:ext cx="13358434" cy="4849276"/>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lnSpc>
                <a:spcPct val="150000"/>
              </a:lnSpc>
            </a:pPr>
            <a:r>
              <a:rPr lang="en-US" altLang="en-US" sz="2800" b="1" dirty="0">
                <a:latin typeface="Aptos" panose="020B0004020202020204" pitchFamily="34" charset="0"/>
                <a:cs typeface="Times New Roman" panose="02020603050405020304" pitchFamily="18" charset="0"/>
              </a:rPr>
              <a:t>Recommendations</a:t>
            </a:r>
          </a:p>
          <a:p>
            <a:pPr marL="285750" indent="-285750" algn="ctr">
              <a:lnSpc>
                <a:spcPct val="150000"/>
              </a:lnSpc>
              <a:buFont typeface="Arial" panose="020B0604020202020204" pitchFamily="34" charset="0"/>
              <a:buChar char="•"/>
            </a:pPr>
            <a:r>
              <a:rPr lang="en-US" altLang="en-US" sz="2000" dirty="0">
                <a:latin typeface="Aptos" panose="020B0004020202020204" pitchFamily="34" charset="0"/>
                <a:cs typeface="Times New Roman" panose="02020603050405020304" pitchFamily="18" charset="0"/>
              </a:rPr>
              <a:t>Autism services should be provided through specialist autism teams or broader neurodevelopmental services that assess autism alongside conditions such as ADHD.</a:t>
            </a:r>
          </a:p>
          <a:p>
            <a:pPr marL="285750" indent="-285750" algn="ctr">
              <a:lnSpc>
                <a:spcPct val="150000"/>
              </a:lnSpc>
              <a:buFont typeface="Arial" panose="020B0604020202020204" pitchFamily="34" charset="0"/>
              <a:buChar char="•"/>
            </a:pPr>
            <a:r>
              <a:rPr lang="en-US" altLang="en-US" sz="2000" dirty="0">
                <a:latin typeface="Aptos" panose="020B0004020202020204" pitchFamily="34" charset="0"/>
                <a:cs typeface="Times New Roman" panose="02020603050405020304" pitchFamily="18" charset="0"/>
              </a:rPr>
              <a:t>Access to timely diagnosis can be improved by increasing the knowledge of healthcare professionals using MDTs providing support before a formal diagnosis and adopting holistic approach that considers an overall need.</a:t>
            </a:r>
          </a:p>
          <a:p>
            <a:pPr algn="ctr">
              <a:lnSpc>
                <a:spcPct val="150000"/>
              </a:lnSpc>
            </a:pPr>
            <a:r>
              <a:rPr lang="en-US" altLang="en-US" sz="2000" dirty="0">
                <a:latin typeface="Aptos" panose="020B0004020202020204" pitchFamily="34" charset="0"/>
                <a:cs typeface="Times New Roman" panose="02020603050405020304" pitchFamily="18" charset="0"/>
              </a:rPr>
              <a:t>This could help in reducing waiting time.</a:t>
            </a:r>
          </a:p>
          <a:p>
            <a:pPr algn="ctr">
              <a:lnSpc>
                <a:spcPct val="150000"/>
              </a:lnSpc>
            </a:pPr>
            <a:r>
              <a:rPr lang="en-US" altLang="en-US" sz="2000" dirty="0">
                <a:latin typeface="Aptos" panose="020B0004020202020204" pitchFamily="34" charset="0"/>
                <a:cs typeface="Times New Roman" panose="02020603050405020304" pitchFamily="18" charset="0"/>
              </a:rPr>
              <a:t>Culturally competent services are needed to include wider groups.</a:t>
            </a:r>
          </a:p>
          <a:p>
            <a:pPr algn="ctr">
              <a:lnSpc>
                <a:spcPct val="150000"/>
              </a:lnSpc>
            </a:pPr>
            <a:r>
              <a:rPr lang="en-US" altLang="en-US" sz="2000" dirty="0">
                <a:latin typeface="Aptos" panose="020B0004020202020204" pitchFamily="34" charset="0"/>
                <a:cs typeface="Times New Roman" panose="02020603050405020304" pitchFamily="18" charset="0"/>
              </a:rPr>
              <a:t>More research is needed to bridge gender and ethnic gap.</a:t>
            </a:r>
          </a:p>
          <a:p>
            <a:pPr algn="ctr">
              <a:lnSpc>
                <a:spcPct val="150000"/>
              </a:lnSpc>
            </a:pPr>
            <a:r>
              <a:rPr lang="en-US" altLang="en-US" sz="2000" dirty="0">
                <a:latin typeface="Aptos" panose="020B0004020202020204" pitchFamily="34" charset="0"/>
                <a:cs typeface="Times New Roman" panose="02020603050405020304" pitchFamily="18" charset="0"/>
              </a:rPr>
              <a:t> there is need of Autism friendly Assistive Technologies according to their needs </a:t>
            </a:r>
            <a:r>
              <a:rPr lang="en-US" altLang="en-US" sz="2000">
                <a:latin typeface="Aptos" panose="020B0004020202020204" pitchFamily="34" charset="0"/>
                <a:cs typeface="Times New Roman" panose="02020603050405020304" pitchFamily="18" charset="0"/>
              </a:rPr>
              <a:t>and preferences.</a:t>
            </a:r>
            <a:endParaRPr lang="en-US" altLang="en-US" sz="2000" dirty="0">
              <a:latin typeface="Aptos" panose="020B0004020202020204" pitchFamily="34" charset="0"/>
              <a:cs typeface="Times New Roman" panose="02020603050405020304" pitchFamily="18" charset="0"/>
            </a:endParaRPr>
          </a:p>
          <a:p>
            <a:pPr algn="ctr">
              <a:lnSpc>
                <a:spcPct val="150000"/>
              </a:lnSpc>
            </a:pPr>
            <a:r>
              <a:rPr lang="en-US" altLang="en-US" sz="2000" dirty="0">
                <a:latin typeface="Aptos" panose="020B0004020202020204" pitchFamily="34" charset="0"/>
                <a:cs typeface="Times New Roman" panose="02020603050405020304" pitchFamily="18" charset="0"/>
              </a:rPr>
              <a:t>(Pemovska </a:t>
            </a:r>
            <a:r>
              <a:rPr lang="en-US" altLang="en-US" sz="2000" i="1" dirty="0">
                <a:latin typeface="Aptos" panose="020B0004020202020204" pitchFamily="34" charset="0"/>
                <a:cs typeface="Times New Roman" panose="02020603050405020304" pitchFamily="18" charset="0"/>
              </a:rPr>
              <a:t>et al.</a:t>
            </a:r>
            <a:r>
              <a:rPr lang="en-US" altLang="en-US" sz="2000" dirty="0">
                <a:latin typeface="Aptos" panose="020B0004020202020204" pitchFamily="34" charset="0"/>
                <a:cs typeface="Times New Roman" panose="02020603050405020304" pitchFamily="18" charset="0"/>
              </a:rPr>
              <a:t>, 2024; National Autistic Society, 2026a; Male </a:t>
            </a:r>
            <a:r>
              <a:rPr lang="en-US" altLang="en-US" sz="2000" i="1" dirty="0">
                <a:latin typeface="Aptos" panose="020B0004020202020204" pitchFamily="34" charset="0"/>
                <a:cs typeface="Times New Roman" panose="02020603050405020304" pitchFamily="18" charset="0"/>
              </a:rPr>
              <a:t>et al.</a:t>
            </a:r>
            <a:r>
              <a:rPr lang="en-US" altLang="en-US" sz="2000" dirty="0">
                <a:latin typeface="Aptos" panose="020B0004020202020204" pitchFamily="34" charset="0"/>
                <a:cs typeface="Times New Roman" panose="02020603050405020304" pitchFamily="18" charset="0"/>
              </a:rPr>
              <a:t>, 2026)</a:t>
            </a:r>
          </a:p>
        </p:txBody>
      </p:sp>
      <p:sp>
        <p:nvSpPr>
          <p:cNvPr id="33" name="TextBox 32">
            <a:extLst>
              <a:ext uri="{FF2B5EF4-FFF2-40B4-BE49-F238E27FC236}">
                <a16:creationId xmlns:a16="http://schemas.microsoft.com/office/drawing/2014/main" id="{C021B07A-A388-8554-1804-117C12DAE4CA}"/>
              </a:ext>
            </a:extLst>
          </p:cNvPr>
          <p:cNvSpPr txBox="1"/>
          <p:nvPr/>
        </p:nvSpPr>
        <p:spPr>
          <a:xfrm>
            <a:off x="15702275" y="18153849"/>
            <a:ext cx="14214619" cy="3002617"/>
          </a:xfrm>
          <a:prstGeom prst="rect">
            <a:avLst/>
          </a:prstGeom>
          <a:noFill/>
        </p:spPr>
        <p:txBody>
          <a:bodyPr wrap="square" rtlCol="0">
            <a:spAutoFit/>
          </a:bodyPr>
          <a:lstStyle/>
          <a:p>
            <a:pPr algn="ctr">
              <a:lnSpc>
                <a:spcPct val="150000"/>
              </a:lnSpc>
            </a:pPr>
            <a:r>
              <a:rPr lang="en-US" altLang="en-US" sz="2800" b="1" dirty="0">
                <a:latin typeface="Aptos" panose="020B0004020202020204" pitchFamily="34" charset="0"/>
                <a:cs typeface="Times New Roman" panose="02020603050405020304" pitchFamily="18" charset="0"/>
              </a:rPr>
              <a:t>Conclusion</a:t>
            </a:r>
          </a:p>
          <a:p>
            <a:pPr algn="ctr">
              <a:lnSpc>
                <a:spcPct val="150000"/>
              </a:lnSpc>
            </a:pPr>
            <a:r>
              <a:rPr lang="en-US" altLang="en-US" sz="2000" dirty="0">
                <a:latin typeface="Aptos" panose="020B0004020202020204" pitchFamily="34" charset="0"/>
                <a:cs typeface="Times New Roman" panose="02020603050405020304" pitchFamily="18" charset="0"/>
              </a:rPr>
              <a:t>Autism has developed from institutionalised and deficit focused treatment towards evidence-based person centered and neurodiversity informed practice. This shift reflects advances in research greater recognition of human rights and increasing involvement of autistic people in shaping services. Despite progress challenges such as diagnostic inequalities , long waiting times and inconsistent services remain. Future practice should focus on equitable, culturally responsive and collaborative care that can support an autistic individual across lifespan .</a:t>
            </a:r>
          </a:p>
        </p:txBody>
      </p:sp>
      <p:sp>
        <p:nvSpPr>
          <p:cNvPr id="34" name="Rectangle 19">
            <a:extLst>
              <a:ext uri="{FF2B5EF4-FFF2-40B4-BE49-F238E27FC236}">
                <a16:creationId xmlns:a16="http://schemas.microsoft.com/office/drawing/2014/main" id="{9380F7EA-6496-DB03-57AC-DBFF637DD5DA}"/>
              </a:ext>
            </a:extLst>
          </p:cNvPr>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5" name="Rectangle 20">
            <a:extLst>
              <a:ext uri="{FF2B5EF4-FFF2-40B4-BE49-F238E27FC236}">
                <a16:creationId xmlns:a16="http://schemas.microsoft.com/office/drawing/2014/main" id="{7A93281A-BAB8-2059-D664-D1810CCE37AF}"/>
              </a:ext>
            </a:extLst>
          </p:cNvPr>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6" name="Rectangle 21">
            <a:extLst>
              <a:ext uri="{FF2B5EF4-FFF2-40B4-BE49-F238E27FC236}">
                <a16:creationId xmlns:a16="http://schemas.microsoft.com/office/drawing/2014/main" id="{7F545275-2550-3362-1814-12B4F3D4970D}"/>
              </a:ext>
            </a:extLst>
          </p:cNvPr>
          <p:cNvSpPr>
            <a:spLocks noChangeArrowheads="1"/>
          </p:cNvSpPr>
          <p:nvPr/>
        </p:nvSpPr>
        <p:spPr bwMode="auto">
          <a:xfrm>
            <a:off x="0" y="-138499"/>
            <a:ext cx="235962"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7" name="TextBox 36">
            <a:extLst>
              <a:ext uri="{FF2B5EF4-FFF2-40B4-BE49-F238E27FC236}">
                <a16:creationId xmlns:a16="http://schemas.microsoft.com/office/drawing/2014/main" id="{1489AB36-1875-195B-083A-963BDEF080B3}"/>
              </a:ext>
            </a:extLst>
          </p:cNvPr>
          <p:cNvSpPr txBox="1"/>
          <p:nvPr/>
        </p:nvSpPr>
        <p:spPr>
          <a:xfrm>
            <a:off x="10016976" y="8662252"/>
            <a:ext cx="6232812" cy="7803931"/>
          </a:xfrm>
          <a:prstGeom prst="rect">
            <a:avLst/>
          </a:prstGeom>
          <a:solidFill>
            <a:schemeClr val="accent4"/>
          </a:solidFill>
        </p:spPr>
        <p:txBody>
          <a:bodyPr wrap="square" rtlCol="0">
            <a:spAutoFit/>
          </a:bodyPr>
          <a:lstStyle/>
          <a:p>
            <a:pPr algn="ctr"/>
            <a:r>
              <a:rPr lang="en-US" sz="2400" b="1" dirty="0">
                <a:latin typeface="Aptos" panose="020B0004020202020204" pitchFamily="34" charset="0"/>
              </a:rPr>
              <a:t>Cultural  context</a:t>
            </a:r>
          </a:p>
          <a:p>
            <a:pPr marL="342900" indent="-342900">
              <a:lnSpc>
                <a:spcPct val="150000"/>
              </a:lnSpc>
              <a:buFont typeface="Arial" panose="020B0604020202020204" pitchFamily="34" charset="0"/>
              <a:buChar char="•"/>
            </a:pPr>
            <a:r>
              <a:rPr lang="en-US" altLang="en-US" sz="2000" dirty="0">
                <a:latin typeface="Aptos" panose="020B0004020202020204" pitchFamily="34" charset="0"/>
                <a:cs typeface="Times New Roman" panose="02020603050405020304" pitchFamily="18" charset="0"/>
              </a:rPr>
              <a:t>Cultural shaped how mental disorders are perceived, how families interpret symptoms and access support.</a:t>
            </a:r>
          </a:p>
          <a:p>
            <a:pPr marL="342900" indent="-342900">
              <a:lnSpc>
                <a:spcPct val="150000"/>
              </a:lnSpc>
              <a:buFont typeface="Arial" panose="020B0604020202020204" pitchFamily="34" charset="0"/>
              <a:buChar char="•"/>
            </a:pPr>
            <a:r>
              <a:rPr lang="en-US" altLang="en-US" sz="2000" dirty="0">
                <a:latin typeface="Aptos" panose="020B0004020202020204" pitchFamily="34" charset="0"/>
                <a:cs typeface="Times New Roman" panose="02020603050405020304" pitchFamily="18" charset="0"/>
              </a:rPr>
              <a:t>Religious beliefs, gender roles, and societal expectations can affect care giving practices and help seeking behaviours (Doyumğaç, Söner and Arslan, 2026)</a:t>
            </a:r>
            <a:r>
              <a:rPr lang="en-US" altLang="en-US" sz="2000" dirty="0">
                <a:latin typeface="Aptos" panose="020B0004020202020204" pitchFamily="34" charset="0"/>
              </a:rPr>
              <a:t>.</a:t>
            </a:r>
            <a:r>
              <a:rPr lang="en-US" altLang="en-US" sz="2000" dirty="0">
                <a:latin typeface="Aptos" panose="020B0004020202020204" pitchFamily="34" charset="0"/>
                <a:cs typeface="Times New Roman" panose="02020603050405020304" pitchFamily="18" charset="0"/>
              </a:rPr>
              <a:t> </a:t>
            </a:r>
          </a:p>
          <a:p>
            <a:pPr marL="342900" indent="-342900">
              <a:lnSpc>
                <a:spcPct val="150000"/>
              </a:lnSpc>
              <a:buFont typeface="Arial" panose="020B0604020202020204" pitchFamily="34" charset="0"/>
              <a:buChar char="•"/>
            </a:pPr>
            <a:r>
              <a:rPr lang="en-US" altLang="en-US" sz="2000" dirty="0">
                <a:latin typeface="Aptos" panose="020B0004020202020204" pitchFamily="34" charset="0"/>
                <a:cs typeface="Times New Roman" panose="02020603050405020304" pitchFamily="18" charset="0"/>
              </a:rPr>
              <a:t>A study by Munroe, Hammond and Cole (2016), shows how African Immigrant families in UK viewed Autism as </a:t>
            </a:r>
            <a:r>
              <a:rPr lang="en-US" altLang="en-US" sz="2000" b="1" dirty="0">
                <a:latin typeface="Aptos" panose="020B0004020202020204" pitchFamily="34" charset="0"/>
                <a:cs typeface="Times New Roman" panose="02020603050405020304" pitchFamily="18" charset="0"/>
              </a:rPr>
              <a:t>God’s Will, or Divine Test.</a:t>
            </a:r>
            <a:endParaRPr lang="en-US" altLang="en-US" sz="2000" b="1" dirty="0">
              <a:latin typeface="Aptos" panose="020B0004020202020204" pitchFamily="34" charset="0"/>
            </a:endParaRPr>
          </a:p>
          <a:p>
            <a:pPr marL="342900" indent="-342900">
              <a:lnSpc>
                <a:spcPct val="150000"/>
              </a:lnSpc>
              <a:buFont typeface="Arial" panose="020B0604020202020204" pitchFamily="34" charset="0"/>
              <a:buChar char="•"/>
            </a:pPr>
            <a:r>
              <a:rPr lang="en-US" altLang="en-US" sz="2000" dirty="0">
                <a:latin typeface="Aptos" panose="020B0004020202020204" pitchFamily="34" charset="0"/>
                <a:cs typeface="Times New Roman" panose="02020603050405020304" pitchFamily="18" charset="0"/>
              </a:rPr>
              <a:t> Delayed diagnosis often reflects cultural barriers  and  systematic approaches like Medical Model which view Autism as a disease which needs to be fixed , highlighting the need for culturally competent equitable care among diverse communities (Kuhlman, 2025).</a:t>
            </a:r>
          </a:p>
        </p:txBody>
      </p:sp>
      <p:sp>
        <p:nvSpPr>
          <p:cNvPr id="39" name="Scroll: Horizontal 38">
            <a:extLst>
              <a:ext uri="{FF2B5EF4-FFF2-40B4-BE49-F238E27FC236}">
                <a16:creationId xmlns:a16="http://schemas.microsoft.com/office/drawing/2014/main" id="{F4B4F561-5E59-1CA2-67F5-14171B770EF4}"/>
              </a:ext>
            </a:extLst>
          </p:cNvPr>
          <p:cNvSpPr/>
          <p:nvPr/>
        </p:nvSpPr>
        <p:spPr>
          <a:xfrm>
            <a:off x="9240404" y="16466183"/>
            <a:ext cx="6232811" cy="4618444"/>
          </a:xfrm>
          <a:prstGeom prst="horizontalScroll">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000" b="1" dirty="0">
                <a:latin typeface="Aptos" panose="020B0004020202020204" pitchFamily="34" charset="0"/>
              </a:rPr>
              <a:t>Gap</a:t>
            </a:r>
          </a:p>
          <a:p>
            <a:pPr algn="ctr"/>
            <a:r>
              <a:rPr lang="en-US" sz="2400" dirty="0">
                <a:latin typeface="Aptos" panose="020B0004020202020204" pitchFamily="34" charset="0"/>
              </a:rPr>
              <a:t>Although UK policies have transformed care from Medical Model to a right based community focused approach. Their impact is constrained by inconsistent implementation, diagnostic delays and unequal access to services </a:t>
            </a:r>
            <a:r>
              <a:rPr lang="en-US" altLang="en-US" sz="2400" dirty="0">
                <a:solidFill>
                  <a:schemeClr val="tx1"/>
                </a:solidFill>
                <a:latin typeface="Aptos" panose="020B0004020202020204" pitchFamily="34" charset="0"/>
                <a:cs typeface="Times New Roman" panose="02020603050405020304" pitchFamily="18" charset="0"/>
              </a:rPr>
              <a:t>(Doda, Kennedy and Kaur, 2024)</a:t>
            </a:r>
            <a:r>
              <a:rPr lang="en-GB" altLang="en-US" sz="2400" dirty="0">
                <a:solidFill>
                  <a:schemeClr val="tx1"/>
                </a:solidFill>
                <a:latin typeface="Aptos" panose="020B0004020202020204" pitchFamily="34" charset="0"/>
                <a:cs typeface="Times New Roman" panose="02020603050405020304" pitchFamily="18" charset="0"/>
              </a:rPr>
              <a:t>.</a:t>
            </a:r>
            <a:endParaRPr lang="en-US" altLang="en-US" sz="2400" dirty="0">
              <a:solidFill>
                <a:schemeClr val="tx1"/>
              </a:solidFill>
              <a:latin typeface="Aptos" panose="020B0004020202020204" pitchFamily="34" charset="0"/>
            </a:endParaRPr>
          </a:p>
        </p:txBody>
      </p:sp>
      <p:pic>
        <p:nvPicPr>
          <p:cNvPr id="2073" name="Picture 25" descr="No photo description available.">
            <a:extLst>
              <a:ext uri="{FF2B5EF4-FFF2-40B4-BE49-F238E27FC236}">
                <a16:creationId xmlns:a16="http://schemas.microsoft.com/office/drawing/2014/main" id="{F6FD987C-FA89-223B-D557-AEC3DA3844A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8491" t="11706" r="12530" b="15370"/>
          <a:stretch>
            <a:fillRect/>
          </a:stretch>
        </p:blipFill>
        <p:spPr bwMode="auto">
          <a:xfrm>
            <a:off x="16398862" y="6794113"/>
            <a:ext cx="4893728" cy="5036723"/>
          </a:xfrm>
          <a:prstGeom prst="rect">
            <a:avLst/>
          </a:prstGeom>
          <a:noFill/>
          <a:extLst>
            <a:ext uri="{909E8E84-426E-40DD-AFC4-6F175D3DCCD1}">
              <a14:hiddenFill xmlns:a14="http://schemas.microsoft.com/office/drawing/2010/main">
                <a:solidFill>
                  <a:srgbClr val="FFFFFF"/>
                </a:solidFill>
              </a14:hiddenFill>
            </a:ext>
          </a:extLst>
        </p:spPr>
      </p:pic>
      <p:sp>
        <p:nvSpPr>
          <p:cNvPr id="43" name="TextBox 42">
            <a:extLst>
              <a:ext uri="{FF2B5EF4-FFF2-40B4-BE49-F238E27FC236}">
                <a16:creationId xmlns:a16="http://schemas.microsoft.com/office/drawing/2014/main" id="{35E910B8-2FAB-E86C-2D22-4BA31597D723}"/>
              </a:ext>
            </a:extLst>
          </p:cNvPr>
          <p:cNvSpPr txBox="1"/>
          <p:nvPr/>
        </p:nvSpPr>
        <p:spPr>
          <a:xfrm rot="5400000">
            <a:off x="19306577" y="8901965"/>
            <a:ext cx="3610472" cy="369332"/>
          </a:xfrm>
          <a:prstGeom prst="rect">
            <a:avLst/>
          </a:prstGeom>
          <a:noFill/>
        </p:spPr>
        <p:txBody>
          <a:bodyPr wrap="square">
            <a:spAutoFit/>
          </a:bodyPr>
          <a:lstStyle/>
          <a:p>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(National Autistic Society, 2025a)</a:t>
            </a:r>
            <a:endParaRPr lang="en-GB" dirty="0"/>
          </a:p>
        </p:txBody>
      </p:sp>
      <p:sp>
        <p:nvSpPr>
          <p:cNvPr id="44" name="Rectangle 27">
            <a:extLst>
              <a:ext uri="{FF2B5EF4-FFF2-40B4-BE49-F238E27FC236}">
                <a16:creationId xmlns:a16="http://schemas.microsoft.com/office/drawing/2014/main" id="{C2FCCFD4-8DAB-8322-C425-B7A3AB2F51BF}"/>
              </a:ext>
            </a:extLst>
          </p:cNvPr>
          <p:cNvSpPr>
            <a:spLocks noChangeArrowheads="1"/>
          </p:cNvSpPr>
          <p:nvPr/>
        </p:nvSpPr>
        <p:spPr bwMode="auto">
          <a:xfrm>
            <a:off x="0" y="-200055"/>
            <a:ext cx="18473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sp>
        <p:nvSpPr>
          <p:cNvPr id="45" name="Rectangle 28">
            <a:extLst>
              <a:ext uri="{FF2B5EF4-FFF2-40B4-BE49-F238E27FC236}">
                <a16:creationId xmlns:a16="http://schemas.microsoft.com/office/drawing/2014/main" id="{F6241194-4D08-53A4-8904-BB5AB0DD358B}"/>
              </a:ext>
            </a:extLst>
          </p:cNvPr>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chemeClr val="tx1"/>
              </a:solidFill>
              <a:effectLst/>
              <a:latin typeface="Arial" panose="020B0604020202020204" pitchFamily="34" charset="0"/>
            </a:endParaRPr>
          </a:p>
        </p:txBody>
      </p:sp>
      <p:sp>
        <p:nvSpPr>
          <p:cNvPr id="47" name="Rectangle 30">
            <a:extLst>
              <a:ext uri="{FF2B5EF4-FFF2-40B4-BE49-F238E27FC236}">
                <a16:creationId xmlns:a16="http://schemas.microsoft.com/office/drawing/2014/main" id="{A5D5006B-1C18-64A0-87D3-965FE16EABD1}"/>
              </a:ext>
            </a:extLst>
          </p:cNvPr>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chemeClr val="tx1"/>
              </a:solidFill>
              <a:effectLst/>
              <a:latin typeface="Arial" panose="020B0604020202020204" pitchFamily="34" charset="0"/>
            </a:endParaRPr>
          </a:p>
        </p:txBody>
      </p:sp>
      <p:pic>
        <p:nvPicPr>
          <p:cNvPr id="53" name="Picture 52">
            <a:extLst>
              <a:ext uri="{FF2B5EF4-FFF2-40B4-BE49-F238E27FC236}">
                <a16:creationId xmlns:a16="http://schemas.microsoft.com/office/drawing/2014/main" id="{96E346DC-1467-AD3D-D631-635CD5AD4D59}"/>
              </a:ext>
            </a:extLst>
          </p:cNvPr>
          <p:cNvPicPr>
            <a:picLocks noChangeAspect="1"/>
          </p:cNvPicPr>
          <p:nvPr/>
        </p:nvPicPr>
        <p:blipFill>
          <a:blip r:embed="rId5"/>
          <a:srcRect l="54676" t="17846" r="16835" b="6927"/>
          <a:stretch>
            <a:fillRect/>
          </a:stretch>
        </p:blipFill>
        <p:spPr>
          <a:xfrm>
            <a:off x="21441666" y="378327"/>
            <a:ext cx="8608953" cy="12553731"/>
          </a:xfrm>
          <a:prstGeom prst="rect">
            <a:avLst/>
          </a:prstGeom>
        </p:spPr>
      </p:pic>
      <p:sp>
        <p:nvSpPr>
          <p:cNvPr id="54" name="TextBox 53">
            <a:extLst>
              <a:ext uri="{FF2B5EF4-FFF2-40B4-BE49-F238E27FC236}">
                <a16:creationId xmlns:a16="http://schemas.microsoft.com/office/drawing/2014/main" id="{57781E07-D1F8-4B32-F90D-EC3461C6BC1D}"/>
              </a:ext>
            </a:extLst>
          </p:cNvPr>
          <p:cNvSpPr txBox="1"/>
          <p:nvPr/>
        </p:nvSpPr>
        <p:spPr>
          <a:xfrm>
            <a:off x="17698355" y="12241051"/>
            <a:ext cx="3907003" cy="646331"/>
          </a:xfrm>
          <a:prstGeom prst="rect">
            <a:avLst/>
          </a:prstGeom>
          <a:solidFill>
            <a:srgbClr val="92D050"/>
          </a:solidFill>
        </p:spPr>
        <p:txBody>
          <a:bodyPr wrap="square" rtlCol="0">
            <a:spAutoFit/>
          </a:bodyPr>
          <a:lstStyle/>
          <a:p>
            <a:r>
              <a:rPr lang="en-US" dirty="0">
                <a:latin typeface="Aptos" panose="020B0004020202020204" pitchFamily="34" charset="0"/>
              </a:rPr>
              <a:t>Info graph Template\; </a:t>
            </a:r>
            <a:r>
              <a:rPr lang="en-US" altLang="en-US" dirty="0">
                <a:latin typeface="Aptos" panose="020B0004020202020204" pitchFamily="34" charset="0"/>
                <a:cs typeface="Times New Roman" panose="02020603050405020304" pitchFamily="18" charset="0"/>
              </a:rPr>
              <a:t>(Canva, 2026)</a:t>
            </a:r>
          </a:p>
          <a:p>
            <a:r>
              <a:rPr lang="en-US" altLang="en-US" dirty="0">
                <a:latin typeface="Aptos" panose="020B0004020202020204" pitchFamily="34" charset="0"/>
                <a:cs typeface="Times New Roman" panose="02020603050405020304" pitchFamily="18" charset="0"/>
              </a:rPr>
              <a:t>Content Citation: (Kapp, 2026)</a:t>
            </a:r>
            <a:endParaRPr lang="en-US" altLang="en-US" dirty="0">
              <a:latin typeface="Aptos" panose="020B0004020202020204" pitchFamily="34" charset="0"/>
            </a:endParaRPr>
          </a:p>
        </p:txBody>
      </p:sp>
    </p:spTree>
    <p:extLst>
      <p:ext uri="{BB962C8B-B14F-4D97-AF65-F5344CB8AC3E}">
        <p14:creationId xmlns:p14="http://schemas.microsoft.com/office/powerpoint/2010/main" val="2245730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E5DB6-82A8-E51B-E71E-ABCC67A3D2DC}"/>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901C7544-D67B-B0CF-F449-7279D6BED1EC}"/>
              </a:ext>
            </a:extLst>
          </p:cNvPr>
          <p:cNvSpPr txBox="1"/>
          <p:nvPr/>
        </p:nvSpPr>
        <p:spPr>
          <a:xfrm>
            <a:off x="8583857" y="627972"/>
            <a:ext cx="10577946" cy="707886"/>
          </a:xfrm>
          <a:prstGeom prst="rect">
            <a:avLst/>
          </a:prstGeom>
          <a:noFill/>
        </p:spPr>
        <p:txBody>
          <a:bodyPr wrap="square" rtlCol="0">
            <a:spAutoFit/>
          </a:bodyPr>
          <a:lstStyle/>
          <a:p>
            <a:pPr algn="ctr"/>
            <a:r>
              <a:rPr lang="en-US" sz="4000" b="1" dirty="0">
                <a:latin typeface="Aptos" panose="020B0004020202020204" pitchFamily="34" charset="0"/>
              </a:rPr>
              <a:t>References</a:t>
            </a:r>
            <a:endParaRPr lang="en-GB" sz="4000" b="1" dirty="0">
              <a:latin typeface="Aptos" panose="020B0004020202020204" pitchFamily="34" charset="0"/>
            </a:endParaRPr>
          </a:p>
        </p:txBody>
      </p:sp>
      <p:sp>
        <p:nvSpPr>
          <p:cNvPr id="9" name="TextBox 8">
            <a:extLst>
              <a:ext uri="{FF2B5EF4-FFF2-40B4-BE49-F238E27FC236}">
                <a16:creationId xmlns:a16="http://schemas.microsoft.com/office/drawing/2014/main" id="{47DF8A09-10EE-1EC3-49C5-6AB844D646A4}"/>
              </a:ext>
            </a:extLst>
          </p:cNvPr>
          <p:cNvSpPr txBox="1"/>
          <p:nvPr/>
        </p:nvSpPr>
        <p:spPr>
          <a:xfrm>
            <a:off x="305191" y="1335858"/>
            <a:ext cx="29412809" cy="19282202"/>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2900" b="1" i="0" u="none" strike="noStrike" cap="none" normalizeH="0" baseline="0" dirty="0">
              <a:ln>
                <a:noFill/>
              </a:ln>
              <a:solidFill>
                <a:schemeClr val="tx1"/>
              </a:solidFill>
              <a:effectLst/>
              <a:latin typeface="Aptos" panose="020B0004020202020204" pitchFamily="34"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ADDC (2025)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Autism and ADHD Diagnostic Centre</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Autism and ADHD Diagnostic Centre | Glasgow UK</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Available at: </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2"/>
              </a:rPr>
              <a:t>https://www.autismandadhddiagnosticcentre.com/what-are-nice-guidelines-national-institute-for-health-and-care-excellence-explained/</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ASAN (2021)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For Whose Benefit? Evidence, Ethics, and Effectiveness of Autism Interventions Executive Summary and Ethical Guidance Brief</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Available at: </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3"/>
              </a:rPr>
              <a:t>https://autisticadvocacy.org/wp-content/uploads/2021/12/ACES-Ethics-of-Intervention.pdf</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(Accessed: 28 June 2026).</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Autism Spectrum (2026)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Autism Spectrum News on Instagram: ‘#Autism does not cause #MentalHealth disorders - #stigma does, through #SocialExclusion, structural barriers, and #InternalizedShame that increase rates of #anxiety, #depression, and #suicidality among autistic people. Improving outcomes requires systemic, #neurodiversity-affirming changes in #healthcare, #education, #workplaces, and #culture. “The Mental Health Effects of Autism Stigma” By Yoni Pomerantz Bluebell ABA Therapy @bluebellaba 📰 Read the article: https://autismspectrumnews.org/the-mental-health-effects-of-autism-stigma/’</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Instagram</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Available at: </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4"/>
              </a:rPr>
              <a:t>https://www.instagram.com/p/DS21A-ADK8o/</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(Accessed: 28 June 2026).</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Canva (2026)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Canva</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Canva</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Available at: </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5"/>
              </a:rPr>
              <a:t>https://www.canva.com/design/DAGgCsdpVps/pDjnjWmAGSNwcGy57HHjHw/edit</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(Accessed: 28 June 2026).</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Centers for Disease Control and Prevention (2024)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Treatment and Intervention for Autism Spectrum Disorder</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Autism Spectrum Disorder (ASD)</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Centers for Disease Control and Prevention. Available at: </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6"/>
              </a:rPr>
              <a:t>https://www.cdc.gov/autism/treatment/index.html</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err="1">
                <a:ln>
                  <a:noFill/>
                </a:ln>
                <a:solidFill>
                  <a:schemeClr val="tx1"/>
                </a:solidFill>
                <a:effectLst/>
                <a:latin typeface="Aptos" panose="020B0004020202020204" pitchFamily="34" charset="0"/>
                <a:cs typeface="Times New Roman" panose="02020603050405020304" pitchFamily="18" charset="0"/>
              </a:rPr>
              <a:t>Chahboun</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S., Stenseng, F. and Page, A.G. (2022) ‘The changing faces of autism: The fluctuating international diagnostic criteria and the resulting inclusion and exclusion—A Norwegian perspective’,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Frontiers in Psychiatry</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13(13). Available at: </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7"/>
              </a:rPr>
              <a:t>https://doi.org/10.3389/fpsyt.2022.787893</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err="1">
                <a:ln>
                  <a:noFill/>
                </a:ln>
                <a:solidFill>
                  <a:schemeClr val="tx1"/>
                </a:solidFill>
                <a:effectLst/>
                <a:latin typeface="Aptos" panose="020B0004020202020204" pitchFamily="34" charset="0"/>
                <a:cs typeface="Times New Roman" panose="02020603050405020304" pitchFamily="18" charset="0"/>
              </a:rPr>
              <a:t>Cohmer</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S. (2014)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Early Infantile Autism and the Refrigerator Mother Theory (1943-1970) | The Embryo Project Encyclopedia</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Asu.edu</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Available at: </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8"/>
              </a:rPr>
              <a:t>https://embryo.asu.edu/pages/early-infantile-autism-and-refrigerator-mother-theory-1943-1970</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err="1">
                <a:ln>
                  <a:noFill/>
                </a:ln>
                <a:solidFill>
                  <a:schemeClr val="tx1"/>
                </a:solidFill>
                <a:effectLst/>
                <a:latin typeface="Aptos" panose="020B0004020202020204" pitchFamily="34" charset="0"/>
                <a:cs typeface="Times New Roman" panose="02020603050405020304" pitchFamily="18" charset="0"/>
              </a:rPr>
              <a:t>Daghustani</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W.H.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et al.</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(2025) ‘Autism, bullying, and mental health: a comprehensive systematic review’,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Frontiers in Psychiatry</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16. Available at: </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9"/>
              </a:rPr>
              <a:t>https://doi.org/10.3389/fpsyt.2025.1653663</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Doda, V., Kennedy, C. and Kaur, M. (2024) ‘Policies for Individuals With Autism: Gaps, Research, and Recommendations’, </a:t>
            </a:r>
            <a:r>
              <a:rPr kumimoji="0" lang="en-US" altLang="en-US" sz="2900" b="0" i="1" u="none" strike="noStrike" cap="none" normalizeH="0" baseline="0" dirty="0" err="1">
                <a:ln>
                  <a:noFill/>
                </a:ln>
                <a:solidFill>
                  <a:schemeClr val="tx1"/>
                </a:solidFill>
                <a:effectLst/>
                <a:latin typeface="Aptos" panose="020B0004020202020204" pitchFamily="34" charset="0"/>
                <a:cs typeface="Times New Roman" panose="02020603050405020304" pitchFamily="18" charset="0"/>
              </a:rPr>
              <a:t>Cureus</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16(1). Available at: </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10"/>
              </a:rPr>
              <a:t>https://doi.org/10.7759/cureus.51875</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err="1">
                <a:ln>
                  <a:noFill/>
                </a:ln>
                <a:solidFill>
                  <a:schemeClr val="tx1"/>
                </a:solidFill>
                <a:effectLst/>
                <a:latin typeface="Aptos" panose="020B0004020202020204" pitchFamily="34" charset="0"/>
                <a:cs typeface="Times New Roman" panose="02020603050405020304" pitchFamily="18" charset="0"/>
              </a:rPr>
              <a:t>Doyumğaç</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İ., </a:t>
            </a:r>
            <a:r>
              <a:rPr kumimoji="0" lang="en-US" altLang="en-US" sz="2900" b="0" i="0" u="none" strike="noStrike" cap="none" normalizeH="0" baseline="0" dirty="0" err="1">
                <a:ln>
                  <a:noFill/>
                </a:ln>
                <a:solidFill>
                  <a:schemeClr val="tx1"/>
                </a:solidFill>
                <a:effectLst/>
                <a:latin typeface="Aptos" panose="020B0004020202020204" pitchFamily="34" charset="0"/>
                <a:cs typeface="Times New Roman" panose="02020603050405020304" pitchFamily="18" charset="0"/>
              </a:rPr>
              <a:t>Söner</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O. and Arslan, G. (2026) ‘Autism, Belief, and Society: Voices of Families in Cultural and Religious Contexts’,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Journal of Autism and Developmental Disorders</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[Preprint]. Available at: </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11"/>
              </a:rPr>
              <a:t>https://doi.org/10.1007/s10803-026-07289-1</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Evans, B. (2013) ‘How autism became autism: The radical transformation of a central concept of child development in Britain’,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History of the Human Sciences</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26(3), pp. 3–31. Available at: </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12"/>
              </a:rPr>
              <a:t>https://doi.org/10.1177/0952695113484320</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Gómez-Campos, R.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et al.</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(2023) ‘Comparison of social isolation in autistic children and adolescents according to age, marital status and number of siblings’,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Journal of Education and Health Promotion</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12, p. 316. Available at: </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13"/>
              </a:rPr>
              <a:t>https://doi.org/10.4103/jehp.jehp_1837_22</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GOV.UK (2021)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The national strategy for autistic children, young people and adults: 2021 to 2026</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GOV.UK</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GOV.UK. Available at: </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14"/>
              </a:rPr>
              <a:t>https://www.gov.uk/government/publications/national-strategy-for-autistic-children-young-people-and-adults-2021-to-2026/the-national-strategy-for-autistic-children-young-people-and-adults-2021-to-2026</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(Accessed: 28 June 2026). </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Harris, J. (2018) ‘Leo </a:t>
            </a:r>
            <a:r>
              <a:rPr kumimoji="0" lang="en-US" altLang="en-US" sz="2900" b="0" i="0" u="none" strike="noStrike" cap="none" normalizeH="0" baseline="0" dirty="0" err="1">
                <a:ln>
                  <a:noFill/>
                </a:ln>
                <a:solidFill>
                  <a:schemeClr val="tx1"/>
                </a:solidFill>
                <a:effectLst/>
                <a:latin typeface="Aptos" panose="020B0004020202020204" pitchFamily="34" charset="0"/>
                <a:cs typeface="Times New Roman" panose="02020603050405020304" pitchFamily="18" charset="0"/>
              </a:rPr>
              <a:t>kanner</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and autism: A 75-year perspective’,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International Review of Psychiatry</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30(1), pp. 3–17. Available at: </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15"/>
              </a:rPr>
              <a:t>https://doi.org/10.1080/09540261.2018.1455646</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ICD-11 (2026)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ICD-11 for Mortality and Morbidity Statistics</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Who.int</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Available at: </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16"/>
              </a:rPr>
              <a:t>https://icd.who.int/browse/2026-01/mms/en#437815624</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(Accessed: 28 June 2026).</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Kapp, S.K. (2026) ‘The neurodiversity movement vs. the medical model of autism’,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World Psychiatry</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25(2), pp. 322–323. Available at: </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17"/>
              </a:rPr>
              <a:t>https://doi.org/10.1002/wps.70076</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Kuhlman, C.A.N. (2025) ‘Exploring Cultural Perspectives on Autism Spectrum Disorder: A Literature Review’,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Journal of Undergraduate Research at Minnesota State University Mankato</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25(1). Available at: </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18"/>
              </a:rPr>
              <a:t>https://doi.org/10.56816/2378-6949.1230</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Leadbitter, K.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et al.</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(2021) ‘Autistic Self-Advocacy and the Neurodiversity Movement: Implications for Autism Early Intervention Research and Practice’,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Frontiers in Psychology</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12(12), pp. 1–7. Available at: </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19"/>
              </a:rPr>
              <a:t>https://doi.org/10.3389/fpsyg.2021.635690</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Male, I.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et al.</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(2026) ‘How can we improve the timeliness and quality of diagnostic assessment for children with possible autism? Qualitative findings and recommendations from a Realist Evaluation of Autism Service delivery in the United Kingdom’,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Autism</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[Preprint]. Available at: </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20"/>
              </a:rPr>
              <a:t>https://doi.org/10.1177/13623613261430914</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Matelski, L. and Van de Water, J. (2016) ‘Risk factors in autism: Thinking outside the brain’,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Journal of Autoimmunity</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67, pp. 1–7. Available at: </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21"/>
              </a:rPr>
              <a:t>https://doi.org/10.1016/j.jaut.2015.11.003</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McNally, S.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et al.</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(2026) ‘“I Couldn’t tell the Teachers About it”: Autistic Students’ Experiences of Bullying and Exclusion in Post-Primary Schools’,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International Journal of Bullying Prevention</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[Preprint]. Available at: https://doi.org/10.1007/s42380-026-00352-6.</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Munroe, K., Hammond, L. and Cole, S. (2016) ‘The experiences of African immigrant mothers living in the United Kingdom with a child diagnosed with an autism spectrum disorder: an interpretive phenomenological analysis’, </a:t>
            </a:r>
            <a:r>
              <a:rPr kumimoji="0" lang="en-US" altLang="en-US" sz="29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Disability &amp; Society</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31(6), pp. 798–819. Available at: </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22"/>
              </a:rPr>
              <a:t>https://doi.org/10.1080/09687599.2016.1200015</a:t>
            </a:r>
            <a:r>
              <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2900" b="0" i="0" u="none" strike="noStrike" cap="none" normalizeH="0" baseline="0" dirty="0">
              <a:ln>
                <a:noFill/>
              </a:ln>
              <a:solidFill>
                <a:schemeClr val="tx1"/>
              </a:solidFill>
              <a:effectLst/>
              <a:latin typeface="Aptos" panose="020B00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9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9551682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B7C6C6B-0F3D-10A3-9FF4-14F943AC3294}"/>
              </a:ext>
            </a:extLst>
          </p:cNvPr>
          <p:cNvSpPr txBox="1"/>
          <p:nvPr/>
        </p:nvSpPr>
        <p:spPr>
          <a:xfrm>
            <a:off x="730526" y="975626"/>
            <a:ext cx="28430883" cy="2028247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Nasirul </a:t>
            </a:r>
            <a:r>
              <a:rPr kumimoji="0" lang="en-US" altLang="en-US" sz="3200" b="0" i="0" u="none" strike="noStrike" cap="none" normalizeH="0" baseline="0" dirty="0" err="1">
                <a:ln>
                  <a:noFill/>
                </a:ln>
                <a:solidFill>
                  <a:schemeClr val="tx1"/>
                </a:solidFill>
                <a:effectLst/>
                <a:latin typeface="Aptos" panose="020B0004020202020204" pitchFamily="34" charset="0"/>
                <a:cs typeface="Times New Roman" panose="02020603050405020304" pitchFamily="18" charset="0"/>
              </a:rPr>
              <a:t>Mumenin</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et al.</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(2024) ‘</a:t>
            </a:r>
            <a:r>
              <a:rPr kumimoji="0" lang="en-US" altLang="en-US" sz="3200" b="0" i="0" u="none" strike="noStrike" cap="none" normalizeH="0" baseline="0" dirty="0" err="1">
                <a:ln>
                  <a:noFill/>
                </a:ln>
                <a:solidFill>
                  <a:schemeClr val="tx1"/>
                </a:solidFill>
                <a:effectLst/>
                <a:latin typeface="Aptos" panose="020B0004020202020204" pitchFamily="34" charset="0"/>
                <a:cs typeface="Times New Roman" panose="02020603050405020304" pitchFamily="18" charset="0"/>
              </a:rPr>
              <a:t>ASDNet</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 robust involution‐based architecture for diagnosis of autism spectrum disorder </a:t>
            </a:r>
            <a:r>
              <a:rPr kumimoji="0" lang="en-US" altLang="en-US" sz="3200" b="0" i="0" u="none" strike="noStrike" cap="none" normalizeH="0" baseline="0" dirty="0" err="1">
                <a:ln>
                  <a:noFill/>
                </a:ln>
                <a:solidFill>
                  <a:schemeClr val="tx1"/>
                </a:solidFill>
                <a:effectLst/>
                <a:latin typeface="Aptos" panose="020B0004020202020204" pitchFamily="34" charset="0"/>
                <a:cs typeface="Times New Roman" panose="02020603050405020304" pitchFamily="18" charset="0"/>
              </a:rPr>
              <a:t>utilising</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eye‐tracking technology’,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IET computer vision</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[Preprint]. Available at: </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2"/>
              </a:rPr>
              <a:t>https://doi.org/10.1049/cvi2.12271</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National Autistic Society (2021)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Not Enough</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www.autism.org.uk</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Available at: </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3"/>
              </a:rPr>
              <a:t>https://www.autism.org.uk/what-we-do/campaign/not-enough</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(Accessed: 28 June 2026).</a:t>
            </a:r>
            <a:endParaRPr kumimoji="0" lang="en-US" altLang="en-US" sz="32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National Autistic Society (2025a)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Autism assessment waiting times November 2025</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Autism.org.uk</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National Autistic Society. Available at: https://www.autism.org.uk/what-we-do/news/autism-assessment-waiting-times-november-2025 (Accessed: 29 June 2026).</a:t>
            </a:r>
            <a:endParaRPr kumimoji="0" lang="en-US" altLang="en-US" sz="32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National Autistic Society (2025b)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What Is Autism?</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National Autistic Society</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Available at: </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4"/>
              </a:rPr>
              <a:t>https://www.autism.org.uk/advice-and-guidance/what-is-autism</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National Autistic Society (2026a)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Strategies and interventions</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Autism.org.uk</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Available at: </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5"/>
              </a:rPr>
              <a:t>https://www.autism.org.uk/advice-and-guidance/strategies-and-interventions</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(Accessed: 29 June 2026).</a:t>
            </a:r>
            <a:endParaRPr kumimoji="0" lang="en-US" altLang="en-US" sz="32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National Autistic Society (2026b)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The neurodiversity movement</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Autism.org.uk</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Available at: </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6"/>
              </a:rPr>
              <a:t>https://www.autism.org.uk/advice-and-guidance/identity/the-neurodiversity-movement</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(Accessed: 28 June 2026).</a:t>
            </a:r>
            <a:endParaRPr kumimoji="0" lang="en-US" altLang="en-US" sz="32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National Institute for Health and Care Excellence (2021)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Autism spectrum disorder in adults: diagnosis and management | Guidance | NICE</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Nice.org.uk</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NICE. Available at: </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7"/>
              </a:rPr>
              <a:t>https://www.nice.org.uk/Guidance/CG142</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(Accessed: 28 June 2026).</a:t>
            </a:r>
            <a:endParaRPr kumimoji="0" lang="en-US" altLang="en-US" sz="32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NHS (2025)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NHS England» Mental Health, Learning Disability and Autism Inpatient Quality Transformation </a:t>
            </a:r>
            <a:r>
              <a:rPr kumimoji="0" lang="en-US" altLang="en-US" sz="3200" b="0" i="1" u="none" strike="noStrike" cap="none" normalizeH="0" baseline="0" dirty="0" err="1">
                <a:ln>
                  <a:noFill/>
                </a:ln>
                <a:solidFill>
                  <a:schemeClr val="tx1"/>
                </a:solidFill>
                <a:effectLst/>
                <a:latin typeface="Aptos" panose="020B0004020202020204" pitchFamily="34" charset="0"/>
                <a:cs typeface="Times New Roman" panose="02020603050405020304" pitchFamily="18" charset="0"/>
              </a:rPr>
              <a:t>Programme</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www.england.nhs.uk</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Available at: </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8"/>
              </a:rPr>
              <a:t>https://www.england.nhs.uk/mental-health/mental-health-learning-disability-and-autism-inpatient-quality-transformation-programme/</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NHS England (2025)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NHS England» National framework and operational guidance for autism assessment services</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www.england.nhs.uk</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Available at: </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9"/>
              </a:rPr>
              <a:t>https://www.england.nhs.uk/publication/autism-diagnosis-and-operational-guidance/</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(Accessed: 28 June 2026).</a:t>
            </a:r>
            <a:endParaRPr kumimoji="0" lang="en-US" altLang="en-US" sz="32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Ochi, M.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et al.</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(2020) ‘School refusal and bullying in children with autism spectrum disorder’,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Child and Adolescent Psychiatry and Mental Health</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14(1). Available at: </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10"/>
              </a:rPr>
              <a:t>https://doi.org/10.1186/s13034-020-00325-7</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Okoye, C.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et al.</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(2023) ‘Early Diagnosis of Autism Spectrum Disorder: a Review and Analysis of the Risks and Benefits’, </a:t>
            </a:r>
            <a:r>
              <a:rPr kumimoji="0" lang="en-US" altLang="en-US" sz="3200" b="0" i="1" u="none" strike="noStrike" cap="none" normalizeH="0" baseline="0" dirty="0" err="1">
                <a:ln>
                  <a:noFill/>
                </a:ln>
                <a:solidFill>
                  <a:schemeClr val="tx1"/>
                </a:solidFill>
                <a:effectLst/>
                <a:latin typeface="Aptos" panose="020B0004020202020204" pitchFamily="34" charset="0"/>
                <a:cs typeface="Times New Roman" panose="02020603050405020304" pitchFamily="18" charset="0"/>
              </a:rPr>
              <a:t>Cureus</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15(8). Available at: </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11"/>
              </a:rPr>
              <a:t>https://doi.org/10.7759/cureus.43226</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Øverland, E.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et al.</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(2025) ‘“One must think autism in everything one does”: Clinicians’ Experiences of Supporting Autistic Patients’,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Journal of Autism and Developmental Disorders</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[Preprint]. Available at: </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12"/>
              </a:rPr>
              <a:t>https://doi.org/10.1007/s10803-025-07070-w</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err="1">
                <a:ln>
                  <a:noFill/>
                </a:ln>
                <a:solidFill>
                  <a:schemeClr val="tx1"/>
                </a:solidFill>
                <a:effectLst/>
                <a:latin typeface="Aptos" panose="020B0004020202020204" pitchFamily="34" charset="0"/>
                <a:cs typeface="Times New Roman" panose="02020603050405020304" pitchFamily="18" charset="0"/>
              </a:rPr>
              <a:t>Pemovska</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T.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et al.</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(2024) ‘Approaches to improving mental health care for autistic children and young people: a systematic review and meta-analysis’,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Psychological medicine</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54(10), pp. 1–31. Available at: </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13"/>
              </a:rPr>
              <a:t>https://doi.org/10.1017/s0033291724001089</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Qin, L.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et al.</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(2024)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New advances in the diagnosis and treatment of autism spectrum disorders</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ResearchGate</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Springer Nature. Available at:  </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14"/>
              </a:rPr>
              <a:t>https://www.researchgate.net/publication/381315415_New_advances_in_the_diagnosis_and_treatment_of_autism_spectrum_disorders</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err="1">
                <a:ln>
                  <a:noFill/>
                </a:ln>
                <a:solidFill>
                  <a:schemeClr val="tx1"/>
                </a:solidFill>
                <a:effectLst/>
                <a:latin typeface="Aptos" panose="020B0004020202020204" pitchFamily="34" charset="0"/>
                <a:cs typeface="Times New Roman" panose="02020603050405020304" pitchFamily="18" charset="0"/>
              </a:rPr>
              <a:t>Sclabassi</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E.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et al.</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(2025) ‘Pharmacological Interventions in Autism Spectrum Disorder: A Comprehensive Review of Mechanisms and Efficacy’,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Biomedicines</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13(12), pp. 3025–3025. Available at: </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15"/>
              </a:rPr>
              <a:t>https://doi.org/10.3390/biomedicines13123025</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err="1">
                <a:ln>
                  <a:noFill/>
                </a:ln>
                <a:solidFill>
                  <a:schemeClr val="tx1"/>
                </a:solidFill>
                <a:effectLst/>
                <a:latin typeface="Aptos" panose="020B0004020202020204" pitchFamily="34" charset="0"/>
                <a:cs typeface="Times New Roman" panose="02020603050405020304" pitchFamily="18" charset="0"/>
              </a:rPr>
              <a:t>Seçer</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I.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et al.</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(2025) ‘Autism traits and mental well-being: the mediating role of social camouflaging and the moderating role of social exclusion and public stigma’,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Scientific Reports</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15(1). Available at: </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16"/>
              </a:rPr>
              <a:t>https://doi.org/10.1038/s41598-025-20569-7</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err="1">
                <a:ln>
                  <a:noFill/>
                </a:ln>
                <a:solidFill>
                  <a:schemeClr val="tx1"/>
                </a:solidFill>
                <a:effectLst/>
                <a:latin typeface="Aptos" panose="020B0004020202020204" pitchFamily="34" charset="0"/>
                <a:cs typeface="Times New Roman" panose="02020603050405020304" pitchFamily="18" charset="0"/>
              </a:rPr>
              <a:t>Suppo</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J. (2017)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The History of Behavioral Treatments in Autism: From the Punitive to the Positive</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Available at: </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17"/>
              </a:rPr>
              <a:t>https://files.eric.ed.gov/fulltext/EJ1164503.pdf</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Suri, S. (2025)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Autism Spectrum Disorder Treatment, Types &amp; Symptoms</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What nature can’t, Nurture will!</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Available at: </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18"/>
              </a:rPr>
              <a:t>https://www.nurturers.in/blog/autism-spectrum-disorder-treatment-in-india/</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Tarzian, M., </a:t>
            </a:r>
            <a:r>
              <a:rPr kumimoji="0" lang="en-US" altLang="en-US" sz="3200" b="0" i="0" u="none" strike="noStrike" cap="none" normalizeH="0" baseline="0" dirty="0" err="1">
                <a:ln>
                  <a:noFill/>
                </a:ln>
                <a:solidFill>
                  <a:schemeClr val="tx1"/>
                </a:solidFill>
                <a:effectLst/>
                <a:latin typeface="Aptos" panose="020B0004020202020204" pitchFamily="34" charset="0"/>
                <a:cs typeface="Times New Roman" panose="02020603050405020304" pitchFamily="18" charset="0"/>
              </a:rPr>
              <a:t>Ndrio</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M. and </a:t>
            </a:r>
            <a:r>
              <a:rPr kumimoji="0" lang="en-US" altLang="en-US" sz="3200" b="0" i="0" u="none" strike="noStrike" cap="none" normalizeH="0" baseline="0" dirty="0" err="1">
                <a:ln>
                  <a:noFill/>
                </a:ln>
                <a:solidFill>
                  <a:schemeClr val="tx1"/>
                </a:solidFill>
                <a:effectLst/>
                <a:latin typeface="Aptos" panose="020B0004020202020204" pitchFamily="34" charset="0"/>
                <a:cs typeface="Times New Roman" panose="02020603050405020304" pitchFamily="18" charset="0"/>
              </a:rPr>
              <a:t>Fakoya</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A.O. (2023) ‘An introduction and brief overview of psychoanalysis’, </a:t>
            </a:r>
            <a:r>
              <a:rPr kumimoji="0" lang="en-US" altLang="en-US" sz="3200" b="0" i="1" u="none" strike="noStrike" cap="none" normalizeH="0" baseline="0" dirty="0" err="1">
                <a:ln>
                  <a:noFill/>
                </a:ln>
                <a:solidFill>
                  <a:schemeClr val="tx1"/>
                </a:solidFill>
                <a:effectLst/>
                <a:latin typeface="Aptos" panose="020B0004020202020204" pitchFamily="34" charset="0"/>
                <a:cs typeface="Times New Roman" panose="02020603050405020304" pitchFamily="18" charset="0"/>
              </a:rPr>
              <a:t>Cureus</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15(9), pp. 1–13. Available at: </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19"/>
              </a:rPr>
              <a:t>https://doi.org/10.7759/cureus.45171</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Turnock, A., Langley, K. and Jones, C.R.G. (2022) ‘Understanding Stigma in Autism: a Narrative Review and Theoretical Model’,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Autism in Adulthood</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4(1), pp. 76–91. Available at: </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20"/>
              </a:rPr>
              <a:t>https://doi.org/10.1089/aut.2021.0005</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UK.com (2019)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Norfolk’s All Age Autism Strategy 2019-2024 </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21"/>
              </a:rPr>
              <a:t>https://norfolkcc.cmis.uk.com/</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Aptos" panose="020B00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WHO (2023)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Autism Spectrum Disorders</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t>
            </a:r>
            <a:r>
              <a:rPr kumimoji="0" lang="en-US" altLang="en-US" sz="3200" b="0" i="1"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World Health Organization</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World Health Organization. Available at: </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hlinkClick r:id="rId22"/>
              </a:rPr>
              <a:t>https://www.who.int/news-room/fact-sheets/detail/autism-spectrum-disorders</a:t>
            </a:r>
            <a:r>
              <a:rPr kumimoji="0" lang="en-US" altLang="en-US" sz="3200" b="0" i="0" u="none" strike="noStrike" cap="none" normalizeH="0" baseline="0" dirty="0">
                <a:ln>
                  <a:noFill/>
                </a:ln>
                <a:solidFill>
                  <a:schemeClr val="tx1"/>
                </a:solidFill>
                <a:effectLst/>
                <a:latin typeface="Aptos" panose="020B0004020202020204" pitchFamily="34" charset="0"/>
                <a:cs typeface="Times New Roman" panose="02020603050405020304" pitchFamily="18" charset="0"/>
              </a:rPr>
              <a:t>   (Accessed: 28 June 2026).</a:t>
            </a:r>
            <a:endParaRPr lang="en-GB" sz="3200" dirty="0">
              <a:latin typeface="Aptos" panose="020B0004020202020204" pitchFamily="34" charset="0"/>
            </a:endParaRPr>
          </a:p>
        </p:txBody>
      </p:sp>
    </p:spTree>
    <p:extLst>
      <p:ext uri="{BB962C8B-B14F-4D97-AF65-F5344CB8AC3E}">
        <p14:creationId xmlns:p14="http://schemas.microsoft.com/office/powerpoint/2010/main" val="327286470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0</TotalTime>
  <Words>3923</Words>
  <Application>Microsoft Office PowerPoint</Application>
  <PresentationFormat>Custom</PresentationFormat>
  <Paragraphs>190</Paragraphs>
  <Slides>5</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Aptos</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Thaira Bano</dc:creator>
  <cp:revision>26</cp:revision>
  <dcterms:created xsi:type="dcterms:W3CDTF">2024-12-04T18:07:56Z</dcterms:created>
  <dcterms:modified xsi:type="dcterms:W3CDTF">2026-07-01T11:24:38Z</dcterms:modified>
</cp:coreProperties>
</file>