
<file path=[Content_Types].xml><?xml version="1.0" encoding="utf-8"?>
<Types xmlns="http://schemas.openxmlformats.org/package/2006/content-types">
  <Default Extension="jpeg" ContentType="image/jpeg"/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handoutMasterIdLst>
    <p:handoutMasterId r:id="rId18"/>
  </p:handoutMasterIdLst>
  <p:sldIdLst>
    <p:sldId id="256" r:id="rId3"/>
    <p:sldId id="283" r:id="rId4"/>
    <p:sldId id="316" r:id="rId5"/>
    <p:sldId id="314" r:id="rId6"/>
    <p:sldId id="315" r:id="rId7"/>
    <p:sldId id="317" r:id="rId8"/>
    <p:sldId id="295" r:id="rId10"/>
    <p:sldId id="318" r:id="rId11"/>
    <p:sldId id="296" r:id="rId12"/>
    <p:sldId id="320" r:id="rId13"/>
    <p:sldId id="322" r:id="rId14"/>
    <p:sldId id="303" r:id="rId15"/>
    <p:sldId id="323" r:id="rId16"/>
    <p:sldId id="275" r:id="rId17"/>
  </p:sldIdLst>
  <p:sldSz cx="9144000" cy="6858000" type="screen4x3"/>
  <p:notesSz cx="6668770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handoutMaster" Target="handoutMasters/handoutMaster1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  <a:endParaRPr lang="en-GB" dirty="0"/>
          </a:p>
          <a:p>
            <a:r>
              <a:rPr lang="en-GB" dirty="0"/>
              <a:t>Then synchronise the points from each group to prepare a master list of class rules.</a:t>
            </a:r>
            <a:endParaRPr lang="en-GB" dirty="0"/>
          </a:p>
          <a:p>
            <a:r>
              <a:rPr lang="en-GB" dirty="0"/>
              <a:t>Generalise the expectations as mentioned in the key points of the slide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5256584"/>
          </a:xfrm>
        </p:spPr>
        <p:txBody>
          <a:bodyPr>
            <a:normAutofit fontScale="90000"/>
          </a:bodyPr>
          <a:lstStyle/>
          <a:p>
            <a:r>
              <a:rPr lang="en-GB" sz="6000" b="1" dirty="0"/>
              <a:t>Welcome!</a:t>
            </a:r>
            <a:br>
              <a:rPr lang="en-GB" sz="4000" b="1" dirty="0"/>
            </a:br>
            <a:r>
              <a:rPr lang="en-GB" sz="4000" b="1" dirty="0"/>
              <a:t>BA International Hotel Management</a:t>
            </a:r>
            <a:br>
              <a:rPr lang="en-GB" sz="4000" b="1" dirty="0"/>
            </a:br>
            <a:br>
              <a:rPr lang="en-GB" altLang="en-US" sz="2400" dirty="0"/>
            </a:br>
            <a:r>
              <a:rPr lang="en-GB" dirty="0"/>
              <a:t> </a:t>
            </a:r>
            <a:r>
              <a:rPr lang="en-GB" b="1" dirty="0"/>
              <a:t>Marketing Essentials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(M4X01916)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the Module</a:t>
            </a:r>
            <a:endParaRPr lang="en-GB" altLang="en-US" sz="53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Game Plan for Today</a:t>
            </a:r>
            <a:r>
              <a:rPr lang="en-GB" b="1" dirty="0"/>
              <a:t>…..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Introduction/Ice breaking</a:t>
            </a:r>
            <a:endParaRPr lang="en-US" sz="3600" dirty="0"/>
          </a:p>
          <a:p>
            <a:r>
              <a:rPr lang="en-US" sz="3600" dirty="0"/>
              <a:t>Set class rules</a:t>
            </a:r>
            <a:endParaRPr lang="en-US" sz="3600" dirty="0"/>
          </a:p>
          <a:p>
            <a:r>
              <a:rPr lang="en-US" sz="3600" dirty="0"/>
              <a:t>Overview the module</a:t>
            </a:r>
            <a:endParaRPr lang="en-US" sz="3600" dirty="0"/>
          </a:p>
          <a:p>
            <a:r>
              <a:rPr lang="en-US" sz="3600" dirty="0"/>
              <a:t>Lecture Structure</a:t>
            </a:r>
            <a:endParaRPr lang="en-GB" sz="3600" dirty="0"/>
          </a:p>
          <a:p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Introduction/Ice breaking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600" dirty="0">
              <a:latin typeface="+mj-lt"/>
            </a:endParaRP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b="1" dirty="0"/>
              <a:t>So also students take turn to introduce themselves too.</a:t>
            </a:r>
            <a:endParaRPr lang="en-US" b="1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1100" b="1" dirty="0"/>
              <a:t>                                                                                                      </a:t>
            </a:r>
            <a:endParaRPr lang="en-GB" sz="1100" b="1" dirty="0"/>
          </a:p>
          <a:p>
            <a:pPr marL="0" indent="0">
              <a:buNone/>
            </a:pPr>
            <a:r>
              <a:rPr lang="en-GB" sz="1100" b="1" i="1" dirty="0"/>
              <a:t> </a:t>
            </a:r>
            <a:endParaRPr lang="en-GB" sz="1100" b="1" i="1" dirty="0"/>
          </a:p>
          <a:p>
            <a:pPr marL="0" indent="0">
              <a:buNone/>
            </a:pPr>
            <a:r>
              <a:rPr lang="en-GB" sz="1100" b="1" i="1" dirty="0"/>
              <a:t>                                                                                                                 </a:t>
            </a:r>
            <a:endParaRPr lang="en-GB" sz="800" b="1" i="1" dirty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196752"/>
            <a:ext cx="8229600" cy="39170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 this session we will…..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  <a:endParaRPr lang="en-US" dirty="0"/>
          </a:p>
          <a:p>
            <a:r>
              <a:rPr lang="en-US" dirty="0"/>
              <a:t>Overview the module, and </a:t>
            </a:r>
            <a:endParaRPr lang="en-US" dirty="0"/>
          </a:p>
          <a:p>
            <a:r>
              <a:rPr lang="en-US" dirty="0"/>
              <a:t>Lecture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4248473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No mobile phones – ringing or texting or generally  </a:t>
            </a:r>
            <a:endParaRPr lang="en-IE" sz="2300" dirty="0"/>
          </a:p>
          <a:p>
            <a:pPr marL="0" lvl="0" indent="0">
              <a:buNone/>
            </a:pPr>
            <a:r>
              <a:rPr lang="en-IE" sz="2300" dirty="0"/>
              <a:t>    playing with </a:t>
            </a:r>
            <a:r>
              <a:rPr lang="en-IE" sz="2300" dirty="0">
                <a:sym typeface="Wingdings" panose="05000000000000000000"/>
              </a:rPr>
              <a:t></a:t>
            </a:r>
            <a:endParaRPr lang="en-IE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Please be punctual! </a:t>
            </a:r>
            <a:endParaRPr lang="en-IE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Attendance is compulsory</a:t>
            </a:r>
            <a:endParaRPr lang="en-IE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Listen to what others have to say</a:t>
            </a:r>
            <a:endParaRPr lang="en-US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Come prepared and you’ll enjoy the classes more.</a:t>
            </a:r>
            <a:endParaRPr lang="en-GB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300" dirty="0"/>
              <a:t>Actively contribute to class work/teamwork</a:t>
            </a:r>
            <a:endParaRPr lang="en-GB" sz="23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300" dirty="0"/>
              <a:t>Respect each other and be the best team player you can be</a:t>
            </a:r>
            <a:endParaRPr lang="en-GB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300" dirty="0"/>
              <a:t>Ask questions and answer questions</a:t>
            </a:r>
            <a:endParaRPr lang="en-GB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300" dirty="0"/>
              <a:t>Other rules ?</a:t>
            </a:r>
            <a:endParaRPr lang="en-GB" sz="2300" dirty="0"/>
          </a:p>
          <a:p>
            <a:pPr lvl="0">
              <a:buFont typeface="Wingdings" panose="05000000000000000000" pitchFamily="2" charset="2"/>
              <a:buChar char="Ø"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lv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09520" y="1226805"/>
            <a:ext cx="1080120" cy="100811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1830633"/>
            <a:ext cx="1371719" cy="8085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620" y="1268760"/>
            <a:ext cx="914400" cy="697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Marketing Essentials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- M4X01916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Code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60232" y="3789040"/>
            <a:ext cx="2304256" cy="25375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What are your expectations from this module?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Prepare a list of topics that you would expect to learn from this module.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it with the class and see what others came up with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Aims - </a:t>
            </a:r>
            <a:endParaRPr lang="en-GB" sz="2000" b="1" dirty="0"/>
          </a:p>
          <a:p>
            <a:pPr marL="0" indent="0">
              <a:buNone/>
            </a:pPr>
            <a:r>
              <a:rPr lang="en-GB" sz="1800" dirty="0"/>
              <a:t>1.  To introduce students to the business of marketing and the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 core elements from which marketing activities develop.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2.   To examine current trends and developments in marketing.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Learning Outcomes –</a:t>
            </a:r>
            <a:endParaRPr lang="en-GB" sz="2000" b="1" dirty="0"/>
          </a:p>
          <a:p>
            <a:pPr>
              <a:buAutoNum type="arabicPeriod"/>
            </a:pPr>
            <a:r>
              <a:rPr lang="en-GB" sz="1800" dirty="0"/>
              <a:t>Be able to define and assess the development of marketing in creating value for  customers.</a:t>
            </a:r>
            <a:endParaRPr lang="en-GB" sz="1800" dirty="0"/>
          </a:p>
          <a:p>
            <a:pPr>
              <a:buAutoNum type="arabicPeriod"/>
            </a:pPr>
            <a:r>
              <a:rPr lang="en-GB" sz="1800" dirty="0"/>
              <a:t>Be able to identify relevant stakeholders and assess its impact within strategic and operational practice.</a:t>
            </a:r>
            <a:endParaRPr lang="en-GB" sz="1800" dirty="0"/>
          </a:p>
          <a:p>
            <a:pPr>
              <a:buAutoNum type="arabicPeriod" startAt="3"/>
            </a:pPr>
            <a:r>
              <a:rPr lang="en-GB" sz="1800" dirty="0"/>
              <a:t>Understand the process and stages of marketing planning, including the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  role of the marketing environment, marketing research and the marketing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  mix.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/>
              <a:t>Block Teaching ( 4 hours/week) </a:t>
            </a:r>
            <a:r>
              <a:rPr lang="en-GB" sz="2000" b="1" dirty="0"/>
              <a:t> </a:t>
            </a:r>
            <a:endParaRPr lang="en-GB" sz="2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Lectures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Case Studies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Group Work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Individual in class activities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Intermittent Break Times</a:t>
            </a:r>
            <a:endParaRPr lang="en-GB" dirty="0"/>
          </a:p>
          <a:p>
            <a:pPr marL="0" indent="0">
              <a:buNone/>
            </a:pP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Topics we will consider include… 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Marketing: its nature and scope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Marketing Environment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Marketing Plan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Market Segmentation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Marketing Communication Mix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Marketing Information System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Digital Marketing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Marketing Research 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Sustainable Marketing</a:t>
            </a:r>
            <a:endParaRPr lang="en-GB" sz="2400" b="1" dirty="0"/>
          </a:p>
          <a:p>
            <a:pPr marL="0" indent="0">
              <a:buNone/>
            </a:pP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Component 1 –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1500 words writing essay to be submitted by </a:t>
            </a:r>
            <a:r>
              <a:rPr lang="en-GB" dirty="0">
                <a:solidFill>
                  <a:srgbClr val="FF0000"/>
                </a:solidFill>
              </a:rPr>
              <a:t>TBC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Component 2 –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Class Presentation (4 students each). </a:t>
            </a:r>
            <a:r>
              <a:rPr lang="en-GB" dirty="0">
                <a:solidFill>
                  <a:srgbClr val="FF0000"/>
                </a:solidFill>
              </a:rPr>
              <a:t>TBC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We will look at … </a:t>
            </a:r>
            <a:endParaRPr lang="en-GB" sz="4000" dirty="0"/>
          </a:p>
          <a:p>
            <a:pPr marL="0" indent="0">
              <a:buNone/>
            </a:pPr>
            <a:r>
              <a:rPr lang="en-GB" sz="4000" b="1" dirty="0"/>
              <a:t>Marketing</a:t>
            </a:r>
            <a:r>
              <a:rPr lang="en-GB" sz="4000" b="1"/>
              <a:t>: Its Nature </a:t>
            </a:r>
            <a:r>
              <a:rPr lang="en-GB" sz="4000" b="1" dirty="0"/>
              <a:t>and Scope</a:t>
            </a:r>
            <a:endParaRPr lang="en-GB" sz="4000" b="1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2389</Words>
  <Application>WPS Presentation</Application>
  <PresentationFormat>On-screen Show (4:3)</PresentationFormat>
  <Paragraphs>134</Paragraphs>
  <Slides>14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4" baseType="lpstr">
      <vt:lpstr>Arial</vt:lpstr>
      <vt:lpstr>SimSun</vt:lpstr>
      <vt:lpstr>Wingdings</vt:lpstr>
      <vt:lpstr>Wingdings</vt:lpstr>
      <vt:lpstr>Myriad Pro</vt:lpstr>
      <vt:lpstr>Segoe Print</vt:lpstr>
      <vt:lpstr>Microsoft YaHei</vt:lpstr>
      <vt:lpstr>Arial Unicode MS</vt:lpstr>
      <vt:lpstr>Calibri</vt:lpstr>
      <vt:lpstr>20140311PresentationUWTSDTemplate</vt:lpstr>
      <vt:lpstr>Welcome! BA International Hotel Management   Marketing Essentials (M4X01916) Session 1 Introduction to the Module</vt:lpstr>
      <vt:lpstr>Game Plan for Today…..</vt:lpstr>
      <vt:lpstr>Introduction/Ice breaking</vt:lpstr>
      <vt:lpstr>Introduction</vt:lpstr>
      <vt:lpstr>In this session we will…..</vt:lpstr>
      <vt:lpstr>Classroom Code of Conduct</vt:lpstr>
      <vt:lpstr>Module Overview</vt:lpstr>
      <vt:lpstr>Class Activity</vt:lpstr>
      <vt:lpstr>Aims and Learning Outcomes</vt:lpstr>
      <vt:lpstr>Scheme of Work</vt:lpstr>
      <vt:lpstr>Topics we will consider include… </vt:lpstr>
      <vt:lpstr>Assessment</vt:lpstr>
      <vt:lpstr>Next Session…..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Changes MK</cp:lastModifiedBy>
  <cp:revision>185</cp:revision>
  <cp:lastPrinted>2019-01-22T10:50:00Z</cp:lastPrinted>
  <dcterms:created xsi:type="dcterms:W3CDTF">2015-04-14T15:21:00Z</dcterms:created>
  <dcterms:modified xsi:type="dcterms:W3CDTF">2019-10-17T20:16:46Z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1033-11.2.0.8991</vt:lpwstr>
  </property>
</Properties>
</file>