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5" r:id="rId7"/>
    <p:sldId id="264" r:id="rId8"/>
    <p:sldId id="266" r:id="rId9"/>
    <p:sldId id="260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Droplets-HD-Title-R1d.png">
            <a:extLst>
              <a:ext uri="{FF2B5EF4-FFF2-40B4-BE49-F238E27FC236}">
                <a16:creationId xmlns:a16="http://schemas.microsoft.com/office/drawing/2014/main" id="{8C1A46BD-535F-0242-AB05-1A6471D284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42618ED-6816-FD8E-5B8A-9723D717386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751011" y="1300788"/>
            <a:ext cx="8689972" cy="2509214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296FBEB-E09E-EEE8-9F81-2D6688168B4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751011" y="3886200"/>
            <a:ext cx="8689972" cy="1371600"/>
          </a:xfrm>
        </p:spPr>
        <p:txBody>
          <a:bodyPr anchorCtr="1"/>
          <a:lstStyle>
            <a:lvl1pPr marL="0" indent="0" algn="ctr">
              <a:buNone/>
              <a:defRPr sz="22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1D9BDFE-BD28-ACFB-78C7-6E35488AFE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E22463-9D8C-42C8-A65B-AF4EA2BD994F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7D864C0-1819-172D-5780-EA5EE0F918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6B60A68-7C69-271E-4317-4AA050B6C0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1D3B57-0160-4E6C-9268-46CB64E896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67638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roplets-HD-Content-R1d.png">
            <a:extLst>
              <a:ext uri="{FF2B5EF4-FFF2-40B4-BE49-F238E27FC236}">
                <a16:creationId xmlns:a16="http://schemas.microsoft.com/office/drawing/2014/main" id="{6CBC0D7C-6D96-8F68-FC96-EC78B9549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F716C03-A9DC-1B99-DF1F-A4B3BE7F12A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3E5BD90-2AF0-A3F1-CD46-78F4E4FA908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78" y="2367088"/>
            <a:ext cx="10363827" cy="342410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ED1AB47-81BF-CE13-765A-D5C4C9BFEE1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344DE7-D452-41D9-B74A-91D1F40DF32D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FB683CF-6B35-CC52-6033-E84A4AB5EB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CB7F880-79A7-3BB2-D257-25DB306FFC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056E93-8254-4AB8-BA7A-29630867AF3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83462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Droplets-HD-Content-R1d.png">
            <a:extLst>
              <a:ext uri="{FF2B5EF4-FFF2-40B4-BE49-F238E27FC236}">
                <a16:creationId xmlns:a16="http://schemas.microsoft.com/office/drawing/2014/main" id="{6F081337-DB5D-C813-F29D-FD353F823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273B403-D283-3941-9A57-1A2F63D879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78" y="828565"/>
            <a:ext cx="10351748" cy="2736817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F76431D-2426-B158-F498-A4D6895E841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3778" y="3657453"/>
            <a:ext cx="10351748" cy="136818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542B36-2A18-B0CA-EDF9-B2A71AA499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094B8B-0430-48CA-AB7C-96B2F14691D4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9D10B9A-1351-021B-7BDC-EBE9DF587B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063ED7F-2354-42DE-62EC-8963E51164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4465C2-EC53-4704-B7C2-49DDEA76725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356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Droplets-HD-Content-R1d.png">
            <a:extLst>
              <a:ext uri="{FF2B5EF4-FFF2-40B4-BE49-F238E27FC236}">
                <a16:creationId xmlns:a16="http://schemas.microsoft.com/office/drawing/2014/main" id="{637960E6-DF1F-EF87-43D4-9440EA5463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F5F0E6A-CD44-5D5D-3206-2735C6CD403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C92B928-BFB1-C4D3-18E8-7CA1061C468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78" y="2367088"/>
            <a:ext cx="5106027" cy="342410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707A2103-E9D0-36A5-FAE3-B7625D0AF6C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2367088"/>
            <a:ext cx="5105396" cy="342410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0DC0AF27-77A0-62CF-5D4D-4BD05E8A2A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EFE4E3-2AF9-4611-9E2D-E775057DCB90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83F6DA18-D5FA-EF27-5B84-46734D258E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9FE6258-308F-058F-39AB-89A732465B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020463-75EB-433F-B218-A58CB2FBEC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369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Droplets-HD-Content-R1d.png">
            <a:extLst>
              <a:ext uri="{FF2B5EF4-FFF2-40B4-BE49-F238E27FC236}">
                <a16:creationId xmlns:a16="http://schemas.microsoft.com/office/drawing/2014/main" id="{94C209C7-0A9E-4CAE-6A50-7B31D800B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9B24BC3-1343-B1B7-6366-156E79DA76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A758DAF-13DA-29AD-3C0C-0A40291429D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46328" y="2371020"/>
            <a:ext cx="4873477" cy="679993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EC542714-1BE6-1558-028B-2C86F8C13AC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913778" y="3051014"/>
            <a:ext cx="5106027" cy="274018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A38F6C6A-3CF9-1A47-C7DC-FE0638096FD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396420" y="2371020"/>
            <a:ext cx="4881807" cy="679993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7B6CE778-5DEE-7C87-9A36-9501470BD32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3051014"/>
            <a:ext cx="5105396" cy="274018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4CCFD0E2-5DC7-4909-7393-17E1FF6A17B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1A238F-1855-4CB2-A16E-511184D9E930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B5F16F77-BBB9-8F33-0D80-A580F6F21F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A0C6E574-0100-FEA4-D980-10323A936C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D98653-FCB1-4428-81B4-A662E4A209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071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Droplets-HD-Content-R1d.png">
            <a:extLst>
              <a:ext uri="{FF2B5EF4-FFF2-40B4-BE49-F238E27FC236}">
                <a16:creationId xmlns:a16="http://schemas.microsoft.com/office/drawing/2014/main" id="{42566015-2230-C447-5BB1-09E7770A1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41AED22-20B9-786F-1E01-6A3ECCD15C5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9D5BC7A-511F-5EDD-218D-68142E3CAC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C1D9DC-93A9-4735-B185-D516DC8197EB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4E328E69-37CF-ACA8-9872-CF6E20360F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43A691EE-95AD-0334-0B47-04953B40143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1D29F5-8A75-44F4-A0EC-6859FCD092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741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Droplets-HD-Content-R1d.png">
            <a:extLst>
              <a:ext uri="{FF2B5EF4-FFF2-40B4-BE49-F238E27FC236}">
                <a16:creationId xmlns:a16="http://schemas.microsoft.com/office/drawing/2014/main" id="{9BF2BD15-7743-439E-8B53-AD5CACCD8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871875AB-4BAF-1BF6-1ACC-4B16030317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DC9504-5E22-48B7-B650-ABB990654DF9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62AA95FE-4BA6-50EE-0716-69610AFC60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CA01EFFB-9206-F020-BA9F-D07514CE66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C120A9-171B-4E65-AB8A-796D4853C35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1015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Droplets-HD-Content-R1d.png">
            <a:extLst>
              <a:ext uri="{FF2B5EF4-FFF2-40B4-BE49-F238E27FC236}">
                <a16:creationId xmlns:a16="http://schemas.microsoft.com/office/drawing/2014/main" id="{8208C27A-A124-3577-9B58-9EFC6ADDF0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10A8995-035E-FB03-1130-77494368315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78" y="609603"/>
            <a:ext cx="3935687" cy="202325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BA90DBA-979A-A0CE-0D5E-87D5095BA4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78065" y="609603"/>
            <a:ext cx="6200162" cy="5181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C5093F2-AA6B-142E-C68B-7028D66C16C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78" y="2632850"/>
            <a:ext cx="3935687" cy="3158346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35C92B6-D179-24FE-0FD1-AA7B9D940B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B2FCC5-B96D-45EF-9CF0-DDBE7FF1875E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527C84B3-470E-3DD9-2EBF-962F275306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60B188B-456F-AA4F-C945-5798608CA0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89C956-D9A2-4032-8598-F035B8BC0ED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884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Droplets-HD-Content-R1d.png">
            <a:extLst>
              <a:ext uri="{FF2B5EF4-FFF2-40B4-BE49-F238E27FC236}">
                <a16:creationId xmlns:a16="http://schemas.microsoft.com/office/drawing/2014/main" id="{CF181B7E-B565-0DBE-FE86-DE3F1A78C7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7A2E80F-2E54-E21C-3DB2-D5B6C398E6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78" y="609603"/>
            <a:ext cx="5934968" cy="202325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E50872A3-DD74-0EC6-4239-9ACBDAD8CF6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24799" y="609603"/>
            <a:ext cx="3255355" cy="5181603"/>
          </a:xfrm>
          <a:ln w="82552" cap="sq">
            <a:solidFill>
              <a:srgbClr val="CCD8E7"/>
            </a:solidFill>
            <a:prstDash val="solid"/>
            <a:miter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FBEB28-0BA0-FC7A-3428-83988198014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632850"/>
            <a:ext cx="5934949" cy="3158346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C2C2C7D-3D1C-63AF-82B1-0E4E9D5151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989B63-0662-4200-9BC4-76707F11E931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9E615354-7D1A-7AA5-CC72-FEC7E87A89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4D6AEC19-2F74-D3A2-0980-B6DD9967E9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EFDEAC-6869-43F0-962B-F8D882AA59A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65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Droplets-HD-Content-R1d.png">
            <a:extLst>
              <a:ext uri="{FF2B5EF4-FFF2-40B4-BE49-F238E27FC236}">
                <a16:creationId xmlns:a16="http://schemas.microsoft.com/office/drawing/2014/main" id="{0FF56672-1980-67D3-92D8-630DCB4615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4C3EF8F6-1F7C-AA5B-B974-D48FDB55B6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4289377"/>
            <a:ext cx="10364431" cy="811612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CB05561B-FC8D-EFAF-AAB0-C65ADFFABB5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84742" y="698263"/>
            <a:ext cx="9822530" cy="3214134"/>
          </a:xfrm>
          <a:ln w="82552" cap="sq">
            <a:solidFill>
              <a:srgbClr val="CCD8E7"/>
            </a:solidFill>
            <a:prstDash val="solid"/>
            <a:miter/>
          </a:ln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1657581-0E99-B14A-D2B1-BF39312728F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78" y="5108725"/>
            <a:ext cx="10364449" cy="682471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6136079A-C588-1504-EB00-5EA4E31796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F0CA10-3635-4252-865F-11965F861B7B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71323DB3-7788-F286-3D9E-0FADF7D92D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012FFC6-35B3-90D4-0A79-700A2A4551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C6F785-EC0A-4F54-9D53-1547DC3C4B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40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Droplets-HD-Content-R1d.png">
            <a:extLst>
              <a:ext uri="{FF2B5EF4-FFF2-40B4-BE49-F238E27FC236}">
                <a16:creationId xmlns:a16="http://schemas.microsoft.com/office/drawing/2014/main" id="{CC62A1A2-1EEB-2147-9B36-0A74B6F4B0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21B286E2-FE51-1D51-9BB4-B3F5FE273F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78" y="609603"/>
            <a:ext cx="10364449" cy="342724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691FF2-5CD4-C477-7D17-B8D70B70093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78" y="4204822"/>
            <a:ext cx="10364449" cy="1586383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85B168-691D-2398-66FB-A83C5F419A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1DFDA4-FAF3-41AD-BD17-800C3BE8711D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15EC6-304B-9671-6FC2-C0CD8A9A3F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F46271-2A60-10CA-E131-AE6B48EDFD2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EC579A-AF95-4AFD-B2BA-704ACF732F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110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Droplets-HD-Content-R1d.png">
            <a:extLst>
              <a:ext uri="{FF2B5EF4-FFF2-40B4-BE49-F238E27FC236}">
                <a16:creationId xmlns:a16="http://schemas.microsoft.com/office/drawing/2014/main" id="{DC840B81-CAAB-6A9A-073A-81766114EC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B6F68F3-6D21-04ED-EAF6-9DFF165559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302748" cy="299290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D691CA-2521-3F54-522F-87C3A815E3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20644" y="3610032"/>
            <a:ext cx="8752298" cy="594789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2DC135B-9A7E-04AE-5DD0-399507C868A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78" y="4372797"/>
            <a:ext cx="10364449" cy="1421050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359874-9D32-7CEF-4A0F-B261B518E8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F6EE03-A9FA-473A-B122-20A5F9D947E1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DCA3788A-ECF9-51FF-DBE7-7883E4D563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CFB4ECDA-8E11-B051-D50F-03C12660EF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DB21AB-38CA-40C6-B7BF-84B6704DC735}" type="slidenum">
              <a:t>‹#›</a:t>
            </a:fld>
            <a:endParaRPr lang="en-GB"/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15CE92D3-BE9B-D1C5-A0D0-238692A0237D}"/>
              </a:ext>
            </a:extLst>
          </p:cNvPr>
          <p:cNvSpPr txBox="1"/>
          <p:nvPr/>
        </p:nvSpPr>
        <p:spPr>
          <a:xfrm>
            <a:off x="1001487" y="75416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Tw Cen MT"/>
              </a:rPr>
              <a:t>“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6E03C1BC-C036-788B-5991-A965DA19256D}"/>
              </a:ext>
            </a:extLst>
          </p:cNvPr>
          <p:cNvSpPr txBox="1"/>
          <p:nvPr/>
        </p:nvSpPr>
        <p:spPr>
          <a:xfrm>
            <a:off x="10557561" y="2993581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Tw Cen MT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02036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Droplets-HD-Content-R1d.png">
            <a:extLst>
              <a:ext uri="{FF2B5EF4-FFF2-40B4-BE49-F238E27FC236}">
                <a16:creationId xmlns:a16="http://schemas.microsoft.com/office/drawing/2014/main" id="{EE034665-CC4D-0777-B1C7-D47B518F9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028CDA7-01F4-2926-F23B-3A09DEDE0E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78" y="2138717"/>
            <a:ext cx="10364449" cy="251183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D602C3-67B7-30EC-8B19-DD6622B6060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78" y="4662333"/>
            <a:ext cx="10364449" cy="1140640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DADC31-8B59-F7EF-2555-A02E43CC5C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6BBB58-F860-4281-8F6F-89EB0BC35BB7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912FC7-86DF-D1E6-7487-FAE2B82973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152F94-4B0D-4509-EC7C-520A4F6FBB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085F06-33E8-47BA-8F1F-40D48FD00D5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778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Droplets-HD-Content-R1d.png">
            <a:extLst>
              <a:ext uri="{FF2B5EF4-FFF2-40B4-BE49-F238E27FC236}">
                <a16:creationId xmlns:a16="http://schemas.microsoft.com/office/drawing/2014/main" id="{0EDDB243-B6FB-77B5-34D6-7821A71444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6A093DE-20B3-C74C-B4B3-4E304CD037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78" y="609603"/>
            <a:ext cx="10364449" cy="160509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C06F82D-D6D7-5288-C47F-F05FFA458BB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78" y="2367088"/>
            <a:ext cx="3298972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879309A-15B6-B28C-5717-BDAFB0CCEA5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78" y="2943353"/>
            <a:ext cx="3298972" cy="284784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D456F31C-56D2-F98E-75A6-E016EFD7B46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52387" y="2367088"/>
            <a:ext cx="3291519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22213FAA-8905-7ADD-2D71-0F405768EE5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350" y="2943353"/>
            <a:ext cx="3303352" cy="284784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0B25F2BC-611C-AA97-4065-985E4F4670D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293" y="2367088"/>
            <a:ext cx="3304925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F47A1A82-3562-468D-50C4-76BDF20E125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293" y="2943353"/>
            <a:ext cx="3304925" cy="284784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2">
            <a:extLst>
              <a:ext uri="{FF2B5EF4-FFF2-40B4-BE49-F238E27FC236}">
                <a16:creationId xmlns:a16="http://schemas.microsoft.com/office/drawing/2014/main" id="{D8919AEF-5B5B-9C23-6D80-F23456202E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78ED7F-C990-46E4-9FCE-93C22F42E211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27162FFF-EC9B-E20B-B469-434AC2EBDD8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F0E6BCB-D187-AB37-4ABE-E8F88AD1D0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A87158-A648-4F83-8B0B-928704ABC5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9536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Droplets-HD-Content-R1d.png">
            <a:extLst>
              <a:ext uri="{FF2B5EF4-FFF2-40B4-BE49-F238E27FC236}">
                <a16:creationId xmlns:a16="http://schemas.microsoft.com/office/drawing/2014/main" id="{621A822E-DB7F-CF88-F3E4-9D8C41E4B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563CCC3-26AA-61F5-717C-15AE833908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78" y="610773"/>
            <a:ext cx="10364449" cy="160392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B095F9E-C737-4427-BE78-BC0944E9FCD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78" y="4204822"/>
            <a:ext cx="3296412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3AEFC6C5-A2AB-C52D-CC03-4193B9C16B5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13778" y="2367088"/>
            <a:ext cx="3296412" cy="1524003"/>
          </a:xfrm>
          <a:ln w="82552" cap="sq">
            <a:solidFill>
              <a:srgbClr val="CCD8E7"/>
            </a:solidFill>
            <a:prstDash val="solid"/>
            <a:miter/>
          </a:ln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0BB30232-8701-F22D-3738-1673E6DDA71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78" y="4781077"/>
            <a:ext cx="3296412" cy="1010119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64D05AC4-5293-7A7B-1575-F0DF32EC90D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2758" y="4204822"/>
            <a:ext cx="3301825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2AFE9CC5-976D-B153-C79D-457B060323E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441350" y="2367088"/>
            <a:ext cx="3303352" cy="1524003"/>
          </a:xfrm>
          <a:ln w="82552" cap="sq">
            <a:solidFill>
              <a:srgbClr val="CCD8E7"/>
            </a:solidFill>
            <a:prstDash val="solid"/>
            <a:miter/>
          </a:ln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B75D478-CC1F-34A5-FC56-68E165EF3D2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350" y="4781077"/>
            <a:ext cx="3303352" cy="1010119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6FBF7B51-D266-D682-D28C-9113A8E74B6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293" y="4204822"/>
            <a:ext cx="3300682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46B25751-50F9-90FE-C266-6B6D27EEF5B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973293" y="2367088"/>
            <a:ext cx="3304925" cy="1524003"/>
          </a:xfrm>
          <a:ln w="82552" cap="sq">
            <a:solidFill>
              <a:srgbClr val="CCD8E7"/>
            </a:solidFill>
            <a:prstDash val="solid"/>
            <a:miter/>
          </a:ln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298CBEBF-D276-8235-E954-8BCB8F9B1E4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174" y="4781077"/>
            <a:ext cx="3305053" cy="1010119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D96F8289-0820-08A5-4723-BB8FB56200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ABBD04-B721-4F08-BAE7-142FC01884E2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14" name="Footer Placeholder 3">
            <a:extLst>
              <a:ext uri="{FF2B5EF4-FFF2-40B4-BE49-F238E27FC236}">
                <a16:creationId xmlns:a16="http://schemas.microsoft.com/office/drawing/2014/main" id="{72955411-AC50-3D95-6D76-FC060559AF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5358EA97-9DA9-A567-161A-AE8B04AB011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A90DA0-8F00-4F6E-8035-EEC6B06DC51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5465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Droplets-HD-Content-R1d.png">
            <a:extLst>
              <a:ext uri="{FF2B5EF4-FFF2-40B4-BE49-F238E27FC236}">
                <a16:creationId xmlns:a16="http://schemas.microsoft.com/office/drawing/2014/main" id="{E1208775-EAC7-DB34-F217-A1CAB3097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08D46101-3AD7-6FF1-0EF3-E83D64F0D2B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A87765DC-3810-5299-6CD4-BFC3805B991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AD9367-324B-B5E8-EFBD-9A104F3C25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324131-6B41-48E1-A4A5-32AF7D9A279E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D107FF3-09FE-E3C9-DFF7-7D7CB080AC7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5D522AB-A9EF-522D-081A-9F7FA7CF7B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2D7CD8-9BE6-4D62-95C1-CB65F05239E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92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Droplets-HD-Content-R1d.png">
            <a:extLst>
              <a:ext uri="{FF2B5EF4-FFF2-40B4-BE49-F238E27FC236}">
                <a16:creationId xmlns:a16="http://schemas.microsoft.com/office/drawing/2014/main" id="{31BB4AFA-3C5E-3D41-BE51-BF327AACA7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Vertical Title 1">
            <a:extLst>
              <a:ext uri="{FF2B5EF4-FFF2-40B4-BE49-F238E27FC236}">
                <a16:creationId xmlns:a16="http://schemas.microsoft.com/office/drawing/2014/main" id="{0D76BF30-4A7A-24FC-700D-F170203BA3D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609603"/>
            <a:ext cx="2553324" cy="5181603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C7947D58-2447-67E3-A4F3-DFD745AFBE9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13778" y="609603"/>
            <a:ext cx="7658721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F6B698-AFE9-6691-FE2D-CCE950C4F7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769317-AF8E-4210-995E-2D9E15191A0D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5AD271E-5CE0-A1B1-B81F-45DD0A1AF4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A184051-4ABF-CA12-BDF1-F01AFDE55C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BD3562-0255-4BA1-B6B6-9ABA3839A03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60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9C8EF"/>
            </a:gs>
            <a:gs pos="100000">
              <a:srgbClr val="89ADDB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\\DROBO-FS\QuickDrops\JB\PPTX NG\Droplets\LightingOverlay.png">
            <a:extLst>
              <a:ext uri="{FF2B5EF4-FFF2-40B4-BE49-F238E27FC236}">
                <a16:creationId xmlns:a16="http://schemas.microsoft.com/office/drawing/2014/main" id="{585E2C0A-2DE3-2E1F-0772-E7C118E58093}"/>
              </a:ext>
            </a:extLst>
          </p:cNvPr>
          <p:cNvPicPr>
            <a:picLocks noChangeAspect="1"/>
          </p:cNvPicPr>
          <p:nvPr/>
        </p:nvPicPr>
        <p:blipFill>
          <a:blip r:embed="rId19">
            <a:alphaModFix amt="80000"/>
          </a:blip>
          <a:srcRect/>
          <a:stretch>
            <a:fillRect/>
          </a:stretch>
        </p:blipFill>
        <p:spPr>
          <a:xfrm>
            <a:off x="0" y="0"/>
            <a:ext cx="1219200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0F417524-9863-08F8-FC9D-F212BFBF38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78" y="618518"/>
            <a:ext cx="10364449" cy="15961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9BC9350-8B23-4D64-B277-16B91FC38D5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3778" y="2367088"/>
            <a:ext cx="10364449" cy="342410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13CA1EC-1880-D380-D6AE-3A5914B2142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78738" y="5883277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defRPr>
            </a:lvl1pPr>
          </a:lstStyle>
          <a:p>
            <a:pPr lvl="0"/>
            <a:fld id="{9E7AD6F2-424F-402E-BAFC-4AB7A6344CCD}" type="datetime1">
              <a:rPr lang="en-GB"/>
              <a:pPr lvl="0"/>
              <a:t>05/04/2023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E26ED96-2C61-7E2A-D0A0-34FAB547B0A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13778" y="5883277"/>
            <a:ext cx="667288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47C84F0-8772-F7CB-8152-5C62B21BB9B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76421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defRPr>
            </a:lvl1pPr>
          </a:lstStyle>
          <a:p>
            <a:pPr lvl="0"/>
            <a:fld id="{9D212997-202D-4020-8993-754C121E7F2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all" spc="0" baseline="0">
          <a:solidFill>
            <a:srgbClr val="000000"/>
          </a:solidFill>
          <a:uFillTx/>
          <a:latin typeface="Tw Cen MT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/>
        <a:defRPr lang="en-US" sz="2000" b="0" i="0" u="none" strike="noStrike" kern="1200" cap="all" spc="0" baseline="0">
          <a:solidFill>
            <a:srgbClr val="000000"/>
          </a:solidFill>
          <a:uFillTx/>
          <a:latin typeface="Tw Cen MT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/>
        <a:defRPr lang="en-US" sz="1800" b="0" i="0" u="none" strike="noStrike" kern="1200" cap="all" spc="0" baseline="0">
          <a:solidFill>
            <a:srgbClr val="000000"/>
          </a:solidFill>
          <a:uFillTx/>
          <a:latin typeface="Tw Cen MT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/>
        <a:defRPr lang="en-US" sz="1600" b="0" i="0" u="none" strike="noStrike" kern="1200" cap="all" spc="0" baseline="0">
          <a:solidFill>
            <a:srgbClr val="000000"/>
          </a:solidFill>
          <a:uFillTx/>
          <a:latin typeface="Tw Cen MT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/>
        <a:defRPr lang="en-US" sz="1400" b="0" i="0" u="none" strike="noStrike" kern="1200" cap="all" spc="0" baseline="0">
          <a:solidFill>
            <a:srgbClr val="000000"/>
          </a:solidFill>
          <a:uFillTx/>
          <a:latin typeface="Tw Cen MT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/>
        <a:defRPr lang="en-US" sz="1400" b="0" i="0" u="none" strike="noStrike" kern="1200" cap="all" spc="0" baseline="0">
          <a:solidFill>
            <a:srgbClr val="000000"/>
          </a:solidFill>
          <a:uFillTx/>
          <a:latin typeface="Tw Cen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94851169-C8B6-2C0F-2962-A52DE2F072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3958" y="425497"/>
            <a:ext cx="6964079" cy="4644987"/>
          </a:xfrm>
          <a:prstGeom prst="rect">
            <a:avLst/>
          </a:prstGeom>
          <a:solidFill>
            <a:srgbClr val="EDEDED"/>
          </a:solidFill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2263A-1D50-31B6-12BA-5F8498079F0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751011" y="1249683"/>
            <a:ext cx="8689972" cy="4521195"/>
          </a:xfrm>
        </p:spPr>
        <p:txBody>
          <a:bodyPr/>
          <a:lstStyle/>
          <a:p>
            <a:pPr lvl="0"/>
            <a:br>
              <a:rPr lang="en-GB" sz="2400">
                <a:latin typeface="Algerian" pitchFamily="82"/>
              </a:rPr>
            </a:br>
            <a:r>
              <a:rPr lang="en-GB" sz="2400">
                <a:latin typeface="Algerian" pitchFamily="82"/>
              </a:rPr>
              <a:t>PRESENTED BY </a:t>
            </a:r>
            <a:br>
              <a:rPr lang="en-GB" sz="2400">
                <a:latin typeface="Algerian" pitchFamily="82"/>
              </a:rPr>
            </a:br>
            <a:br>
              <a:rPr lang="en-GB" sz="2400">
                <a:latin typeface="Algerian" pitchFamily="82"/>
              </a:rPr>
            </a:br>
            <a:r>
              <a:rPr lang="en-GB" sz="2400">
                <a:latin typeface="Algerian" pitchFamily="82"/>
              </a:rPr>
              <a:t>Monika Aujla: 2123402</a:t>
            </a:r>
            <a:br>
              <a:rPr lang="en-GB" sz="2400">
                <a:latin typeface="Algerian" pitchFamily="82"/>
              </a:rPr>
            </a:br>
            <a:br>
              <a:rPr lang="en-GB" sz="2400">
                <a:latin typeface="Algerian" pitchFamily="82"/>
              </a:rPr>
            </a:br>
            <a:r>
              <a:rPr lang="en-GB" sz="2400">
                <a:latin typeface="Algerian" pitchFamily="82"/>
              </a:rPr>
              <a:t>lecture name: Chijioke Uba</a:t>
            </a:r>
            <a:br>
              <a:rPr lang="en-GB" sz="2400">
                <a:latin typeface="Algerian" pitchFamily="82"/>
              </a:rPr>
            </a:br>
            <a:br>
              <a:rPr lang="en-GB" sz="2400">
                <a:latin typeface="Algerian" pitchFamily="82"/>
              </a:rPr>
            </a:br>
            <a:r>
              <a:rPr lang="en-GB" sz="2400">
                <a:latin typeface="Algerian" pitchFamily="82"/>
              </a:rPr>
              <a:t>module code: BMSW4004</a:t>
            </a:r>
            <a:br>
              <a:rPr lang="en-GB" sz="2400">
                <a:latin typeface="Algerian" pitchFamily="82"/>
              </a:rPr>
            </a:br>
            <a:br>
              <a:rPr lang="en-GB" sz="2400">
                <a:latin typeface="Algerian" pitchFamily="82"/>
              </a:rPr>
            </a:br>
            <a:r>
              <a:rPr lang="en-GB" sz="2400">
                <a:latin typeface="Algerian" pitchFamily="82"/>
              </a:rPr>
              <a:t>Assignment title: </a:t>
            </a:r>
            <a:br>
              <a:rPr lang="en-GB" sz="2400">
                <a:latin typeface="Algerian" pitchFamily="82"/>
              </a:rPr>
            </a:br>
            <a:r>
              <a:rPr lang="en-GB" sz="2400">
                <a:latin typeface="Algerian" pitchFamily="82"/>
              </a:rPr>
              <a:t>Problem Solving and Decision making</a:t>
            </a:r>
            <a:br>
              <a:rPr lang="en-GB" sz="4300"/>
            </a:br>
            <a:endParaRPr lang="en-GB" sz="43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6">
            <a:extLst>
              <a:ext uri="{FF2B5EF4-FFF2-40B4-BE49-F238E27FC236}">
                <a16:creationId xmlns:a16="http://schemas.microsoft.com/office/drawing/2014/main" id="{3EA90145-E539-7BC5-72BB-FC2B13DE1EC0}"/>
              </a:ext>
            </a:extLst>
          </p:cNvPr>
          <p:cNvSpPr txBox="1"/>
          <p:nvPr/>
        </p:nvSpPr>
        <p:spPr>
          <a:xfrm>
            <a:off x="658596" y="1225689"/>
            <a:ext cx="10575465" cy="56323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In this presentation </a:t>
            </a:r>
            <a:r>
              <a:rPr lang="en-GB" sz="3600" b="0" i="0" u="none" strike="noStrike" kern="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I am going to talk about:</a:t>
            </a:r>
          </a:p>
          <a:p>
            <a:pPr marL="571500" marR="0" lvl="0" indent="-5715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 Understanding the causes of Staff Shortage</a:t>
            </a:r>
          </a:p>
          <a:p>
            <a:pPr marL="571500" marR="0" lvl="0" indent="-5715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Pestle analysis</a:t>
            </a:r>
          </a:p>
          <a:p>
            <a:pPr marL="571500" marR="0" lvl="0" indent="-5715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Fish bone  </a:t>
            </a:r>
          </a:p>
          <a:p>
            <a:pPr marL="571500" marR="0" lvl="0" indent="-5715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Pmi decision making tools </a:t>
            </a:r>
          </a:p>
          <a:p>
            <a:pPr marL="571500" marR="0" lvl="0" indent="-5715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Possible solutions to solve the problem of staff shortage for proper care</a:t>
            </a:r>
          </a:p>
          <a:p>
            <a:pPr marL="571500" marR="0" lvl="0" indent="-5715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Alternative Solution</a:t>
            </a:r>
          </a:p>
          <a:p>
            <a:pPr marL="571500" marR="0" lvl="0" indent="-5715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And reference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600" b="0" i="0" u="none" strike="noStrike" kern="0" cap="none" spc="0" baseline="0">
              <a:solidFill>
                <a:srgbClr val="000000"/>
              </a:solidFill>
              <a:uFillTx/>
              <a:latin typeface="Aldhabi" pitchFamily="2"/>
              <a:cs typeface="Aldhabi" pitchFamily="2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600" b="0" i="0" u="none" strike="noStrike" kern="1200" cap="none" spc="0" baseline="0">
              <a:solidFill>
                <a:srgbClr val="000000"/>
              </a:solidFill>
              <a:uFillTx/>
              <a:latin typeface="Aldhabi" pitchFamily="2"/>
              <a:cs typeface="Aldhabi" pitchFamily="2"/>
            </a:endParaRP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FD8D2115-598B-7F7F-21BB-F7A88E5D97EA}"/>
              </a:ext>
            </a:extLst>
          </p:cNvPr>
          <p:cNvSpPr txBox="1"/>
          <p:nvPr/>
        </p:nvSpPr>
        <p:spPr>
          <a:xfrm>
            <a:off x="3703868" y="336508"/>
            <a:ext cx="6096003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0" i="0" u="none" strike="noStrike" kern="1200" cap="none" spc="0" baseline="0">
                <a:solidFill>
                  <a:srgbClr val="FF0000"/>
                </a:solidFill>
                <a:uFillTx/>
                <a:latin typeface="Algerian" pitchFamily="82"/>
              </a:rPr>
              <a:t>Introduction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9">
            <a:extLst>
              <a:ext uri="{FF2B5EF4-FFF2-40B4-BE49-F238E27FC236}">
                <a16:creationId xmlns:a16="http://schemas.microsoft.com/office/drawing/2014/main" id="{AC2B92DB-BB87-53A6-D50D-C4DE423A56C2}"/>
              </a:ext>
            </a:extLst>
          </p:cNvPr>
          <p:cNvSpPr txBox="1"/>
          <p:nvPr/>
        </p:nvSpPr>
        <p:spPr>
          <a:xfrm>
            <a:off x="1504407" y="1091976"/>
            <a:ext cx="8921928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0" u="none" strike="noStrike" kern="1200" cap="none" spc="0" baseline="0">
                <a:solidFill>
                  <a:srgbClr val="E34B7A"/>
                </a:solidFill>
                <a:uFillTx/>
                <a:latin typeface="Algerian" pitchFamily="82"/>
                <a:cs typeface="Times New Roman" pitchFamily="18"/>
              </a:rPr>
              <a:t>Understanding the causes of Staff Shortage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A968801B-9DB8-9057-C504-0DCF5C348A1E}"/>
              </a:ext>
            </a:extLst>
          </p:cNvPr>
          <p:cNvSpPr txBox="1"/>
          <p:nvPr/>
        </p:nvSpPr>
        <p:spPr>
          <a:xfrm>
            <a:off x="2971800" y="2654667"/>
            <a:ext cx="6096003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A PESTEL Analysis was included for finding out the cause and effect of the staff shortage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A Fishbone analysis was also developed  to find out the cause and effect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CB55399-EDC1-03A0-D3C8-E23D5C8310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7664" y="498091"/>
            <a:ext cx="6736668" cy="9632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0631C3B-3AEE-95B9-2280-CFC2BD68CE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4884" y="1699549"/>
            <a:ext cx="9122228" cy="459504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AAF692-DC90-8115-3D22-72E7C0568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904" y="531851"/>
            <a:ext cx="11254188" cy="566367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480670A-0E9A-7B0F-3BBC-60A363051A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142" y="344152"/>
            <a:ext cx="11729722" cy="616968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B9CA408-F348-3BF5-B30F-E142667238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700" y="344152"/>
            <a:ext cx="11784586" cy="616968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70BC8F83-D15B-EEC7-9F91-0BCA8BCDA2D5}"/>
              </a:ext>
            </a:extLst>
          </p:cNvPr>
          <p:cNvSpPr txBox="1"/>
          <p:nvPr/>
        </p:nvSpPr>
        <p:spPr>
          <a:xfrm>
            <a:off x="887187" y="2456883"/>
            <a:ext cx="10417631" cy="30469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Main Causes found in PESTEL and Fishbone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Brexit effect and taking leave from European Union has affected NHS, which directly and indirectly affected stuff shortage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Unable to provide proper/sufficient payment to the Employees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Government’s disability to include a comprehensive strategy to solve the workforce crisis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Increase of staff turnover and absentees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CE720AEC-4E98-C282-EFB5-A471C2C63B9D}"/>
              </a:ext>
            </a:extLst>
          </p:cNvPr>
          <p:cNvSpPr txBox="1"/>
          <p:nvPr/>
        </p:nvSpPr>
        <p:spPr>
          <a:xfrm>
            <a:off x="1153890" y="482373"/>
            <a:ext cx="10069281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B0F0"/>
                </a:solidFill>
                <a:uFillTx/>
                <a:latin typeface="Algerian" pitchFamily="82"/>
              </a:rPr>
              <a:t>Possible solutions to solve the problem of staff shortage for proper care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D2E80070-FAB2-864F-7AFD-71EE2BC317E4}"/>
              </a:ext>
            </a:extLst>
          </p:cNvPr>
          <p:cNvSpPr txBox="1"/>
          <p:nvPr/>
        </p:nvSpPr>
        <p:spPr>
          <a:xfrm>
            <a:off x="1284512" y="2413339"/>
            <a:ext cx="9361718" cy="25545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Solutions to the problems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Proper strategies to remove Brexit effect and support NHS and staffs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Giving proper incentives and employee compensation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Develop comprehensive strategy to solve the workforce crisis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Steps to motivate staffs to decrease staff turnover and absentism.</a:t>
            </a:r>
          </a:p>
        </p:txBody>
      </p:sp>
      <p:sp>
        <p:nvSpPr>
          <p:cNvPr id="3" name="TextBox 7">
            <a:extLst>
              <a:ext uri="{FF2B5EF4-FFF2-40B4-BE49-F238E27FC236}">
                <a16:creationId xmlns:a16="http://schemas.microsoft.com/office/drawing/2014/main" id="{7632C882-5F08-754C-C174-75A46D54A091}"/>
              </a:ext>
            </a:extLst>
          </p:cNvPr>
          <p:cNvSpPr txBox="1"/>
          <p:nvPr/>
        </p:nvSpPr>
        <p:spPr>
          <a:xfrm>
            <a:off x="859974" y="558579"/>
            <a:ext cx="10929256" cy="1077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831436"/>
                </a:solidFill>
                <a:uFillTx/>
                <a:latin typeface="Algerian" pitchFamily="82"/>
              </a:rPr>
              <a:t>Possible solutions to solve the problem of staff shortage for proper care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8505C460-4B0C-552B-D03F-A32FF89464AF}"/>
              </a:ext>
            </a:extLst>
          </p:cNvPr>
          <p:cNvSpPr txBox="1"/>
          <p:nvPr/>
        </p:nvSpPr>
        <p:spPr>
          <a:xfrm>
            <a:off x="1153881" y="2136340"/>
            <a:ext cx="9165771" cy="310853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Significant shift in workplace strategizing and planning in addition to the positive rise in numbers.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The King's Fund and the Nuffield Trust have joined together just to request for a fresh provision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A complete workforce plan requires accurate projection models that are always being improved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Nurse staffing predictions ought to be updated.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ldhabi" pitchFamily="2"/>
                <a:cs typeface="Aldhabi" pitchFamily="2"/>
              </a:rPr>
              <a:t>A collaborator must be selected to help create an accurate social care employment modelling model.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452E975F-76F5-9D46-4F56-EB84DABAF7EA}"/>
              </a:ext>
            </a:extLst>
          </p:cNvPr>
          <p:cNvSpPr txBox="1"/>
          <p:nvPr/>
        </p:nvSpPr>
        <p:spPr>
          <a:xfrm>
            <a:off x="3047996" y="490246"/>
            <a:ext cx="6096003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195B73"/>
                </a:solidFill>
                <a:uFillTx/>
                <a:latin typeface="Algerian" pitchFamily="82"/>
              </a:rPr>
              <a:t>Alternative Solution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0E07289-CC55-016A-E3E2-C4F6AE055C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7664" y="389232"/>
            <a:ext cx="6736668" cy="9632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A79FAE2-ECA8-462F-F87B-37B9F5D1E4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1635" y="1215959"/>
            <a:ext cx="8888736" cy="442608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131</TotalTime>
  <Words>301</Words>
  <Application>Microsoft Office PowerPoint</Application>
  <PresentationFormat>Widescreen</PresentationFormat>
  <Paragraphs>31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Aldhabi</vt:lpstr>
      <vt:lpstr>Algerian</vt:lpstr>
      <vt:lpstr>Arial</vt:lpstr>
      <vt:lpstr>Tw Cen MT</vt:lpstr>
      <vt:lpstr>Wingdings</vt:lpstr>
      <vt:lpstr>Droplet</vt:lpstr>
      <vt:lpstr>PowerPoint Presentation</vt:lpstr>
      <vt:lpstr> PRESENTED BY   Monika Aujla: 2123402  lecture name: Chijioke Uba  module code: BMSW4004  Assignment title:  Problem Solving and Decision making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PRESENTED BY   Monika Aujla: 2123402  lecture name: Chijioke Uba  module code: BMSW4004  Assignment title:  Problem Solving and Decision making</dc:title>
  <dc:creator>monika aujla</dc:creator>
  <cp:lastModifiedBy>monika aujla</cp:lastModifiedBy>
  <cp:revision>5</cp:revision>
  <dcterms:created xsi:type="dcterms:W3CDTF">2023-02-11T17:27:28Z</dcterms:created>
  <dcterms:modified xsi:type="dcterms:W3CDTF">2023-04-05T14:21:19Z</dcterms:modified>
</cp:coreProperties>
</file>