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63" r:id="rId5"/>
    <p:sldId id="262" r:id="rId6"/>
    <p:sldId id="260" r:id="rId7"/>
    <p:sldId id="258" r:id="rId8"/>
    <p:sldId id="259" r:id="rId9"/>
    <p:sldId id="264" r:id="rId10"/>
    <p:sldId id="271" r:id="rId11"/>
    <p:sldId id="265" r:id="rId12"/>
    <p:sldId id="266" r:id="rId13"/>
    <p:sldId id="267" r:id="rId14"/>
    <p:sldId id="270" r:id="rId15"/>
    <p:sldId id="268" r:id="rId16"/>
    <p:sldId id="269" r:id="rId17"/>
    <p:sldId id="272" r:id="rId18"/>
    <p:sldId id="273" r:id="rId19"/>
    <p:sldId id="274" r:id="rId20"/>
    <p:sldId id="275" r:id="rId21"/>
    <p:sldId id="276" r:id="rId22"/>
    <p:sldId id="277" r:id="rId23"/>
    <p:sldId id="278" r:id="rId24"/>
    <p:sldId id="279" r:id="rId25"/>
    <p:sldId id="281" r:id="rId26"/>
    <p:sldId id="280"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94660"/>
  </p:normalViewPr>
  <p:slideViewPr>
    <p:cSldViewPr snapToGrid="0">
      <p:cViewPr varScale="1">
        <p:scale>
          <a:sx n="60" d="100"/>
          <a:sy n="60" d="100"/>
        </p:scale>
        <p:origin x="70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1A859A4-C38A-4BCD-9CCE-18833A8B3AE9}" type="datetimeFigureOut">
              <a:rPr lang="en-GB" smtClean="0"/>
              <a:t>23/04/2015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D8C5B5-386F-4658-8E4D-04459913512F}" type="slidenum">
              <a:rPr lang="en-GB" smtClean="0"/>
              <a:t>‹#›</a:t>
            </a:fld>
            <a:endParaRPr lang="en-GB"/>
          </a:p>
        </p:txBody>
      </p:sp>
    </p:spTree>
    <p:extLst>
      <p:ext uri="{BB962C8B-B14F-4D97-AF65-F5344CB8AC3E}">
        <p14:creationId xmlns:p14="http://schemas.microsoft.com/office/powerpoint/2010/main" val="2717443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A859A4-C38A-4BCD-9CCE-18833A8B3AE9}" type="datetimeFigureOut">
              <a:rPr lang="en-GB" smtClean="0"/>
              <a:t>23/04/2015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D8C5B5-386F-4658-8E4D-04459913512F}" type="slidenum">
              <a:rPr lang="en-GB" smtClean="0"/>
              <a:t>‹#›</a:t>
            </a:fld>
            <a:endParaRPr lang="en-GB"/>
          </a:p>
        </p:txBody>
      </p:sp>
    </p:spTree>
    <p:extLst>
      <p:ext uri="{BB962C8B-B14F-4D97-AF65-F5344CB8AC3E}">
        <p14:creationId xmlns:p14="http://schemas.microsoft.com/office/powerpoint/2010/main" val="4075990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A859A4-C38A-4BCD-9CCE-18833A8B3AE9}" type="datetimeFigureOut">
              <a:rPr lang="en-GB" smtClean="0"/>
              <a:t>23/04/2015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D8C5B5-386F-4658-8E4D-04459913512F}" type="slidenum">
              <a:rPr lang="en-GB" smtClean="0"/>
              <a:t>‹#›</a:t>
            </a:fld>
            <a:endParaRPr lang="en-GB"/>
          </a:p>
        </p:txBody>
      </p:sp>
    </p:spTree>
    <p:extLst>
      <p:ext uri="{BB962C8B-B14F-4D97-AF65-F5344CB8AC3E}">
        <p14:creationId xmlns:p14="http://schemas.microsoft.com/office/powerpoint/2010/main" val="1676435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1A859A4-C38A-4BCD-9CCE-18833A8B3AE9}" type="datetimeFigureOut">
              <a:rPr lang="en-GB" smtClean="0"/>
              <a:t>23/04/2015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D8C5B5-386F-4658-8E4D-04459913512F}" type="slidenum">
              <a:rPr lang="en-GB" smtClean="0"/>
              <a:t>‹#›</a:t>
            </a:fld>
            <a:endParaRPr lang="en-GB"/>
          </a:p>
        </p:txBody>
      </p:sp>
    </p:spTree>
    <p:extLst>
      <p:ext uri="{BB962C8B-B14F-4D97-AF65-F5344CB8AC3E}">
        <p14:creationId xmlns:p14="http://schemas.microsoft.com/office/powerpoint/2010/main" val="1354968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1A859A4-C38A-4BCD-9CCE-18833A8B3AE9}" type="datetimeFigureOut">
              <a:rPr lang="en-GB" smtClean="0"/>
              <a:t>23/04/2015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D8C5B5-386F-4658-8E4D-04459913512F}" type="slidenum">
              <a:rPr lang="en-GB" smtClean="0"/>
              <a:t>‹#›</a:t>
            </a:fld>
            <a:endParaRPr lang="en-GB"/>
          </a:p>
        </p:txBody>
      </p:sp>
    </p:spTree>
    <p:extLst>
      <p:ext uri="{BB962C8B-B14F-4D97-AF65-F5344CB8AC3E}">
        <p14:creationId xmlns:p14="http://schemas.microsoft.com/office/powerpoint/2010/main" val="2930974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1A859A4-C38A-4BCD-9CCE-18833A8B3AE9}" type="datetimeFigureOut">
              <a:rPr lang="en-GB" smtClean="0"/>
              <a:t>23/04/2015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D8C5B5-386F-4658-8E4D-04459913512F}" type="slidenum">
              <a:rPr lang="en-GB" smtClean="0"/>
              <a:t>‹#›</a:t>
            </a:fld>
            <a:endParaRPr lang="en-GB"/>
          </a:p>
        </p:txBody>
      </p:sp>
    </p:spTree>
    <p:extLst>
      <p:ext uri="{BB962C8B-B14F-4D97-AF65-F5344CB8AC3E}">
        <p14:creationId xmlns:p14="http://schemas.microsoft.com/office/powerpoint/2010/main" val="1841550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A859A4-C38A-4BCD-9CCE-18833A8B3AE9}" type="datetimeFigureOut">
              <a:rPr lang="en-GB" smtClean="0"/>
              <a:t>23/04/2015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D8C5B5-386F-4658-8E4D-04459913512F}" type="slidenum">
              <a:rPr lang="en-GB" smtClean="0"/>
              <a:t>‹#›</a:t>
            </a:fld>
            <a:endParaRPr lang="en-GB"/>
          </a:p>
        </p:txBody>
      </p:sp>
    </p:spTree>
    <p:extLst>
      <p:ext uri="{BB962C8B-B14F-4D97-AF65-F5344CB8AC3E}">
        <p14:creationId xmlns:p14="http://schemas.microsoft.com/office/powerpoint/2010/main" val="4152586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A859A4-C38A-4BCD-9CCE-18833A8B3AE9}" type="datetimeFigureOut">
              <a:rPr lang="en-GB" smtClean="0"/>
              <a:t>23/04/2015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D8C5B5-386F-4658-8E4D-04459913512F}" type="slidenum">
              <a:rPr lang="en-GB" smtClean="0"/>
              <a:t>‹#›</a:t>
            </a:fld>
            <a:endParaRPr lang="en-GB"/>
          </a:p>
        </p:txBody>
      </p:sp>
    </p:spTree>
    <p:extLst>
      <p:ext uri="{BB962C8B-B14F-4D97-AF65-F5344CB8AC3E}">
        <p14:creationId xmlns:p14="http://schemas.microsoft.com/office/powerpoint/2010/main" val="1599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A859A4-C38A-4BCD-9CCE-18833A8B3AE9}" type="datetimeFigureOut">
              <a:rPr lang="en-GB" smtClean="0"/>
              <a:t>23/04/2015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D8C5B5-386F-4658-8E4D-04459913512F}" type="slidenum">
              <a:rPr lang="en-GB" smtClean="0"/>
              <a:t>‹#›</a:t>
            </a:fld>
            <a:endParaRPr lang="en-GB"/>
          </a:p>
        </p:txBody>
      </p:sp>
    </p:spTree>
    <p:extLst>
      <p:ext uri="{BB962C8B-B14F-4D97-AF65-F5344CB8AC3E}">
        <p14:creationId xmlns:p14="http://schemas.microsoft.com/office/powerpoint/2010/main" val="3235955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A859A4-C38A-4BCD-9CCE-18833A8B3AE9}" type="datetimeFigureOut">
              <a:rPr lang="en-GB" smtClean="0"/>
              <a:t>23/04/2015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D8C5B5-386F-4658-8E4D-04459913512F}" type="slidenum">
              <a:rPr lang="en-GB" smtClean="0"/>
              <a:t>‹#›</a:t>
            </a:fld>
            <a:endParaRPr lang="en-GB"/>
          </a:p>
        </p:txBody>
      </p:sp>
    </p:spTree>
    <p:extLst>
      <p:ext uri="{BB962C8B-B14F-4D97-AF65-F5344CB8AC3E}">
        <p14:creationId xmlns:p14="http://schemas.microsoft.com/office/powerpoint/2010/main" val="1415962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A859A4-C38A-4BCD-9CCE-18833A8B3AE9}" type="datetimeFigureOut">
              <a:rPr lang="en-GB" smtClean="0"/>
              <a:t>23/04/2015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D8C5B5-386F-4658-8E4D-04459913512F}" type="slidenum">
              <a:rPr lang="en-GB" smtClean="0"/>
              <a:t>‹#›</a:t>
            </a:fld>
            <a:endParaRPr lang="en-GB"/>
          </a:p>
        </p:txBody>
      </p:sp>
    </p:spTree>
    <p:extLst>
      <p:ext uri="{BB962C8B-B14F-4D97-AF65-F5344CB8AC3E}">
        <p14:creationId xmlns:p14="http://schemas.microsoft.com/office/powerpoint/2010/main" val="3391658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A859A4-C38A-4BCD-9CCE-18833A8B3AE9}" type="datetimeFigureOut">
              <a:rPr lang="en-GB" smtClean="0"/>
              <a:t>23/04/2015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D8C5B5-386F-4658-8E4D-04459913512F}" type="slidenum">
              <a:rPr lang="en-GB" smtClean="0"/>
              <a:t>‹#›</a:t>
            </a:fld>
            <a:endParaRPr lang="en-GB"/>
          </a:p>
        </p:txBody>
      </p:sp>
    </p:spTree>
    <p:extLst>
      <p:ext uri="{BB962C8B-B14F-4D97-AF65-F5344CB8AC3E}">
        <p14:creationId xmlns:p14="http://schemas.microsoft.com/office/powerpoint/2010/main" val="135453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Classical Myth and Art</a:t>
            </a:r>
            <a:endParaRPr lang="en-GB" dirty="0"/>
          </a:p>
        </p:txBody>
      </p:sp>
      <p:sp>
        <p:nvSpPr>
          <p:cNvPr id="3" name="Subtitle 2"/>
          <p:cNvSpPr>
            <a:spLocks noGrp="1"/>
          </p:cNvSpPr>
          <p:nvPr>
            <p:ph type="subTitle" idx="1"/>
          </p:nvPr>
        </p:nvSpPr>
        <p:spPr/>
        <p:txBody>
          <a:bodyPr/>
          <a:lstStyle/>
          <a:p>
            <a:r>
              <a:rPr lang="en-GB" dirty="0" smtClean="0"/>
              <a:t>29-30</a:t>
            </a:r>
            <a:endParaRPr lang="en-GB" dirty="0"/>
          </a:p>
        </p:txBody>
      </p:sp>
    </p:spTree>
    <p:extLst>
      <p:ext uri="{BB962C8B-B14F-4D97-AF65-F5344CB8AC3E}">
        <p14:creationId xmlns:p14="http://schemas.microsoft.com/office/powerpoint/2010/main" val="13680063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Pegasus</a:t>
            </a:r>
            <a:endParaRPr lang="en-GB" dirty="0"/>
          </a:p>
        </p:txBody>
      </p:sp>
      <p:sp>
        <p:nvSpPr>
          <p:cNvPr id="3" name="Content Placeholder 2"/>
          <p:cNvSpPr>
            <a:spLocks noGrp="1"/>
          </p:cNvSpPr>
          <p:nvPr>
            <p:ph idx="1"/>
          </p:nvPr>
        </p:nvSpPr>
        <p:spPr/>
        <p:txBody>
          <a:bodyPr/>
          <a:lstStyle/>
          <a:p>
            <a:r>
              <a:rPr lang="en-GB" dirty="0" smtClean="0"/>
              <a:t>Pegasus was an immortal, winged horse which sprang forth from the neck of Medusa when she was beheaded by the hero Perseus. </a:t>
            </a:r>
          </a:p>
          <a:p>
            <a:endParaRPr lang="en-GB" dirty="0"/>
          </a:p>
          <a:p>
            <a:r>
              <a:rPr lang="en-GB" dirty="0" smtClean="0"/>
              <a:t>He was tamed by Bellerophon, a </a:t>
            </a:r>
            <a:r>
              <a:rPr lang="en-GB" dirty="0"/>
              <a:t>C</a:t>
            </a:r>
            <a:r>
              <a:rPr lang="en-GB" dirty="0" smtClean="0"/>
              <a:t>orinthian hero, who rode him into battle against the fire-breathing Chimaera</a:t>
            </a:r>
            <a:endParaRPr lang="en-GB" dirty="0"/>
          </a:p>
        </p:txBody>
      </p:sp>
    </p:spTree>
    <p:extLst>
      <p:ext uri="{BB962C8B-B14F-4D97-AF65-F5344CB8AC3E}">
        <p14:creationId xmlns:p14="http://schemas.microsoft.com/office/powerpoint/2010/main" val="9978695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Later, after the hero attempted to fly to heaven, the gods caused the horse to buck, throwing him back down to earth. </a:t>
            </a:r>
          </a:p>
          <a:p>
            <a:r>
              <a:rPr lang="en-GB" dirty="0" err="1" smtClean="0"/>
              <a:t>Pegasos</a:t>
            </a:r>
            <a:r>
              <a:rPr lang="en-GB" dirty="0" smtClean="0"/>
              <a:t> continued to wing its way to heaven where it took a place in the stables of Zeus.</a:t>
            </a:r>
          </a:p>
          <a:p>
            <a:r>
              <a:rPr lang="en-GB" dirty="0" smtClean="0"/>
              <a:t>The horse was also placed amongst the stars as a constellation, whose rising marked the arrival of the warmer weather of spring and seasonal rainstorms. </a:t>
            </a:r>
            <a:endParaRPr lang="en-GB" dirty="0"/>
          </a:p>
        </p:txBody>
      </p:sp>
    </p:spTree>
    <p:extLst>
      <p:ext uri="{BB962C8B-B14F-4D97-AF65-F5344CB8AC3E}">
        <p14:creationId xmlns:p14="http://schemas.microsoft.com/office/powerpoint/2010/main" val="18332985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Birth of Pegasus; Attributed to the </a:t>
            </a:r>
            <a:r>
              <a:rPr lang="en-GB" dirty="0" err="1" smtClean="0"/>
              <a:t>Diosphos</a:t>
            </a:r>
            <a:r>
              <a:rPr lang="en-GB" dirty="0" smtClean="0"/>
              <a:t> Painter; ca 500 - 450 BC </a:t>
            </a:r>
            <a:endParaRPr lang="en-GB" dirty="0"/>
          </a:p>
        </p:txBody>
      </p:sp>
      <p:pic>
        <p:nvPicPr>
          <p:cNvPr id="4" name="Content Placeholder 3"/>
          <p:cNvPicPr>
            <a:picLocks noGrp="1" noChangeAspect="1"/>
          </p:cNvPicPr>
          <p:nvPr>
            <p:ph idx="1"/>
          </p:nvPr>
        </p:nvPicPr>
        <p:blipFill>
          <a:blip r:embed="rId2"/>
          <a:stretch>
            <a:fillRect/>
          </a:stretch>
        </p:blipFill>
        <p:spPr>
          <a:xfrm>
            <a:off x="4251159" y="1690688"/>
            <a:ext cx="2973554" cy="4405312"/>
          </a:xfrm>
          <a:prstGeom prst="rect">
            <a:avLst/>
          </a:prstGeom>
        </p:spPr>
      </p:pic>
    </p:spTree>
    <p:extLst>
      <p:ext uri="{BB962C8B-B14F-4D97-AF65-F5344CB8AC3E}">
        <p14:creationId xmlns:p14="http://schemas.microsoft.com/office/powerpoint/2010/main" val="42012955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Pegasus at the spring, Apulian red-figure vase</a:t>
            </a:r>
            <a:br>
              <a:rPr lang="en-GB" dirty="0" smtClean="0"/>
            </a:br>
            <a:r>
              <a:rPr lang="en-GB" dirty="0" smtClean="0"/>
              <a:t>C4th B.C., Tampa Museum of Art</a:t>
            </a:r>
            <a:endParaRPr lang="en-GB" dirty="0"/>
          </a:p>
        </p:txBody>
      </p:sp>
      <p:pic>
        <p:nvPicPr>
          <p:cNvPr id="4" name="Content Placeholder 3"/>
          <p:cNvPicPr>
            <a:picLocks noGrp="1" noChangeAspect="1"/>
          </p:cNvPicPr>
          <p:nvPr>
            <p:ph idx="1"/>
          </p:nvPr>
        </p:nvPicPr>
        <p:blipFill>
          <a:blip r:embed="rId2"/>
          <a:stretch>
            <a:fillRect/>
          </a:stretch>
        </p:blipFill>
        <p:spPr>
          <a:xfrm>
            <a:off x="3705726" y="1957138"/>
            <a:ext cx="3838074" cy="3582444"/>
          </a:xfrm>
          <a:prstGeom prst="rect">
            <a:avLst/>
          </a:prstGeom>
        </p:spPr>
      </p:pic>
    </p:spTree>
    <p:extLst>
      <p:ext uri="{BB962C8B-B14F-4D97-AF65-F5344CB8AC3E}">
        <p14:creationId xmlns:p14="http://schemas.microsoft.com/office/powerpoint/2010/main" val="38655601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Chimera was a monstrous beast which ravaged the countryside of </a:t>
            </a:r>
            <a:r>
              <a:rPr lang="en-GB" dirty="0" err="1" smtClean="0"/>
              <a:t>Lykia</a:t>
            </a:r>
            <a:r>
              <a:rPr lang="en-GB" dirty="0" smtClean="0"/>
              <a:t> in Anatolia. </a:t>
            </a:r>
          </a:p>
          <a:p>
            <a:endParaRPr lang="en-GB" dirty="0"/>
          </a:p>
          <a:p>
            <a:r>
              <a:rPr lang="en-GB" dirty="0" smtClean="0"/>
              <a:t>It was a composite creature, with the body and </a:t>
            </a:r>
            <a:r>
              <a:rPr lang="en-GB" dirty="0" err="1" smtClean="0"/>
              <a:t>maned</a:t>
            </a:r>
            <a:r>
              <a:rPr lang="en-GB" dirty="0" smtClean="0"/>
              <a:t> head of a lion, a goat's head rising from its back, a set of goat-udders, and a serpentine tail.</a:t>
            </a:r>
            <a:endParaRPr lang="en-GB" dirty="0"/>
          </a:p>
        </p:txBody>
      </p:sp>
    </p:spTree>
    <p:extLst>
      <p:ext uri="{BB962C8B-B14F-4D97-AF65-F5344CB8AC3E}">
        <p14:creationId xmlns:p14="http://schemas.microsoft.com/office/powerpoint/2010/main" val="34135276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Chimaera: South Italian red-figure kylix</a:t>
            </a:r>
            <a:br>
              <a:rPr lang="en-GB" dirty="0" smtClean="0"/>
            </a:br>
            <a:r>
              <a:rPr lang="en-GB" dirty="0" smtClean="0"/>
              <a:t>C4th B.C., </a:t>
            </a:r>
            <a:r>
              <a:rPr lang="en-GB" dirty="0" err="1" smtClean="0"/>
              <a:t>Musée</a:t>
            </a:r>
            <a:r>
              <a:rPr lang="en-GB" dirty="0" smtClean="0"/>
              <a:t> du Louvre, Paris</a:t>
            </a:r>
            <a:endParaRPr lang="en-GB" dirty="0"/>
          </a:p>
        </p:txBody>
      </p:sp>
      <p:pic>
        <p:nvPicPr>
          <p:cNvPr id="4" name="Content Placeholder 3"/>
          <p:cNvPicPr>
            <a:picLocks noGrp="1" noChangeAspect="1"/>
          </p:cNvPicPr>
          <p:nvPr>
            <p:ph idx="1"/>
          </p:nvPr>
        </p:nvPicPr>
        <p:blipFill>
          <a:blip r:embed="rId2"/>
          <a:stretch>
            <a:fillRect/>
          </a:stretch>
        </p:blipFill>
        <p:spPr>
          <a:xfrm>
            <a:off x="3737811" y="1690688"/>
            <a:ext cx="3834564" cy="3796506"/>
          </a:xfrm>
          <a:prstGeom prst="rect">
            <a:avLst/>
          </a:prstGeom>
        </p:spPr>
      </p:pic>
    </p:spTree>
    <p:extLst>
      <p:ext uri="{BB962C8B-B14F-4D97-AF65-F5344CB8AC3E}">
        <p14:creationId xmlns:p14="http://schemas.microsoft.com/office/powerpoint/2010/main" val="370034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Paris; Attributed to the Heidelberg Painter; ca 560 - 550 BC</a:t>
            </a:r>
            <a:endParaRPr lang="en-GB" dirty="0"/>
          </a:p>
        </p:txBody>
      </p:sp>
      <p:pic>
        <p:nvPicPr>
          <p:cNvPr id="4" name="Content Placeholder 3"/>
          <p:cNvPicPr>
            <a:picLocks noGrp="1" noChangeAspect="1"/>
          </p:cNvPicPr>
          <p:nvPr>
            <p:ph idx="1"/>
          </p:nvPr>
        </p:nvPicPr>
        <p:blipFill>
          <a:blip r:embed="rId2"/>
          <a:stretch>
            <a:fillRect/>
          </a:stretch>
        </p:blipFill>
        <p:spPr>
          <a:xfrm>
            <a:off x="2839453" y="1876926"/>
            <a:ext cx="5447297" cy="3700755"/>
          </a:xfrm>
          <a:prstGeom prst="rect">
            <a:avLst/>
          </a:prstGeom>
        </p:spPr>
      </p:pic>
    </p:spTree>
    <p:extLst>
      <p:ext uri="{BB962C8B-B14F-4D97-AF65-F5344CB8AC3E}">
        <p14:creationId xmlns:p14="http://schemas.microsoft.com/office/powerpoint/2010/main" val="20333728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Eros</a:t>
            </a:r>
            <a:endParaRPr lang="en-GB" dirty="0"/>
          </a:p>
        </p:txBody>
      </p:sp>
      <p:sp>
        <p:nvSpPr>
          <p:cNvPr id="3" name="Content Placeholder 2"/>
          <p:cNvSpPr>
            <a:spLocks noGrp="1"/>
          </p:cNvSpPr>
          <p:nvPr>
            <p:ph idx="1"/>
          </p:nvPr>
        </p:nvSpPr>
        <p:spPr/>
        <p:txBody>
          <a:bodyPr>
            <a:normAutofit/>
          </a:bodyPr>
          <a:lstStyle/>
          <a:p>
            <a:r>
              <a:rPr lang="en-GB" dirty="0" smtClean="0"/>
              <a:t>Eros was the mischievous god of love, a minion and constant companion of the goddess Aphrodite.</a:t>
            </a:r>
            <a:endParaRPr lang="en-GB" dirty="0"/>
          </a:p>
          <a:p>
            <a:r>
              <a:rPr lang="en-GB" dirty="0" smtClean="0"/>
              <a:t>In ancient vase painting Eros is depicted as either a handsome youth or as a child. </a:t>
            </a:r>
            <a:endParaRPr lang="en-GB" dirty="0"/>
          </a:p>
          <a:p>
            <a:r>
              <a:rPr lang="en-GB" dirty="0" smtClean="0"/>
              <a:t>His attributes were varied: from the usual bow and arrows, to the gifts of a lover: a hare, a sash, or a flower. </a:t>
            </a:r>
          </a:p>
          <a:p>
            <a:r>
              <a:rPr lang="en-GB" dirty="0" smtClean="0"/>
              <a:t>Sculptors preferred the image of the bow-armed boy, whereas mosaic artists favoured the figure of a winged putto (plump baby).</a:t>
            </a:r>
            <a:endParaRPr lang="en-GB" dirty="0"/>
          </a:p>
        </p:txBody>
      </p:sp>
    </p:spTree>
    <p:extLst>
      <p:ext uri="{BB962C8B-B14F-4D97-AF65-F5344CB8AC3E}">
        <p14:creationId xmlns:p14="http://schemas.microsoft.com/office/powerpoint/2010/main" val="23330815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Eros depicted as an adult male, Attic red-figure (c. 470–450 BC).</a:t>
            </a:r>
            <a:endParaRPr lang="en-GB" dirty="0"/>
          </a:p>
        </p:txBody>
      </p:sp>
      <p:pic>
        <p:nvPicPr>
          <p:cNvPr id="4" name="Content Placeholder 3"/>
          <p:cNvPicPr>
            <a:picLocks noGrp="1" noChangeAspect="1"/>
          </p:cNvPicPr>
          <p:nvPr>
            <p:ph idx="1"/>
          </p:nvPr>
        </p:nvPicPr>
        <p:blipFill>
          <a:blip r:embed="rId2"/>
          <a:stretch>
            <a:fillRect/>
          </a:stretch>
        </p:blipFill>
        <p:spPr>
          <a:xfrm>
            <a:off x="3920331" y="1825625"/>
            <a:ext cx="4351338" cy="4351338"/>
          </a:xfrm>
          <a:prstGeom prst="rect">
            <a:avLst/>
          </a:prstGeom>
        </p:spPr>
      </p:pic>
    </p:spTree>
    <p:extLst>
      <p:ext uri="{BB962C8B-B14F-4D97-AF65-F5344CB8AC3E}">
        <p14:creationId xmlns:p14="http://schemas.microsoft.com/office/powerpoint/2010/main" val="32712936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Eros, Athenian red-figure lekythos</a:t>
            </a:r>
            <a:br>
              <a:rPr lang="en-GB" dirty="0" smtClean="0"/>
            </a:br>
            <a:r>
              <a:rPr lang="en-GB" dirty="0" smtClean="0"/>
              <a:t>C5th B.C., Cleveland Museum of Art</a:t>
            </a:r>
            <a:endParaRPr lang="en-GB" dirty="0"/>
          </a:p>
        </p:txBody>
      </p:sp>
      <p:pic>
        <p:nvPicPr>
          <p:cNvPr id="4" name="Content Placeholder 3"/>
          <p:cNvPicPr>
            <a:picLocks noGrp="1" noChangeAspect="1"/>
          </p:cNvPicPr>
          <p:nvPr>
            <p:ph idx="1"/>
          </p:nvPr>
        </p:nvPicPr>
        <p:blipFill>
          <a:blip r:embed="rId2"/>
          <a:stretch>
            <a:fillRect/>
          </a:stretch>
        </p:blipFill>
        <p:spPr>
          <a:xfrm>
            <a:off x="3641558" y="1690688"/>
            <a:ext cx="3740317" cy="4838449"/>
          </a:xfrm>
          <a:prstGeom prst="rect">
            <a:avLst/>
          </a:prstGeom>
        </p:spPr>
      </p:pic>
    </p:spTree>
    <p:extLst>
      <p:ext uri="{BB962C8B-B14F-4D97-AF65-F5344CB8AC3E}">
        <p14:creationId xmlns:p14="http://schemas.microsoft.com/office/powerpoint/2010/main" val="408869023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Turkey; C1st - C2nd AD</a:t>
            </a:r>
            <a:endParaRPr lang="en-GB" dirty="0"/>
          </a:p>
        </p:txBody>
      </p:sp>
      <p:pic>
        <p:nvPicPr>
          <p:cNvPr id="4" name="Content Placeholder 3"/>
          <p:cNvPicPr>
            <a:picLocks noGrp="1" noChangeAspect="1"/>
          </p:cNvPicPr>
          <p:nvPr>
            <p:ph idx="1"/>
          </p:nvPr>
        </p:nvPicPr>
        <p:blipFill>
          <a:blip r:embed="rId2"/>
          <a:stretch>
            <a:fillRect/>
          </a:stretch>
        </p:blipFill>
        <p:spPr>
          <a:xfrm>
            <a:off x="3176337" y="1844842"/>
            <a:ext cx="4943725" cy="4379495"/>
          </a:xfrm>
          <a:prstGeom prst="rect">
            <a:avLst/>
          </a:prstGeom>
        </p:spPr>
      </p:pic>
    </p:spTree>
    <p:extLst>
      <p:ext uri="{BB962C8B-B14F-4D97-AF65-F5344CB8AC3E}">
        <p14:creationId xmlns:p14="http://schemas.microsoft.com/office/powerpoint/2010/main" val="8299961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dirty="0" smtClean="0"/>
              <a:t>Fresco, Imperial Roman; Pompeii</a:t>
            </a:r>
            <a:endParaRPr lang="en-GB" dirty="0"/>
          </a:p>
        </p:txBody>
      </p:sp>
      <p:pic>
        <p:nvPicPr>
          <p:cNvPr id="4" name="Content Placeholder 3"/>
          <p:cNvPicPr>
            <a:picLocks noGrp="1" noChangeAspect="1"/>
          </p:cNvPicPr>
          <p:nvPr>
            <p:ph idx="1"/>
          </p:nvPr>
        </p:nvPicPr>
        <p:blipFill>
          <a:blip r:embed="rId2"/>
          <a:stretch>
            <a:fillRect/>
          </a:stretch>
        </p:blipFill>
        <p:spPr>
          <a:xfrm>
            <a:off x="3609474" y="1690688"/>
            <a:ext cx="3800725" cy="4774280"/>
          </a:xfrm>
          <a:prstGeom prst="rect">
            <a:avLst/>
          </a:prstGeom>
        </p:spPr>
      </p:pic>
    </p:spTree>
    <p:extLst>
      <p:ext uri="{BB962C8B-B14F-4D97-AF65-F5344CB8AC3E}">
        <p14:creationId xmlns:p14="http://schemas.microsoft.com/office/powerpoint/2010/main" val="274304668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Pompeii; Eros riding a crab; fresco</a:t>
            </a:r>
            <a:endParaRPr lang="en-GB" dirty="0"/>
          </a:p>
        </p:txBody>
      </p:sp>
      <p:pic>
        <p:nvPicPr>
          <p:cNvPr id="4" name="Content Placeholder 3"/>
          <p:cNvPicPr>
            <a:picLocks noGrp="1" noChangeAspect="1"/>
          </p:cNvPicPr>
          <p:nvPr>
            <p:ph idx="1"/>
          </p:nvPr>
        </p:nvPicPr>
        <p:blipFill>
          <a:blip r:embed="rId2"/>
          <a:stretch>
            <a:fillRect/>
          </a:stretch>
        </p:blipFill>
        <p:spPr>
          <a:xfrm>
            <a:off x="4299285" y="1948656"/>
            <a:ext cx="3287378" cy="4676733"/>
          </a:xfrm>
          <a:prstGeom prst="rect">
            <a:avLst/>
          </a:prstGeom>
        </p:spPr>
      </p:pic>
    </p:spTree>
    <p:extLst>
      <p:ext uri="{BB962C8B-B14F-4D97-AF65-F5344CB8AC3E}">
        <p14:creationId xmlns:p14="http://schemas.microsoft.com/office/powerpoint/2010/main" val="33979903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Eros fishing; mosaic; Antioch</a:t>
            </a:r>
            <a:endParaRPr lang="en-GB" dirty="0"/>
          </a:p>
        </p:txBody>
      </p:sp>
      <p:pic>
        <p:nvPicPr>
          <p:cNvPr id="4" name="Content Placeholder 3"/>
          <p:cNvPicPr>
            <a:picLocks noGrp="1" noChangeAspect="1"/>
          </p:cNvPicPr>
          <p:nvPr>
            <p:ph idx="1"/>
          </p:nvPr>
        </p:nvPicPr>
        <p:blipFill>
          <a:blip r:embed="rId2"/>
          <a:stretch>
            <a:fillRect/>
          </a:stretch>
        </p:blipFill>
        <p:spPr>
          <a:xfrm>
            <a:off x="3801979" y="1844842"/>
            <a:ext cx="3951371" cy="4507832"/>
          </a:xfrm>
          <a:prstGeom prst="rect">
            <a:avLst/>
          </a:prstGeom>
        </p:spPr>
      </p:pic>
    </p:spTree>
    <p:extLst>
      <p:ext uri="{BB962C8B-B14F-4D97-AF65-F5344CB8AC3E}">
        <p14:creationId xmlns:p14="http://schemas.microsoft.com/office/powerpoint/2010/main" val="35479494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a:t>
            </a:r>
            <a:r>
              <a:rPr lang="en-GB" i="1" dirty="0" smtClean="0"/>
              <a:t>Eros Farnese</a:t>
            </a:r>
            <a:r>
              <a:rPr lang="en-GB" dirty="0" smtClean="0"/>
              <a:t>, a Pompeiian marble thought to be a copy of the Eros by Praxiteles</a:t>
            </a:r>
            <a:endParaRPr lang="en-GB" dirty="0"/>
          </a:p>
        </p:txBody>
      </p:sp>
      <p:pic>
        <p:nvPicPr>
          <p:cNvPr id="4" name="Content Placeholder 3"/>
          <p:cNvPicPr>
            <a:picLocks noGrp="1" noChangeAspect="1"/>
          </p:cNvPicPr>
          <p:nvPr>
            <p:ph idx="1"/>
          </p:nvPr>
        </p:nvPicPr>
        <p:blipFill>
          <a:blip r:embed="rId2"/>
          <a:stretch>
            <a:fillRect/>
          </a:stretch>
        </p:blipFill>
        <p:spPr>
          <a:xfrm>
            <a:off x="5064572" y="1825625"/>
            <a:ext cx="2062856" cy="4351338"/>
          </a:xfrm>
          <a:prstGeom prst="rect">
            <a:avLst/>
          </a:prstGeom>
        </p:spPr>
      </p:pic>
    </p:spTree>
    <p:extLst>
      <p:ext uri="{BB962C8B-B14F-4D97-AF65-F5344CB8AC3E}">
        <p14:creationId xmlns:p14="http://schemas.microsoft.com/office/powerpoint/2010/main" val="17096262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Psyche Revived by Cupid's Kiss</a:t>
            </a:r>
            <a:r>
              <a:rPr lang="en-GB" dirty="0" smtClean="0"/>
              <a:t> (1787–1793) by Antonio Canova.</a:t>
            </a:r>
            <a:endParaRPr lang="en-GB" dirty="0"/>
          </a:p>
        </p:txBody>
      </p:sp>
      <p:pic>
        <p:nvPicPr>
          <p:cNvPr id="4" name="Content Placeholder 3"/>
          <p:cNvPicPr>
            <a:picLocks noGrp="1" noChangeAspect="1"/>
          </p:cNvPicPr>
          <p:nvPr>
            <p:ph idx="1"/>
          </p:nvPr>
        </p:nvPicPr>
        <p:blipFill>
          <a:blip r:embed="rId2"/>
          <a:stretch>
            <a:fillRect/>
          </a:stretch>
        </p:blipFill>
        <p:spPr>
          <a:xfrm>
            <a:off x="4619406" y="1825625"/>
            <a:ext cx="2953188" cy="4351338"/>
          </a:xfrm>
          <a:prstGeom prst="rect">
            <a:avLst/>
          </a:prstGeom>
        </p:spPr>
      </p:pic>
    </p:spTree>
    <p:extLst>
      <p:ext uri="{BB962C8B-B14F-4D97-AF65-F5344CB8AC3E}">
        <p14:creationId xmlns:p14="http://schemas.microsoft.com/office/powerpoint/2010/main" val="331078974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Circe: Homer, Odyssey 10. 135 - 12. 156</a:t>
            </a:r>
            <a:endParaRPr lang="en-GB" dirty="0"/>
          </a:p>
        </p:txBody>
      </p:sp>
      <p:sp>
        <p:nvSpPr>
          <p:cNvPr id="3" name="Content Placeholder 2"/>
          <p:cNvSpPr>
            <a:spLocks noGrp="1"/>
          </p:cNvSpPr>
          <p:nvPr>
            <p:ph idx="1"/>
          </p:nvPr>
        </p:nvSpPr>
        <p:spPr/>
        <p:txBody>
          <a:bodyPr/>
          <a:lstStyle/>
          <a:p>
            <a:endParaRPr lang="en-GB" dirty="0" smtClean="0"/>
          </a:p>
          <a:p>
            <a:r>
              <a:rPr lang="en-GB" dirty="0" smtClean="0"/>
              <a:t>Circe was a goddess </a:t>
            </a:r>
            <a:r>
              <a:rPr lang="en-GB" i="1" dirty="0" err="1" smtClean="0"/>
              <a:t>pharmakeia</a:t>
            </a:r>
            <a:r>
              <a:rPr lang="en-GB" dirty="0" smtClean="0"/>
              <a:t> (witch or sorceress) who lived with her nymph attendants on the mythical island of </a:t>
            </a:r>
            <a:r>
              <a:rPr lang="en-GB" dirty="0" err="1" smtClean="0"/>
              <a:t>Aiaia</a:t>
            </a:r>
            <a:endParaRPr lang="en-GB" dirty="0" smtClean="0"/>
          </a:p>
          <a:p>
            <a:endParaRPr lang="en-GB" dirty="0"/>
          </a:p>
          <a:p>
            <a:r>
              <a:rPr lang="en-GB" dirty="0" smtClean="0"/>
              <a:t>When Odysseus landed on her island she transformed his men into animals, but with the help of the god Hermes, he overcame the goddess and forced her to release his men from her spell.</a:t>
            </a:r>
            <a:endParaRPr lang="en-GB" dirty="0"/>
          </a:p>
        </p:txBody>
      </p:sp>
    </p:spTree>
    <p:extLst>
      <p:ext uri="{BB962C8B-B14F-4D97-AF65-F5344CB8AC3E}">
        <p14:creationId xmlns:p14="http://schemas.microsoft.com/office/powerpoint/2010/main" val="9466273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Circe &amp; Odysseus' men, Athenian red-figure </a:t>
            </a:r>
            <a:r>
              <a:rPr lang="en-GB" dirty="0" err="1" smtClean="0"/>
              <a:t>pelike</a:t>
            </a:r>
            <a:r>
              <a:rPr lang="en-GB" dirty="0" smtClean="0"/>
              <a:t/>
            </a:r>
            <a:br>
              <a:rPr lang="en-GB" dirty="0" smtClean="0"/>
            </a:br>
            <a:r>
              <a:rPr lang="en-GB" dirty="0" smtClean="0"/>
              <a:t>C5th B.C., Staatliche </a:t>
            </a:r>
            <a:r>
              <a:rPr lang="en-GB" dirty="0" err="1" smtClean="0"/>
              <a:t>Kunstammlungen</a:t>
            </a:r>
            <a:r>
              <a:rPr lang="en-GB" dirty="0" smtClean="0"/>
              <a:t>, Dresden</a:t>
            </a:r>
            <a:endParaRPr lang="en-GB" dirty="0"/>
          </a:p>
        </p:txBody>
      </p:sp>
      <p:pic>
        <p:nvPicPr>
          <p:cNvPr id="4" name="Content Placeholder 3"/>
          <p:cNvPicPr>
            <a:picLocks noGrp="1" noChangeAspect="1"/>
          </p:cNvPicPr>
          <p:nvPr>
            <p:ph idx="1"/>
          </p:nvPr>
        </p:nvPicPr>
        <p:blipFill>
          <a:blip r:embed="rId2"/>
          <a:stretch>
            <a:fillRect/>
          </a:stretch>
        </p:blipFill>
        <p:spPr>
          <a:xfrm>
            <a:off x="3288632" y="1925052"/>
            <a:ext cx="4331368" cy="4170947"/>
          </a:xfrm>
          <a:prstGeom prst="rect">
            <a:avLst/>
          </a:prstGeom>
        </p:spPr>
      </p:pic>
    </p:spTree>
    <p:extLst>
      <p:ext uri="{BB962C8B-B14F-4D97-AF65-F5344CB8AC3E}">
        <p14:creationId xmlns:p14="http://schemas.microsoft.com/office/powerpoint/2010/main" val="30417642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Circe and Odysseus;  Attributed to the </a:t>
            </a:r>
            <a:r>
              <a:rPr lang="en-GB" dirty="0" err="1" smtClean="0"/>
              <a:t>Settecamini</a:t>
            </a:r>
            <a:r>
              <a:rPr lang="en-GB" dirty="0" smtClean="0"/>
              <a:t> Painter; ca 350 BC </a:t>
            </a:r>
            <a:endParaRPr lang="en-GB" dirty="0"/>
          </a:p>
        </p:txBody>
      </p:sp>
      <p:pic>
        <p:nvPicPr>
          <p:cNvPr id="4" name="Content Placeholder 3"/>
          <p:cNvPicPr>
            <a:picLocks noGrp="1" noChangeAspect="1"/>
          </p:cNvPicPr>
          <p:nvPr>
            <p:ph idx="1"/>
          </p:nvPr>
        </p:nvPicPr>
        <p:blipFill>
          <a:blip r:embed="rId2"/>
          <a:stretch>
            <a:fillRect/>
          </a:stretch>
        </p:blipFill>
        <p:spPr>
          <a:xfrm>
            <a:off x="2855495" y="1925053"/>
            <a:ext cx="4907380" cy="4170947"/>
          </a:xfrm>
          <a:prstGeom prst="rect">
            <a:avLst/>
          </a:prstGeom>
        </p:spPr>
      </p:pic>
    </p:spTree>
    <p:extLst>
      <p:ext uri="{BB962C8B-B14F-4D97-AF65-F5344CB8AC3E}">
        <p14:creationId xmlns:p14="http://schemas.microsoft.com/office/powerpoint/2010/main" val="140484398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Paris; Attributed to the Brussels </a:t>
            </a:r>
            <a:r>
              <a:rPr lang="en-GB" dirty="0" err="1" smtClean="0"/>
              <a:t>Oinochoai</a:t>
            </a:r>
            <a:r>
              <a:rPr lang="en-GB" dirty="0" smtClean="0"/>
              <a:t> Painter</a:t>
            </a:r>
            <a:endParaRPr lang="en-GB" dirty="0"/>
          </a:p>
        </p:txBody>
      </p:sp>
      <p:pic>
        <p:nvPicPr>
          <p:cNvPr id="4" name="Content Placeholder 3"/>
          <p:cNvPicPr>
            <a:picLocks noGrp="1" noChangeAspect="1"/>
          </p:cNvPicPr>
          <p:nvPr>
            <p:ph idx="1"/>
          </p:nvPr>
        </p:nvPicPr>
        <p:blipFill>
          <a:blip r:embed="rId2"/>
          <a:stretch>
            <a:fillRect/>
          </a:stretch>
        </p:blipFill>
        <p:spPr>
          <a:xfrm>
            <a:off x="2598822" y="1989221"/>
            <a:ext cx="5759366" cy="3994484"/>
          </a:xfrm>
          <a:prstGeom prst="rect">
            <a:avLst/>
          </a:prstGeom>
        </p:spPr>
      </p:pic>
    </p:spTree>
    <p:extLst>
      <p:ext uri="{BB962C8B-B14F-4D97-AF65-F5344CB8AC3E}">
        <p14:creationId xmlns:p14="http://schemas.microsoft.com/office/powerpoint/2010/main" val="337731358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NY; Attributed to the Persephone Painter</a:t>
            </a:r>
            <a:endParaRPr lang="en-GB" dirty="0"/>
          </a:p>
        </p:txBody>
      </p:sp>
      <p:pic>
        <p:nvPicPr>
          <p:cNvPr id="4" name="Content Placeholder 3"/>
          <p:cNvPicPr>
            <a:picLocks noGrp="1" noChangeAspect="1"/>
          </p:cNvPicPr>
          <p:nvPr>
            <p:ph idx="1"/>
          </p:nvPr>
        </p:nvPicPr>
        <p:blipFill>
          <a:blip r:embed="rId2"/>
          <a:stretch>
            <a:fillRect/>
          </a:stretch>
        </p:blipFill>
        <p:spPr>
          <a:xfrm>
            <a:off x="2277980" y="1860885"/>
            <a:ext cx="6632658" cy="4042610"/>
          </a:xfrm>
          <a:prstGeom prst="rect">
            <a:avLst/>
          </a:prstGeom>
        </p:spPr>
      </p:pic>
    </p:spTree>
    <p:extLst>
      <p:ext uri="{BB962C8B-B14F-4D97-AF65-F5344CB8AC3E}">
        <p14:creationId xmlns:p14="http://schemas.microsoft.com/office/powerpoint/2010/main" val="2965597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 technique</a:t>
            </a:r>
            <a:endParaRPr lang="en-GB" dirty="0"/>
          </a:p>
        </p:txBody>
      </p:sp>
      <p:pic>
        <p:nvPicPr>
          <p:cNvPr id="4" name="Content Placeholder 3"/>
          <p:cNvPicPr>
            <a:picLocks noGrp="1" noChangeAspect="1"/>
          </p:cNvPicPr>
          <p:nvPr>
            <p:ph idx="1"/>
          </p:nvPr>
        </p:nvPicPr>
        <p:blipFill>
          <a:blip r:embed="rId2"/>
          <a:stretch>
            <a:fillRect/>
          </a:stretch>
        </p:blipFill>
        <p:spPr>
          <a:xfrm>
            <a:off x="2438400" y="1690689"/>
            <a:ext cx="5133975" cy="4517606"/>
          </a:xfrm>
          <a:prstGeom prst="rect">
            <a:avLst/>
          </a:prstGeom>
        </p:spPr>
      </p:pic>
    </p:spTree>
    <p:extLst>
      <p:ext uri="{BB962C8B-B14F-4D97-AF65-F5344CB8AC3E}">
        <p14:creationId xmlns:p14="http://schemas.microsoft.com/office/powerpoint/2010/main" val="395537739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Achilles slaying </a:t>
            </a:r>
            <a:r>
              <a:rPr lang="en-GB" dirty="0" err="1" smtClean="0"/>
              <a:t>Penthesileia</a:t>
            </a:r>
            <a:r>
              <a:rPr lang="en-GB" dirty="0" smtClean="0"/>
              <a:t>, Athenian black figure</a:t>
            </a:r>
            <a:br>
              <a:rPr lang="en-GB" dirty="0" smtClean="0"/>
            </a:br>
            <a:r>
              <a:rPr lang="en-GB" dirty="0" smtClean="0"/>
              <a:t>amphora C6th B.C., British Museum, London</a:t>
            </a:r>
          </a:p>
          <a:p>
            <a:endParaRPr lang="en-GB" dirty="0"/>
          </a:p>
          <a:p>
            <a:r>
              <a:rPr lang="en-GB" dirty="0" smtClean="0"/>
              <a:t>When Achilles lifted her helmet, he fell in love with her, and returned her corpse to the Trojans unharmed for proper burial.  </a:t>
            </a:r>
            <a:endParaRPr lang="en-GB" dirty="0"/>
          </a:p>
        </p:txBody>
      </p:sp>
    </p:spTree>
    <p:extLst>
      <p:ext uri="{BB962C8B-B14F-4D97-AF65-F5344CB8AC3E}">
        <p14:creationId xmlns:p14="http://schemas.microsoft.com/office/powerpoint/2010/main" val="289268168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Attributed to the </a:t>
            </a:r>
            <a:r>
              <a:rPr lang="en-GB" dirty="0" err="1" smtClean="0"/>
              <a:t>Eucharides</a:t>
            </a:r>
            <a:r>
              <a:rPr lang="en-GB" dirty="0" smtClean="0"/>
              <a:t> Painter; ca 490 - 480 BC</a:t>
            </a:r>
            <a:endParaRPr lang="en-GB" dirty="0"/>
          </a:p>
        </p:txBody>
      </p:sp>
      <p:pic>
        <p:nvPicPr>
          <p:cNvPr id="4" name="Content Placeholder 3"/>
          <p:cNvPicPr>
            <a:picLocks noGrp="1" noChangeAspect="1"/>
          </p:cNvPicPr>
          <p:nvPr>
            <p:ph idx="1"/>
          </p:nvPr>
        </p:nvPicPr>
        <p:blipFill>
          <a:blip r:embed="rId2"/>
          <a:stretch>
            <a:fillRect/>
          </a:stretch>
        </p:blipFill>
        <p:spPr>
          <a:xfrm>
            <a:off x="2855495" y="2021305"/>
            <a:ext cx="4707355" cy="4347411"/>
          </a:xfrm>
          <a:prstGeom prst="rect">
            <a:avLst/>
          </a:prstGeom>
        </p:spPr>
      </p:pic>
    </p:spTree>
    <p:extLst>
      <p:ext uri="{BB962C8B-B14F-4D97-AF65-F5344CB8AC3E}">
        <p14:creationId xmlns:p14="http://schemas.microsoft.com/office/powerpoint/2010/main" val="56583504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Ganymede</a:t>
            </a:r>
            <a:endParaRPr lang="en-GB" dirty="0"/>
          </a:p>
        </p:txBody>
      </p:sp>
      <p:sp>
        <p:nvSpPr>
          <p:cNvPr id="3" name="Content Placeholder 2"/>
          <p:cNvSpPr>
            <a:spLocks noGrp="1"/>
          </p:cNvSpPr>
          <p:nvPr>
            <p:ph idx="1"/>
          </p:nvPr>
        </p:nvSpPr>
        <p:spPr/>
        <p:txBody>
          <a:bodyPr/>
          <a:lstStyle/>
          <a:p>
            <a:r>
              <a:rPr lang="en-GB" dirty="0" smtClean="0"/>
              <a:t>A handsome Trojan prince who was carried off to heaven by the god Zeus in the guise of an eagle where he became the cupbearer of the gods. </a:t>
            </a:r>
            <a:endParaRPr lang="en-GB" dirty="0"/>
          </a:p>
        </p:txBody>
      </p:sp>
    </p:spTree>
    <p:extLst>
      <p:ext uri="{BB962C8B-B14F-4D97-AF65-F5344CB8AC3E}">
        <p14:creationId xmlns:p14="http://schemas.microsoft.com/office/powerpoint/2010/main" val="92130837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Essay</a:t>
            </a:r>
            <a:endParaRPr lang="en-GB" dirty="0"/>
          </a:p>
        </p:txBody>
      </p:sp>
      <p:sp>
        <p:nvSpPr>
          <p:cNvPr id="3" name="Content Placeholder 2"/>
          <p:cNvSpPr>
            <a:spLocks noGrp="1"/>
          </p:cNvSpPr>
          <p:nvPr>
            <p:ph idx="1"/>
          </p:nvPr>
        </p:nvSpPr>
        <p:spPr/>
        <p:txBody>
          <a:bodyPr>
            <a:normAutofit/>
          </a:bodyPr>
          <a:lstStyle/>
          <a:p>
            <a:r>
              <a:rPr lang="en-GB" sz="4400" dirty="0" smtClean="0"/>
              <a:t>Is the understanding of art universal? What problems of interpretation might we encounter? </a:t>
            </a:r>
            <a:endParaRPr lang="en-GB" sz="4400" dirty="0"/>
          </a:p>
        </p:txBody>
      </p:sp>
    </p:spTree>
    <p:extLst>
      <p:ext uri="{BB962C8B-B14F-4D97-AF65-F5344CB8AC3E}">
        <p14:creationId xmlns:p14="http://schemas.microsoft.com/office/powerpoint/2010/main" val="156481323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530</Words>
  <Application>Microsoft Office PowerPoint</Application>
  <PresentationFormat>Widescreen</PresentationFormat>
  <Paragraphs>47</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Classical Myth and Art</vt:lpstr>
      <vt:lpstr>Pegasus</vt:lpstr>
      <vt:lpstr>PowerPoint Presentation</vt:lpstr>
      <vt:lpstr>Birth of Pegasus; Attributed to the Diosphos Painter; ca 500 - 450 BC </vt:lpstr>
      <vt:lpstr>Pegasus at the spring, Apulian red-figure vase C4th B.C., Tampa Museum of Art</vt:lpstr>
      <vt:lpstr>PowerPoint Presentation</vt:lpstr>
      <vt:lpstr>The Chimaera: South Italian red-figure kylix C4th B.C., Musée du Louvre, Paris</vt:lpstr>
      <vt:lpstr>Paris; Attributed to the Heidelberg Painter; ca 560 - 550 BC</vt:lpstr>
      <vt:lpstr>Eros</vt:lpstr>
      <vt:lpstr>Eros depicted as an adult male, Attic red-figure (c. 470–450 BC).</vt:lpstr>
      <vt:lpstr>Eros, Athenian red-figure lekythos C5th B.C., Cleveland Museum of Art</vt:lpstr>
      <vt:lpstr>Turkey; C1st - C2nd AD</vt:lpstr>
      <vt:lpstr>Fresco, Imperial Roman; Pompeii</vt:lpstr>
      <vt:lpstr>Pompeii; Eros riding a crab; fresco</vt:lpstr>
      <vt:lpstr>Eros fishing; mosaic; Antioch</vt:lpstr>
      <vt:lpstr>The Eros Farnese, a Pompeiian marble thought to be a copy of the Eros by Praxiteles</vt:lpstr>
      <vt:lpstr>Psyche Revived by Cupid's Kiss (1787–1793) by Antonio Canova.</vt:lpstr>
      <vt:lpstr>Circe: Homer, Odyssey 10. 135 - 12. 156</vt:lpstr>
      <vt:lpstr>Circe &amp; Odysseus' men, Athenian red-figure pelike C5th B.C., Staatliche Kunstammlungen, Dresden</vt:lpstr>
      <vt:lpstr>Circe and Odysseus;  Attributed to the Settecamini Painter; ca 350 BC </vt:lpstr>
      <vt:lpstr>Paris; Attributed to the Brussels Oinochoai Painter</vt:lpstr>
      <vt:lpstr>NY; Attributed to the Persephone Painter</vt:lpstr>
      <vt:lpstr>Exam technique</vt:lpstr>
      <vt:lpstr>PowerPoint Presentation</vt:lpstr>
      <vt:lpstr> Attributed to the Eucharides Painter; ca 490 - 480 BC</vt:lpstr>
      <vt:lpstr>Ganymede</vt:lpstr>
      <vt:lpstr>Essay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 and Art</dc:title>
  <dc:creator>Jane Hood</dc:creator>
  <cp:lastModifiedBy>Jane Hood</cp:lastModifiedBy>
  <cp:revision>23</cp:revision>
  <dcterms:created xsi:type="dcterms:W3CDTF">2015-04-23T08:57:30Z</dcterms:created>
  <dcterms:modified xsi:type="dcterms:W3CDTF">2015-04-23T09:47:06Z</dcterms:modified>
</cp:coreProperties>
</file>