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12" autoAdjust="0"/>
    <p:restoredTop sz="83908" autoAdjust="0"/>
  </p:normalViewPr>
  <p:slideViewPr>
    <p:cSldViewPr snapToGrid="0">
      <p:cViewPr varScale="1">
        <p:scale>
          <a:sx n="66" d="100"/>
          <a:sy n="66" d="100"/>
        </p:scale>
        <p:origin x="112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4703FE-12C2-4A40-AFC0-44485164A17A}" type="datetimeFigureOut">
              <a:rPr lang="en-GB" smtClean="0"/>
              <a:t>11/03/2022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731FB5-E1AA-46BB-9D4A-5ACAE316473A}" type="slidenum">
              <a:rPr lang="en-GB" smtClean="0"/>
              <a:t>‹#›</a:t>
            </a:fld>
            <a:endParaRPr lang="en-GB"/>
          </a:p>
        </p:txBody>
      </p:sp>
    </p:spTree>
    <p:extLst>
      <p:ext uri="{BB962C8B-B14F-4D97-AF65-F5344CB8AC3E}">
        <p14:creationId xmlns:p14="http://schemas.microsoft.com/office/powerpoint/2010/main" val="4240034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731FB5-E1AA-46BB-9D4A-5ACAE316473A}" type="slidenum">
              <a:rPr lang="en-GB" smtClean="0"/>
              <a:t>1</a:t>
            </a:fld>
            <a:endParaRPr lang="en-GB"/>
          </a:p>
        </p:txBody>
      </p:sp>
    </p:spTree>
    <p:extLst>
      <p:ext uri="{BB962C8B-B14F-4D97-AF65-F5344CB8AC3E}">
        <p14:creationId xmlns:p14="http://schemas.microsoft.com/office/powerpoint/2010/main" val="2765651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Nature and Impact of Absenteeism on MCHT and Employees </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 MCHT, the Trust is a victim of a problem that ravages almost all medium-sized district general hospitals. This issue comprises healthcare professionals at the hospital not coming to work regularly. The hospital is already suffering the effects of this issue based on £1 million lost every year, and the low quality of services currently offered at the hospital. </a:t>
            </a:r>
          </a:p>
          <a:p>
            <a:r>
              <a:rPr lang="en-US" sz="1200" kern="1200" dirty="0">
                <a:solidFill>
                  <a:schemeClr val="tx1"/>
                </a:solidFill>
                <a:effectLst/>
                <a:latin typeface="+mn-lt"/>
                <a:ea typeface="+mn-ea"/>
                <a:cs typeface="+mn-cs"/>
              </a:rPr>
              <a:t>Moreover, absenteeism at MCHT is obviously causing staff shortages at the Trust. This would indicate increasing pressure and stress on existing professionals that is likely to make them stay at home as well or quit their jobs (</a:t>
            </a:r>
            <a:r>
              <a:rPr lang="en-US" sz="1200" kern="1200" dirty="0" err="1">
                <a:solidFill>
                  <a:schemeClr val="tx1"/>
                </a:solidFill>
                <a:effectLst/>
                <a:latin typeface="+mn-lt"/>
                <a:ea typeface="+mn-ea"/>
                <a:cs typeface="+mn-cs"/>
              </a:rPr>
              <a:t>Bajorek</a:t>
            </a:r>
            <a:r>
              <a:rPr lang="en-US" sz="1200" kern="1200" dirty="0">
                <a:solidFill>
                  <a:schemeClr val="tx1"/>
                </a:solidFill>
                <a:effectLst/>
                <a:latin typeface="+mn-lt"/>
                <a:ea typeface="+mn-ea"/>
                <a:cs typeface="+mn-cs"/>
              </a:rPr>
              <a:t> and Guest, 2019). Limited staff members cannot attend to all the patients on time, or get time off work. This explains the dwindling quality of care service experienced at the Trust.</a:t>
            </a:r>
            <a:endParaRPr lang="en-GB" b="0" dirty="0"/>
          </a:p>
        </p:txBody>
      </p:sp>
      <p:sp>
        <p:nvSpPr>
          <p:cNvPr id="4" name="Slide Number Placeholder 3"/>
          <p:cNvSpPr>
            <a:spLocks noGrp="1"/>
          </p:cNvSpPr>
          <p:nvPr>
            <p:ph type="sldNum" sz="quarter" idx="10"/>
          </p:nvPr>
        </p:nvSpPr>
        <p:spPr/>
        <p:txBody>
          <a:bodyPr/>
          <a:lstStyle/>
          <a:p>
            <a:fld id="{6F731FB5-E1AA-46BB-9D4A-5ACAE316473A}" type="slidenum">
              <a:rPr lang="en-GB" smtClean="0"/>
              <a:t>3</a:t>
            </a:fld>
            <a:endParaRPr lang="en-GB"/>
          </a:p>
        </p:txBody>
      </p:sp>
    </p:spTree>
    <p:extLst>
      <p:ext uri="{BB962C8B-B14F-4D97-AF65-F5344CB8AC3E}">
        <p14:creationId xmlns:p14="http://schemas.microsoft.com/office/powerpoint/2010/main" val="2500072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Political Factors</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of the key political issues that the UK has had to deal with over the recent past is </a:t>
            </a:r>
            <a:r>
              <a:rPr lang="en-US" sz="1200" kern="1200" dirty="0" err="1">
                <a:solidFill>
                  <a:schemeClr val="tx1"/>
                </a:solidFill>
                <a:effectLst/>
                <a:latin typeface="+mn-lt"/>
                <a:ea typeface="+mn-ea"/>
                <a:cs typeface="+mn-cs"/>
              </a:rPr>
              <a:t>Brexit</a:t>
            </a:r>
            <a:r>
              <a:rPr lang="en-US" sz="1200" kern="1200" dirty="0">
                <a:solidFill>
                  <a:schemeClr val="tx1"/>
                </a:solidFill>
                <a:effectLst/>
                <a:latin typeface="+mn-lt"/>
                <a:ea typeface="+mn-ea"/>
                <a:cs typeface="+mn-cs"/>
              </a:rPr>
              <a:t>. When Britain left the European Union, this had adverse effects on the staffing of public institutions like the NHS (Bush, 2019). This is because,</a:t>
            </a:r>
            <a:r>
              <a:rPr lang="en-US" sz="1200" kern="1200" baseline="0" dirty="0">
                <a:solidFill>
                  <a:schemeClr val="tx1"/>
                </a:solidFill>
                <a:effectLst/>
                <a:latin typeface="+mn-lt"/>
                <a:ea typeface="+mn-ea"/>
                <a:cs typeface="+mn-cs"/>
              </a:rPr>
              <a:t> initially, the</a:t>
            </a:r>
            <a:r>
              <a:rPr lang="en-US" sz="1200" kern="1200" dirty="0">
                <a:solidFill>
                  <a:schemeClr val="tx1"/>
                </a:solidFill>
                <a:effectLst/>
                <a:latin typeface="+mn-lt"/>
                <a:ea typeface="+mn-ea"/>
                <a:cs typeface="+mn-cs"/>
              </a:rPr>
              <a:t> NHS could easily mitigate staff shortages by hiring immigrant professionals from other European countries because there were barriers to that. According to Read and </a:t>
            </a:r>
            <a:r>
              <a:rPr lang="en-US" sz="1200" kern="1200" dirty="0" err="1">
                <a:solidFill>
                  <a:schemeClr val="tx1"/>
                </a:solidFill>
                <a:effectLst/>
                <a:latin typeface="+mn-lt"/>
                <a:ea typeface="+mn-ea"/>
                <a:cs typeface="+mn-cs"/>
              </a:rPr>
              <a:t>Fenge</a:t>
            </a:r>
            <a:r>
              <a:rPr lang="en-US" sz="1200" kern="1200" dirty="0">
                <a:solidFill>
                  <a:schemeClr val="tx1"/>
                </a:solidFill>
                <a:effectLst/>
                <a:latin typeface="+mn-lt"/>
                <a:ea typeface="+mn-ea"/>
                <a:cs typeface="+mn-cs"/>
              </a:rPr>
              <a:t> (2018), many stakeholders in healthcare expressed their fears about what </a:t>
            </a:r>
            <a:r>
              <a:rPr lang="en-US" sz="1200" kern="1200" dirty="0" err="1">
                <a:solidFill>
                  <a:schemeClr val="tx1"/>
                </a:solidFill>
                <a:effectLst/>
                <a:latin typeface="+mn-lt"/>
                <a:ea typeface="+mn-ea"/>
                <a:cs typeface="+mn-cs"/>
              </a:rPr>
              <a:t>Brexit</a:t>
            </a:r>
            <a:r>
              <a:rPr lang="en-US" sz="1200" kern="1200" dirty="0">
                <a:solidFill>
                  <a:schemeClr val="tx1"/>
                </a:solidFill>
                <a:effectLst/>
                <a:latin typeface="+mn-lt"/>
                <a:ea typeface="+mn-ea"/>
                <a:cs typeface="+mn-cs"/>
              </a:rPr>
              <a:t> restrictions will cause on employment and financial viability of health and care entities in the UK. MCHT is among those experiencing staff shortages due to absenteeism but unable to make immediate replacements because of shortages across the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market.</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Economic Factors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These cover the state of financial resources available at the Trust’s disposal to hire or pay employees better. According to Bush (2019), the NHS has been in a financial turmoil for more than a decade. This has affected efforts to provide competitive salaries that would attract or help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like MCHT keep their employees and motivate them to work better. Further, austerity measures implemented by the government to cut down on public spending on healthcare saw the NHS experience budget allocation cuts.</a:t>
            </a:r>
            <a:endParaRPr lang="en-GB"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Sociocultural Factors </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Chartered Institute of Personnel Development (CIPD) (2021) defined sociocultural factors as the changes in lifestyle choices, career attitudes, and cultural expectations. In healthcare, these are relevant when analyzing the job description of healthcare professionals and their impact on the lifestyle and attitude of staff. MCHT staff absenteeism could be due to workers wanting to get rest from work to avoid suffering from burnout.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F731FB5-E1AA-46BB-9D4A-5ACAE316473A}" type="slidenum">
              <a:rPr lang="en-GB" smtClean="0"/>
              <a:t>4</a:t>
            </a:fld>
            <a:endParaRPr lang="en-GB"/>
          </a:p>
        </p:txBody>
      </p:sp>
    </p:spTree>
    <p:extLst>
      <p:ext uri="{BB962C8B-B14F-4D97-AF65-F5344CB8AC3E}">
        <p14:creationId xmlns:p14="http://schemas.microsoft.com/office/powerpoint/2010/main" val="2515968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Technological Factors</a:t>
            </a:r>
            <a:endParaRPr lang="en-GB" dirty="0">
              <a:effectLst/>
            </a:endParaRPr>
          </a:p>
          <a:p>
            <a:r>
              <a:rPr lang="en-US" sz="1200" kern="1200" dirty="0">
                <a:solidFill>
                  <a:schemeClr val="tx1"/>
                </a:solidFill>
                <a:effectLst/>
                <a:latin typeface="+mn-lt"/>
                <a:ea typeface="+mn-ea"/>
                <a:cs typeface="+mn-cs"/>
              </a:rPr>
              <a:t>Technological factors affect the quality of service through improved healthcare equipment, efficient information systems, and better education through quick access to information for NHS employees (Bush, 2019). Hospitals that have effectively adopted technology make the work of employees simpler to influence their commitment and willingness to work. Healthcare innovations further comprise health safety measures to enable employees avoid physician-acquired illnesses that could make them miss work. </a:t>
            </a:r>
            <a:endParaRPr lang="en-GB" dirty="0">
              <a:effectLst/>
            </a:endParaRPr>
          </a:p>
          <a:p>
            <a:r>
              <a:rPr lang="en-US" sz="1200" b="1" kern="1200" dirty="0">
                <a:solidFill>
                  <a:schemeClr val="tx1"/>
                </a:solidFill>
                <a:effectLst/>
                <a:latin typeface="+mn-lt"/>
                <a:ea typeface="+mn-ea"/>
                <a:cs typeface="+mn-cs"/>
              </a:rPr>
              <a:t>Legal Factors</a:t>
            </a:r>
            <a:endParaRPr lang="en-GB" dirty="0">
              <a:effectLst/>
            </a:endParaRPr>
          </a:p>
          <a:p>
            <a:r>
              <a:rPr lang="en-US" sz="1200" kern="1200" dirty="0">
                <a:solidFill>
                  <a:schemeClr val="tx1"/>
                </a:solidFill>
                <a:effectLst/>
                <a:latin typeface="+mn-lt"/>
                <a:ea typeface="+mn-ea"/>
                <a:cs typeface="+mn-cs"/>
              </a:rPr>
              <a:t>These comprise the law frameworks that guide care provision, as well as employment laws on what employees are entitled to (CIPD, 2021). For instance, employers have to allow their staff members to take a day off when feeling unwell. Legal aspects further include litigations from patients or their relatives on MCHT when not satisfied with the quality of service received (Bush, 2019). Such issues could impact employees to stay at home because the work environment is not supportive enough to actualize quality care as needed by users. </a:t>
            </a:r>
            <a:endParaRPr lang="en-GB" dirty="0">
              <a:effectLst/>
            </a:endParaRPr>
          </a:p>
          <a:p>
            <a:r>
              <a:rPr lang="en-US" sz="1200" b="1" kern="1200" dirty="0">
                <a:solidFill>
                  <a:schemeClr val="tx1"/>
                </a:solidFill>
                <a:effectLst/>
                <a:latin typeface="+mn-lt"/>
                <a:ea typeface="+mn-ea"/>
                <a:cs typeface="+mn-cs"/>
              </a:rPr>
              <a:t>Environmental Factors</a:t>
            </a:r>
            <a:endParaRPr lang="en-GB" dirty="0">
              <a:effectLst/>
            </a:endParaRPr>
          </a:p>
          <a:p>
            <a:r>
              <a:rPr lang="en-US" sz="1200" kern="1200" dirty="0">
                <a:solidFill>
                  <a:schemeClr val="tx1"/>
                </a:solidFill>
                <a:effectLst/>
                <a:latin typeface="+mn-lt"/>
                <a:ea typeface="+mn-ea"/>
                <a:cs typeface="+mn-cs"/>
              </a:rPr>
              <a:t>According to CIPD (2021) environmental factors could be in terms of the corporate social responsibility (CSR) of the firm, its ethical principles when operating, and general impact on external surroundings. In this case, the connection to MCHT’s employee absenteeism includes environmental factors causing illness to staff members to make them not to report for work. Similarly, these factors could be causing sickness to more people leading to an upsurge in cases at the hospital.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6F731FB5-E1AA-46BB-9D4A-5ACAE316473A}" type="slidenum">
              <a:rPr lang="en-GB" smtClean="0"/>
              <a:t>5</a:t>
            </a:fld>
            <a:endParaRPr lang="en-GB"/>
          </a:p>
        </p:txBody>
      </p:sp>
    </p:spTree>
    <p:extLst>
      <p:ext uri="{BB962C8B-B14F-4D97-AF65-F5344CB8AC3E}">
        <p14:creationId xmlns:p14="http://schemas.microsoft.com/office/powerpoint/2010/main" val="906059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Cause-and-Effect Analysis of the Issue </a:t>
            </a:r>
            <a:br>
              <a:rPr lang="en-GB" b="1" dirty="0"/>
            </a:br>
            <a:r>
              <a:rPr lang="en-US" sz="1200" kern="1200" dirty="0">
                <a:solidFill>
                  <a:schemeClr val="tx1"/>
                </a:solidFill>
                <a:effectLst/>
                <a:latin typeface="+mn-lt"/>
                <a:ea typeface="+mn-ea"/>
                <a:cs typeface="+mn-cs"/>
              </a:rPr>
              <a:t>One of the key causes of absenteeism in healthcare are individual level factors. As noted, sickness</a:t>
            </a:r>
            <a:r>
              <a:rPr lang="en-US" sz="1200" kern="1200" baseline="0" dirty="0">
                <a:solidFill>
                  <a:schemeClr val="tx1"/>
                </a:solidFill>
                <a:effectLst/>
                <a:latin typeface="+mn-lt"/>
                <a:ea typeface="+mn-ea"/>
                <a:cs typeface="+mn-cs"/>
              </a:rPr>
              <a:t> is </a:t>
            </a:r>
            <a:r>
              <a:rPr lang="en-US" sz="1200" kern="1200" dirty="0">
                <a:solidFill>
                  <a:schemeClr val="tx1"/>
                </a:solidFill>
                <a:effectLst/>
                <a:latin typeface="+mn-lt"/>
                <a:ea typeface="+mn-ea"/>
                <a:cs typeface="+mn-cs"/>
              </a:rPr>
              <a:t>the leading cause of absenteeism in healthcare. Statistics from 2016 and 2017 reveal that revealed that there was an annual absence rate of up to 4.2% among all NHS personnel, 4.5% among the nurses, and 5.5% among ambulance staff due to illness (Moberly, 2018).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Another individual reasons include marital status, where married staff members are likely to stay out work often because they are handling family issues (</a:t>
            </a:r>
            <a:r>
              <a:rPr lang="en-US" sz="1200" kern="1200" dirty="0" err="1">
                <a:solidFill>
                  <a:schemeClr val="tx1"/>
                </a:solidFill>
                <a:effectLst/>
                <a:latin typeface="+mn-lt"/>
                <a:ea typeface="+mn-ea"/>
                <a:cs typeface="+mn-cs"/>
              </a:rPr>
              <a:t>Borda</a:t>
            </a:r>
            <a:r>
              <a:rPr lang="en-US" sz="1200" kern="1200" dirty="0">
                <a:solidFill>
                  <a:schemeClr val="tx1"/>
                </a:solidFill>
                <a:effectLst/>
                <a:latin typeface="+mn-lt"/>
                <a:ea typeface="+mn-ea"/>
                <a:cs typeface="+mn-cs"/>
              </a:rPr>
              <a:t> and Norman, 1997). </a:t>
            </a: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Employee absenteeism can also be caused by workplace factors. These include the location of the facility; whether urban or rural (</a:t>
            </a:r>
            <a:r>
              <a:rPr lang="en-US" sz="1200" kern="1200" dirty="0" err="1">
                <a:solidFill>
                  <a:schemeClr val="tx1"/>
                </a:solidFill>
                <a:effectLst/>
                <a:latin typeface="+mn-lt"/>
                <a:ea typeface="+mn-ea"/>
                <a:cs typeface="+mn-cs"/>
              </a:rPr>
              <a:t>Belita</a:t>
            </a:r>
            <a:r>
              <a:rPr lang="en-US" sz="1200" kern="1200" dirty="0">
                <a:solidFill>
                  <a:schemeClr val="tx1"/>
                </a:solidFill>
                <a:effectLst/>
                <a:latin typeface="+mn-lt"/>
                <a:ea typeface="+mn-ea"/>
                <a:cs typeface="+mn-cs"/>
              </a:rPr>
              <a:t> et al., 2013). Being a medium-sized district general hospital, MCHT’s location away from key infrastructure and other amenities could be effecting absenteeism. Another workplace factor leading to absenteeism is workload. Here, employees stay out of work to avoid heavy workload or recover from illnesses caused as a result. Based on the King's Fund (2019) report, mental health (stress, depression, anxiety), musculoskeletal, and gastrointestinal issues are the leading causes of absenteeism among UK healthcare workers. These problems mostly arise from the workload. </a:t>
            </a:r>
            <a:endParaRPr lang="en-GB" sz="1200" b="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Workers</a:t>
            </a:r>
            <a:r>
              <a:rPr lang="en-GB" sz="1200" b="0" kern="1200" baseline="0" dirty="0">
                <a:solidFill>
                  <a:schemeClr val="tx1"/>
                </a:solidFill>
                <a:effectLst/>
                <a:latin typeface="+mn-lt"/>
                <a:ea typeface="+mn-ea"/>
                <a:cs typeface="+mn-cs"/>
              </a:rPr>
              <a:t> also prefer a work environment where they get moral and material support to execute their duties. </a:t>
            </a:r>
            <a:endParaRPr lang="en-GB"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F731FB5-E1AA-46BB-9D4A-5ACAE316473A}" type="slidenum">
              <a:rPr lang="en-GB" smtClean="0"/>
              <a:t>6</a:t>
            </a:fld>
            <a:endParaRPr lang="en-GB"/>
          </a:p>
        </p:txBody>
      </p:sp>
    </p:spTree>
    <p:extLst>
      <p:ext uri="{BB962C8B-B14F-4D97-AF65-F5344CB8AC3E}">
        <p14:creationId xmlns:p14="http://schemas.microsoft.com/office/powerpoint/2010/main" val="641098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Evaluation of Solutions for Absenteeism </a:t>
            </a:r>
          </a:p>
          <a:p>
            <a:r>
              <a:rPr lang="en-US" sz="1200" kern="1200" dirty="0">
                <a:solidFill>
                  <a:schemeClr val="tx1"/>
                </a:solidFill>
                <a:effectLst/>
                <a:latin typeface="+mn-lt"/>
                <a:ea typeface="+mn-ea"/>
                <a:cs typeface="+mn-cs"/>
              </a:rPr>
              <a:t>One way of mitigating the issue is by developing disciplinary proceedings for excessive absenteeism among employees (</a:t>
            </a:r>
            <a:r>
              <a:rPr lang="en-US" sz="1200" kern="1200" dirty="0" err="1">
                <a:solidFill>
                  <a:schemeClr val="tx1"/>
                </a:solidFill>
                <a:effectLst/>
                <a:latin typeface="+mn-lt"/>
                <a:ea typeface="+mn-ea"/>
                <a:cs typeface="+mn-cs"/>
              </a:rPr>
              <a:t>Kocakulah</a:t>
            </a:r>
            <a:r>
              <a:rPr lang="en-US" sz="1200" kern="1200" dirty="0">
                <a:solidFill>
                  <a:schemeClr val="tx1"/>
                </a:solidFill>
                <a:effectLst/>
                <a:latin typeface="+mn-lt"/>
                <a:ea typeface="+mn-ea"/>
                <a:cs typeface="+mn-cs"/>
              </a:rPr>
              <a:t> et al., 2016). These are workplace policies where employees have to account for their absence at work, including clear strategies on what would done, e.g., pay cuts, if members keep being absent at work. </a:t>
            </a:r>
          </a:p>
          <a:p>
            <a:r>
              <a:rPr lang="en-US" sz="1200" kern="1200" dirty="0">
                <a:solidFill>
                  <a:schemeClr val="tx1"/>
                </a:solidFill>
                <a:effectLst/>
                <a:latin typeface="+mn-lt"/>
                <a:ea typeface="+mn-ea"/>
                <a:cs typeface="+mn-cs"/>
              </a:rPr>
              <a:t>Another proposal if for the hospital to formulate employees assistant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that focus on issues beyond work affecting employees (</a:t>
            </a:r>
            <a:r>
              <a:rPr lang="en-US" sz="1200" kern="1200" dirty="0" err="1">
                <a:solidFill>
                  <a:schemeClr val="tx1"/>
                </a:solidFill>
                <a:effectLst/>
                <a:latin typeface="+mn-lt"/>
                <a:ea typeface="+mn-ea"/>
                <a:cs typeface="+mn-cs"/>
              </a:rPr>
              <a:t>Quinley</a:t>
            </a:r>
            <a:r>
              <a:rPr lang="en-US" sz="1200" kern="1200" dirty="0">
                <a:solidFill>
                  <a:schemeClr val="tx1"/>
                </a:solidFill>
                <a:effectLst/>
                <a:latin typeface="+mn-lt"/>
                <a:ea typeface="+mn-ea"/>
                <a:cs typeface="+mn-cs"/>
              </a:rPr>
              <a:t>, 2003). This is bound to enhance productivity and their commitment to work because they value the concern of their employer in their welfare.</a:t>
            </a:r>
          </a:p>
          <a:p>
            <a:r>
              <a:rPr lang="en-US" sz="1200" kern="1200" dirty="0">
                <a:solidFill>
                  <a:schemeClr val="tx1"/>
                </a:solidFill>
                <a:effectLst/>
                <a:latin typeface="+mn-lt"/>
                <a:ea typeface="+mn-ea"/>
                <a:cs typeface="+mn-cs"/>
              </a:rPr>
              <a:t>More importantly, MCHT can solve the problem by creating a positive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This is a culture that accommodates differences, needs, ideologies, and grievances of healthcare workers. According to </a:t>
            </a:r>
            <a:r>
              <a:rPr lang="en-US" sz="1200" kern="1200" dirty="0" err="1">
                <a:solidFill>
                  <a:schemeClr val="tx1"/>
                </a:solidFill>
                <a:effectLst/>
                <a:latin typeface="+mn-lt"/>
                <a:ea typeface="+mn-ea"/>
                <a:cs typeface="+mn-cs"/>
              </a:rPr>
              <a:t>Trauman</a:t>
            </a:r>
            <a:r>
              <a:rPr lang="en-US" sz="1200" kern="1200" dirty="0">
                <a:solidFill>
                  <a:schemeClr val="tx1"/>
                </a:solidFill>
                <a:effectLst/>
                <a:latin typeface="+mn-lt"/>
                <a:ea typeface="+mn-ea"/>
                <a:cs typeface="+mn-cs"/>
              </a:rPr>
              <a:t> (2003), a positive culture promote jo satisfaction among employees, which is critical in reducing absenteeism. </a:t>
            </a:r>
          </a:p>
          <a:p>
            <a:r>
              <a:rPr lang="en-US" sz="1200" kern="1200" dirty="0">
                <a:solidFill>
                  <a:schemeClr val="tx1"/>
                </a:solidFill>
                <a:effectLst/>
                <a:latin typeface="+mn-lt"/>
                <a:ea typeface="+mn-ea"/>
                <a:cs typeface="+mn-cs"/>
              </a:rPr>
              <a:t>Alternatively, the healthcare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adopt flexible scheduling of tasks so that employees have better balance of their work and life (Brown, 2003). </a:t>
            </a:r>
          </a:p>
          <a:p>
            <a:r>
              <a:rPr lang="en-US" sz="1200" kern="1200" dirty="0">
                <a:solidFill>
                  <a:schemeClr val="tx1"/>
                </a:solidFill>
                <a:effectLst/>
                <a:latin typeface="+mn-lt"/>
                <a:ea typeface="+mn-ea"/>
                <a:cs typeface="+mn-cs"/>
              </a:rPr>
              <a:t>Besides, MCHT should provide incentives and competitive salaries to its staff to make them more committed to their duties. According to </a:t>
            </a:r>
            <a:r>
              <a:rPr lang="en-US" sz="1200" kern="1200" dirty="0" err="1">
                <a:solidFill>
                  <a:schemeClr val="tx1"/>
                </a:solidFill>
                <a:effectLst/>
                <a:latin typeface="+mn-lt"/>
                <a:ea typeface="+mn-ea"/>
                <a:cs typeface="+mn-cs"/>
              </a:rPr>
              <a:t>Neuborne</a:t>
            </a:r>
            <a:r>
              <a:rPr lang="en-US" sz="1200" kern="1200" dirty="0">
                <a:solidFill>
                  <a:schemeClr val="tx1"/>
                </a:solidFill>
                <a:effectLst/>
                <a:latin typeface="+mn-lt"/>
                <a:ea typeface="+mn-ea"/>
                <a:cs typeface="+mn-cs"/>
              </a:rPr>
              <a:t> (2003), companies use this approach all the time to ensure smooth and efficient running of their operations.</a:t>
            </a:r>
            <a:endParaRPr lang="en-US"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F731FB5-E1AA-46BB-9D4A-5ACAE316473A}" type="slidenum">
              <a:rPr lang="en-GB" smtClean="0"/>
              <a:t>7</a:t>
            </a:fld>
            <a:endParaRPr lang="en-GB"/>
          </a:p>
        </p:txBody>
      </p:sp>
    </p:spTree>
    <p:extLst>
      <p:ext uri="{BB962C8B-B14F-4D97-AF65-F5344CB8AC3E}">
        <p14:creationId xmlns:p14="http://schemas.microsoft.com/office/powerpoint/2010/main" val="180718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Recommended Solution: Creating a Positive Workplace Environment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Plan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plan to instill the right culture into the employees begins by having a seat-down with all of them. The goal of this meeting to communicate the next steps the </a:t>
            </a:r>
            <a:r>
              <a:rPr lang="en-US" sz="1200" kern="1200" dirty="0" err="1">
                <a:solidFill>
                  <a:schemeClr val="tx1"/>
                </a:solidFill>
                <a:effectLst/>
                <a:latin typeface="+mn-lt"/>
                <a:ea typeface="+mn-ea"/>
                <a:cs typeface="+mn-cs"/>
              </a:rPr>
              <a:t>organisation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will be taking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absenteeism, cut its</a:t>
            </a:r>
            <a:r>
              <a:rPr lang="en-US" sz="1200" kern="1200" baseline="0" dirty="0">
                <a:solidFill>
                  <a:schemeClr val="tx1"/>
                </a:solidFill>
                <a:effectLst/>
                <a:latin typeface="+mn-lt"/>
                <a:ea typeface="+mn-ea"/>
                <a:cs typeface="+mn-cs"/>
              </a:rPr>
              <a:t> expenditures</a:t>
            </a:r>
            <a:r>
              <a:rPr lang="en-US" sz="1200" kern="1200" dirty="0">
                <a:solidFill>
                  <a:schemeClr val="tx1"/>
                </a:solidFill>
                <a:effectLst/>
                <a:latin typeface="+mn-lt"/>
                <a:ea typeface="+mn-ea"/>
                <a:cs typeface="+mn-cs"/>
              </a:rPr>
              <a:t>, and enhance the quality of care provided. Next, all employees will be allowed to speak</a:t>
            </a:r>
            <a:r>
              <a:rPr lang="en-US" sz="1200" kern="1200" baseline="0" dirty="0">
                <a:solidFill>
                  <a:schemeClr val="tx1"/>
                </a:solidFill>
                <a:effectLst/>
                <a:latin typeface="+mn-lt"/>
                <a:ea typeface="+mn-ea"/>
                <a:cs typeface="+mn-cs"/>
              </a:rPr>
              <a:t> freely</a:t>
            </a:r>
            <a:r>
              <a:rPr lang="en-US" sz="1200" kern="1200" dirty="0">
                <a:solidFill>
                  <a:schemeClr val="tx1"/>
                </a:solidFill>
                <a:effectLst/>
                <a:latin typeface="+mn-lt"/>
                <a:ea typeface="+mn-ea"/>
                <a:cs typeface="+mn-cs"/>
              </a:rPr>
              <a:t> about their workplace grievances and what they need to be done to solve their issues. These suggestions will then be assessed to identify the most appearing complaints and solve them promptly. Next, departmental leaders will be required to stay close to their workers in the move to understand their needs in out of work and hel</a:t>
            </a:r>
            <a:r>
              <a:rPr lang="en-US" sz="1200" kern="1200" baseline="0" dirty="0">
                <a:solidFill>
                  <a:schemeClr val="tx1"/>
                </a:solidFill>
                <a:effectLst/>
                <a:latin typeface="+mn-lt"/>
                <a:ea typeface="+mn-ea"/>
                <a:cs typeface="+mn-cs"/>
              </a:rPr>
              <a:t>p them where necessary</a:t>
            </a:r>
            <a:r>
              <a:rPr lang="en-US" sz="1200" kern="1200" dirty="0">
                <a:solidFill>
                  <a:schemeClr val="tx1"/>
                </a:solidFill>
                <a:effectLst/>
                <a:latin typeface="+mn-lt"/>
                <a:ea typeface="+mn-ea"/>
                <a:cs typeface="+mn-cs"/>
              </a:rPr>
              <a:t>. Lastly, </a:t>
            </a:r>
            <a:r>
              <a:rPr lang="en-US" sz="1200" kern="1200" dirty="0" err="1">
                <a:solidFill>
                  <a:schemeClr val="tx1"/>
                </a:solidFill>
                <a:effectLst/>
                <a:latin typeface="+mn-lt"/>
                <a:ea typeface="+mn-ea"/>
                <a:cs typeface="+mn-cs"/>
              </a:rPr>
              <a:t>Kocakulah</a:t>
            </a:r>
            <a:r>
              <a:rPr lang="en-US" sz="1200" kern="1200" dirty="0">
                <a:solidFill>
                  <a:schemeClr val="tx1"/>
                </a:solidFill>
                <a:effectLst/>
                <a:latin typeface="+mn-lt"/>
                <a:ea typeface="+mn-ea"/>
                <a:cs typeface="+mn-cs"/>
              </a:rPr>
              <a:t> et al. (2016) suggested that wellness programs can be helpful in promoting morale among healthcare employees.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Success measures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 test the effectiveness of the plan, the first indicator would be a drop in the frequency of absenteeism cases at MCHT. If the trend continues as before</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plan would have failed. Also, the length of stay out of work among employees who are absent should reduce to only few days off. In addition, the plan would be effective if employees become more committed and willing to work at MCHT on a daily basis. More broadly,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should see a decline in the losses accrued due to employee absenteeism. This translates to minimal to no use for temporary and agency employees at the hospital. Even better, the general quality of service needs to go up based on consumer feedback.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F731FB5-E1AA-46BB-9D4A-5ACAE316473A}" type="slidenum">
              <a:rPr lang="en-GB" smtClean="0"/>
              <a:t>8</a:t>
            </a:fld>
            <a:endParaRPr lang="en-GB"/>
          </a:p>
        </p:txBody>
      </p:sp>
    </p:spTree>
    <p:extLst>
      <p:ext uri="{BB962C8B-B14F-4D97-AF65-F5344CB8AC3E}">
        <p14:creationId xmlns:p14="http://schemas.microsoft.com/office/powerpoint/2010/main" val="57417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3988436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2430458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3230235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1BB752-64F8-4E3B-BD94-20878F892A1C}"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1726521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1BB752-64F8-4E3B-BD94-20878F892A1C}" type="datetimeFigureOut">
              <a:rPr lang="en-GB" smtClean="0"/>
              <a:t>11/03/2022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2128253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1BB752-64F8-4E3B-BD94-20878F892A1C}" type="datetimeFigureOut">
              <a:rPr lang="en-GB" smtClean="0"/>
              <a:t>11/03/2022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2886106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1BB752-64F8-4E3B-BD94-20878F892A1C}" type="datetimeFigureOut">
              <a:rPr lang="en-GB" smtClean="0"/>
              <a:t>11/03/2022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2569992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F1BB752-64F8-4E3B-BD94-20878F892A1C}"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1284064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F1BB752-64F8-4E3B-BD94-20878F892A1C}"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4091535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1217843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29160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33739921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213690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32478596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1271421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1BB752-64F8-4E3B-BD94-20878F892A1C}"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00EA64-7DD3-4634-82BE-05E90FF0D633}" type="slidenum">
              <a:rPr lang="en-GB" smtClean="0"/>
              <a:t>‹#›</a:t>
            </a:fld>
            <a:endParaRPr lang="en-GB"/>
          </a:p>
        </p:txBody>
      </p:sp>
    </p:spTree>
    <p:extLst>
      <p:ext uri="{BB962C8B-B14F-4D97-AF65-F5344CB8AC3E}">
        <p14:creationId xmlns:p14="http://schemas.microsoft.com/office/powerpoint/2010/main" val="440899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F1BB752-64F8-4E3B-BD94-20878F892A1C}" type="datetimeFigureOut">
              <a:rPr lang="en-GB" smtClean="0"/>
              <a:t>11/03/2022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800EA64-7DD3-4634-82BE-05E90FF0D633}" type="slidenum">
              <a:rPr lang="en-GB" smtClean="0"/>
              <a:t>‹#›</a:t>
            </a:fld>
            <a:endParaRPr lang="en-GB"/>
          </a:p>
        </p:txBody>
      </p:sp>
    </p:spTree>
    <p:extLst>
      <p:ext uri="{BB962C8B-B14F-4D97-AF65-F5344CB8AC3E}">
        <p14:creationId xmlns:p14="http://schemas.microsoft.com/office/powerpoint/2010/main" val="33410067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5011" y="1229711"/>
            <a:ext cx="10190947" cy="2631939"/>
          </a:xfrm>
        </p:spPr>
        <p:txBody>
          <a:bodyPr>
            <a:normAutofit fontScale="90000"/>
          </a:bodyPr>
          <a:lstStyle/>
          <a:p>
            <a:pPr algn="ctr"/>
            <a:r>
              <a:rPr lang="en-GB" sz="4800" dirty="0"/>
              <a:t>Exploring Employee Absenteeism as a Predominant Issue in Healthcare </a:t>
            </a:r>
            <a:br>
              <a:rPr lang="en-GB" sz="4800" dirty="0"/>
            </a:br>
            <a:r>
              <a:rPr lang="en-GB" sz="4800" dirty="0"/>
              <a:t>Case Study:</a:t>
            </a:r>
            <a:r>
              <a:rPr lang="en-US" sz="4800" dirty="0"/>
              <a:t>Mid Cheshire Hospitals NHS Foundation Trust (MCHT). </a:t>
            </a:r>
            <a:endParaRPr lang="en-GB" sz="4800" dirty="0"/>
          </a:p>
        </p:txBody>
      </p:sp>
      <p:sp>
        <p:nvSpPr>
          <p:cNvPr id="3" name="Subtitle 2"/>
          <p:cNvSpPr>
            <a:spLocks noGrp="1"/>
          </p:cNvSpPr>
          <p:nvPr>
            <p:ph type="subTitle" idx="1"/>
          </p:nvPr>
        </p:nvSpPr>
        <p:spPr>
          <a:xfrm>
            <a:off x="1507066" y="4050832"/>
            <a:ext cx="8031071" cy="2049025"/>
          </a:xfrm>
        </p:spPr>
        <p:txBody>
          <a:bodyPr>
            <a:noAutofit/>
          </a:bodyPr>
          <a:lstStyle/>
          <a:p>
            <a:pPr algn="ctr"/>
            <a:r>
              <a:rPr lang="en-GB" sz="1600" dirty="0"/>
              <a:t>Name: JANEPHER NAMITALA</a:t>
            </a:r>
          </a:p>
          <a:p>
            <a:pPr algn="ctr"/>
            <a:r>
              <a:rPr lang="en-GB" sz="1600" dirty="0"/>
              <a:t>Student ID  No: 2030084</a:t>
            </a:r>
          </a:p>
          <a:p>
            <a:pPr algn="ctr"/>
            <a:r>
              <a:rPr lang="en-GB" sz="1600" dirty="0"/>
              <a:t>Module: Problem Solving and Decision Making</a:t>
            </a:r>
          </a:p>
          <a:p>
            <a:pPr algn="ctr"/>
            <a:r>
              <a:rPr lang="en-GB" sz="1600" dirty="0"/>
              <a:t>BMSW4004</a:t>
            </a:r>
          </a:p>
          <a:p>
            <a:pPr algn="ctr"/>
            <a:r>
              <a:rPr lang="en-GB" sz="1600" dirty="0"/>
              <a:t>Lecturer: BETSY JONE</a:t>
            </a:r>
          </a:p>
        </p:txBody>
      </p:sp>
    </p:spTree>
    <p:extLst>
      <p:ext uri="{BB962C8B-B14F-4D97-AF65-F5344CB8AC3E}">
        <p14:creationId xmlns:p14="http://schemas.microsoft.com/office/powerpoint/2010/main" val="1306438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a:t>
            </a:r>
          </a:p>
        </p:txBody>
      </p:sp>
      <p:sp>
        <p:nvSpPr>
          <p:cNvPr id="3" name="Content Placeholder 2"/>
          <p:cNvSpPr>
            <a:spLocks noGrp="1"/>
          </p:cNvSpPr>
          <p:nvPr>
            <p:ph idx="1"/>
          </p:nvPr>
        </p:nvSpPr>
        <p:spPr/>
        <p:txBody>
          <a:bodyPr/>
          <a:lstStyle/>
          <a:p>
            <a:r>
              <a:rPr lang="en-GB" dirty="0"/>
              <a:t>Absenteeism is the habit of frequently being absent from duty by employees. </a:t>
            </a:r>
          </a:p>
          <a:p>
            <a:r>
              <a:rPr lang="en-GB" dirty="0"/>
              <a:t>Absenteeism </a:t>
            </a:r>
            <a:r>
              <a:rPr lang="en-US" dirty="0"/>
              <a:t>impairs some healthcare institutions’ ability to operate desirably.</a:t>
            </a:r>
          </a:p>
          <a:p>
            <a:r>
              <a:rPr lang="en-US" dirty="0"/>
              <a:t>The issue can be caused by various workplace and personal reasons, like staff sickness.</a:t>
            </a:r>
          </a:p>
          <a:p>
            <a:r>
              <a:rPr lang="en-US" dirty="0"/>
              <a:t>For instance, during the Covid-19 pandemic, the NHS England experienced a rise of up to 38% in staff absences caused by Covid-19 (Campbell, 2021). </a:t>
            </a:r>
            <a:endParaRPr lang="en-GB" dirty="0"/>
          </a:p>
        </p:txBody>
      </p:sp>
    </p:spTree>
    <p:extLst>
      <p:ext uri="{BB962C8B-B14F-4D97-AF65-F5344CB8AC3E}">
        <p14:creationId xmlns:p14="http://schemas.microsoft.com/office/powerpoint/2010/main" val="3551307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Nature and Impact of Absenteeism on MCHT and Employees </a:t>
            </a:r>
            <a:br>
              <a:rPr lang="en-GB" b="1" dirty="0"/>
            </a:br>
            <a:endParaRPr lang="en-GB" b="1" dirty="0"/>
          </a:p>
        </p:txBody>
      </p:sp>
      <p:sp>
        <p:nvSpPr>
          <p:cNvPr id="3" name="Content Placeholder 2"/>
          <p:cNvSpPr>
            <a:spLocks noGrp="1"/>
          </p:cNvSpPr>
          <p:nvPr>
            <p:ph idx="1"/>
          </p:nvPr>
        </p:nvSpPr>
        <p:spPr/>
        <p:txBody>
          <a:bodyPr>
            <a:normAutofit/>
          </a:bodyPr>
          <a:lstStyle/>
          <a:p>
            <a:r>
              <a:rPr lang="en-US" dirty="0"/>
              <a:t>At MCHT, the Trust is a victim of a problem that ravages almost all medium-sized district general hospitals. </a:t>
            </a:r>
          </a:p>
          <a:p>
            <a:r>
              <a:rPr lang="en-US" dirty="0"/>
              <a:t>The hospital loses £1 million every year, and the low quality of services currently offered at the hospital due to absenteeism. </a:t>
            </a:r>
          </a:p>
          <a:p>
            <a:r>
              <a:rPr lang="en-US" dirty="0"/>
              <a:t>Absenteeism at MCHT is evidently causing staff shortages at the Trust.</a:t>
            </a:r>
          </a:p>
          <a:p>
            <a:r>
              <a:rPr lang="en-US" dirty="0"/>
              <a:t>The hospital has to rely on temporary and agency staff to curb the shortages.</a:t>
            </a:r>
          </a:p>
          <a:p>
            <a:r>
              <a:rPr lang="en-US" dirty="0"/>
              <a:t>The deficiencies lead to pressure and stress on existing professionals that is likely to make them stay at home as well or quit their jobs (</a:t>
            </a:r>
            <a:r>
              <a:rPr lang="en-US" dirty="0" err="1"/>
              <a:t>Bajorek</a:t>
            </a:r>
            <a:r>
              <a:rPr lang="en-US" dirty="0"/>
              <a:t> and Guest, 2019).   </a:t>
            </a:r>
            <a:endParaRPr lang="en-GB" dirty="0"/>
          </a:p>
        </p:txBody>
      </p:sp>
    </p:spTree>
    <p:extLst>
      <p:ext uri="{BB962C8B-B14F-4D97-AF65-F5344CB8AC3E}">
        <p14:creationId xmlns:p14="http://schemas.microsoft.com/office/powerpoint/2010/main" val="1866807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PESTLE Analysis of MCHT </a:t>
            </a:r>
          </a:p>
        </p:txBody>
      </p:sp>
      <p:sp>
        <p:nvSpPr>
          <p:cNvPr id="3" name="Content Placeholder 2"/>
          <p:cNvSpPr>
            <a:spLocks noGrp="1"/>
          </p:cNvSpPr>
          <p:nvPr>
            <p:ph idx="1"/>
          </p:nvPr>
        </p:nvSpPr>
        <p:spPr>
          <a:xfrm>
            <a:off x="5747656" y="1825625"/>
            <a:ext cx="5903061" cy="4351338"/>
          </a:xfrm>
        </p:spPr>
        <p:txBody>
          <a:bodyPr>
            <a:normAutofit/>
          </a:bodyPr>
          <a:lstStyle/>
          <a:p>
            <a:pPr marL="0" indent="0">
              <a:buNone/>
            </a:pPr>
            <a:r>
              <a:rPr lang="en-GB" dirty="0"/>
              <a:t>Political – BREXIT affected NHS staffing, including ability to employ more staff or replace healthcare workers.</a:t>
            </a:r>
          </a:p>
          <a:p>
            <a:pPr marL="0" indent="0">
              <a:buNone/>
            </a:pPr>
            <a:r>
              <a:rPr lang="en-GB" dirty="0"/>
              <a:t>Economic – MCHT is suffering from limited financial resources to motivate employees due to austerity measures. </a:t>
            </a:r>
          </a:p>
          <a:p>
            <a:pPr marL="0" indent="0">
              <a:buNone/>
            </a:pPr>
            <a:r>
              <a:rPr lang="en-GB" dirty="0"/>
              <a:t>Sociocultural - </a:t>
            </a:r>
            <a:r>
              <a:rPr lang="en-US" dirty="0"/>
              <a:t>MCHT staff absenteeism could be due to workers wanting to get rest from work to avoid burnouts. </a:t>
            </a:r>
            <a:endParaRPr lang="en-GB" dirty="0"/>
          </a:p>
          <a:p>
            <a:pPr marL="0" indent="0">
              <a:buNone/>
            </a:pPr>
            <a:endParaRPr lang="en-GB" dirty="0"/>
          </a:p>
          <a:p>
            <a:pPr marL="0" indent="0">
              <a:buNone/>
            </a:pPr>
            <a:endParaRPr lang="en-GB" dirty="0"/>
          </a:p>
        </p:txBody>
      </p:sp>
      <p:pic>
        <p:nvPicPr>
          <p:cNvPr id="1028" name="Picture 4" descr="PESTEL Analysis - Overview, Factors, Exampl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6942" y="1543843"/>
            <a:ext cx="4974771" cy="49149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661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PESTLE Analysis of MCHT (Cont’d)</a:t>
            </a:r>
          </a:p>
        </p:txBody>
      </p:sp>
      <p:sp>
        <p:nvSpPr>
          <p:cNvPr id="3" name="Content Placeholder 2"/>
          <p:cNvSpPr>
            <a:spLocks noGrp="1"/>
          </p:cNvSpPr>
          <p:nvPr>
            <p:ph idx="1"/>
          </p:nvPr>
        </p:nvSpPr>
        <p:spPr>
          <a:xfrm>
            <a:off x="6542690" y="1825625"/>
            <a:ext cx="5485187" cy="4351338"/>
          </a:xfrm>
        </p:spPr>
        <p:txBody>
          <a:bodyPr>
            <a:normAutofit/>
          </a:bodyPr>
          <a:lstStyle/>
          <a:p>
            <a:r>
              <a:rPr lang="en-GB" dirty="0"/>
              <a:t>Technology - </a:t>
            </a:r>
            <a:r>
              <a:rPr lang="en-US" dirty="0"/>
              <a:t>Hospitals that have effectively adopted technology make the work of their employees simpler to influence their commitment and willingness to work. </a:t>
            </a:r>
            <a:endParaRPr lang="en-GB" dirty="0"/>
          </a:p>
          <a:p>
            <a:r>
              <a:rPr lang="en-GB" dirty="0"/>
              <a:t>Legal – MCHT is subject to litigations for unsatisfied service users with the quality of service offered to them by the hospital. </a:t>
            </a:r>
          </a:p>
          <a:p>
            <a:r>
              <a:rPr lang="en-GB" dirty="0"/>
              <a:t>Environmental – These are factors within the hospital’s surroundings like too much cold, causing illness to employees and making them absent from work.</a:t>
            </a:r>
          </a:p>
        </p:txBody>
      </p:sp>
      <p:pic>
        <p:nvPicPr>
          <p:cNvPr id="2050" name="Picture 2" descr="What is PESTLE Analysis? Factors, Examples, Video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421" y="1772033"/>
            <a:ext cx="6258910" cy="4404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0167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Cause-and-Effect Analysis of the Issue </a:t>
            </a:r>
            <a:br>
              <a:rPr lang="en-GB" b="1" dirty="0"/>
            </a:br>
            <a:endParaRPr lang="en-GB" b="1" dirty="0"/>
          </a:p>
        </p:txBody>
      </p:sp>
      <p:sp>
        <p:nvSpPr>
          <p:cNvPr id="3" name="Content Placeholder 2"/>
          <p:cNvSpPr>
            <a:spLocks noGrp="1"/>
          </p:cNvSpPr>
          <p:nvPr>
            <p:ph idx="1"/>
          </p:nvPr>
        </p:nvSpPr>
        <p:spPr>
          <a:xfrm>
            <a:off x="6321972" y="1471392"/>
            <a:ext cx="5425966" cy="5210761"/>
          </a:xfrm>
        </p:spPr>
        <p:txBody>
          <a:bodyPr>
            <a:normAutofit/>
          </a:bodyPr>
          <a:lstStyle/>
          <a:p>
            <a:pPr marL="0" indent="0">
              <a:buNone/>
            </a:pPr>
            <a:r>
              <a:rPr lang="en-GB" b="1" dirty="0"/>
              <a:t>Personal Factors </a:t>
            </a:r>
          </a:p>
          <a:p>
            <a:pPr>
              <a:buFontTx/>
              <a:buChar char="-"/>
            </a:pPr>
            <a:r>
              <a:rPr lang="en-GB" dirty="0"/>
              <a:t>Illness </a:t>
            </a:r>
          </a:p>
          <a:p>
            <a:pPr>
              <a:buFontTx/>
              <a:buChar char="-"/>
            </a:pPr>
            <a:r>
              <a:rPr lang="en-GB" dirty="0"/>
              <a:t>Marital Status </a:t>
            </a:r>
          </a:p>
          <a:p>
            <a:pPr marL="0" indent="0">
              <a:buNone/>
            </a:pPr>
            <a:r>
              <a:rPr lang="en-GB" b="1" dirty="0"/>
              <a:t>Workplace Factors</a:t>
            </a:r>
          </a:p>
          <a:p>
            <a:pPr>
              <a:buFontTx/>
              <a:buChar char="-"/>
            </a:pPr>
            <a:r>
              <a:rPr lang="en-GB" dirty="0"/>
              <a:t>Location of the facility </a:t>
            </a:r>
          </a:p>
          <a:p>
            <a:pPr>
              <a:buFontTx/>
              <a:buChar char="-"/>
            </a:pPr>
            <a:r>
              <a:rPr lang="en-GB" dirty="0"/>
              <a:t>Workload </a:t>
            </a:r>
          </a:p>
          <a:p>
            <a:pPr>
              <a:buFontTx/>
              <a:buChar char="-"/>
            </a:pPr>
            <a:r>
              <a:rPr lang="en-GB" dirty="0"/>
              <a:t>Unsupportive work environment</a:t>
            </a:r>
          </a:p>
          <a:p>
            <a:pPr marL="0" indent="0">
              <a:buNone/>
            </a:pPr>
            <a:r>
              <a:rPr lang="en-GB" b="1" dirty="0"/>
              <a:t>Effects</a:t>
            </a:r>
            <a:r>
              <a:rPr lang="en-GB" dirty="0"/>
              <a:t> </a:t>
            </a:r>
          </a:p>
          <a:p>
            <a:pPr>
              <a:buFontTx/>
              <a:buChar char="-"/>
            </a:pPr>
            <a:r>
              <a:rPr lang="en-GB" dirty="0"/>
              <a:t>Staff shortages </a:t>
            </a:r>
          </a:p>
          <a:p>
            <a:pPr>
              <a:buFontTx/>
              <a:buChar char="-"/>
            </a:pPr>
            <a:r>
              <a:rPr lang="en-GB" dirty="0"/>
              <a:t>Medical errors </a:t>
            </a:r>
          </a:p>
          <a:p>
            <a:pPr>
              <a:buFontTx/>
              <a:buChar char="-"/>
            </a:pPr>
            <a:r>
              <a:rPr lang="en-GB" dirty="0"/>
              <a:t>Low morale and confidence among workers</a:t>
            </a:r>
          </a:p>
        </p:txBody>
      </p:sp>
      <p:pic>
        <p:nvPicPr>
          <p:cNvPr id="3076" name="Picture 4" descr="How to Improve Employee Attendance and Engagement in a small setup - ClockI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96815"/>
            <a:ext cx="6321972" cy="4335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4222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Evaluation of Solutions for Absenteeism </a:t>
            </a:r>
          </a:p>
        </p:txBody>
      </p:sp>
      <p:sp>
        <p:nvSpPr>
          <p:cNvPr id="3" name="Content Placeholder 2"/>
          <p:cNvSpPr>
            <a:spLocks noGrp="1"/>
          </p:cNvSpPr>
          <p:nvPr>
            <p:ph idx="1"/>
          </p:nvPr>
        </p:nvSpPr>
        <p:spPr/>
        <p:txBody>
          <a:bodyPr/>
          <a:lstStyle/>
          <a:p>
            <a:r>
              <a:rPr lang="en-US" dirty="0"/>
              <a:t>Develop disciplinary proceedings for excessive absenteeism among employees (</a:t>
            </a:r>
            <a:r>
              <a:rPr lang="en-US" dirty="0" err="1"/>
              <a:t>Kocakulah</a:t>
            </a:r>
            <a:r>
              <a:rPr lang="en-US" dirty="0"/>
              <a:t> et al., 2016).</a:t>
            </a:r>
          </a:p>
          <a:p>
            <a:r>
              <a:rPr lang="en-US" dirty="0"/>
              <a:t>Formulate employees assistant </a:t>
            </a:r>
            <a:r>
              <a:rPr lang="en-US" dirty="0" err="1"/>
              <a:t>programmes</a:t>
            </a:r>
            <a:r>
              <a:rPr lang="en-US" dirty="0"/>
              <a:t> that focus on issues beyond work affecting employees (</a:t>
            </a:r>
            <a:r>
              <a:rPr lang="en-US" dirty="0" err="1"/>
              <a:t>Quinley</a:t>
            </a:r>
            <a:r>
              <a:rPr lang="en-US" dirty="0"/>
              <a:t>, 2003). </a:t>
            </a:r>
          </a:p>
          <a:p>
            <a:r>
              <a:rPr lang="en-US" dirty="0"/>
              <a:t>Create a positive </a:t>
            </a:r>
            <a:r>
              <a:rPr lang="en-US" dirty="0" err="1"/>
              <a:t>organisational</a:t>
            </a:r>
            <a:r>
              <a:rPr lang="en-US" dirty="0"/>
              <a:t> culture (</a:t>
            </a:r>
            <a:r>
              <a:rPr lang="en-US" dirty="0" err="1"/>
              <a:t>Trauman</a:t>
            </a:r>
            <a:r>
              <a:rPr lang="en-US" dirty="0"/>
              <a:t>, 2003). </a:t>
            </a:r>
          </a:p>
          <a:p>
            <a:r>
              <a:rPr lang="en-US" dirty="0"/>
              <a:t>MCHT should adopt flexible scheduling of tasks so that employees have better balance of their work and life (Brown, 2003). </a:t>
            </a:r>
          </a:p>
          <a:p>
            <a:r>
              <a:rPr lang="en-US" dirty="0"/>
              <a:t>Provide incentives and competitive salaries to its staff to make them more committed to their duties. </a:t>
            </a:r>
            <a:endParaRPr lang="en-GB" dirty="0"/>
          </a:p>
        </p:txBody>
      </p:sp>
    </p:spTree>
    <p:extLst>
      <p:ext uri="{BB962C8B-B14F-4D97-AF65-F5344CB8AC3E}">
        <p14:creationId xmlns:p14="http://schemas.microsoft.com/office/powerpoint/2010/main" val="1564312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Recommended Solution: Creating a Positive Workplace Environment </a:t>
            </a:r>
            <a:br>
              <a:rPr lang="en-GB" b="1" dirty="0"/>
            </a:br>
            <a:endParaRPr lang="en-GB" b="1"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Plan </a:t>
            </a:r>
          </a:p>
          <a:p>
            <a:r>
              <a:rPr lang="en-US" dirty="0"/>
              <a:t>Have a seat-down with all employees of MCHT. </a:t>
            </a:r>
          </a:p>
          <a:p>
            <a:r>
              <a:rPr lang="en-US" dirty="0"/>
              <a:t>Allow employees to speak out rightly about their workplace grievances and what they need to be done to solve their issues.</a:t>
            </a:r>
          </a:p>
          <a:p>
            <a:r>
              <a:rPr lang="en-US" dirty="0"/>
              <a:t>Departmental leaders will be required to stay close to their workers in a move to understand their needs in out of work and support them where necessary.  </a:t>
            </a:r>
          </a:p>
          <a:p>
            <a:pPr marL="0" indent="0">
              <a:buNone/>
            </a:pPr>
            <a:r>
              <a:rPr lang="en-US" b="1" dirty="0"/>
              <a:t>Success Measures </a:t>
            </a:r>
          </a:p>
          <a:p>
            <a:r>
              <a:rPr lang="en-US" dirty="0"/>
              <a:t>A drop in the frequency of absenteeism cases at MCHT.</a:t>
            </a:r>
          </a:p>
          <a:p>
            <a:r>
              <a:rPr lang="en-US" dirty="0"/>
              <a:t>A reduction in absenteeism cases. </a:t>
            </a:r>
          </a:p>
          <a:p>
            <a:r>
              <a:rPr lang="en-US" dirty="0"/>
              <a:t>Employee commitment and willingness to work. </a:t>
            </a:r>
          </a:p>
          <a:p>
            <a:r>
              <a:rPr lang="en-US" dirty="0"/>
              <a:t>Reduced expenditures.</a:t>
            </a:r>
          </a:p>
          <a:p>
            <a:r>
              <a:rPr lang="en-US" dirty="0"/>
              <a:t>Enhanced quality of healthcare.</a:t>
            </a:r>
            <a:endParaRPr lang="en-GB" dirty="0"/>
          </a:p>
        </p:txBody>
      </p:sp>
    </p:spTree>
    <p:extLst>
      <p:ext uri="{BB962C8B-B14F-4D97-AF65-F5344CB8AC3E}">
        <p14:creationId xmlns:p14="http://schemas.microsoft.com/office/powerpoint/2010/main" val="1527833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 </a:t>
            </a:r>
          </a:p>
        </p:txBody>
      </p:sp>
      <p:sp>
        <p:nvSpPr>
          <p:cNvPr id="3" name="Content Placeholder 2"/>
          <p:cNvSpPr>
            <a:spLocks noGrp="1"/>
          </p:cNvSpPr>
          <p:nvPr>
            <p:ph idx="1"/>
          </p:nvPr>
        </p:nvSpPr>
        <p:spPr/>
        <p:txBody>
          <a:bodyPr>
            <a:normAutofit lnSpcReduction="10000"/>
          </a:bodyPr>
          <a:lstStyle/>
          <a:p>
            <a:r>
              <a:rPr lang="en-US" dirty="0"/>
              <a:t>Absenteeism is undoubtedly a key issue in healthcare </a:t>
            </a:r>
            <a:r>
              <a:rPr lang="en-US" dirty="0" err="1"/>
              <a:t>organisations</a:t>
            </a:r>
            <a:r>
              <a:rPr lang="en-US" dirty="0"/>
              <a:t> that leads to financial losses and a decline in the quality of service.</a:t>
            </a:r>
          </a:p>
          <a:p>
            <a:r>
              <a:rPr lang="en-US" dirty="0"/>
              <a:t>The PESTLE analysis of the </a:t>
            </a:r>
            <a:r>
              <a:rPr lang="en-US" dirty="0" err="1"/>
              <a:t>organisation</a:t>
            </a:r>
            <a:r>
              <a:rPr lang="en-US" dirty="0"/>
              <a:t> showed that this could be due to external factors such lack of finances to compensate and motivate employees to stay work.</a:t>
            </a:r>
          </a:p>
          <a:p>
            <a:r>
              <a:rPr lang="en-US" dirty="0"/>
              <a:t>Absenteeism results from individual factors such as illness and marital status, or workplaces aspects such like heavy workloads.</a:t>
            </a:r>
          </a:p>
          <a:p>
            <a:r>
              <a:rPr lang="en-US" dirty="0"/>
              <a:t>Solutions to this problem include formulating disciplinary frameworks, developing employee assistant programs, proving incentives to the workers, and coming up with a positive workplace culture. </a:t>
            </a:r>
          </a:p>
          <a:p>
            <a:r>
              <a:rPr lang="en-US" dirty="0"/>
              <a:t>MCHT’s case, a positive </a:t>
            </a:r>
            <a:r>
              <a:rPr lang="en-US" dirty="0" err="1"/>
              <a:t>organisational</a:t>
            </a:r>
            <a:r>
              <a:rPr lang="en-US" dirty="0"/>
              <a:t> culture is the most viable option as it is inclusive and engages employees in the change process.  </a:t>
            </a:r>
            <a:endParaRPr lang="en-GB" dirty="0"/>
          </a:p>
        </p:txBody>
      </p:sp>
    </p:spTree>
    <p:extLst>
      <p:ext uri="{BB962C8B-B14F-4D97-AF65-F5344CB8AC3E}">
        <p14:creationId xmlns:p14="http://schemas.microsoft.com/office/powerpoint/2010/main" val="14555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References </a:t>
            </a:r>
          </a:p>
        </p:txBody>
      </p:sp>
      <p:sp>
        <p:nvSpPr>
          <p:cNvPr id="3" name="Content Placeholder 2"/>
          <p:cNvSpPr>
            <a:spLocks noGrp="1"/>
          </p:cNvSpPr>
          <p:nvPr>
            <p:ph idx="1"/>
          </p:nvPr>
        </p:nvSpPr>
        <p:spPr>
          <a:xfrm>
            <a:off x="838200" y="1690688"/>
            <a:ext cx="10515600" cy="4963018"/>
          </a:xfrm>
        </p:spPr>
        <p:txBody>
          <a:bodyPr>
            <a:noAutofit/>
          </a:bodyPr>
          <a:lstStyle/>
          <a:p>
            <a:r>
              <a:rPr lang="en-GB" sz="1200" dirty="0" err="1"/>
              <a:t>Bajorek</a:t>
            </a:r>
            <a:r>
              <a:rPr lang="en-GB" sz="1200" dirty="0"/>
              <a:t>, Z. and Guest, D. (2019). The Impact of Temporary Staff on Permanent Staff in Accident and Emergency Departments. </a:t>
            </a:r>
            <a:r>
              <a:rPr lang="en-GB" sz="1200" i="1" dirty="0"/>
              <a:t>Journal of Organizational Effectiveness: People and Performance</a:t>
            </a:r>
            <a:r>
              <a:rPr lang="en-GB" sz="1200" dirty="0"/>
              <a:t>, 6(1), pp.2–18.</a:t>
            </a:r>
          </a:p>
          <a:p>
            <a:r>
              <a:rPr lang="en-GB" sz="1200" dirty="0" err="1"/>
              <a:t>Belita</a:t>
            </a:r>
            <a:r>
              <a:rPr lang="en-GB" sz="1200" dirty="0"/>
              <a:t>, A., </a:t>
            </a:r>
            <a:r>
              <a:rPr lang="en-GB" sz="1200" dirty="0" err="1"/>
              <a:t>Mbindyo</a:t>
            </a:r>
            <a:r>
              <a:rPr lang="en-GB" sz="1200" dirty="0"/>
              <a:t>, P. and English, M. (2013). Absenteeism Amongst Health Workers – Developing a Typology to Support Empiric Work in low-income Countries and Characterizing Reported Associations. </a:t>
            </a:r>
            <a:r>
              <a:rPr lang="en-GB" sz="1200" i="1" dirty="0"/>
              <a:t>Human Resources for Health</a:t>
            </a:r>
            <a:r>
              <a:rPr lang="en-GB" sz="1200" dirty="0"/>
              <a:t>, 11(1).</a:t>
            </a:r>
          </a:p>
          <a:p>
            <a:r>
              <a:rPr lang="en-GB" sz="1200" dirty="0" err="1"/>
              <a:t>Borda</a:t>
            </a:r>
            <a:r>
              <a:rPr lang="en-GB" sz="1200" dirty="0"/>
              <a:t>, R.G. and Norman, I.J. (1997). Testing a Model of Absence and Intent to Stay in employment: a Study of Registered Nurses in Malta. </a:t>
            </a:r>
            <a:r>
              <a:rPr lang="en-GB" sz="1200" i="1" dirty="0"/>
              <a:t>International Journal of Nursing Studies</a:t>
            </a:r>
            <a:r>
              <a:rPr lang="en-GB" sz="1200" dirty="0"/>
              <a:t>, 34(5), pp.375–384.</a:t>
            </a:r>
          </a:p>
          <a:p>
            <a:r>
              <a:rPr lang="en-GB" sz="1200" dirty="0"/>
              <a:t>Bush, T. (2019). </a:t>
            </a:r>
            <a:r>
              <a:rPr lang="en-GB" sz="1200" i="1" dirty="0"/>
              <a:t>PESTLE Analysis of the NHS</a:t>
            </a:r>
            <a:r>
              <a:rPr lang="en-GB" sz="1200" dirty="0"/>
              <a:t>. [online] PESTLE Analysis. Available at: https://pestleanalysis.com/nhs-pestle-analysis/.</a:t>
            </a:r>
          </a:p>
          <a:p>
            <a:r>
              <a:rPr lang="en-GB" sz="1200" dirty="0"/>
              <a:t>Campbell, D. (2021). </a:t>
            </a:r>
            <a:r>
              <a:rPr lang="en-GB" sz="1200" i="1" dirty="0"/>
              <a:t>NHS Staff Absences Due to </a:t>
            </a:r>
            <a:r>
              <a:rPr lang="en-GB" sz="1200" i="1" dirty="0" err="1"/>
              <a:t>Covid</a:t>
            </a:r>
            <a:r>
              <a:rPr lang="en-GB" sz="1200" i="1" dirty="0"/>
              <a:t> Soar by 38% in England</a:t>
            </a:r>
            <a:r>
              <a:rPr lang="en-GB" sz="1200" dirty="0"/>
              <a:t>. [online] the Guardian. Available at: https://www.theguardian.com/world/2021/dec/23/nhs-staff-sick-days-absence-england-covid.</a:t>
            </a:r>
          </a:p>
          <a:p>
            <a:r>
              <a:rPr lang="en-GB" sz="1200" dirty="0"/>
              <a:t>CIPD (2021). </a:t>
            </a:r>
            <a:r>
              <a:rPr lang="en-GB" sz="1200" i="1" dirty="0"/>
              <a:t>PESTLE Analysis</a:t>
            </a:r>
            <a:r>
              <a:rPr lang="en-GB" sz="1200" dirty="0"/>
              <a:t>. [online] CIPD. Available at: https://www.cipd.co.uk/knowledge/strategy/organisational-development/pestle-analysis-factsheet#gref.</a:t>
            </a:r>
          </a:p>
          <a:p>
            <a:r>
              <a:rPr lang="en-GB" sz="1200" dirty="0"/>
              <a:t>King's Fund (2019). </a:t>
            </a:r>
            <a:r>
              <a:rPr lang="en-GB" sz="1200" i="1" dirty="0"/>
              <a:t>NHS Sickness Absence</a:t>
            </a:r>
            <a:r>
              <a:rPr lang="en-GB" sz="1200" dirty="0"/>
              <a:t>. [online] The King’s Fund. Available at: https://www.kingsfund.org.uk/blog/2019/10/nhs-sickness-absence.</a:t>
            </a:r>
          </a:p>
          <a:p>
            <a:r>
              <a:rPr lang="en-GB" sz="1200" dirty="0" err="1"/>
              <a:t>Kocakulah</a:t>
            </a:r>
            <a:r>
              <a:rPr lang="en-GB" sz="1200" dirty="0"/>
              <a:t>, M.C., Kelley, A.G., Mitchell, K.M. and </a:t>
            </a:r>
            <a:r>
              <a:rPr lang="en-GB" sz="1200" dirty="0" err="1"/>
              <a:t>Ruggieri</a:t>
            </a:r>
            <a:r>
              <a:rPr lang="en-GB" sz="1200" dirty="0"/>
              <a:t>, M.P. (2016). Absenteeism Problems and Costs: Causes, Effects and Cures. </a:t>
            </a:r>
            <a:r>
              <a:rPr lang="en-GB" sz="1200" i="1" dirty="0"/>
              <a:t>International Business &amp; Economics Research Journal (IBER)</a:t>
            </a:r>
            <a:r>
              <a:rPr lang="en-GB" sz="1200" dirty="0"/>
              <a:t>, 15(3), pp.89–96.</a:t>
            </a:r>
          </a:p>
          <a:p>
            <a:r>
              <a:rPr lang="en-GB" sz="1200" dirty="0"/>
              <a:t>Moberly, T. (2018). Sickness Absence Rates Across the NHS. </a:t>
            </a:r>
            <a:r>
              <a:rPr lang="en-GB" sz="1200" i="1" dirty="0"/>
              <a:t>BMJ</a:t>
            </a:r>
            <a:r>
              <a:rPr lang="en-GB" sz="1200" dirty="0"/>
              <a:t>, p.k2210.</a:t>
            </a:r>
          </a:p>
          <a:p>
            <a:r>
              <a:rPr lang="en-GB" sz="1200" dirty="0" err="1"/>
              <a:t>Neuborne</a:t>
            </a:r>
            <a:r>
              <a:rPr lang="en-GB" sz="1200" dirty="0"/>
              <a:t>, E. (1970). The Carrot , not the Stick. </a:t>
            </a:r>
            <a:r>
              <a:rPr lang="en-GB" sz="1200" i="1" dirty="0"/>
              <a:t>Potentials</a:t>
            </a:r>
            <a:r>
              <a:rPr lang="en-GB" sz="1200" dirty="0"/>
              <a:t>, 36, pp.39–41.</a:t>
            </a:r>
          </a:p>
          <a:p>
            <a:r>
              <a:rPr lang="en-GB" sz="1200" dirty="0" err="1"/>
              <a:t>Quinley</a:t>
            </a:r>
            <a:r>
              <a:rPr lang="en-GB" sz="1200" dirty="0"/>
              <a:t>, K. (2003). EAPs: a Benefit That Can Trim Your Disability and Absenteeism Costs. </a:t>
            </a:r>
            <a:r>
              <a:rPr lang="en-GB" sz="1200" i="1" dirty="0"/>
              <a:t>Compensation &amp; Benefits Report</a:t>
            </a:r>
            <a:r>
              <a:rPr lang="en-GB" sz="1200" dirty="0"/>
              <a:t>, 17, pp.6–8.</a:t>
            </a:r>
          </a:p>
          <a:p>
            <a:r>
              <a:rPr lang="en-GB" sz="1200" dirty="0"/>
              <a:t>Read, R. and </a:t>
            </a:r>
            <a:r>
              <a:rPr lang="en-GB" sz="1200" dirty="0" err="1"/>
              <a:t>Fenge</a:t>
            </a:r>
            <a:r>
              <a:rPr lang="en-GB" sz="1200" dirty="0"/>
              <a:t>, L.-A. (2018). What Does </a:t>
            </a:r>
            <a:r>
              <a:rPr lang="en-GB" sz="1200" dirty="0" err="1"/>
              <a:t>Brexit</a:t>
            </a:r>
            <a:r>
              <a:rPr lang="en-GB" sz="1200" dirty="0"/>
              <a:t> Mean for the UK Social Care workforce? Perspectives from the Recruitment and Retention Frontline. </a:t>
            </a:r>
            <a:r>
              <a:rPr lang="en-GB" sz="1200" i="1" dirty="0"/>
              <a:t>Health &amp; Social Care in the Community</a:t>
            </a:r>
            <a:r>
              <a:rPr lang="en-GB" sz="1200" dirty="0"/>
              <a:t>, 27(3).</a:t>
            </a:r>
          </a:p>
        </p:txBody>
      </p:sp>
    </p:spTree>
    <p:extLst>
      <p:ext uri="{BB962C8B-B14F-4D97-AF65-F5344CB8AC3E}">
        <p14:creationId xmlns:p14="http://schemas.microsoft.com/office/powerpoint/2010/main" val="29127228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234</TotalTime>
  <Words>2662</Words>
  <Application>Microsoft Office PowerPoint</Application>
  <PresentationFormat>Widescreen</PresentationFormat>
  <Paragraphs>112</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Exploring Employee Absenteeism as a Predominant Issue in Healthcare  Case Study:Mid Cheshire Hospitals NHS Foundation Trust (MCHT). </vt:lpstr>
      <vt:lpstr>Introduction </vt:lpstr>
      <vt:lpstr>Nature and Impact of Absenteeism on MCHT and Employees  </vt:lpstr>
      <vt:lpstr>PESTLE Analysis of MCHT </vt:lpstr>
      <vt:lpstr>PESTLE Analysis of MCHT (Cont’d)</vt:lpstr>
      <vt:lpstr>Cause-and-Effect Analysis of the Issue  </vt:lpstr>
      <vt:lpstr>Evaluation of Solutions for Absenteeism </vt:lpstr>
      <vt:lpstr>Recommended Solution: Creating a Positive Workplace Environment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Employees Absenteeism an Issue in Healthcare  Case Study: Mid Cheshire Hospitals NHS Foundation Trust (MCHT).</dc:title>
  <dc:creator>Espos search</dc:creator>
  <cp:lastModifiedBy>Janepher Namitala</cp:lastModifiedBy>
  <cp:revision>18</cp:revision>
  <dcterms:created xsi:type="dcterms:W3CDTF">2022-03-10T11:59:36Z</dcterms:created>
  <dcterms:modified xsi:type="dcterms:W3CDTF">2022-03-11T19:12:03Z</dcterms:modified>
</cp:coreProperties>
</file>