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71" r:id="rId3"/>
    <p:sldId id="272" r:id="rId4"/>
    <p:sldId id="273" r:id="rId5"/>
    <p:sldId id="274" r:id="rId6"/>
    <p:sldId id="275" r:id="rId7"/>
    <p:sldId id="276" r:id="rId8"/>
    <p:sldId id="277" r:id="rId9"/>
    <p:sldId id="278" r:id="rId10"/>
    <p:sldId id="298" r:id="rId11"/>
    <p:sldId id="299" r:id="rId12"/>
    <p:sldId id="300" r:id="rId13"/>
    <p:sldId id="301" r:id="rId14"/>
    <p:sldId id="303" r:id="rId15"/>
    <p:sldId id="294" r:id="rId16"/>
    <p:sldId id="29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59" d="100"/>
          <a:sy n="59" d="100"/>
        </p:scale>
        <p:origin x="162" y="3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3EF97A-581C-426B-9304-0624748C37F0}" type="datetimeFigureOut">
              <a:rPr lang="en-GB" smtClean="0"/>
              <a:t>15/11/2017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CA3346-7DDC-4D23-86CA-2FE9B062CF0A}" type="slidenum">
              <a:rPr lang="en-GB" smtClean="0"/>
              <a:t>‹#›</a:t>
            </a:fld>
            <a:endParaRPr lang="en-GB"/>
          </a:p>
        </p:txBody>
      </p:sp>
    </p:spTree>
    <p:extLst>
      <p:ext uri="{BB962C8B-B14F-4D97-AF65-F5344CB8AC3E}">
        <p14:creationId xmlns:p14="http://schemas.microsoft.com/office/powerpoint/2010/main" val="1134851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2EEAA0F5-8C00-4521-A8E9-CA704EE0792B}" type="datetimeFigureOut">
              <a:rPr lang="en-GB" smtClean="0"/>
              <a:t>15/11/2017</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ECC26FCF-987F-4FAA-A709-FB1753075B7B}" type="slidenum">
              <a:rPr lang="en-GB" smtClean="0"/>
              <a:t>‹#›</a:t>
            </a:fld>
            <a:endParaRPr lang="en-GB"/>
          </a:p>
        </p:txBody>
      </p:sp>
    </p:spTree>
    <p:extLst>
      <p:ext uri="{BB962C8B-B14F-4D97-AF65-F5344CB8AC3E}">
        <p14:creationId xmlns:p14="http://schemas.microsoft.com/office/powerpoint/2010/main" val="3000862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EAA0F5-8C00-4521-A8E9-CA704EE0792B}" type="datetimeFigureOut">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C26FCF-987F-4FAA-A709-FB1753075B7B}" type="slidenum">
              <a:rPr lang="en-GB" smtClean="0"/>
              <a:t>‹#›</a:t>
            </a:fld>
            <a:endParaRPr lang="en-GB"/>
          </a:p>
        </p:txBody>
      </p:sp>
    </p:spTree>
    <p:extLst>
      <p:ext uri="{BB962C8B-B14F-4D97-AF65-F5344CB8AC3E}">
        <p14:creationId xmlns:p14="http://schemas.microsoft.com/office/powerpoint/2010/main" val="2529752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EAA0F5-8C00-4521-A8E9-CA704EE0792B}" type="datetimeFigureOut">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CC26FCF-987F-4FAA-A709-FB1753075B7B}" type="slidenum">
              <a:rPr lang="en-GB" smtClean="0"/>
              <a:t>‹#›</a:t>
            </a:fld>
            <a:endParaRPr lang="en-GB"/>
          </a:p>
        </p:txBody>
      </p:sp>
    </p:spTree>
    <p:extLst>
      <p:ext uri="{BB962C8B-B14F-4D97-AF65-F5344CB8AC3E}">
        <p14:creationId xmlns:p14="http://schemas.microsoft.com/office/powerpoint/2010/main" val="938011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EEAA0F5-8C00-4521-A8E9-CA704EE0792B}" type="datetimeFigureOut">
              <a:rPr lang="en-GB" smtClean="0"/>
              <a:t>15/11/2017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C26FCF-987F-4FAA-A709-FB1753075B7B}" type="slidenum">
              <a:rPr lang="en-GB" smtClean="0"/>
              <a:t>‹#›</a:t>
            </a:fld>
            <a:endParaRPr lang="en-GB"/>
          </a:p>
        </p:txBody>
      </p:sp>
    </p:spTree>
    <p:extLst>
      <p:ext uri="{BB962C8B-B14F-4D97-AF65-F5344CB8AC3E}">
        <p14:creationId xmlns:p14="http://schemas.microsoft.com/office/powerpoint/2010/main" val="1267171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EEAA0F5-8C00-4521-A8E9-CA704EE0792B}" type="datetimeFigureOut">
              <a:rPr lang="en-GB" smtClean="0"/>
              <a:t>15/11/2017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C26FCF-987F-4FAA-A709-FB1753075B7B}" type="slidenum">
              <a:rPr lang="en-GB" smtClean="0"/>
              <a:t>‹#›</a:t>
            </a:fld>
            <a:endParaRPr lang="en-GB"/>
          </a:p>
        </p:txBody>
      </p:sp>
    </p:spTree>
    <p:extLst>
      <p:ext uri="{BB962C8B-B14F-4D97-AF65-F5344CB8AC3E}">
        <p14:creationId xmlns:p14="http://schemas.microsoft.com/office/powerpoint/2010/main" val="1903421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EEAA0F5-8C00-4521-A8E9-CA704EE0792B}" type="datetimeFigureOut">
              <a:rPr lang="en-GB" smtClean="0"/>
              <a:t>15/11/2017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C26FCF-987F-4FAA-A709-FB1753075B7B}" type="slidenum">
              <a:rPr lang="en-GB" smtClean="0"/>
              <a:t>‹#›</a:t>
            </a:fld>
            <a:endParaRPr lang="en-GB"/>
          </a:p>
        </p:txBody>
      </p:sp>
    </p:spTree>
    <p:extLst>
      <p:ext uri="{BB962C8B-B14F-4D97-AF65-F5344CB8AC3E}">
        <p14:creationId xmlns:p14="http://schemas.microsoft.com/office/powerpoint/2010/main" val="3083000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EAA0F5-8C00-4521-A8E9-CA704EE0792B}" type="datetimeFigureOut">
              <a:rPr lang="en-GB" smtClean="0"/>
              <a:t>15/11/2017</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CC26FCF-987F-4FAA-A709-FB1753075B7B}" type="slidenum">
              <a:rPr lang="en-GB" smtClean="0"/>
              <a:t>‹#›</a:t>
            </a:fld>
            <a:endParaRPr lang="en-GB"/>
          </a:p>
        </p:txBody>
      </p:sp>
    </p:spTree>
    <p:extLst>
      <p:ext uri="{BB962C8B-B14F-4D97-AF65-F5344CB8AC3E}">
        <p14:creationId xmlns:p14="http://schemas.microsoft.com/office/powerpoint/2010/main" val="3463350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EAA0F5-8C00-4521-A8E9-CA704EE0792B}" type="datetimeFigureOut">
              <a:rPr lang="en-GB" smtClean="0"/>
              <a:t>15/11/2017</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CC26FCF-987F-4FAA-A709-FB1753075B7B}" type="slidenum">
              <a:rPr lang="en-GB" smtClean="0"/>
              <a:t>‹#›</a:t>
            </a:fld>
            <a:endParaRPr lang="en-GB"/>
          </a:p>
        </p:txBody>
      </p:sp>
    </p:spTree>
    <p:extLst>
      <p:ext uri="{BB962C8B-B14F-4D97-AF65-F5344CB8AC3E}">
        <p14:creationId xmlns:p14="http://schemas.microsoft.com/office/powerpoint/2010/main" val="817584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EAA0F5-8C00-4521-A8E9-CA704EE0792B}" type="datetimeFigureOut">
              <a:rPr lang="en-GB" smtClean="0"/>
              <a:t>15/11/2017</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CC26FCF-987F-4FAA-A709-FB1753075B7B}" type="slidenum">
              <a:rPr lang="en-GB" smtClean="0"/>
              <a:t>‹#›</a:t>
            </a:fld>
            <a:endParaRPr lang="en-GB"/>
          </a:p>
        </p:txBody>
      </p:sp>
    </p:spTree>
    <p:extLst>
      <p:ext uri="{BB962C8B-B14F-4D97-AF65-F5344CB8AC3E}">
        <p14:creationId xmlns:p14="http://schemas.microsoft.com/office/powerpoint/2010/main" val="3548973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EAA0F5-8C00-4521-A8E9-CA704EE0792B}" type="datetimeFigureOut">
              <a:rPr lang="en-GB" smtClean="0"/>
              <a:t>15/11/2017</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CC26FCF-987F-4FAA-A709-FB1753075B7B}" type="slidenum">
              <a:rPr lang="en-GB" smtClean="0"/>
              <a:t>‹#›</a:t>
            </a:fld>
            <a:endParaRPr lang="en-GB"/>
          </a:p>
        </p:txBody>
      </p:sp>
    </p:spTree>
    <p:extLst>
      <p:ext uri="{BB962C8B-B14F-4D97-AF65-F5344CB8AC3E}">
        <p14:creationId xmlns:p14="http://schemas.microsoft.com/office/powerpoint/2010/main" val="2793453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EAA0F5-8C00-4521-A8E9-CA704EE0792B}" type="datetimeFigureOut">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CC26FCF-987F-4FAA-A709-FB1753075B7B}" type="slidenum">
              <a:rPr lang="en-GB" smtClean="0"/>
              <a:t>‹#›</a:t>
            </a:fld>
            <a:endParaRPr lang="en-GB"/>
          </a:p>
        </p:txBody>
      </p:sp>
    </p:spTree>
    <p:extLst>
      <p:ext uri="{BB962C8B-B14F-4D97-AF65-F5344CB8AC3E}">
        <p14:creationId xmlns:p14="http://schemas.microsoft.com/office/powerpoint/2010/main" val="5351250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EAA0F5-8C00-4521-A8E9-CA704EE0792B}" type="datetimeFigureOut">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CC26FCF-987F-4FAA-A709-FB1753075B7B}" type="slidenum">
              <a:rPr lang="en-GB" smtClean="0"/>
              <a:t>‹#›</a:t>
            </a:fld>
            <a:endParaRPr lang="en-GB"/>
          </a:p>
        </p:txBody>
      </p:sp>
    </p:spTree>
    <p:extLst>
      <p:ext uri="{BB962C8B-B14F-4D97-AF65-F5344CB8AC3E}">
        <p14:creationId xmlns:p14="http://schemas.microsoft.com/office/powerpoint/2010/main" val="3854821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EAA0F5-8C00-4521-A8E9-CA704EE0792B}" type="datetimeFigureOut">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CC26FCF-987F-4FAA-A709-FB1753075B7B}" type="slidenum">
              <a:rPr lang="en-GB" smtClean="0"/>
              <a:t>‹#›</a:t>
            </a:fld>
            <a:endParaRPr lang="en-GB"/>
          </a:p>
        </p:txBody>
      </p:sp>
    </p:spTree>
    <p:extLst>
      <p:ext uri="{BB962C8B-B14F-4D97-AF65-F5344CB8AC3E}">
        <p14:creationId xmlns:p14="http://schemas.microsoft.com/office/powerpoint/2010/main" val="40433040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EEAA0F5-8C00-4521-A8E9-CA704EE0792B}" type="datetimeFigureOut">
              <a:rPr lang="en-GB" smtClean="0"/>
              <a:t>15/11/2017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C26FCF-987F-4FAA-A709-FB1753075B7B}" type="slidenum">
              <a:rPr lang="en-GB" smtClean="0"/>
              <a:t>‹#›</a:t>
            </a:fld>
            <a:endParaRPr lang="en-GB"/>
          </a:p>
        </p:txBody>
      </p:sp>
    </p:spTree>
    <p:extLst>
      <p:ext uri="{BB962C8B-B14F-4D97-AF65-F5344CB8AC3E}">
        <p14:creationId xmlns:p14="http://schemas.microsoft.com/office/powerpoint/2010/main" val="42929855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EEAA0F5-8C00-4521-A8E9-CA704EE0792B}" type="datetimeFigureOut">
              <a:rPr lang="en-GB" smtClean="0"/>
              <a:t>15/11/2017</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ECC26FCF-987F-4FAA-A709-FB1753075B7B}" type="slidenum">
              <a:rPr lang="en-GB" smtClean="0"/>
              <a:t>‹#›</a:t>
            </a:fld>
            <a:endParaRPr lang="en-GB"/>
          </a:p>
        </p:txBody>
      </p:sp>
    </p:spTree>
    <p:extLst>
      <p:ext uri="{BB962C8B-B14F-4D97-AF65-F5344CB8AC3E}">
        <p14:creationId xmlns:p14="http://schemas.microsoft.com/office/powerpoint/2010/main" val="24663329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2EEAA0F5-8C00-4521-A8E9-CA704EE0792B}" type="datetimeFigureOut">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C26FCF-987F-4FAA-A709-FB1753075B7B}" type="slidenum">
              <a:rPr lang="en-GB" smtClean="0"/>
              <a:t>‹#›</a:t>
            </a:fld>
            <a:endParaRPr lang="en-GB"/>
          </a:p>
        </p:txBody>
      </p:sp>
    </p:spTree>
    <p:extLst>
      <p:ext uri="{BB962C8B-B14F-4D97-AF65-F5344CB8AC3E}">
        <p14:creationId xmlns:p14="http://schemas.microsoft.com/office/powerpoint/2010/main" val="18640464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2EEAA0F5-8C00-4521-A8E9-CA704EE0792B}" type="datetimeFigureOut">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CC26FCF-987F-4FAA-A709-FB1753075B7B}" type="slidenum">
              <a:rPr lang="en-GB" smtClean="0"/>
              <a:t>‹#›</a:t>
            </a:fld>
            <a:endParaRPr lang="en-GB"/>
          </a:p>
        </p:txBody>
      </p:sp>
    </p:spTree>
    <p:extLst>
      <p:ext uri="{BB962C8B-B14F-4D97-AF65-F5344CB8AC3E}">
        <p14:creationId xmlns:p14="http://schemas.microsoft.com/office/powerpoint/2010/main" val="712351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EEAA0F5-8C00-4521-A8E9-CA704EE0792B}" type="datetimeFigureOut">
              <a:rPr lang="en-GB" smtClean="0"/>
              <a:t>15/11/2017</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CC26FCF-987F-4FAA-A709-FB1753075B7B}" type="slidenum">
              <a:rPr lang="en-GB" smtClean="0"/>
              <a:t>‹#›</a:t>
            </a:fld>
            <a:endParaRPr lang="en-GB"/>
          </a:p>
        </p:txBody>
      </p:sp>
    </p:spTree>
    <p:extLst>
      <p:ext uri="{BB962C8B-B14F-4D97-AF65-F5344CB8AC3E}">
        <p14:creationId xmlns:p14="http://schemas.microsoft.com/office/powerpoint/2010/main" val="22967278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1.mp4"/><Relationship Id="rId2" Type="http://schemas.openxmlformats.org/officeDocument/2006/relationships/tags" Target="../tags/tag1.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media" Target="../media/media2.mp4"/><Relationship Id="rId2" Type="http://schemas.openxmlformats.org/officeDocument/2006/relationships/tags" Target="../tags/tag2.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tags" Target="../tags/tag4.xml"/><Relationship Id="rId2" Type="http://schemas.openxmlformats.org/officeDocument/2006/relationships/video" Target="NULL" TargetMode="External"/><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slideLayout" Target="../slideLayouts/slideLayout2.xml"/><Relationship Id="rId4" Type="http://schemas.microsoft.com/office/2007/relationships/media" Target="../media/media3.mp4"/></Relationships>
</file>

<file path=ppt/slides/_rels/slide4.xml.rels><?xml version="1.0" encoding="UTF-8" standalone="yes"?>
<Relationships xmlns="http://schemas.openxmlformats.org/package/2006/relationships"><Relationship Id="rId3" Type="http://schemas.openxmlformats.org/officeDocument/2006/relationships/tags" Target="../tags/tag6.xml"/><Relationship Id="rId2" Type="http://schemas.openxmlformats.org/officeDocument/2006/relationships/video" Target="NULL" TargetMode="External"/><Relationship Id="rId1" Type="http://schemas.openxmlformats.org/officeDocument/2006/relationships/tags" Target="../tags/tag5.xml"/><Relationship Id="rId6" Type="http://schemas.openxmlformats.org/officeDocument/2006/relationships/image" Target="../media/image2.png"/><Relationship Id="rId5" Type="http://schemas.openxmlformats.org/officeDocument/2006/relationships/slideLayout" Target="../slideLayouts/slideLayout2.xml"/><Relationship Id="rId4" Type="http://schemas.microsoft.com/office/2007/relationships/media" Target="../media/media4.mp4"/></Relationships>
</file>

<file path=ppt/slides/_rels/slide5.xml.rels><?xml version="1.0" encoding="UTF-8" standalone="yes"?>
<Relationships xmlns="http://schemas.openxmlformats.org/package/2006/relationships"><Relationship Id="rId3" Type="http://schemas.openxmlformats.org/officeDocument/2006/relationships/tags" Target="../tags/tag8.xml"/><Relationship Id="rId2" Type="http://schemas.openxmlformats.org/officeDocument/2006/relationships/video" Target="NULL" TargetMode="External"/><Relationship Id="rId1" Type="http://schemas.openxmlformats.org/officeDocument/2006/relationships/tags" Target="../tags/tag7.xml"/><Relationship Id="rId6" Type="http://schemas.openxmlformats.org/officeDocument/2006/relationships/image" Target="../media/image2.png"/><Relationship Id="rId5" Type="http://schemas.openxmlformats.org/officeDocument/2006/relationships/slideLayout" Target="../slideLayouts/slideLayout2.xml"/><Relationship Id="rId4" Type="http://schemas.microsoft.com/office/2007/relationships/media" Target="../media/media5.mp4"/></Relationships>
</file>

<file path=ppt/slides/_rels/slide6.xml.rels><?xml version="1.0" encoding="UTF-8" standalone="yes"?>
<Relationships xmlns="http://schemas.openxmlformats.org/package/2006/relationships"><Relationship Id="rId3" Type="http://schemas.openxmlformats.org/officeDocument/2006/relationships/tags" Target="../tags/tag10.xml"/><Relationship Id="rId2" Type="http://schemas.openxmlformats.org/officeDocument/2006/relationships/video" Target="NULL" TargetMode="External"/><Relationship Id="rId1" Type="http://schemas.openxmlformats.org/officeDocument/2006/relationships/tags" Target="../tags/tag9.xml"/><Relationship Id="rId6" Type="http://schemas.openxmlformats.org/officeDocument/2006/relationships/image" Target="../media/image2.png"/><Relationship Id="rId5" Type="http://schemas.openxmlformats.org/officeDocument/2006/relationships/slideLayout" Target="../slideLayouts/slideLayout2.xml"/><Relationship Id="rId4" Type="http://schemas.microsoft.com/office/2007/relationships/media" Target="../media/media6.mp4"/></Relationships>
</file>

<file path=ppt/slides/_rels/slide7.xml.rels><?xml version="1.0" encoding="UTF-8" standalone="yes"?>
<Relationships xmlns="http://schemas.openxmlformats.org/package/2006/relationships"><Relationship Id="rId3" Type="http://schemas.openxmlformats.org/officeDocument/2006/relationships/tags" Target="../tags/tag12.xml"/><Relationship Id="rId2" Type="http://schemas.openxmlformats.org/officeDocument/2006/relationships/video" Target="NULL" TargetMode="External"/><Relationship Id="rId1" Type="http://schemas.openxmlformats.org/officeDocument/2006/relationships/tags" Target="../tags/tag11.xml"/><Relationship Id="rId6" Type="http://schemas.openxmlformats.org/officeDocument/2006/relationships/image" Target="../media/image2.png"/><Relationship Id="rId5" Type="http://schemas.openxmlformats.org/officeDocument/2006/relationships/slideLayout" Target="../slideLayouts/slideLayout2.xml"/><Relationship Id="rId4" Type="http://schemas.microsoft.com/office/2007/relationships/media" Target="../media/media7.mp4"/></Relationships>
</file>

<file path=ppt/slides/_rels/slide8.xml.rels><?xml version="1.0" encoding="UTF-8" standalone="yes"?>
<Relationships xmlns="http://schemas.openxmlformats.org/package/2006/relationships"><Relationship Id="rId3" Type="http://schemas.microsoft.com/office/2007/relationships/media" Target="../media/media8.mp4"/><Relationship Id="rId2" Type="http://schemas.openxmlformats.org/officeDocument/2006/relationships/tags" Target="../tags/tag13.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tags" Target="../tags/tag15.xml"/><Relationship Id="rId2" Type="http://schemas.openxmlformats.org/officeDocument/2006/relationships/video" Target="NULL" TargetMode="External"/><Relationship Id="rId1" Type="http://schemas.openxmlformats.org/officeDocument/2006/relationships/tags" Target="../tags/tag14.xml"/><Relationship Id="rId6" Type="http://schemas.openxmlformats.org/officeDocument/2006/relationships/image" Target="../media/image2.png"/><Relationship Id="rId5" Type="http://schemas.openxmlformats.org/officeDocument/2006/relationships/slideLayout" Target="../slideLayouts/slideLayout2.xml"/><Relationship Id="rId4" Type="http://schemas.microsoft.com/office/2007/relationships/media" Target="../media/media9.mp4"/></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0.mp4"/><Relationship Id="rId1" Type="http://schemas.openxmlformats.org/officeDocument/2006/relationships/video" Target="NULL" TargetMode="Externa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1.mp4"/><Relationship Id="rId1" Type="http://schemas.openxmlformats.org/officeDocument/2006/relationships/video" Target="NULL" TargetMode="Externa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2.mp4"/><Relationship Id="rId1" Type="http://schemas.openxmlformats.org/officeDocument/2006/relationships/video" Target="NULL" TargetMode="Externa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microsoft.com/office/2007/relationships/media" Target="../media/media15.mp4"/><Relationship Id="rId2" Type="http://schemas.openxmlformats.org/officeDocument/2006/relationships/tags" Target="../tags/tag16.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p:cNvSpPr>
            <a:spLocks noGrp="1"/>
          </p:cNvSpPr>
          <p:nvPr>
            <p:ph type="ctrTitle"/>
          </p:nvPr>
        </p:nvSpPr>
        <p:spPr/>
        <p:txBody>
          <a:bodyPr>
            <a:noAutofit/>
          </a:bodyPr>
          <a:lstStyle/>
          <a:p>
            <a:r>
              <a:rPr lang="en-GB" sz="8000" dirty="0">
                <a:solidFill>
                  <a:schemeClr val="accent1"/>
                </a:solidFill>
              </a:rPr>
              <a:t>Multiple Regression</a:t>
            </a:r>
            <a:endParaRPr lang="en-US" sz="8000" dirty="0">
              <a:solidFill>
                <a:schemeClr val="accent1"/>
              </a:solidFill>
            </a:endParaRPr>
          </a:p>
        </p:txBody>
      </p:sp>
      <p:sp>
        <p:nvSpPr>
          <p:cNvPr id="3" name="Subtitle 2"/>
          <p:cNvSpPr>
            <a:spLocks noGrp="1"/>
          </p:cNvSpPr>
          <p:nvPr>
            <p:ph type="subTitle" idx="1"/>
          </p:nvPr>
        </p:nvSpPr>
        <p:spPr/>
        <p:txBody>
          <a:bodyPr/>
          <a:lstStyle/>
          <a:p>
            <a:endParaRPr lang="en-GB" dirty="0"/>
          </a:p>
        </p:txBody>
      </p:sp>
      <p:pic>
        <p:nvPicPr>
          <p:cNvPr id="6" name="tmpBCF8">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41.7891"/>
                </p14:media>
              </p:ext>
              <p:ext uri="{42D2F446-02D8-4167-A562-619A0277C38B}">
                <p15:isNarration xmlns:p15="http://schemas.microsoft.com/office/powerpoint/2012/main" val="1"/>
              </p:ext>
            </p:extLst>
          </p:nvPr>
        </p:nvPicPr>
        <p:blipFill>
          <a:blip r:embed="rId5"/>
          <a:stretch>
            <a:fillRect/>
          </a:stretch>
        </p:blipFill>
        <p:spPr>
          <a:xfrm>
            <a:off x="11861800" y="101600"/>
            <a:ext cx="228600" cy="228600"/>
          </a:xfrm>
          <a:prstGeom prst="rect">
            <a:avLst/>
          </a:prstGeom>
        </p:spPr>
      </p:pic>
    </p:spTree>
    <p:extLst>
      <p:ext uri="{BB962C8B-B14F-4D97-AF65-F5344CB8AC3E}">
        <p14:creationId xmlns:p14="http://schemas.microsoft.com/office/powerpoint/2010/main" val="3271611667"/>
      </p:ext>
    </p:extLst>
  </p:cSld>
  <p:clrMapOvr>
    <a:masterClrMapping/>
  </p:clrMapOvr>
  <mc:AlternateContent xmlns:mc="http://schemas.openxmlformats.org/markup-compatibility/2006" xmlns:p14="http://schemas.microsoft.com/office/powerpoint/2010/main">
    <mc:Choice Requires="p14">
      <p:transition spd="slow" p14:dur="2000" advTm="22920"/>
    </mc:Choice>
    <mc:Fallback xmlns="">
      <p:transition spd="slow" advTm="22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92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5214" y="2619265"/>
            <a:ext cx="10625958" cy="3970721"/>
          </a:xfrm>
        </p:spPr>
        <p:txBody>
          <a:bodyPr>
            <a:noAutofit/>
          </a:bodyPr>
          <a:lstStyle/>
          <a:p>
            <a:r>
              <a:rPr lang="en-GB" sz="2400" dirty="0" smtClean="0"/>
              <a:t>Let’s assume that you own a small delivery business (MOVE IT) that offers a same-day delivery service for letters and parcels. You can use google maps to group individual deliveries into one trip to reduce time and fuel costs. Therefore, some trips will have more than one delivery.</a:t>
            </a:r>
          </a:p>
          <a:p>
            <a:endParaRPr lang="en-GB" sz="2400" dirty="0"/>
          </a:p>
          <a:p>
            <a:r>
              <a:rPr lang="en-GB" sz="2400" dirty="0" smtClean="0"/>
              <a:t>As the owner you would like to estimate how long a delivery will take based on 2 factors: 1) the total distance of the trip in miles and 2) the number of deliveries that must be made during the trip. </a:t>
            </a:r>
            <a:endParaRPr lang="en-GB" sz="2400" dirty="0"/>
          </a:p>
        </p:txBody>
      </p:sp>
      <p:sp>
        <p:nvSpPr>
          <p:cNvPr id="4" name="Subtitle 2"/>
          <p:cNvSpPr>
            <a:spLocks noGrp="1"/>
          </p:cNvSpPr>
          <p:nvPr>
            <p:ph type="title"/>
          </p:nvPr>
        </p:nvSpPr>
        <p:spPr/>
        <p:txBody>
          <a:bodyPr>
            <a:noAutofit/>
          </a:bodyPr>
          <a:lstStyle/>
          <a:p>
            <a:r>
              <a:rPr lang="en-GB" sz="6000" dirty="0">
                <a:solidFill>
                  <a:schemeClr val="accent1"/>
                </a:solidFill>
              </a:rPr>
              <a:t>Multiple Regression</a:t>
            </a:r>
            <a:endParaRPr lang="en-US" sz="6000" dirty="0">
              <a:solidFill>
                <a:schemeClr val="accent1"/>
              </a:solidFill>
            </a:endParaRPr>
          </a:p>
        </p:txBody>
      </p:sp>
      <p:pic>
        <p:nvPicPr>
          <p:cNvPr id="5" name="tmp22C0">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57.2562"/>
                </p14:media>
              </p:ext>
              <p:ext uri="{42D2F446-02D8-4167-A562-619A0277C38B}">
                <p15:isNarration xmlns:p15="http://schemas.microsoft.com/office/powerpoint/2012/main" val="1"/>
              </p:ext>
            </p:extLst>
          </p:nvPr>
        </p:nvPicPr>
        <p:blipFill>
          <a:blip r:embed="rId5"/>
          <a:stretch>
            <a:fillRect/>
          </a:stretch>
        </p:blipFill>
        <p:spPr>
          <a:xfrm>
            <a:off x="11861800" y="101600"/>
            <a:ext cx="228600" cy="228600"/>
          </a:xfrm>
          <a:prstGeom prst="rect">
            <a:avLst/>
          </a:prstGeom>
        </p:spPr>
      </p:pic>
    </p:spTree>
    <p:extLst>
      <p:ext uri="{BB962C8B-B14F-4D97-AF65-F5344CB8AC3E}">
        <p14:creationId xmlns:p14="http://schemas.microsoft.com/office/powerpoint/2010/main" val="2127016515"/>
      </p:ext>
    </p:extLst>
  </p:cSld>
  <p:clrMapOvr>
    <a:masterClrMapping/>
  </p:clrMapOvr>
  <mc:AlternateContent xmlns:mc="http://schemas.openxmlformats.org/markup-compatibility/2006" xmlns:p14="http://schemas.microsoft.com/office/powerpoint/2010/main">
    <mc:Choice Requires="p14">
      <p:transition spd="slow" p14:dur="2000" advTm="54700"/>
    </mc:Choice>
    <mc:Fallback xmlns="">
      <p:transition spd="slow" advTm="54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3878" y="642592"/>
            <a:ext cx="8761413" cy="706964"/>
          </a:xfrm>
        </p:spPr>
        <p:txBody>
          <a:bodyPr/>
          <a:lstStyle/>
          <a:p>
            <a:r>
              <a:rPr lang="en-GB" dirty="0" smtClean="0"/>
              <a:t>Data and variable naming</a:t>
            </a:r>
            <a:endParaRPr lang="en-GB" dirty="0"/>
          </a:p>
        </p:txBody>
      </p:sp>
      <p:sp>
        <p:nvSpPr>
          <p:cNvPr id="3" name="Content Placeholder 2"/>
          <p:cNvSpPr>
            <a:spLocks noGrp="1"/>
          </p:cNvSpPr>
          <p:nvPr>
            <p:ph idx="1"/>
          </p:nvPr>
        </p:nvSpPr>
        <p:spPr>
          <a:xfrm>
            <a:off x="0" y="1743694"/>
            <a:ext cx="12192000" cy="1078333"/>
          </a:xfrm>
          <a:solidFill>
            <a:schemeClr val="accent1">
              <a:lumMod val="40000"/>
              <a:lumOff val="60000"/>
            </a:schemeClr>
          </a:solidFill>
        </p:spPr>
        <p:txBody>
          <a:bodyPr>
            <a:noAutofit/>
          </a:bodyPr>
          <a:lstStyle/>
          <a:p>
            <a:pPr marL="0" indent="0">
              <a:buNone/>
            </a:pPr>
            <a:r>
              <a:rPr lang="en-GB" sz="2000" dirty="0" smtClean="0"/>
              <a:t>To conduct your analysis you take a random sample of 10 past trips and record three pieces of information for each trip: 1) total miles travelled, 2) number of deliveries, and 3) total travel time in hours (which is what we are trying to predict).</a:t>
            </a:r>
            <a:endParaRPr lang="en-GB" sz="2000" dirty="0"/>
          </a:p>
        </p:txBody>
      </p:sp>
      <p:graphicFrame>
        <p:nvGraphicFramePr>
          <p:cNvPr id="4" name="Table 3"/>
          <p:cNvGraphicFramePr>
            <a:graphicFrameLocks noGrp="1"/>
          </p:cNvGraphicFramePr>
          <p:nvPr>
            <p:extLst>
              <p:ext uri="{D42A27DB-BD31-4B8C-83A1-F6EECF244321}">
                <p14:modId xmlns:p14="http://schemas.microsoft.com/office/powerpoint/2010/main" val="3922748154"/>
              </p:ext>
            </p:extLst>
          </p:nvPr>
        </p:nvGraphicFramePr>
        <p:xfrm>
          <a:off x="0" y="2791917"/>
          <a:ext cx="5376042" cy="4018786"/>
        </p:xfrm>
        <a:graphic>
          <a:graphicData uri="http://schemas.openxmlformats.org/drawingml/2006/table">
            <a:tbl>
              <a:tblPr firstRow="1" bandRow="1">
                <a:tableStyleId>{5C22544A-7EE6-4342-B048-85BDC9FD1C3A}</a:tableStyleId>
              </a:tblPr>
              <a:tblGrid>
                <a:gridCol w="1792014"/>
                <a:gridCol w="1792014"/>
                <a:gridCol w="1792014"/>
              </a:tblGrid>
              <a:tr h="361186">
                <a:tc>
                  <a:txBody>
                    <a:bodyPr/>
                    <a:lstStyle/>
                    <a:p>
                      <a:r>
                        <a:rPr lang="en-GB" sz="1600" dirty="0" smtClean="0"/>
                        <a:t>Miles travelled </a:t>
                      </a:r>
                      <a:endParaRPr lang="en-GB" sz="1600" dirty="0"/>
                    </a:p>
                  </a:txBody>
                  <a:tcPr/>
                </a:tc>
                <a:tc>
                  <a:txBody>
                    <a:bodyPr/>
                    <a:lstStyle/>
                    <a:p>
                      <a:r>
                        <a:rPr lang="en-GB" sz="1600" dirty="0" smtClean="0"/>
                        <a:t>No. of deliveries </a:t>
                      </a:r>
                      <a:endParaRPr lang="en-GB" sz="1600" dirty="0"/>
                    </a:p>
                  </a:txBody>
                  <a:tcPr/>
                </a:tc>
                <a:tc>
                  <a:txBody>
                    <a:bodyPr/>
                    <a:lstStyle/>
                    <a:p>
                      <a:r>
                        <a:rPr lang="en-GB" sz="1600" dirty="0" smtClean="0"/>
                        <a:t>Travel time (</a:t>
                      </a:r>
                      <a:r>
                        <a:rPr lang="en-GB" sz="1600" dirty="0" err="1" smtClean="0"/>
                        <a:t>hrs</a:t>
                      </a:r>
                      <a:r>
                        <a:rPr lang="en-GB" sz="1600" dirty="0" smtClean="0"/>
                        <a:t>)</a:t>
                      </a:r>
                      <a:endParaRPr lang="en-GB" sz="1600" dirty="0"/>
                    </a:p>
                  </a:txBody>
                  <a:tcPr/>
                </a:tc>
              </a:tr>
              <a:tr h="364326">
                <a:tc>
                  <a:txBody>
                    <a:bodyPr/>
                    <a:lstStyle/>
                    <a:p>
                      <a:pPr algn="ctr"/>
                      <a:r>
                        <a:rPr lang="en-GB" dirty="0" smtClean="0"/>
                        <a:t>89</a:t>
                      </a:r>
                      <a:endParaRPr lang="en-GB" dirty="0"/>
                    </a:p>
                  </a:txBody>
                  <a:tcPr/>
                </a:tc>
                <a:tc>
                  <a:txBody>
                    <a:bodyPr/>
                    <a:lstStyle/>
                    <a:p>
                      <a:pPr algn="ctr"/>
                      <a:r>
                        <a:rPr lang="en-GB" dirty="0" smtClean="0"/>
                        <a:t>4</a:t>
                      </a:r>
                      <a:endParaRPr lang="en-GB" dirty="0"/>
                    </a:p>
                  </a:txBody>
                  <a:tcPr/>
                </a:tc>
                <a:tc>
                  <a:txBody>
                    <a:bodyPr/>
                    <a:lstStyle/>
                    <a:p>
                      <a:pPr algn="ctr"/>
                      <a:r>
                        <a:rPr lang="en-GB" dirty="0" smtClean="0"/>
                        <a:t>7</a:t>
                      </a:r>
                      <a:endParaRPr lang="en-GB" dirty="0"/>
                    </a:p>
                  </a:txBody>
                  <a:tcPr/>
                </a:tc>
              </a:tr>
              <a:tr h="364326">
                <a:tc>
                  <a:txBody>
                    <a:bodyPr/>
                    <a:lstStyle/>
                    <a:p>
                      <a:pPr algn="ctr"/>
                      <a:r>
                        <a:rPr lang="en-GB" dirty="0" smtClean="0"/>
                        <a:t>66</a:t>
                      </a:r>
                      <a:endParaRPr lang="en-GB" dirty="0"/>
                    </a:p>
                  </a:txBody>
                  <a:tcPr/>
                </a:tc>
                <a:tc>
                  <a:txBody>
                    <a:bodyPr/>
                    <a:lstStyle/>
                    <a:p>
                      <a:pPr algn="ctr"/>
                      <a:r>
                        <a:rPr lang="en-GB" dirty="0" smtClean="0"/>
                        <a:t>1</a:t>
                      </a:r>
                      <a:endParaRPr lang="en-GB" dirty="0"/>
                    </a:p>
                  </a:txBody>
                  <a:tcPr/>
                </a:tc>
                <a:tc>
                  <a:txBody>
                    <a:bodyPr/>
                    <a:lstStyle/>
                    <a:p>
                      <a:pPr algn="ctr"/>
                      <a:r>
                        <a:rPr lang="en-GB" dirty="0" smtClean="0"/>
                        <a:t>5.4</a:t>
                      </a:r>
                      <a:endParaRPr lang="en-GB" dirty="0"/>
                    </a:p>
                  </a:txBody>
                  <a:tcPr/>
                </a:tc>
              </a:tr>
              <a:tr h="364326">
                <a:tc>
                  <a:txBody>
                    <a:bodyPr/>
                    <a:lstStyle/>
                    <a:p>
                      <a:pPr algn="ctr"/>
                      <a:r>
                        <a:rPr lang="en-GB" dirty="0" smtClean="0"/>
                        <a:t>78</a:t>
                      </a:r>
                      <a:endParaRPr lang="en-GB" dirty="0"/>
                    </a:p>
                  </a:txBody>
                  <a:tcPr/>
                </a:tc>
                <a:tc>
                  <a:txBody>
                    <a:bodyPr/>
                    <a:lstStyle/>
                    <a:p>
                      <a:pPr algn="ctr"/>
                      <a:r>
                        <a:rPr lang="en-GB" dirty="0" smtClean="0"/>
                        <a:t>3</a:t>
                      </a:r>
                      <a:endParaRPr lang="en-GB" dirty="0"/>
                    </a:p>
                  </a:txBody>
                  <a:tcPr/>
                </a:tc>
                <a:tc>
                  <a:txBody>
                    <a:bodyPr/>
                    <a:lstStyle/>
                    <a:p>
                      <a:pPr algn="ctr"/>
                      <a:r>
                        <a:rPr lang="en-GB" dirty="0" smtClean="0"/>
                        <a:t>6.6</a:t>
                      </a:r>
                      <a:endParaRPr lang="en-GB" dirty="0"/>
                    </a:p>
                  </a:txBody>
                  <a:tcPr/>
                </a:tc>
              </a:tr>
              <a:tr h="364326">
                <a:tc>
                  <a:txBody>
                    <a:bodyPr/>
                    <a:lstStyle/>
                    <a:p>
                      <a:pPr algn="ctr"/>
                      <a:r>
                        <a:rPr lang="en-GB" dirty="0" smtClean="0"/>
                        <a:t>111</a:t>
                      </a:r>
                      <a:endParaRPr lang="en-GB" dirty="0"/>
                    </a:p>
                  </a:txBody>
                  <a:tcPr/>
                </a:tc>
                <a:tc>
                  <a:txBody>
                    <a:bodyPr/>
                    <a:lstStyle/>
                    <a:p>
                      <a:pPr algn="ctr"/>
                      <a:r>
                        <a:rPr lang="en-GB" dirty="0" smtClean="0"/>
                        <a:t>6</a:t>
                      </a:r>
                      <a:endParaRPr lang="en-GB" dirty="0"/>
                    </a:p>
                  </a:txBody>
                  <a:tcPr/>
                </a:tc>
                <a:tc>
                  <a:txBody>
                    <a:bodyPr/>
                    <a:lstStyle/>
                    <a:p>
                      <a:pPr algn="ctr"/>
                      <a:r>
                        <a:rPr lang="en-GB" dirty="0" smtClean="0"/>
                        <a:t>7.4</a:t>
                      </a:r>
                      <a:endParaRPr lang="en-GB" dirty="0"/>
                    </a:p>
                  </a:txBody>
                  <a:tcPr/>
                </a:tc>
              </a:tr>
              <a:tr h="364326">
                <a:tc>
                  <a:txBody>
                    <a:bodyPr/>
                    <a:lstStyle/>
                    <a:p>
                      <a:pPr algn="ctr"/>
                      <a:r>
                        <a:rPr lang="en-GB" dirty="0" smtClean="0"/>
                        <a:t>44</a:t>
                      </a:r>
                      <a:endParaRPr lang="en-GB" dirty="0"/>
                    </a:p>
                  </a:txBody>
                  <a:tcPr/>
                </a:tc>
                <a:tc>
                  <a:txBody>
                    <a:bodyPr/>
                    <a:lstStyle/>
                    <a:p>
                      <a:pPr algn="ctr"/>
                      <a:r>
                        <a:rPr lang="en-GB" dirty="0" smtClean="0"/>
                        <a:t>1</a:t>
                      </a:r>
                      <a:endParaRPr lang="en-GB" dirty="0"/>
                    </a:p>
                  </a:txBody>
                  <a:tcPr/>
                </a:tc>
                <a:tc>
                  <a:txBody>
                    <a:bodyPr/>
                    <a:lstStyle/>
                    <a:p>
                      <a:pPr algn="ctr"/>
                      <a:r>
                        <a:rPr lang="en-GB" dirty="0" smtClean="0"/>
                        <a:t>4.8</a:t>
                      </a:r>
                      <a:endParaRPr lang="en-GB" dirty="0"/>
                    </a:p>
                  </a:txBody>
                  <a:tcPr/>
                </a:tc>
              </a:tr>
              <a:tr h="364326">
                <a:tc>
                  <a:txBody>
                    <a:bodyPr/>
                    <a:lstStyle/>
                    <a:p>
                      <a:pPr algn="ctr"/>
                      <a:r>
                        <a:rPr lang="en-GB" dirty="0" smtClean="0"/>
                        <a:t>77</a:t>
                      </a:r>
                      <a:endParaRPr lang="en-GB" dirty="0"/>
                    </a:p>
                  </a:txBody>
                  <a:tcPr/>
                </a:tc>
                <a:tc>
                  <a:txBody>
                    <a:bodyPr/>
                    <a:lstStyle/>
                    <a:p>
                      <a:pPr algn="ctr"/>
                      <a:r>
                        <a:rPr lang="en-GB" dirty="0" smtClean="0"/>
                        <a:t>3</a:t>
                      </a:r>
                      <a:endParaRPr lang="en-GB" dirty="0"/>
                    </a:p>
                  </a:txBody>
                  <a:tcPr/>
                </a:tc>
                <a:tc>
                  <a:txBody>
                    <a:bodyPr/>
                    <a:lstStyle/>
                    <a:p>
                      <a:pPr algn="ctr"/>
                      <a:r>
                        <a:rPr lang="en-GB" dirty="0" smtClean="0"/>
                        <a:t>6.4</a:t>
                      </a:r>
                      <a:endParaRPr lang="en-GB" dirty="0"/>
                    </a:p>
                  </a:txBody>
                  <a:tcPr/>
                </a:tc>
              </a:tr>
              <a:tr h="364326">
                <a:tc>
                  <a:txBody>
                    <a:bodyPr/>
                    <a:lstStyle/>
                    <a:p>
                      <a:pPr algn="ctr"/>
                      <a:r>
                        <a:rPr lang="en-GB" dirty="0" smtClean="0"/>
                        <a:t>80</a:t>
                      </a:r>
                      <a:endParaRPr lang="en-GB" dirty="0"/>
                    </a:p>
                  </a:txBody>
                  <a:tcPr/>
                </a:tc>
                <a:tc>
                  <a:txBody>
                    <a:bodyPr/>
                    <a:lstStyle/>
                    <a:p>
                      <a:pPr algn="ctr"/>
                      <a:r>
                        <a:rPr lang="en-GB" dirty="0" smtClean="0"/>
                        <a:t>3</a:t>
                      </a:r>
                      <a:endParaRPr lang="en-GB" dirty="0"/>
                    </a:p>
                  </a:txBody>
                  <a:tcPr/>
                </a:tc>
                <a:tc>
                  <a:txBody>
                    <a:bodyPr/>
                    <a:lstStyle/>
                    <a:p>
                      <a:pPr algn="ctr"/>
                      <a:r>
                        <a:rPr lang="en-GB" dirty="0" smtClean="0"/>
                        <a:t>7</a:t>
                      </a:r>
                      <a:endParaRPr lang="en-GB" dirty="0"/>
                    </a:p>
                  </a:txBody>
                  <a:tcPr/>
                </a:tc>
              </a:tr>
              <a:tr h="364326">
                <a:tc>
                  <a:txBody>
                    <a:bodyPr/>
                    <a:lstStyle/>
                    <a:p>
                      <a:pPr algn="ctr"/>
                      <a:r>
                        <a:rPr lang="en-GB" dirty="0" smtClean="0"/>
                        <a:t>66</a:t>
                      </a:r>
                      <a:endParaRPr lang="en-GB" dirty="0"/>
                    </a:p>
                  </a:txBody>
                  <a:tcPr/>
                </a:tc>
                <a:tc>
                  <a:txBody>
                    <a:bodyPr/>
                    <a:lstStyle/>
                    <a:p>
                      <a:pPr algn="ctr"/>
                      <a:r>
                        <a:rPr lang="en-GB" dirty="0" smtClean="0"/>
                        <a:t>2</a:t>
                      </a:r>
                      <a:endParaRPr lang="en-GB" dirty="0"/>
                    </a:p>
                  </a:txBody>
                  <a:tcPr/>
                </a:tc>
                <a:tc>
                  <a:txBody>
                    <a:bodyPr/>
                    <a:lstStyle/>
                    <a:p>
                      <a:pPr algn="ctr"/>
                      <a:r>
                        <a:rPr lang="en-GB" dirty="0" smtClean="0"/>
                        <a:t>5.6</a:t>
                      </a:r>
                      <a:endParaRPr lang="en-GB" dirty="0"/>
                    </a:p>
                  </a:txBody>
                  <a:tcPr/>
                </a:tc>
              </a:tr>
              <a:tr h="364326">
                <a:tc>
                  <a:txBody>
                    <a:bodyPr/>
                    <a:lstStyle/>
                    <a:p>
                      <a:pPr algn="ctr"/>
                      <a:r>
                        <a:rPr lang="en-GB" dirty="0" smtClean="0"/>
                        <a:t>109</a:t>
                      </a:r>
                      <a:endParaRPr lang="en-GB" dirty="0"/>
                    </a:p>
                  </a:txBody>
                  <a:tcPr/>
                </a:tc>
                <a:tc>
                  <a:txBody>
                    <a:bodyPr/>
                    <a:lstStyle/>
                    <a:p>
                      <a:pPr algn="ctr"/>
                      <a:r>
                        <a:rPr lang="en-GB" dirty="0" smtClean="0"/>
                        <a:t>5</a:t>
                      </a:r>
                      <a:endParaRPr lang="en-GB" dirty="0"/>
                    </a:p>
                  </a:txBody>
                  <a:tcPr/>
                </a:tc>
                <a:tc>
                  <a:txBody>
                    <a:bodyPr/>
                    <a:lstStyle/>
                    <a:p>
                      <a:pPr algn="ctr"/>
                      <a:r>
                        <a:rPr lang="en-GB" dirty="0" smtClean="0"/>
                        <a:t>7.3</a:t>
                      </a:r>
                      <a:endParaRPr lang="en-GB" dirty="0"/>
                    </a:p>
                  </a:txBody>
                  <a:tcPr/>
                </a:tc>
              </a:tr>
              <a:tr h="364326">
                <a:tc>
                  <a:txBody>
                    <a:bodyPr/>
                    <a:lstStyle/>
                    <a:p>
                      <a:pPr algn="ctr"/>
                      <a:r>
                        <a:rPr lang="en-GB" dirty="0" smtClean="0"/>
                        <a:t>76</a:t>
                      </a:r>
                      <a:endParaRPr lang="en-GB" dirty="0"/>
                    </a:p>
                  </a:txBody>
                  <a:tcPr/>
                </a:tc>
                <a:tc>
                  <a:txBody>
                    <a:bodyPr/>
                    <a:lstStyle/>
                    <a:p>
                      <a:pPr algn="ctr"/>
                      <a:r>
                        <a:rPr lang="en-GB" dirty="0" smtClean="0"/>
                        <a:t>3</a:t>
                      </a:r>
                      <a:endParaRPr lang="en-GB" dirty="0"/>
                    </a:p>
                  </a:txBody>
                  <a:tcPr/>
                </a:tc>
                <a:tc>
                  <a:txBody>
                    <a:bodyPr/>
                    <a:lstStyle/>
                    <a:p>
                      <a:pPr algn="ctr"/>
                      <a:r>
                        <a:rPr lang="en-GB" dirty="0" smtClean="0"/>
                        <a:t>6.4</a:t>
                      </a:r>
                      <a:endParaRPr lang="en-GB" dirty="0"/>
                    </a:p>
                  </a:txBody>
                  <a:tcPr/>
                </a:tc>
              </a:tr>
            </a:tbl>
          </a:graphicData>
        </a:graphic>
      </p:graphicFrame>
      <p:sp>
        <p:nvSpPr>
          <p:cNvPr id="5" name="TextBox 4"/>
          <p:cNvSpPr txBox="1"/>
          <p:nvPr/>
        </p:nvSpPr>
        <p:spPr>
          <a:xfrm>
            <a:off x="5738649" y="2822027"/>
            <a:ext cx="6053958" cy="3970318"/>
          </a:xfrm>
          <a:prstGeom prst="rect">
            <a:avLst/>
          </a:prstGeom>
          <a:solidFill>
            <a:schemeClr val="accent2">
              <a:lumMod val="40000"/>
              <a:lumOff val="60000"/>
            </a:schemeClr>
          </a:solidFill>
        </p:spPr>
        <p:txBody>
          <a:bodyPr wrap="square" rtlCol="0">
            <a:spAutoFit/>
          </a:bodyPr>
          <a:lstStyle/>
          <a:p>
            <a:endParaRPr lang="en-GB" sz="1200" dirty="0" smtClean="0"/>
          </a:p>
          <a:p>
            <a:r>
              <a:rPr lang="en-GB" dirty="0" smtClean="0"/>
              <a:t>Remember that in this example – you would like to be able to predict the total travel time using both the miles travelled and number of deliveries on each trip.</a:t>
            </a:r>
          </a:p>
          <a:p>
            <a:endParaRPr lang="en-GB" dirty="0"/>
          </a:p>
          <a:p>
            <a:r>
              <a:rPr lang="en-GB" dirty="0" smtClean="0"/>
              <a:t>So travel time is the dependent variable (or criterion variable) and miles travelled and number of deliveries are the independent variables (predictor variables)</a:t>
            </a:r>
          </a:p>
          <a:p>
            <a:endParaRPr lang="en-GB" dirty="0"/>
          </a:p>
          <a:p>
            <a:r>
              <a:rPr lang="en-GB" dirty="0" smtClean="0"/>
              <a:t>So – in what way does travel time DEPEND on the first two measures?</a:t>
            </a:r>
          </a:p>
          <a:p>
            <a:endParaRPr lang="en-GB" dirty="0"/>
          </a:p>
        </p:txBody>
      </p:sp>
      <p:pic>
        <p:nvPicPr>
          <p:cNvPr id="8" name="tmp813A">
            <a:hlinkClick r:id="" action="ppaction://media"/>
          </p:cNvPr>
          <p:cNvPicPr>
            <a:picLocks noChangeAspect="1"/>
          </p:cNvPicPr>
          <p:nvPr>
            <a:videoFile r:link="rId2"/>
            <p:custDataLst>
              <p:tags r:id="rId3"/>
            </p:custDataLst>
            <p:extLst>
              <p:ext uri="{DAA4B4D4-6D71-4841-9C94-3DE7FCFB9230}">
                <p14:media xmlns:p14="http://schemas.microsoft.com/office/powerpoint/2010/main" r:embed="rId4">
                  <p14:trim end="59.9591"/>
                </p14:media>
              </p:ext>
              <p:ext uri="{42D2F446-02D8-4167-A562-619A0277C38B}">
                <p15:isNarration xmlns:p15="http://schemas.microsoft.com/office/powerpoint/2012/main" val="1"/>
              </p:ext>
            </p:extLst>
          </p:nvPr>
        </p:nvPicPr>
        <p:blipFill>
          <a:blip r:embed="rId6"/>
          <a:stretch>
            <a:fillRect/>
          </a:stretch>
        </p:blipFill>
        <p:spPr>
          <a:xfrm>
            <a:off x="11861800" y="101600"/>
            <a:ext cx="228600" cy="228600"/>
          </a:xfrm>
          <a:prstGeom prst="rect">
            <a:avLst/>
          </a:prstGeom>
        </p:spPr>
      </p:pic>
    </p:spTree>
    <p:custDataLst>
      <p:tags r:id="rId1"/>
    </p:custDataLst>
    <p:extLst>
      <p:ext uri="{BB962C8B-B14F-4D97-AF65-F5344CB8AC3E}">
        <p14:creationId xmlns:p14="http://schemas.microsoft.com/office/powerpoint/2010/main" val="646645105"/>
      </p:ext>
    </p:extLst>
  </p:cSld>
  <p:clrMapOvr>
    <a:masterClrMapping/>
  </p:clrMapOvr>
  <mc:AlternateContent xmlns:mc="http://schemas.openxmlformats.org/markup-compatibility/2006" xmlns:p14="http://schemas.microsoft.com/office/powerpoint/2010/main">
    <mc:Choice Requires="p14">
      <p:transition spd="slow" p14:dur="2000" advTm="90722"/>
    </mc:Choice>
    <mc:Fallback xmlns="">
      <p:transition spd="slow" advTm="90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72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3" name="Straight Arrow Connector 22"/>
          <p:cNvCxnSpPr/>
          <p:nvPr/>
        </p:nvCxnSpPr>
        <p:spPr>
          <a:xfrm flipV="1">
            <a:off x="2223660" y="5658368"/>
            <a:ext cx="2730524" cy="4613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2248953" y="5329907"/>
            <a:ext cx="2710486" cy="2494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184710" y="2409807"/>
            <a:ext cx="10795307" cy="565369"/>
          </a:xfrm>
        </p:spPr>
        <p:txBody>
          <a:bodyPr>
            <a:noAutofit/>
          </a:bodyPr>
          <a:lstStyle/>
          <a:p>
            <a:pPr marL="0" indent="0">
              <a:buNone/>
            </a:pPr>
            <a:r>
              <a:rPr lang="en-GB" sz="2400" dirty="0" smtClean="0"/>
              <a:t>Multiple regression is an extension of simple linear regression  </a:t>
            </a:r>
            <a:endParaRPr lang="en-GB" sz="2400" dirty="0"/>
          </a:p>
        </p:txBody>
      </p:sp>
      <p:sp>
        <p:nvSpPr>
          <p:cNvPr id="4" name="Subtitle 2"/>
          <p:cNvSpPr>
            <a:spLocks noGrp="1"/>
          </p:cNvSpPr>
          <p:nvPr>
            <p:ph type="title"/>
          </p:nvPr>
        </p:nvSpPr>
        <p:spPr/>
        <p:txBody>
          <a:bodyPr>
            <a:noAutofit/>
          </a:bodyPr>
          <a:lstStyle/>
          <a:p>
            <a:r>
              <a:rPr lang="en-GB" sz="6000" dirty="0">
                <a:solidFill>
                  <a:schemeClr val="accent1"/>
                </a:solidFill>
              </a:rPr>
              <a:t>Multiple Regression</a:t>
            </a:r>
            <a:endParaRPr lang="en-US" sz="6000" dirty="0">
              <a:solidFill>
                <a:schemeClr val="accent1"/>
              </a:solidFill>
            </a:endParaRPr>
          </a:p>
        </p:txBody>
      </p:sp>
      <p:sp>
        <p:nvSpPr>
          <p:cNvPr id="5" name="Content Placeholder 2"/>
          <p:cNvSpPr txBox="1">
            <a:spLocks/>
          </p:cNvSpPr>
          <p:nvPr/>
        </p:nvSpPr>
        <p:spPr>
          <a:xfrm>
            <a:off x="6582364" y="3584683"/>
            <a:ext cx="8825659" cy="5653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r>
              <a:rPr lang="en-GB" dirty="0" smtClean="0"/>
              <a:t>Simple linear regression  - one-to-one  </a:t>
            </a:r>
            <a:endParaRPr lang="en-GB" dirty="0"/>
          </a:p>
        </p:txBody>
      </p:sp>
      <p:sp>
        <p:nvSpPr>
          <p:cNvPr id="6" name="Content Placeholder 2"/>
          <p:cNvSpPr txBox="1">
            <a:spLocks/>
          </p:cNvSpPr>
          <p:nvPr/>
        </p:nvSpPr>
        <p:spPr>
          <a:xfrm>
            <a:off x="6555568" y="5456104"/>
            <a:ext cx="8825659" cy="5653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r>
              <a:rPr lang="en-GB" dirty="0" smtClean="0"/>
              <a:t>Multiple linear regression  - many-to-one  </a:t>
            </a:r>
            <a:endParaRPr lang="en-GB" dirty="0"/>
          </a:p>
        </p:txBody>
      </p:sp>
      <p:sp>
        <p:nvSpPr>
          <p:cNvPr id="2" name="Rectangle 1"/>
          <p:cNvSpPr/>
          <p:nvPr/>
        </p:nvSpPr>
        <p:spPr>
          <a:xfrm>
            <a:off x="1824728" y="3442211"/>
            <a:ext cx="930166" cy="731491"/>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I.V.</a:t>
            </a:r>
            <a:endParaRPr lang="en-GB" dirty="0">
              <a:solidFill>
                <a:schemeClr val="tx1"/>
              </a:solidFill>
            </a:endParaRPr>
          </a:p>
        </p:txBody>
      </p:sp>
      <p:cxnSp>
        <p:nvCxnSpPr>
          <p:cNvPr id="9" name="Straight Arrow Connector 8"/>
          <p:cNvCxnSpPr/>
          <p:nvPr/>
        </p:nvCxnSpPr>
        <p:spPr>
          <a:xfrm>
            <a:off x="3200400" y="3769127"/>
            <a:ext cx="1245476" cy="0"/>
          </a:xfrm>
          <a:prstGeom prst="straightConnector1">
            <a:avLst/>
          </a:prstGeom>
          <a:ln w="76200">
            <a:solidFill>
              <a:srgbClr val="7030A0"/>
            </a:solidFill>
            <a:tailEnd type="triangle"/>
          </a:ln>
        </p:spPr>
        <p:style>
          <a:lnRef idx="3">
            <a:schemeClr val="dk1"/>
          </a:lnRef>
          <a:fillRef idx="0">
            <a:schemeClr val="dk1"/>
          </a:fillRef>
          <a:effectRef idx="2">
            <a:schemeClr val="dk1"/>
          </a:effectRef>
          <a:fontRef idx="minor">
            <a:schemeClr val="tx1"/>
          </a:fontRef>
        </p:style>
      </p:cxnSp>
      <p:sp>
        <p:nvSpPr>
          <p:cNvPr id="10" name="Oval 9"/>
          <p:cNvSpPr/>
          <p:nvPr/>
        </p:nvSpPr>
        <p:spPr>
          <a:xfrm>
            <a:off x="4891382" y="3388567"/>
            <a:ext cx="977462" cy="890167"/>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D.V</a:t>
            </a:r>
            <a:r>
              <a:rPr lang="en-GB" dirty="0">
                <a:solidFill>
                  <a:schemeClr val="tx1"/>
                </a:solidFill>
              </a:rPr>
              <a:t>.</a:t>
            </a:r>
          </a:p>
        </p:txBody>
      </p:sp>
      <p:sp>
        <p:nvSpPr>
          <p:cNvPr id="11" name="Rectangle 10"/>
          <p:cNvSpPr/>
          <p:nvPr/>
        </p:nvSpPr>
        <p:spPr>
          <a:xfrm>
            <a:off x="2376060" y="5757147"/>
            <a:ext cx="634692" cy="625437"/>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I.V.</a:t>
            </a:r>
            <a:endParaRPr lang="en-GB" dirty="0">
              <a:solidFill>
                <a:schemeClr val="tx1"/>
              </a:solidFill>
            </a:endParaRPr>
          </a:p>
        </p:txBody>
      </p:sp>
      <p:sp>
        <p:nvSpPr>
          <p:cNvPr id="12" name="Rectangle 11"/>
          <p:cNvSpPr/>
          <p:nvPr/>
        </p:nvSpPr>
        <p:spPr>
          <a:xfrm>
            <a:off x="1619516" y="5013434"/>
            <a:ext cx="634692" cy="625437"/>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I.V.</a:t>
            </a:r>
            <a:endParaRPr lang="en-GB" dirty="0">
              <a:solidFill>
                <a:schemeClr val="tx1"/>
              </a:solidFill>
            </a:endParaRPr>
          </a:p>
        </p:txBody>
      </p:sp>
      <p:sp>
        <p:nvSpPr>
          <p:cNvPr id="13" name="Rectangle 12"/>
          <p:cNvSpPr/>
          <p:nvPr/>
        </p:nvSpPr>
        <p:spPr>
          <a:xfrm>
            <a:off x="1619516" y="5738789"/>
            <a:ext cx="634692" cy="625437"/>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I.V.</a:t>
            </a:r>
            <a:endParaRPr lang="en-GB" dirty="0">
              <a:solidFill>
                <a:schemeClr val="tx1"/>
              </a:solidFill>
            </a:endParaRPr>
          </a:p>
        </p:txBody>
      </p:sp>
      <p:sp>
        <p:nvSpPr>
          <p:cNvPr id="14" name="Rectangle 13"/>
          <p:cNvSpPr/>
          <p:nvPr/>
        </p:nvSpPr>
        <p:spPr>
          <a:xfrm>
            <a:off x="2362200" y="5013434"/>
            <a:ext cx="634692" cy="625437"/>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I.V.</a:t>
            </a:r>
            <a:endParaRPr lang="en-GB" dirty="0">
              <a:solidFill>
                <a:schemeClr val="tx1"/>
              </a:solidFill>
            </a:endParaRPr>
          </a:p>
        </p:txBody>
      </p:sp>
      <p:sp>
        <p:nvSpPr>
          <p:cNvPr id="16" name="Oval 15"/>
          <p:cNvSpPr/>
          <p:nvPr/>
        </p:nvSpPr>
        <p:spPr>
          <a:xfrm>
            <a:off x="4954184" y="5161340"/>
            <a:ext cx="977462" cy="890167"/>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D.V</a:t>
            </a:r>
            <a:r>
              <a:rPr lang="en-GB" dirty="0">
                <a:solidFill>
                  <a:schemeClr val="tx1"/>
                </a:solidFill>
              </a:rPr>
              <a:t>.</a:t>
            </a:r>
          </a:p>
        </p:txBody>
      </p:sp>
      <p:cxnSp>
        <p:nvCxnSpPr>
          <p:cNvPr id="18" name="Straight Arrow Connector 17"/>
          <p:cNvCxnSpPr/>
          <p:nvPr/>
        </p:nvCxnSpPr>
        <p:spPr>
          <a:xfrm>
            <a:off x="3027440" y="5295273"/>
            <a:ext cx="1957292" cy="1299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3024612" y="5757147"/>
            <a:ext cx="1943432" cy="3866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9" name="tmp5B2F">
            <a:hlinkClick r:id="" action="ppaction://media"/>
          </p:cNvPr>
          <p:cNvPicPr>
            <a:picLocks noChangeAspect="1"/>
          </p:cNvPicPr>
          <p:nvPr>
            <a:videoFile r:link="rId2"/>
            <p:custDataLst>
              <p:tags r:id="rId3"/>
            </p:custDataLst>
            <p:extLst>
              <p:ext uri="{DAA4B4D4-6D71-4841-9C94-3DE7FCFB9230}">
                <p14:media xmlns:p14="http://schemas.microsoft.com/office/powerpoint/2010/main" r:embed="rId4">
                  <p14:trim end="67.687"/>
                </p14:media>
              </p:ext>
              <p:ext uri="{42D2F446-02D8-4167-A562-619A0277C38B}">
                <p15:isNarration xmlns:p15="http://schemas.microsoft.com/office/powerpoint/2012/main" val="1"/>
              </p:ext>
            </p:extLst>
          </p:nvPr>
        </p:nvPicPr>
        <p:blipFill>
          <a:blip r:embed="rId6"/>
          <a:stretch>
            <a:fillRect/>
          </a:stretch>
        </p:blipFill>
        <p:spPr>
          <a:xfrm>
            <a:off x="11861800" y="101600"/>
            <a:ext cx="228600" cy="228600"/>
          </a:xfrm>
          <a:prstGeom prst="rect">
            <a:avLst/>
          </a:prstGeom>
        </p:spPr>
      </p:pic>
    </p:spTree>
    <p:custDataLst>
      <p:tags r:id="rId1"/>
    </p:custDataLst>
    <p:extLst>
      <p:ext uri="{BB962C8B-B14F-4D97-AF65-F5344CB8AC3E}">
        <p14:creationId xmlns:p14="http://schemas.microsoft.com/office/powerpoint/2010/main" val="1571504588"/>
      </p:ext>
    </p:extLst>
  </p:cSld>
  <p:clrMapOvr>
    <a:masterClrMapping/>
  </p:clrMapOvr>
  <mc:AlternateContent xmlns:mc="http://schemas.openxmlformats.org/markup-compatibility/2006" xmlns:p14="http://schemas.microsoft.com/office/powerpoint/2010/main">
    <mc:Choice Requires="p14">
      <p:transition spd="slow" p14:dur="2000" advTm="62470"/>
    </mc:Choice>
    <mc:Fallback xmlns="">
      <p:transition spd="slow" advTm="62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470"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9"/>
                </p:tgtEl>
              </p:cMediaNode>
            </p:video>
            <p:seq concurrent="1" nextAc="seek">
              <p:cTn id="8" restart="whenNotActive" fill="hold" evtFilter="cancelBubble" nodeType="interactiveSeq">
                <p:stCondLst>
                  <p:cond evt="onClick" delay="0">
                    <p:tgtEl>
                      <p:spTgt spid="2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9"/>
                                        </p:tgtEl>
                                      </p:cBhvr>
                                    </p:cmd>
                                  </p:childTnLst>
                                </p:cTn>
                              </p:par>
                            </p:childTnLst>
                          </p:cTn>
                        </p:par>
                      </p:childTnLst>
                    </p:cTn>
                  </p:par>
                </p:childTnLst>
              </p:cTn>
              <p:nextCondLst>
                <p:cond evt="onClick" delay="0">
                  <p:tgtEl>
                    <p:spTgt spid="2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considerations</a:t>
            </a:r>
            <a:endParaRPr lang="en-GB" dirty="0"/>
          </a:p>
        </p:txBody>
      </p:sp>
      <p:sp>
        <p:nvSpPr>
          <p:cNvPr id="3" name="Content Placeholder 2"/>
          <p:cNvSpPr>
            <a:spLocks noGrp="1"/>
          </p:cNvSpPr>
          <p:nvPr>
            <p:ph idx="1"/>
          </p:nvPr>
        </p:nvSpPr>
        <p:spPr>
          <a:xfrm>
            <a:off x="693683" y="2508906"/>
            <a:ext cx="10562896" cy="4207204"/>
          </a:xfrm>
        </p:spPr>
        <p:txBody>
          <a:bodyPr>
            <a:normAutofit fontScale="92500" lnSpcReduction="10000"/>
          </a:bodyPr>
          <a:lstStyle/>
          <a:p>
            <a:r>
              <a:rPr lang="en-GB" sz="2400" dirty="0" smtClean="0"/>
              <a:t>Adding more independent variables to a multiple regression procedure does not mean the regression will be “better” or offer better predictions; in fact it can make things worse. This is called OVERFITTING.</a:t>
            </a:r>
          </a:p>
          <a:p>
            <a:endParaRPr lang="en-GB" sz="2400" dirty="0"/>
          </a:p>
          <a:p>
            <a:r>
              <a:rPr lang="en-GB" sz="2400" dirty="0" smtClean="0"/>
              <a:t>The addition of more independent variables creates more relationships among them. So not only are the independent variables potentially related to the dependent variable, they are also potentially related to each other. When this happens, it is called MULTICOLLINEARITY.</a:t>
            </a:r>
          </a:p>
          <a:p>
            <a:endParaRPr lang="en-GB" sz="2400" dirty="0"/>
          </a:p>
          <a:p>
            <a:r>
              <a:rPr lang="en-GB" sz="2400" dirty="0" smtClean="0"/>
              <a:t>The ideal is for all the independent variables to be correlated with the dependent variable but NOT with each other</a:t>
            </a:r>
          </a:p>
          <a:p>
            <a:endParaRPr lang="en-GB" sz="2400" dirty="0" smtClean="0"/>
          </a:p>
          <a:p>
            <a:endParaRPr lang="en-GB" sz="2400" dirty="0"/>
          </a:p>
          <a:p>
            <a:endParaRPr lang="en-GB" sz="2400" dirty="0"/>
          </a:p>
        </p:txBody>
      </p:sp>
      <p:pic>
        <p:nvPicPr>
          <p:cNvPr id="4" name="tmp1EA5">
            <a:hlinkClick r:id="" action="ppaction://media"/>
          </p:cNvPr>
          <p:cNvPicPr>
            <a:picLocks noChangeAspect="1"/>
          </p:cNvPicPr>
          <p:nvPr>
            <a:videoFile r:link="rId2"/>
            <p:custDataLst>
              <p:tags r:id="rId3"/>
            </p:custDataLst>
            <p:extLst>
              <p:ext uri="{DAA4B4D4-6D71-4841-9C94-3DE7FCFB9230}">
                <p14:media xmlns:p14="http://schemas.microsoft.com/office/powerpoint/2010/main" r:embed="rId4">
                  <p14:trim end="65.2698"/>
                </p14:media>
              </p:ext>
              <p:ext uri="{42D2F446-02D8-4167-A562-619A0277C38B}">
                <p15:isNarration xmlns:p15="http://schemas.microsoft.com/office/powerpoint/2012/main" val="1"/>
              </p:ext>
            </p:extLst>
          </p:nvPr>
        </p:nvPicPr>
        <p:blipFill>
          <a:blip r:embed="rId6"/>
          <a:stretch>
            <a:fillRect/>
          </a:stretch>
        </p:blipFill>
        <p:spPr>
          <a:xfrm>
            <a:off x="11861800" y="101600"/>
            <a:ext cx="228600" cy="228600"/>
          </a:xfrm>
          <a:prstGeom prst="rect">
            <a:avLst/>
          </a:prstGeom>
        </p:spPr>
      </p:pic>
    </p:spTree>
    <p:custDataLst>
      <p:tags r:id="rId1"/>
    </p:custDataLst>
    <p:extLst>
      <p:ext uri="{BB962C8B-B14F-4D97-AF65-F5344CB8AC3E}">
        <p14:creationId xmlns:p14="http://schemas.microsoft.com/office/powerpoint/2010/main" val="3987368696"/>
      </p:ext>
    </p:extLst>
  </p:cSld>
  <p:clrMapOvr>
    <a:masterClrMapping/>
  </p:clrMapOvr>
  <mc:AlternateContent xmlns:mc="http://schemas.openxmlformats.org/markup-compatibility/2006" xmlns:p14="http://schemas.microsoft.com/office/powerpoint/2010/main">
    <mc:Choice Requires="p14">
      <p:transition spd="slow" p14:dur="2000" advTm="168326"/>
    </mc:Choice>
    <mc:Fallback xmlns="">
      <p:transition spd="slow" advTm="1683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dirty="0" smtClean="0"/>
              <a:t>More relationships </a:t>
            </a:r>
            <a:endParaRPr lang="en-GB" dirty="0"/>
          </a:p>
        </p:txBody>
      </p:sp>
      <p:sp>
        <p:nvSpPr>
          <p:cNvPr id="6" name="Rectangle 5"/>
          <p:cNvSpPr/>
          <p:nvPr/>
        </p:nvSpPr>
        <p:spPr>
          <a:xfrm>
            <a:off x="1608083" y="4619297"/>
            <a:ext cx="1174271" cy="1031109"/>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No. of deliveries </a:t>
            </a:r>
          </a:p>
        </p:txBody>
      </p:sp>
      <p:sp>
        <p:nvSpPr>
          <p:cNvPr id="7" name="Oval 6"/>
          <p:cNvSpPr/>
          <p:nvPr/>
        </p:nvSpPr>
        <p:spPr>
          <a:xfrm>
            <a:off x="5181527" y="3615631"/>
            <a:ext cx="1418897" cy="1377951"/>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Travel time</a:t>
            </a:r>
            <a:endParaRPr lang="en-GB" dirty="0">
              <a:solidFill>
                <a:schemeClr val="tx1"/>
              </a:solidFill>
            </a:endParaRPr>
          </a:p>
        </p:txBody>
      </p:sp>
      <p:sp>
        <p:nvSpPr>
          <p:cNvPr id="8" name="Rectangle 7"/>
          <p:cNvSpPr/>
          <p:nvPr/>
        </p:nvSpPr>
        <p:spPr>
          <a:xfrm>
            <a:off x="1600460" y="3100077"/>
            <a:ext cx="1174271" cy="1031109"/>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Miles travelled </a:t>
            </a:r>
          </a:p>
          <a:p>
            <a:pPr algn="ctr"/>
            <a:endParaRPr lang="en-GB" dirty="0">
              <a:solidFill>
                <a:schemeClr val="tx1"/>
              </a:solidFill>
            </a:endParaRPr>
          </a:p>
        </p:txBody>
      </p:sp>
      <p:sp>
        <p:nvSpPr>
          <p:cNvPr id="9" name="Content Placeholder 2"/>
          <p:cNvSpPr txBox="1">
            <a:spLocks/>
          </p:cNvSpPr>
          <p:nvPr/>
        </p:nvSpPr>
        <p:spPr>
          <a:xfrm>
            <a:off x="7415610" y="4804688"/>
            <a:ext cx="4559122" cy="565369"/>
          </a:xfrm>
          <a:prstGeom prst="rect">
            <a:avLst/>
          </a:prstGeom>
        </p:spPr>
        <p:txBody>
          <a:bodyPr vert="horz" lIns="91440" tIns="45720" rIns="91440" bIns="45720" rtlCol="0">
            <a:normAutofit fontScale="925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r>
              <a:rPr lang="en-GB" dirty="0" smtClean="0"/>
              <a:t>Multiple linear regression  - many-to-one  </a:t>
            </a:r>
            <a:endParaRPr lang="en-GB" dirty="0"/>
          </a:p>
        </p:txBody>
      </p:sp>
      <p:sp>
        <p:nvSpPr>
          <p:cNvPr id="10" name="Content Placeholder 2"/>
          <p:cNvSpPr txBox="1">
            <a:spLocks/>
          </p:cNvSpPr>
          <p:nvPr/>
        </p:nvSpPr>
        <p:spPr>
          <a:xfrm>
            <a:off x="4755859" y="2968807"/>
            <a:ext cx="7138748" cy="5653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r>
              <a:rPr lang="en-GB" dirty="0" smtClean="0"/>
              <a:t>Dependent Variable </a:t>
            </a:r>
            <a:endParaRPr lang="en-GB" dirty="0"/>
          </a:p>
        </p:txBody>
      </p:sp>
      <p:sp>
        <p:nvSpPr>
          <p:cNvPr id="11" name="Content Placeholder 2"/>
          <p:cNvSpPr txBox="1">
            <a:spLocks/>
          </p:cNvSpPr>
          <p:nvPr/>
        </p:nvSpPr>
        <p:spPr>
          <a:xfrm>
            <a:off x="1186485" y="2449055"/>
            <a:ext cx="7138748" cy="5653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r>
              <a:rPr lang="en-GB" dirty="0" smtClean="0"/>
              <a:t>Independent Variable </a:t>
            </a:r>
            <a:endParaRPr lang="en-GB" dirty="0"/>
          </a:p>
        </p:txBody>
      </p:sp>
      <p:cxnSp>
        <p:nvCxnSpPr>
          <p:cNvPr id="13" name="Straight Arrow Connector 12"/>
          <p:cNvCxnSpPr>
            <a:stCxn id="8" idx="3"/>
            <a:endCxn id="7" idx="2"/>
          </p:cNvCxnSpPr>
          <p:nvPr/>
        </p:nvCxnSpPr>
        <p:spPr>
          <a:xfrm>
            <a:off x="2774731" y="3615632"/>
            <a:ext cx="2406796" cy="6889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2802784" y="4619297"/>
            <a:ext cx="2378743" cy="51555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endCxn id="6" idx="0"/>
          </p:cNvCxnSpPr>
          <p:nvPr/>
        </p:nvCxnSpPr>
        <p:spPr>
          <a:xfrm>
            <a:off x="2195218" y="4131186"/>
            <a:ext cx="1" cy="48811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Content Placeholder 2"/>
          <p:cNvSpPr txBox="1">
            <a:spLocks/>
          </p:cNvSpPr>
          <p:nvPr/>
        </p:nvSpPr>
        <p:spPr>
          <a:xfrm rot="16200000">
            <a:off x="-1068632" y="3251491"/>
            <a:ext cx="4559122" cy="5653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r>
              <a:rPr lang="en-GB" dirty="0" smtClean="0"/>
              <a:t>Potential </a:t>
            </a:r>
            <a:r>
              <a:rPr lang="en-GB" dirty="0" err="1" smtClean="0"/>
              <a:t>multicollinearity</a:t>
            </a:r>
            <a:r>
              <a:rPr lang="en-GB" dirty="0" smtClean="0"/>
              <a:t> </a:t>
            </a:r>
            <a:endParaRPr lang="en-GB" dirty="0"/>
          </a:p>
        </p:txBody>
      </p:sp>
      <p:pic>
        <p:nvPicPr>
          <p:cNvPr id="24" name="tmp5B47">
            <a:hlinkClick r:id="" action="ppaction://media"/>
          </p:cNvPr>
          <p:cNvPicPr>
            <a:picLocks noChangeAspect="1"/>
          </p:cNvPicPr>
          <p:nvPr>
            <a:videoFile r:link="rId2"/>
            <p:custDataLst>
              <p:tags r:id="rId3"/>
            </p:custDataLst>
            <p:extLst>
              <p:ext uri="{DAA4B4D4-6D71-4841-9C94-3DE7FCFB9230}">
                <p14:media xmlns:p14="http://schemas.microsoft.com/office/powerpoint/2010/main" r:embed="rId4">
                  <p14:trim end="30.6643"/>
                </p14:media>
              </p:ext>
              <p:ext uri="{42D2F446-02D8-4167-A562-619A0277C38B}">
                <p15:isNarration xmlns:p15="http://schemas.microsoft.com/office/powerpoint/2012/main" val="1"/>
              </p:ext>
            </p:extLst>
          </p:nvPr>
        </p:nvPicPr>
        <p:blipFill>
          <a:blip r:embed="rId6"/>
          <a:stretch>
            <a:fillRect/>
          </a:stretch>
        </p:blipFill>
        <p:spPr>
          <a:xfrm>
            <a:off x="11861800" y="101600"/>
            <a:ext cx="228600" cy="228600"/>
          </a:xfrm>
          <a:prstGeom prst="rect">
            <a:avLst/>
          </a:prstGeom>
        </p:spPr>
      </p:pic>
    </p:spTree>
    <p:custDataLst>
      <p:tags r:id="rId1"/>
    </p:custDataLst>
    <p:extLst>
      <p:ext uri="{BB962C8B-B14F-4D97-AF65-F5344CB8AC3E}">
        <p14:creationId xmlns:p14="http://schemas.microsoft.com/office/powerpoint/2010/main" val="2730324240"/>
      </p:ext>
    </p:extLst>
  </p:cSld>
  <p:clrMapOvr>
    <a:masterClrMapping/>
  </p:clrMapOvr>
  <mc:AlternateContent xmlns:mc="http://schemas.openxmlformats.org/markup-compatibility/2006" xmlns:p14="http://schemas.microsoft.com/office/powerpoint/2010/main">
    <mc:Choice Requires="p14">
      <p:transition spd="slow" p14:dur="2000" advTm="132626"/>
    </mc:Choice>
    <mc:Fallback xmlns="">
      <p:transition spd="slow" advTm="132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37608" y="3499432"/>
            <a:ext cx="634692" cy="625437"/>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I.V.</a:t>
            </a:r>
            <a:endParaRPr lang="en-GB" dirty="0">
              <a:solidFill>
                <a:schemeClr val="tx1"/>
              </a:solidFill>
            </a:endParaRPr>
          </a:p>
        </p:txBody>
      </p:sp>
      <p:sp>
        <p:nvSpPr>
          <p:cNvPr id="5" name="Rectangle 4"/>
          <p:cNvSpPr/>
          <p:nvPr/>
        </p:nvSpPr>
        <p:spPr>
          <a:xfrm>
            <a:off x="837608" y="5194701"/>
            <a:ext cx="634692" cy="625437"/>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I.V.</a:t>
            </a:r>
            <a:endParaRPr lang="en-GB" dirty="0">
              <a:solidFill>
                <a:schemeClr val="tx1"/>
              </a:solidFill>
            </a:endParaRPr>
          </a:p>
        </p:txBody>
      </p:sp>
      <p:sp>
        <p:nvSpPr>
          <p:cNvPr id="6" name="Rectangle 5"/>
          <p:cNvSpPr/>
          <p:nvPr/>
        </p:nvSpPr>
        <p:spPr>
          <a:xfrm>
            <a:off x="2542982" y="5951517"/>
            <a:ext cx="634692" cy="625437"/>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I.V.</a:t>
            </a:r>
            <a:endParaRPr lang="en-GB" dirty="0">
              <a:solidFill>
                <a:schemeClr val="tx1"/>
              </a:solidFill>
            </a:endParaRPr>
          </a:p>
        </p:txBody>
      </p:sp>
      <p:sp>
        <p:nvSpPr>
          <p:cNvPr id="7" name="Rectangle 6"/>
          <p:cNvSpPr/>
          <p:nvPr/>
        </p:nvSpPr>
        <p:spPr>
          <a:xfrm>
            <a:off x="2542982" y="2873995"/>
            <a:ext cx="634692" cy="625437"/>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I.V.</a:t>
            </a:r>
            <a:endParaRPr lang="en-GB" dirty="0">
              <a:solidFill>
                <a:schemeClr val="tx1"/>
              </a:solidFill>
            </a:endParaRPr>
          </a:p>
        </p:txBody>
      </p:sp>
      <p:sp>
        <p:nvSpPr>
          <p:cNvPr id="8" name="Oval 7"/>
          <p:cNvSpPr/>
          <p:nvPr/>
        </p:nvSpPr>
        <p:spPr>
          <a:xfrm>
            <a:off x="5853079" y="3812150"/>
            <a:ext cx="977462" cy="890167"/>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D.V</a:t>
            </a:r>
            <a:r>
              <a:rPr lang="en-GB" dirty="0">
                <a:solidFill>
                  <a:schemeClr val="tx1"/>
                </a:solidFill>
              </a:rPr>
              <a:t>.</a:t>
            </a:r>
          </a:p>
        </p:txBody>
      </p:sp>
      <p:cxnSp>
        <p:nvCxnSpPr>
          <p:cNvPr id="9" name="Straight Arrow Connector 8"/>
          <p:cNvCxnSpPr>
            <a:stCxn id="7" idx="3"/>
          </p:cNvCxnSpPr>
          <p:nvPr/>
        </p:nvCxnSpPr>
        <p:spPr>
          <a:xfrm>
            <a:off x="3177674" y="3186714"/>
            <a:ext cx="2675405" cy="9381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1472300" y="3850625"/>
            <a:ext cx="4380779" cy="4066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1472300" y="4436900"/>
            <a:ext cx="4380779" cy="10677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a:stCxn id="6" idx="3"/>
            <a:endCxn id="8" idx="3"/>
          </p:cNvCxnSpPr>
          <p:nvPr/>
        </p:nvCxnSpPr>
        <p:spPr>
          <a:xfrm flipV="1">
            <a:off x="3177674" y="4571955"/>
            <a:ext cx="2818551" cy="16922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Content Placeholder 2"/>
          <p:cNvSpPr txBox="1">
            <a:spLocks/>
          </p:cNvSpPr>
          <p:nvPr/>
        </p:nvSpPr>
        <p:spPr>
          <a:xfrm>
            <a:off x="7231011" y="3627916"/>
            <a:ext cx="8825659" cy="5653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r>
              <a:rPr lang="en-GB" dirty="0" smtClean="0"/>
              <a:t>Multiple linear regression  - many-to-one  </a:t>
            </a:r>
            <a:endParaRPr lang="en-GB" dirty="0"/>
          </a:p>
        </p:txBody>
      </p:sp>
      <p:cxnSp>
        <p:nvCxnSpPr>
          <p:cNvPr id="21" name="Straight Arrow Connector 20"/>
          <p:cNvCxnSpPr>
            <a:endCxn id="4" idx="3"/>
          </p:cNvCxnSpPr>
          <p:nvPr/>
        </p:nvCxnSpPr>
        <p:spPr>
          <a:xfrm flipH="1">
            <a:off x="1472300" y="3528652"/>
            <a:ext cx="1324520" cy="283499"/>
          </a:xfrm>
          <a:prstGeom prst="straightConnector1">
            <a:avLst/>
          </a:prstGeom>
          <a:ln>
            <a:solidFill>
              <a:schemeClr val="accent6">
                <a:lumMod val="50000"/>
              </a:schemeClr>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endCxn id="6" idx="0"/>
          </p:cNvCxnSpPr>
          <p:nvPr/>
        </p:nvCxnSpPr>
        <p:spPr>
          <a:xfrm flipH="1">
            <a:off x="2860328" y="3512170"/>
            <a:ext cx="20192" cy="2439347"/>
          </a:xfrm>
          <a:prstGeom prst="straightConnector1">
            <a:avLst/>
          </a:prstGeom>
          <a:ln>
            <a:solidFill>
              <a:srgbClr val="00B0F0"/>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endCxn id="5" idx="0"/>
          </p:cNvCxnSpPr>
          <p:nvPr/>
        </p:nvCxnSpPr>
        <p:spPr>
          <a:xfrm flipH="1">
            <a:off x="1154954" y="4124869"/>
            <a:ext cx="30264" cy="1069832"/>
          </a:xfrm>
          <a:prstGeom prst="straightConnector1">
            <a:avLst/>
          </a:prstGeom>
          <a:ln>
            <a:solidFill>
              <a:srgbClr val="FF0000"/>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stCxn id="6" idx="1"/>
          </p:cNvCxnSpPr>
          <p:nvPr/>
        </p:nvCxnSpPr>
        <p:spPr>
          <a:xfrm flipH="1" flipV="1">
            <a:off x="1463304" y="5630950"/>
            <a:ext cx="1079678" cy="633286"/>
          </a:xfrm>
          <a:prstGeom prst="straightConnector1">
            <a:avLst/>
          </a:prstGeom>
          <a:ln>
            <a:solidFill>
              <a:srgbClr val="00B050"/>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a:endCxn id="4" idx="3"/>
          </p:cNvCxnSpPr>
          <p:nvPr/>
        </p:nvCxnSpPr>
        <p:spPr>
          <a:xfrm flipH="1" flipV="1">
            <a:off x="1472300" y="3812151"/>
            <a:ext cx="1294838" cy="2106057"/>
          </a:xfrm>
          <a:prstGeom prst="straightConnector1">
            <a:avLst/>
          </a:prstGeom>
          <a:ln>
            <a:solidFill>
              <a:srgbClr val="FFFF00"/>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a:stCxn id="7" idx="2"/>
          </p:cNvCxnSpPr>
          <p:nvPr/>
        </p:nvCxnSpPr>
        <p:spPr>
          <a:xfrm flipH="1">
            <a:off x="1482396" y="3499432"/>
            <a:ext cx="1377932" cy="1996759"/>
          </a:xfrm>
          <a:prstGeom prst="straightConnector1">
            <a:avLst/>
          </a:prstGeom>
          <a:ln>
            <a:solidFill>
              <a:schemeClr val="accent4">
                <a:lumMod val="75000"/>
              </a:schemeClr>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sp>
        <p:nvSpPr>
          <p:cNvPr id="37" name="Content Placeholder 2"/>
          <p:cNvSpPr txBox="1">
            <a:spLocks/>
          </p:cNvSpPr>
          <p:nvPr/>
        </p:nvSpPr>
        <p:spPr>
          <a:xfrm>
            <a:off x="7270792" y="4523075"/>
            <a:ext cx="4655420" cy="5653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r>
              <a:rPr lang="en-GB" sz="2000" b="1" dirty="0" smtClean="0"/>
              <a:t>10 relationships to consider!</a:t>
            </a:r>
            <a:endParaRPr lang="en-GB" sz="2000" b="1" dirty="0"/>
          </a:p>
        </p:txBody>
      </p:sp>
      <p:sp>
        <p:nvSpPr>
          <p:cNvPr id="38" name="Content Placeholder 2"/>
          <p:cNvSpPr txBox="1">
            <a:spLocks/>
          </p:cNvSpPr>
          <p:nvPr/>
        </p:nvSpPr>
        <p:spPr>
          <a:xfrm>
            <a:off x="5996225" y="5820138"/>
            <a:ext cx="6017693" cy="862195"/>
          </a:xfrm>
          <a:prstGeom prst="rect">
            <a:avLst/>
          </a:prstGeom>
          <a:solidFill>
            <a:schemeClr val="accent4">
              <a:lumMod val="40000"/>
              <a:lumOff val="60000"/>
            </a:schemeClr>
          </a:solidFill>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r>
              <a:rPr lang="en-GB" dirty="0" smtClean="0"/>
              <a:t>Some IVs, or sets of  IVs, are better at predicting the DV than others. Some contribute nothing.</a:t>
            </a:r>
            <a:endParaRPr lang="en-GB" dirty="0"/>
          </a:p>
        </p:txBody>
      </p:sp>
      <p:sp>
        <p:nvSpPr>
          <p:cNvPr id="39" name="Title 1"/>
          <p:cNvSpPr>
            <a:spLocks noGrp="1"/>
          </p:cNvSpPr>
          <p:nvPr>
            <p:ph type="title"/>
          </p:nvPr>
        </p:nvSpPr>
        <p:spPr/>
        <p:txBody>
          <a:bodyPr/>
          <a:lstStyle/>
          <a:p>
            <a:r>
              <a:rPr lang="en-GB" dirty="0" smtClean="0"/>
              <a:t>Many relationships </a:t>
            </a:r>
            <a:endParaRPr lang="en-GB" dirty="0"/>
          </a:p>
        </p:txBody>
      </p:sp>
      <p:sp>
        <p:nvSpPr>
          <p:cNvPr id="40" name="Content Placeholder 2"/>
          <p:cNvSpPr txBox="1">
            <a:spLocks/>
          </p:cNvSpPr>
          <p:nvPr/>
        </p:nvSpPr>
        <p:spPr>
          <a:xfrm>
            <a:off x="6830541" y="2422091"/>
            <a:ext cx="5095671" cy="862195"/>
          </a:xfrm>
          <a:prstGeom prst="rect">
            <a:avLst/>
          </a:prstGeom>
          <a:solidFill>
            <a:schemeClr val="accent1">
              <a:lumMod val="20000"/>
              <a:lumOff val="80000"/>
            </a:schemeClr>
          </a:solidFill>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r>
              <a:rPr lang="en-GB" sz="2000" dirty="0" smtClean="0"/>
              <a:t>The ideal for all IVs to be correlated with the DV but NOT with each other.  </a:t>
            </a:r>
            <a:endParaRPr lang="en-GB" sz="2000" dirty="0"/>
          </a:p>
        </p:txBody>
      </p:sp>
      <p:pic>
        <p:nvPicPr>
          <p:cNvPr id="41" name="tmpE89D">
            <a:hlinkClick r:id="" action="ppaction://media"/>
          </p:cNvPr>
          <p:cNvPicPr>
            <a:picLocks noChangeAspect="1"/>
          </p:cNvPicPr>
          <p:nvPr>
            <a:videoFile r:link="rId2"/>
            <p:custDataLst>
              <p:tags r:id="rId3"/>
            </p:custDataLst>
            <p:extLst>
              <p:ext uri="{DAA4B4D4-6D71-4841-9C94-3DE7FCFB9230}">
                <p14:media xmlns:p14="http://schemas.microsoft.com/office/powerpoint/2010/main" r:embed="rId4">
                  <p14:trim end="46.297"/>
                </p14:media>
              </p:ext>
              <p:ext uri="{42D2F446-02D8-4167-A562-619A0277C38B}">
                <p15:isNarration xmlns:p15="http://schemas.microsoft.com/office/powerpoint/2012/main" val="1"/>
              </p:ext>
            </p:extLst>
          </p:nvPr>
        </p:nvPicPr>
        <p:blipFill>
          <a:blip r:embed="rId6"/>
          <a:stretch>
            <a:fillRect/>
          </a:stretch>
        </p:blipFill>
        <p:spPr>
          <a:xfrm>
            <a:off x="11861800" y="101600"/>
            <a:ext cx="228600" cy="228600"/>
          </a:xfrm>
          <a:prstGeom prst="rect">
            <a:avLst/>
          </a:prstGeom>
        </p:spPr>
      </p:pic>
    </p:spTree>
    <p:custDataLst>
      <p:tags r:id="rId1"/>
    </p:custDataLst>
    <p:extLst>
      <p:ext uri="{BB962C8B-B14F-4D97-AF65-F5344CB8AC3E}">
        <p14:creationId xmlns:p14="http://schemas.microsoft.com/office/powerpoint/2010/main" val="2421922435"/>
      </p:ext>
    </p:extLst>
  </p:cSld>
  <p:clrMapOvr>
    <a:masterClrMapping/>
  </p:clrMapOvr>
  <mc:AlternateContent xmlns:mc="http://schemas.openxmlformats.org/markup-compatibility/2006" xmlns:p14="http://schemas.microsoft.com/office/powerpoint/2010/main">
    <mc:Choice Requires="p14">
      <p:transition spd="slow" p14:dur="2000" advTm="127500"/>
    </mc:Choice>
    <mc:Fallback xmlns="">
      <p:transition spd="slow" advTm="127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41"/>
                </p:tgtEl>
              </p:cMediaNode>
            </p:video>
            <p:seq concurrent="1" nextAc="seek">
              <p:cTn id="8" restart="whenNotActive" fill="hold" evtFilter="cancelBubble" nodeType="interactiveSeq">
                <p:stCondLst>
                  <p:cond evt="onClick" delay="0">
                    <p:tgtEl>
                      <p:spTgt spid="4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1"/>
                                        </p:tgtEl>
                                      </p:cBhvr>
                                    </p:cmd>
                                  </p:childTnLst>
                                </p:cTn>
                              </p:par>
                            </p:childTnLst>
                          </p:cTn>
                        </p:par>
                      </p:childTnLst>
                    </p:cTn>
                  </p:par>
                </p:childTnLst>
              </p:cTn>
              <p:nextCondLst>
                <p:cond evt="onClick" delay="0">
                  <p:tgtEl>
                    <p:spTgt spid="41"/>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6582" y="566898"/>
            <a:ext cx="8761413" cy="706964"/>
          </a:xfrm>
        </p:spPr>
        <p:txBody>
          <a:bodyPr/>
          <a:lstStyle/>
          <a:p>
            <a:r>
              <a:rPr lang="en-GB" sz="3200" dirty="0" smtClean="0"/>
              <a:t>Our example </a:t>
            </a:r>
            <a:endParaRPr lang="en-GB" sz="3200" dirty="0"/>
          </a:p>
        </p:txBody>
      </p:sp>
      <p:sp>
        <p:nvSpPr>
          <p:cNvPr id="3" name="Content Placeholder 2"/>
          <p:cNvSpPr>
            <a:spLocks noGrp="1"/>
          </p:cNvSpPr>
          <p:nvPr>
            <p:ph idx="1"/>
          </p:nvPr>
        </p:nvSpPr>
        <p:spPr>
          <a:xfrm>
            <a:off x="489858" y="1836598"/>
            <a:ext cx="11217728" cy="4319274"/>
          </a:xfrm>
          <a:solidFill>
            <a:schemeClr val="accent1">
              <a:lumMod val="20000"/>
              <a:lumOff val="80000"/>
            </a:schemeClr>
          </a:solidFill>
        </p:spPr>
        <p:txBody>
          <a:bodyPr>
            <a:normAutofit/>
          </a:bodyPr>
          <a:lstStyle/>
          <a:p>
            <a:pPr marL="0" indent="0">
              <a:buNone/>
            </a:pPr>
            <a:r>
              <a:rPr lang="en-GB" sz="4000" dirty="0"/>
              <a:t>As the </a:t>
            </a:r>
            <a:r>
              <a:rPr lang="en-GB" sz="4000" dirty="0" smtClean="0"/>
              <a:t>owner, </a:t>
            </a:r>
            <a:r>
              <a:rPr lang="en-GB" sz="4000" dirty="0"/>
              <a:t>you would like to estimate how long a delivery will take based on </a:t>
            </a:r>
            <a:r>
              <a:rPr lang="en-GB" sz="4000" dirty="0" smtClean="0"/>
              <a:t>3 </a:t>
            </a:r>
            <a:r>
              <a:rPr lang="en-GB" sz="4000" dirty="0"/>
              <a:t>factors: 1) the total distance of the trip in miles and 2) the number of deliveries that must be made during the </a:t>
            </a:r>
            <a:r>
              <a:rPr lang="en-GB" sz="4000" dirty="0" smtClean="0"/>
              <a:t>trip, and 3) the daily price of petrol in Wales in pounds. </a:t>
            </a:r>
            <a:endParaRPr lang="en-GB" sz="4000" dirty="0"/>
          </a:p>
          <a:p>
            <a:endParaRPr lang="en-GB" sz="4000" dirty="0"/>
          </a:p>
        </p:txBody>
      </p:sp>
      <p:pic>
        <p:nvPicPr>
          <p:cNvPr id="7" name="tmpDDB9">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14.4217"/>
                </p14:media>
              </p:ext>
              <p:ext uri="{42D2F446-02D8-4167-A562-619A0277C38B}">
                <p15:isNarration xmlns:p15="http://schemas.microsoft.com/office/powerpoint/2012/main" val="1"/>
              </p:ext>
            </p:extLst>
          </p:nvPr>
        </p:nvPicPr>
        <p:blipFill>
          <a:blip r:embed="rId5"/>
          <a:stretch>
            <a:fillRect/>
          </a:stretch>
        </p:blipFill>
        <p:spPr>
          <a:xfrm>
            <a:off x="11861800" y="101600"/>
            <a:ext cx="228600" cy="228600"/>
          </a:xfrm>
          <a:prstGeom prst="rect">
            <a:avLst/>
          </a:prstGeom>
        </p:spPr>
      </p:pic>
    </p:spTree>
    <p:extLst>
      <p:ext uri="{BB962C8B-B14F-4D97-AF65-F5344CB8AC3E}">
        <p14:creationId xmlns:p14="http://schemas.microsoft.com/office/powerpoint/2010/main" val="3287183134"/>
      </p:ext>
    </p:extLst>
  </p:cSld>
  <p:clrMapOvr>
    <a:masterClrMapping/>
  </p:clrMapOvr>
  <mc:AlternateContent xmlns:mc="http://schemas.openxmlformats.org/markup-compatibility/2006" xmlns:p14="http://schemas.microsoft.com/office/powerpoint/2010/main">
    <mc:Choice Requires="p14">
      <p:transition spd="slow" p14:dur="2000" advTm="41430"/>
    </mc:Choice>
    <mc:Fallback xmlns="">
      <p:transition spd="slow" advTm="414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4848">
                <p:cTn id="7" fill="hold" display="0">
                  <p:stCondLst>
                    <p:cond delay="indefinite"/>
                  </p:stCondLst>
                </p:cTn>
                <p:tgtEl>
                  <p:spTgt spid="7"/>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1175" y="674123"/>
            <a:ext cx="8761413" cy="706964"/>
          </a:xfrm>
        </p:spPr>
        <p:txBody>
          <a:bodyPr/>
          <a:lstStyle/>
          <a:p>
            <a:r>
              <a:rPr lang="en-GB" dirty="0" smtClean="0"/>
              <a:t>Data and variable naming </a:t>
            </a:r>
            <a:endParaRPr lang="en-GB" dirty="0"/>
          </a:p>
        </p:txBody>
      </p:sp>
      <p:sp>
        <p:nvSpPr>
          <p:cNvPr id="4" name="Content Placeholder 2"/>
          <p:cNvSpPr txBox="1">
            <a:spLocks/>
          </p:cNvSpPr>
          <p:nvPr/>
        </p:nvSpPr>
        <p:spPr>
          <a:xfrm>
            <a:off x="0" y="1586039"/>
            <a:ext cx="12192000" cy="1078333"/>
          </a:xfrm>
          <a:prstGeom prst="rect">
            <a:avLst/>
          </a:prstGeom>
          <a:solidFill>
            <a:schemeClr val="accent1">
              <a:lumMod val="40000"/>
              <a:lumOff val="60000"/>
            </a:schemeClr>
          </a:solidFill>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r>
              <a:rPr lang="en-GB" sz="2000" dirty="0" smtClean="0"/>
              <a:t>To conduct your analysis you take a random sample of 10 past trips and record four pieces of information for each trip: 1) total miles travelled, 2) number of deliveries, 3) the daily petrol price, and 4) total travel time in hours (which is what we are trying to predict).</a:t>
            </a:r>
            <a:endParaRPr lang="en-GB" sz="2000" dirty="0"/>
          </a:p>
        </p:txBody>
      </p:sp>
      <p:graphicFrame>
        <p:nvGraphicFramePr>
          <p:cNvPr id="5" name="Table 4"/>
          <p:cNvGraphicFramePr>
            <a:graphicFrameLocks noGrp="1"/>
          </p:cNvGraphicFramePr>
          <p:nvPr>
            <p:extLst>
              <p:ext uri="{D42A27DB-BD31-4B8C-83A1-F6EECF244321}">
                <p14:modId xmlns:p14="http://schemas.microsoft.com/office/powerpoint/2010/main" val="1297019496"/>
              </p:ext>
            </p:extLst>
          </p:nvPr>
        </p:nvGraphicFramePr>
        <p:xfrm>
          <a:off x="1359906" y="2727434"/>
          <a:ext cx="8497616" cy="4018786"/>
        </p:xfrm>
        <a:graphic>
          <a:graphicData uri="http://schemas.openxmlformats.org/drawingml/2006/table">
            <a:tbl>
              <a:tblPr firstRow="1" bandRow="1">
                <a:tableStyleId>{5C22544A-7EE6-4342-B048-85BDC9FD1C3A}</a:tableStyleId>
              </a:tblPr>
              <a:tblGrid>
                <a:gridCol w="2124404"/>
                <a:gridCol w="2124404"/>
                <a:gridCol w="2124404"/>
                <a:gridCol w="2124404"/>
              </a:tblGrid>
              <a:tr h="361186">
                <a:tc>
                  <a:txBody>
                    <a:bodyPr/>
                    <a:lstStyle/>
                    <a:p>
                      <a:r>
                        <a:rPr lang="en-GB" sz="1600" dirty="0" smtClean="0"/>
                        <a:t>Miles travelled </a:t>
                      </a:r>
                      <a:endParaRPr lang="en-GB" sz="1600" dirty="0"/>
                    </a:p>
                  </a:txBody>
                  <a:tcPr/>
                </a:tc>
                <a:tc>
                  <a:txBody>
                    <a:bodyPr/>
                    <a:lstStyle/>
                    <a:p>
                      <a:r>
                        <a:rPr lang="en-GB" sz="1600" dirty="0" smtClean="0"/>
                        <a:t>No. of deliveries </a:t>
                      </a:r>
                      <a:endParaRPr lang="en-GB" sz="1600" dirty="0"/>
                    </a:p>
                  </a:txBody>
                  <a:tcPr/>
                </a:tc>
                <a:tc>
                  <a:txBody>
                    <a:bodyPr/>
                    <a:lstStyle/>
                    <a:p>
                      <a:r>
                        <a:rPr lang="en-GB" sz="1600" dirty="0" smtClean="0"/>
                        <a:t>Petrol</a:t>
                      </a:r>
                      <a:r>
                        <a:rPr lang="en-GB" sz="1600" baseline="0" dirty="0" smtClean="0"/>
                        <a:t> Price (£)</a:t>
                      </a:r>
                      <a:endParaRPr lang="en-GB" sz="1600" dirty="0"/>
                    </a:p>
                  </a:txBody>
                  <a:tcPr/>
                </a:tc>
                <a:tc>
                  <a:txBody>
                    <a:bodyPr/>
                    <a:lstStyle/>
                    <a:p>
                      <a:r>
                        <a:rPr lang="en-GB" sz="1600" dirty="0" smtClean="0"/>
                        <a:t>Travel time (</a:t>
                      </a:r>
                      <a:r>
                        <a:rPr lang="en-GB" sz="1600" dirty="0" err="1" smtClean="0"/>
                        <a:t>hrs</a:t>
                      </a:r>
                      <a:r>
                        <a:rPr lang="en-GB" sz="1600" dirty="0" smtClean="0"/>
                        <a:t>)</a:t>
                      </a:r>
                      <a:endParaRPr lang="en-GB" sz="1600" dirty="0"/>
                    </a:p>
                  </a:txBody>
                  <a:tcPr/>
                </a:tc>
              </a:tr>
              <a:tr h="364326">
                <a:tc>
                  <a:txBody>
                    <a:bodyPr/>
                    <a:lstStyle/>
                    <a:p>
                      <a:pPr algn="ctr"/>
                      <a:r>
                        <a:rPr lang="en-GB" dirty="0" smtClean="0"/>
                        <a:t>89</a:t>
                      </a:r>
                      <a:endParaRPr lang="en-GB" dirty="0"/>
                    </a:p>
                  </a:txBody>
                  <a:tcPr/>
                </a:tc>
                <a:tc>
                  <a:txBody>
                    <a:bodyPr/>
                    <a:lstStyle/>
                    <a:p>
                      <a:pPr algn="ctr"/>
                      <a:r>
                        <a:rPr lang="en-GB" dirty="0" smtClean="0"/>
                        <a:t>4</a:t>
                      </a:r>
                      <a:endParaRPr lang="en-GB" dirty="0"/>
                    </a:p>
                  </a:txBody>
                  <a:tcPr/>
                </a:tc>
                <a:tc>
                  <a:txBody>
                    <a:bodyPr/>
                    <a:lstStyle/>
                    <a:p>
                      <a:pPr algn="ctr"/>
                      <a:r>
                        <a:rPr lang="en-GB" dirty="0" smtClean="0"/>
                        <a:t>3.84</a:t>
                      </a:r>
                      <a:endParaRPr lang="en-GB" dirty="0"/>
                    </a:p>
                  </a:txBody>
                  <a:tcPr/>
                </a:tc>
                <a:tc>
                  <a:txBody>
                    <a:bodyPr/>
                    <a:lstStyle/>
                    <a:p>
                      <a:pPr algn="ctr"/>
                      <a:r>
                        <a:rPr lang="en-GB" dirty="0" smtClean="0"/>
                        <a:t>7</a:t>
                      </a:r>
                      <a:endParaRPr lang="en-GB" dirty="0"/>
                    </a:p>
                  </a:txBody>
                  <a:tcPr>
                    <a:solidFill>
                      <a:schemeClr val="accent2">
                        <a:lumMod val="60000"/>
                        <a:lumOff val="40000"/>
                      </a:schemeClr>
                    </a:solidFill>
                  </a:tcPr>
                </a:tc>
              </a:tr>
              <a:tr h="364326">
                <a:tc>
                  <a:txBody>
                    <a:bodyPr/>
                    <a:lstStyle/>
                    <a:p>
                      <a:pPr algn="ctr"/>
                      <a:r>
                        <a:rPr lang="en-GB" dirty="0" smtClean="0"/>
                        <a:t>66</a:t>
                      </a:r>
                      <a:endParaRPr lang="en-GB" dirty="0"/>
                    </a:p>
                  </a:txBody>
                  <a:tcPr/>
                </a:tc>
                <a:tc>
                  <a:txBody>
                    <a:bodyPr/>
                    <a:lstStyle/>
                    <a:p>
                      <a:pPr algn="ctr"/>
                      <a:r>
                        <a:rPr lang="en-GB" dirty="0" smtClean="0"/>
                        <a:t>1</a:t>
                      </a:r>
                      <a:endParaRPr lang="en-GB" dirty="0"/>
                    </a:p>
                  </a:txBody>
                  <a:tcPr/>
                </a:tc>
                <a:tc>
                  <a:txBody>
                    <a:bodyPr/>
                    <a:lstStyle/>
                    <a:p>
                      <a:pPr algn="ctr"/>
                      <a:r>
                        <a:rPr lang="en-GB" dirty="0" smtClean="0"/>
                        <a:t>3.19</a:t>
                      </a:r>
                      <a:endParaRPr lang="en-GB" dirty="0"/>
                    </a:p>
                  </a:txBody>
                  <a:tcPr/>
                </a:tc>
                <a:tc>
                  <a:txBody>
                    <a:bodyPr/>
                    <a:lstStyle/>
                    <a:p>
                      <a:pPr algn="ctr"/>
                      <a:r>
                        <a:rPr lang="en-GB" dirty="0" smtClean="0"/>
                        <a:t>5.4</a:t>
                      </a:r>
                      <a:endParaRPr lang="en-GB" dirty="0"/>
                    </a:p>
                  </a:txBody>
                  <a:tcPr>
                    <a:solidFill>
                      <a:schemeClr val="accent2">
                        <a:lumMod val="60000"/>
                        <a:lumOff val="40000"/>
                      </a:schemeClr>
                    </a:solidFill>
                  </a:tcPr>
                </a:tc>
              </a:tr>
              <a:tr h="364326">
                <a:tc>
                  <a:txBody>
                    <a:bodyPr/>
                    <a:lstStyle/>
                    <a:p>
                      <a:pPr algn="ctr"/>
                      <a:r>
                        <a:rPr lang="en-GB" dirty="0" smtClean="0"/>
                        <a:t>78</a:t>
                      </a:r>
                      <a:endParaRPr lang="en-GB" dirty="0"/>
                    </a:p>
                  </a:txBody>
                  <a:tcPr/>
                </a:tc>
                <a:tc>
                  <a:txBody>
                    <a:bodyPr/>
                    <a:lstStyle/>
                    <a:p>
                      <a:pPr algn="ctr"/>
                      <a:r>
                        <a:rPr lang="en-GB" dirty="0" smtClean="0"/>
                        <a:t>3</a:t>
                      </a:r>
                      <a:endParaRPr lang="en-GB" dirty="0"/>
                    </a:p>
                  </a:txBody>
                  <a:tcPr/>
                </a:tc>
                <a:tc>
                  <a:txBody>
                    <a:bodyPr/>
                    <a:lstStyle/>
                    <a:p>
                      <a:pPr algn="ctr"/>
                      <a:r>
                        <a:rPr lang="en-GB" dirty="0" smtClean="0"/>
                        <a:t>3.78</a:t>
                      </a:r>
                      <a:endParaRPr lang="en-GB" dirty="0"/>
                    </a:p>
                  </a:txBody>
                  <a:tcPr/>
                </a:tc>
                <a:tc>
                  <a:txBody>
                    <a:bodyPr/>
                    <a:lstStyle/>
                    <a:p>
                      <a:pPr algn="ctr"/>
                      <a:r>
                        <a:rPr lang="en-GB" dirty="0" smtClean="0"/>
                        <a:t>6.6</a:t>
                      </a:r>
                      <a:endParaRPr lang="en-GB" dirty="0"/>
                    </a:p>
                  </a:txBody>
                  <a:tcPr>
                    <a:solidFill>
                      <a:schemeClr val="accent2">
                        <a:lumMod val="60000"/>
                        <a:lumOff val="40000"/>
                      </a:schemeClr>
                    </a:solidFill>
                  </a:tcPr>
                </a:tc>
              </a:tr>
              <a:tr h="364326">
                <a:tc>
                  <a:txBody>
                    <a:bodyPr/>
                    <a:lstStyle/>
                    <a:p>
                      <a:pPr algn="ctr"/>
                      <a:r>
                        <a:rPr lang="en-GB" dirty="0" smtClean="0"/>
                        <a:t>111</a:t>
                      </a:r>
                      <a:endParaRPr lang="en-GB" dirty="0"/>
                    </a:p>
                  </a:txBody>
                  <a:tcPr/>
                </a:tc>
                <a:tc>
                  <a:txBody>
                    <a:bodyPr/>
                    <a:lstStyle/>
                    <a:p>
                      <a:pPr algn="ctr"/>
                      <a:r>
                        <a:rPr lang="en-GB" dirty="0" smtClean="0"/>
                        <a:t>6</a:t>
                      </a:r>
                      <a:endParaRPr lang="en-GB" dirty="0"/>
                    </a:p>
                  </a:txBody>
                  <a:tcPr/>
                </a:tc>
                <a:tc>
                  <a:txBody>
                    <a:bodyPr/>
                    <a:lstStyle/>
                    <a:p>
                      <a:pPr algn="ctr"/>
                      <a:r>
                        <a:rPr lang="en-GB" dirty="0" smtClean="0"/>
                        <a:t>3.89</a:t>
                      </a:r>
                      <a:endParaRPr lang="en-GB" dirty="0"/>
                    </a:p>
                  </a:txBody>
                  <a:tcPr/>
                </a:tc>
                <a:tc>
                  <a:txBody>
                    <a:bodyPr/>
                    <a:lstStyle/>
                    <a:p>
                      <a:pPr algn="ctr"/>
                      <a:r>
                        <a:rPr lang="en-GB" dirty="0" smtClean="0"/>
                        <a:t>7.4</a:t>
                      </a:r>
                      <a:endParaRPr lang="en-GB" dirty="0"/>
                    </a:p>
                  </a:txBody>
                  <a:tcPr>
                    <a:solidFill>
                      <a:schemeClr val="accent2">
                        <a:lumMod val="60000"/>
                        <a:lumOff val="40000"/>
                      </a:schemeClr>
                    </a:solidFill>
                  </a:tcPr>
                </a:tc>
              </a:tr>
              <a:tr h="364326">
                <a:tc>
                  <a:txBody>
                    <a:bodyPr/>
                    <a:lstStyle/>
                    <a:p>
                      <a:pPr algn="ctr"/>
                      <a:r>
                        <a:rPr lang="en-GB" dirty="0" smtClean="0"/>
                        <a:t>44</a:t>
                      </a:r>
                      <a:endParaRPr lang="en-GB" dirty="0"/>
                    </a:p>
                  </a:txBody>
                  <a:tcPr/>
                </a:tc>
                <a:tc>
                  <a:txBody>
                    <a:bodyPr/>
                    <a:lstStyle/>
                    <a:p>
                      <a:pPr algn="ctr"/>
                      <a:r>
                        <a:rPr lang="en-GB" dirty="0" smtClean="0"/>
                        <a:t>1</a:t>
                      </a:r>
                      <a:endParaRPr lang="en-GB" dirty="0"/>
                    </a:p>
                  </a:txBody>
                  <a:tcPr/>
                </a:tc>
                <a:tc>
                  <a:txBody>
                    <a:bodyPr/>
                    <a:lstStyle/>
                    <a:p>
                      <a:pPr algn="ctr"/>
                      <a:r>
                        <a:rPr lang="en-GB" dirty="0" smtClean="0"/>
                        <a:t>3.57</a:t>
                      </a:r>
                      <a:endParaRPr lang="en-GB" dirty="0"/>
                    </a:p>
                  </a:txBody>
                  <a:tcPr/>
                </a:tc>
                <a:tc>
                  <a:txBody>
                    <a:bodyPr/>
                    <a:lstStyle/>
                    <a:p>
                      <a:pPr algn="ctr"/>
                      <a:r>
                        <a:rPr lang="en-GB" dirty="0" smtClean="0"/>
                        <a:t>4.8</a:t>
                      </a:r>
                      <a:endParaRPr lang="en-GB" dirty="0"/>
                    </a:p>
                  </a:txBody>
                  <a:tcPr>
                    <a:solidFill>
                      <a:schemeClr val="accent2">
                        <a:lumMod val="60000"/>
                        <a:lumOff val="40000"/>
                      </a:schemeClr>
                    </a:solidFill>
                  </a:tcPr>
                </a:tc>
              </a:tr>
              <a:tr h="364326">
                <a:tc>
                  <a:txBody>
                    <a:bodyPr/>
                    <a:lstStyle/>
                    <a:p>
                      <a:pPr algn="ctr"/>
                      <a:r>
                        <a:rPr lang="en-GB" dirty="0" smtClean="0"/>
                        <a:t>77</a:t>
                      </a:r>
                      <a:endParaRPr lang="en-GB" dirty="0"/>
                    </a:p>
                  </a:txBody>
                  <a:tcPr/>
                </a:tc>
                <a:tc>
                  <a:txBody>
                    <a:bodyPr/>
                    <a:lstStyle/>
                    <a:p>
                      <a:pPr algn="ctr"/>
                      <a:r>
                        <a:rPr lang="en-GB" dirty="0" smtClean="0"/>
                        <a:t>3</a:t>
                      </a:r>
                      <a:endParaRPr lang="en-GB" dirty="0"/>
                    </a:p>
                  </a:txBody>
                  <a:tcPr/>
                </a:tc>
                <a:tc>
                  <a:txBody>
                    <a:bodyPr/>
                    <a:lstStyle/>
                    <a:p>
                      <a:pPr algn="ctr"/>
                      <a:r>
                        <a:rPr lang="en-GB" dirty="0" smtClean="0"/>
                        <a:t>3.57</a:t>
                      </a:r>
                      <a:endParaRPr lang="en-GB" dirty="0"/>
                    </a:p>
                  </a:txBody>
                  <a:tcPr/>
                </a:tc>
                <a:tc>
                  <a:txBody>
                    <a:bodyPr/>
                    <a:lstStyle/>
                    <a:p>
                      <a:pPr algn="ctr"/>
                      <a:r>
                        <a:rPr lang="en-GB" dirty="0" smtClean="0"/>
                        <a:t>6.4</a:t>
                      </a:r>
                      <a:endParaRPr lang="en-GB" dirty="0"/>
                    </a:p>
                  </a:txBody>
                  <a:tcPr>
                    <a:solidFill>
                      <a:schemeClr val="accent2">
                        <a:lumMod val="60000"/>
                        <a:lumOff val="40000"/>
                      </a:schemeClr>
                    </a:solidFill>
                  </a:tcPr>
                </a:tc>
              </a:tr>
              <a:tr h="364326">
                <a:tc>
                  <a:txBody>
                    <a:bodyPr/>
                    <a:lstStyle/>
                    <a:p>
                      <a:pPr algn="ctr"/>
                      <a:r>
                        <a:rPr lang="en-GB" dirty="0" smtClean="0"/>
                        <a:t>80</a:t>
                      </a:r>
                      <a:endParaRPr lang="en-GB" dirty="0"/>
                    </a:p>
                  </a:txBody>
                  <a:tcPr/>
                </a:tc>
                <a:tc>
                  <a:txBody>
                    <a:bodyPr/>
                    <a:lstStyle/>
                    <a:p>
                      <a:pPr algn="ctr"/>
                      <a:r>
                        <a:rPr lang="en-GB" dirty="0" smtClean="0"/>
                        <a:t>3</a:t>
                      </a:r>
                      <a:endParaRPr lang="en-GB" dirty="0"/>
                    </a:p>
                  </a:txBody>
                  <a:tcPr/>
                </a:tc>
                <a:tc>
                  <a:txBody>
                    <a:bodyPr/>
                    <a:lstStyle/>
                    <a:p>
                      <a:pPr algn="ctr"/>
                      <a:r>
                        <a:rPr lang="en-GB" dirty="0" smtClean="0"/>
                        <a:t>3.03</a:t>
                      </a:r>
                      <a:endParaRPr lang="en-GB" dirty="0"/>
                    </a:p>
                  </a:txBody>
                  <a:tcPr/>
                </a:tc>
                <a:tc>
                  <a:txBody>
                    <a:bodyPr/>
                    <a:lstStyle/>
                    <a:p>
                      <a:pPr algn="ctr"/>
                      <a:r>
                        <a:rPr lang="en-GB" dirty="0" smtClean="0"/>
                        <a:t>7</a:t>
                      </a:r>
                      <a:endParaRPr lang="en-GB" dirty="0"/>
                    </a:p>
                  </a:txBody>
                  <a:tcPr>
                    <a:solidFill>
                      <a:schemeClr val="accent2">
                        <a:lumMod val="60000"/>
                        <a:lumOff val="40000"/>
                      </a:schemeClr>
                    </a:solidFill>
                  </a:tcPr>
                </a:tc>
              </a:tr>
              <a:tr h="364326">
                <a:tc>
                  <a:txBody>
                    <a:bodyPr/>
                    <a:lstStyle/>
                    <a:p>
                      <a:pPr algn="ctr"/>
                      <a:r>
                        <a:rPr lang="en-GB" dirty="0" smtClean="0"/>
                        <a:t>66</a:t>
                      </a:r>
                      <a:endParaRPr lang="en-GB" dirty="0"/>
                    </a:p>
                  </a:txBody>
                  <a:tcPr/>
                </a:tc>
                <a:tc>
                  <a:txBody>
                    <a:bodyPr/>
                    <a:lstStyle/>
                    <a:p>
                      <a:pPr algn="ctr"/>
                      <a:r>
                        <a:rPr lang="en-GB" dirty="0" smtClean="0"/>
                        <a:t>2</a:t>
                      </a:r>
                      <a:endParaRPr lang="en-GB" dirty="0"/>
                    </a:p>
                  </a:txBody>
                  <a:tcPr/>
                </a:tc>
                <a:tc>
                  <a:txBody>
                    <a:bodyPr/>
                    <a:lstStyle/>
                    <a:p>
                      <a:pPr algn="ctr"/>
                      <a:r>
                        <a:rPr lang="en-GB" dirty="0" smtClean="0"/>
                        <a:t>3.51</a:t>
                      </a:r>
                      <a:endParaRPr lang="en-GB" dirty="0"/>
                    </a:p>
                  </a:txBody>
                  <a:tcPr/>
                </a:tc>
                <a:tc>
                  <a:txBody>
                    <a:bodyPr/>
                    <a:lstStyle/>
                    <a:p>
                      <a:pPr algn="ctr"/>
                      <a:r>
                        <a:rPr lang="en-GB" dirty="0" smtClean="0"/>
                        <a:t>5.6</a:t>
                      </a:r>
                      <a:endParaRPr lang="en-GB" dirty="0"/>
                    </a:p>
                  </a:txBody>
                  <a:tcPr>
                    <a:solidFill>
                      <a:schemeClr val="accent2">
                        <a:lumMod val="60000"/>
                        <a:lumOff val="40000"/>
                      </a:schemeClr>
                    </a:solidFill>
                  </a:tcPr>
                </a:tc>
              </a:tr>
              <a:tr h="364326">
                <a:tc>
                  <a:txBody>
                    <a:bodyPr/>
                    <a:lstStyle/>
                    <a:p>
                      <a:pPr algn="ctr"/>
                      <a:r>
                        <a:rPr lang="en-GB" dirty="0" smtClean="0"/>
                        <a:t>109</a:t>
                      </a:r>
                      <a:endParaRPr lang="en-GB" dirty="0"/>
                    </a:p>
                  </a:txBody>
                  <a:tcPr/>
                </a:tc>
                <a:tc>
                  <a:txBody>
                    <a:bodyPr/>
                    <a:lstStyle/>
                    <a:p>
                      <a:pPr algn="ctr"/>
                      <a:r>
                        <a:rPr lang="en-GB" dirty="0" smtClean="0"/>
                        <a:t>5</a:t>
                      </a:r>
                      <a:endParaRPr lang="en-GB" dirty="0"/>
                    </a:p>
                  </a:txBody>
                  <a:tcPr/>
                </a:tc>
                <a:tc>
                  <a:txBody>
                    <a:bodyPr/>
                    <a:lstStyle/>
                    <a:p>
                      <a:pPr algn="ctr"/>
                      <a:r>
                        <a:rPr lang="en-GB" dirty="0" smtClean="0"/>
                        <a:t>3.54</a:t>
                      </a:r>
                      <a:endParaRPr lang="en-GB" dirty="0"/>
                    </a:p>
                  </a:txBody>
                  <a:tcPr/>
                </a:tc>
                <a:tc>
                  <a:txBody>
                    <a:bodyPr/>
                    <a:lstStyle/>
                    <a:p>
                      <a:pPr algn="ctr"/>
                      <a:r>
                        <a:rPr lang="en-GB" dirty="0" smtClean="0"/>
                        <a:t>7.3</a:t>
                      </a:r>
                      <a:endParaRPr lang="en-GB" dirty="0"/>
                    </a:p>
                  </a:txBody>
                  <a:tcPr>
                    <a:solidFill>
                      <a:schemeClr val="accent2">
                        <a:lumMod val="60000"/>
                        <a:lumOff val="40000"/>
                      </a:schemeClr>
                    </a:solidFill>
                  </a:tcPr>
                </a:tc>
              </a:tr>
              <a:tr h="364326">
                <a:tc>
                  <a:txBody>
                    <a:bodyPr/>
                    <a:lstStyle/>
                    <a:p>
                      <a:pPr algn="ctr"/>
                      <a:r>
                        <a:rPr lang="en-GB" dirty="0" smtClean="0"/>
                        <a:t>76</a:t>
                      </a:r>
                      <a:endParaRPr lang="en-GB" dirty="0"/>
                    </a:p>
                  </a:txBody>
                  <a:tcPr/>
                </a:tc>
                <a:tc>
                  <a:txBody>
                    <a:bodyPr/>
                    <a:lstStyle/>
                    <a:p>
                      <a:pPr algn="ctr"/>
                      <a:r>
                        <a:rPr lang="en-GB" dirty="0" smtClean="0"/>
                        <a:t>3</a:t>
                      </a:r>
                      <a:endParaRPr lang="en-GB" dirty="0"/>
                    </a:p>
                  </a:txBody>
                  <a:tcPr/>
                </a:tc>
                <a:tc>
                  <a:txBody>
                    <a:bodyPr/>
                    <a:lstStyle/>
                    <a:p>
                      <a:pPr algn="ctr"/>
                      <a:r>
                        <a:rPr lang="en-GB" dirty="0" smtClean="0"/>
                        <a:t>3.25</a:t>
                      </a:r>
                      <a:endParaRPr lang="en-GB" dirty="0"/>
                    </a:p>
                  </a:txBody>
                  <a:tcPr/>
                </a:tc>
                <a:tc>
                  <a:txBody>
                    <a:bodyPr/>
                    <a:lstStyle/>
                    <a:p>
                      <a:pPr algn="ctr"/>
                      <a:r>
                        <a:rPr lang="en-GB" dirty="0" smtClean="0"/>
                        <a:t>6.4</a:t>
                      </a:r>
                      <a:endParaRPr lang="en-GB" dirty="0"/>
                    </a:p>
                  </a:txBody>
                  <a:tcPr>
                    <a:solidFill>
                      <a:schemeClr val="accent2">
                        <a:lumMod val="60000"/>
                        <a:lumOff val="40000"/>
                      </a:schemeClr>
                    </a:solidFill>
                  </a:tcPr>
                </a:tc>
              </a:tr>
            </a:tbl>
          </a:graphicData>
        </a:graphic>
      </p:graphicFrame>
      <p:pic>
        <p:nvPicPr>
          <p:cNvPr id="6" name="tmp6B15">
            <a:hlinkClick r:id="" action="ppaction://media"/>
          </p:cNvPr>
          <p:cNvPicPr>
            <a:picLocks noChangeAspect="1"/>
          </p:cNvPicPr>
          <p:nvPr>
            <a:videoFile r:link="rId2"/>
            <p:custDataLst>
              <p:tags r:id="rId3"/>
            </p:custDataLst>
            <p:extLst>
              <p:ext uri="{DAA4B4D4-6D71-4841-9C94-3DE7FCFB9230}">
                <p14:media xmlns:p14="http://schemas.microsoft.com/office/powerpoint/2010/main" r:embed="rId4">
                  <p14:trim end="40.1814"/>
                </p14:media>
              </p:ext>
              <p:ext uri="{42D2F446-02D8-4167-A562-619A0277C38B}">
                <p15:isNarration xmlns:p15="http://schemas.microsoft.com/office/powerpoint/2012/main" val="1"/>
              </p:ext>
            </p:extLst>
          </p:nvPr>
        </p:nvPicPr>
        <p:blipFill>
          <a:blip r:embed="rId6"/>
          <a:stretch>
            <a:fillRect/>
          </a:stretch>
        </p:blipFill>
        <p:spPr>
          <a:xfrm>
            <a:off x="11861800" y="101600"/>
            <a:ext cx="228600" cy="228600"/>
          </a:xfrm>
          <a:prstGeom prst="rect">
            <a:avLst/>
          </a:prstGeom>
        </p:spPr>
      </p:pic>
    </p:spTree>
    <p:custDataLst>
      <p:tags r:id="rId1"/>
    </p:custDataLst>
    <p:extLst>
      <p:ext uri="{BB962C8B-B14F-4D97-AF65-F5344CB8AC3E}">
        <p14:creationId xmlns:p14="http://schemas.microsoft.com/office/powerpoint/2010/main" val="40108637"/>
      </p:ext>
    </p:extLst>
  </p:cSld>
  <p:clrMapOvr>
    <a:masterClrMapping/>
  </p:clrMapOvr>
  <mc:AlternateContent xmlns:mc="http://schemas.openxmlformats.org/markup-compatibility/2006" xmlns:p14="http://schemas.microsoft.com/office/powerpoint/2010/main">
    <mc:Choice Requires="p14">
      <p:transition spd="slow" p14:dur="2000" advTm="44416"/>
    </mc:Choice>
    <mc:Fallback xmlns="">
      <p:transition spd="slow" advTm="44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B2C12E0">
            <a:hlinkClick r:id="" action="ppaction://media"/>
          </p:cNvPr>
          <p:cNvPicPr>
            <a:picLocks noGrp="1" noChangeAspect="1"/>
          </p:cNvPicPr>
          <p:nvPr>
            <p:ph idx="1"/>
            <a:videoFile r:link="rId1"/>
            <p:extLst>
              <p:ext uri="{DAA4B4D4-6D71-4841-9C94-3DE7FCFB9230}">
                <p14:media xmlns:p14="http://schemas.microsoft.com/office/powerpoint/2010/main" r:embed="rId2">
                  <p14:trim end="10167.8231"/>
                </p14:media>
              </p:ext>
            </p:extLst>
          </p:nvPr>
        </p:nvPicPr>
        <p:blipFill>
          <a:blip r:embed="rId4"/>
          <a:stretch>
            <a:fillRect/>
          </a:stretch>
        </p:blipFill>
        <p:spPr>
          <a:xfrm>
            <a:off x="0" y="135047"/>
            <a:ext cx="12192000" cy="6722953"/>
          </a:xfrm>
        </p:spPr>
      </p:pic>
    </p:spTree>
    <p:extLst>
      <p:ext uri="{BB962C8B-B14F-4D97-AF65-F5344CB8AC3E}">
        <p14:creationId xmlns:p14="http://schemas.microsoft.com/office/powerpoint/2010/main" val="628009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0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27CBE58">
            <a:hlinkClick r:id="" action="ppaction://media"/>
          </p:cNvPr>
          <p:cNvPicPr>
            <a:picLocks noGrp="1" noChangeAspect="1"/>
          </p:cNvPicPr>
          <p:nvPr>
            <p:ph idx="1"/>
            <a:videoFile r:link="rId1"/>
            <p:extLst>
              <p:ext uri="{DAA4B4D4-6D71-4841-9C94-3DE7FCFB9230}">
                <p14:media xmlns:p14="http://schemas.microsoft.com/office/powerpoint/2010/main" r:embed="rId2">
                  <p14:trim end="4634.3174"/>
                </p14:media>
              </p:ext>
            </p:extLst>
          </p:nvPr>
        </p:nvPicPr>
        <p:blipFill>
          <a:blip r:embed="rId4"/>
          <a:stretch>
            <a:fillRect/>
          </a:stretch>
        </p:blipFill>
        <p:spPr>
          <a:xfrm>
            <a:off x="26787" y="-1"/>
            <a:ext cx="12165213" cy="6204857"/>
          </a:xfrm>
        </p:spPr>
      </p:pic>
    </p:spTree>
    <p:extLst>
      <p:ext uri="{BB962C8B-B14F-4D97-AF65-F5344CB8AC3E}">
        <p14:creationId xmlns:p14="http://schemas.microsoft.com/office/powerpoint/2010/main" val="238656232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8203757">
            <a:hlinkClick r:id="" action="ppaction://media"/>
          </p:cNvPr>
          <p:cNvPicPr>
            <a:picLocks noGrp="1" noChangeAspect="1"/>
          </p:cNvPicPr>
          <p:nvPr>
            <p:ph idx="1"/>
            <a:videoFile r:link="rId1"/>
            <p:extLst>
              <p:ext uri="{DAA4B4D4-6D71-4841-9C94-3DE7FCFB9230}">
                <p14:media xmlns:p14="http://schemas.microsoft.com/office/powerpoint/2010/main" r:embed="rId2">
                  <p14:trim end="23648.5578"/>
                </p14:media>
              </p:ext>
            </p:extLst>
          </p:nvPr>
        </p:nvPicPr>
        <p:blipFill>
          <a:blip r:embed="rId4"/>
          <a:stretch>
            <a:fillRect/>
          </a:stretch>
        </p:blipFill>
        <p:spPr>
          <a:xfrm>
            <a:off x="-180042" y="0"/>
            <a:ext cx="12372042" cy="6019800"/>
          </a:xfrm>
        </p:spPr>
      </p:pic>
    </p:spTree>
    <p:extLst>
      <p:ext uri="{BB962C8B-B14F-4D97-AF65-F5344CB8AC3E}">
        <p14:creationId xmlns:p14="http://schemas.microsoft.com/office/powerpoint/2010/main" val="897313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36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084350C">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80042" y="-1"/>
            <a:ext cx="12372042" cy="6384471"/>
          </a:xfrm>
        </p:spPr>
      </p:pic>
    </p:spTree>
    <p:extLst>
      <p:ext uri="{BB962C8B-B14F-4D97-AF65-F5344CB8AC3E}">
        <p14:creationId xmlns:p14="http://schemas.microsoft.com/office/powerpoint/2010/main" val="142575050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DF4CE7B">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11671" y="0"/>
            <a:ext cx="12280514" cy="6857999"/>
          </a:xfrm>
        </p:spPr>
      </p:pic>
    </p:spTree>
    <p:extLst>
      <p:ext uri="{BB962C8B-B14F-4D97-AF65-F5344CB8AC3E}">
        <p14:creationId xmlns:p14="http://schemas.microsoft.com/office/powerpoint/2010/main" val="89960974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a:t>
            </a:r>
            <a:endParaRPr lang="en-GB" dirty="0"/>
          </a:p>
        </p:txBody>
      </p:sp>
      <p:sp>
        <p:nvSpPr>
          <p:cNvPr id="4" name="Rectangle 3"/>
          <p:cNvSpPr/>
          <p:nvPr/>
        </p:nvSpPr>
        <p:spPr>
          <a:xfrm>
            <a:off x="510324" y="2435477"/>
            <a:ext cx="11272616" cy="830997"/>
          </a:xfrm>
          <a:prstGeom prst="rect">
            <a:avLst/>
          </a:prstGeom>
        </p:spPr>
        <p:txBody>
          <a:bodyPr wrap="square">
            <a:spAutoFit/>
          </a:bodyPr>
          <a:lstStyle/>
          <a:p>
            <a:r>
              <a:rPr lang="en-GB" sz="2400" i="1" dirty="0">
                <a:solidFill>
                  <a:srgbClr val="444444"/>
                </a:solidFill>
              </a:rPr>
              <a:t>A multiple regression was conducted to see if the total distance of the trip in miles </a:t>
            </a:r>
            <a:r>
              <a:rPr lang="en-GB" sz="2400" i="1" dirty="0" smtClean="0">
                <a:solidFill>
                  <a:srgbClr val="444444"/>
                </a:solidFill>
              </a:rPr>
              <a:t>and petrol prices predicted </a:t>
            </a:r>
            <a:r>
              <a:rPr lang="en-GB" sz="2400" i="1" dirty="0">
                <a:solidFill>
                  <a:srgbClr val="444444"/>
                </a:solidFill>
              </a:rPr>
              <a:t>how long a delivery would </a:t>
            </a:r>
            <a:r>
              <a:rPr lang="en-GB" sz="2400" i="1" dirty="0" smtClean="0">
                <a:solidFill>
                  <a:srgbClr val="444444"/>
                </a:solidFill>
              </a:rPr>
              <a:t>take.</a:t>
            </a:r>
            <a:endParaRPr lang="en-GB" sz="2400" dirty="0"/>
          </a:p>
        </p:txBody>
      </p:sp>
      <p:sp>
        <p:nvSpPr>
          <p:cNvPr id="6" name="Rectangle 5"/>
          <p:cNvSpPr/>
          <p:nvPr/>
        </p:nvSpPr>
        <p:spPr>
          <a:xfrm>
            <a:off x="294044" y="4207042"/>
            <a:ext cx="11488896" cy="1569660"/>
          </a:xfrm>
          <a:prstGeom prst="rect">
            <a:avLst/>
          </a:prstGeom>
        </p:spPr>
        <p:txBody>
          <a:bodyPr wrap="square">
            <a:spAutoFit/>
          </a:bodyPr>
          <a:lstStyle/>
          <a:p>
            <a:r>
              <a:rPr lang="en-GB" sz="2400" i="1" dirty="0">
                <a:solidFill>
                  <a:srgbClr val="444444"/>
                </a:solidFill>
              </a:rPr>
              <a:t>Using the enter method it was found that total distance of the trip in </a:t>
            </a:r>
            <a:r>
              <a:rPr lang="en-GB" sz="2400" i="1" dirty="0" smtClean="0">
                <a:solidFill>
                  <a:srgbClr val="444444"/>
                </a:solidFill>
              </a:rPr>
              <a:t>miles </a:t>
            </a:r>
            <a:r>
              <a:rPr lang="en-GB" sz="2400" i="1" dirty="0">
                <a:solidFill>
                  <a:srgbClr val="444444"/>
                </a:solidFill>
              </a:rPr>
              <a:t>and petrol prices explain a significant amount of the variance </a:t>
            </a:r>
            <a:r>
              <a:rPr lang="en-GB" sz="2400" i="1" dirty="0" smtClean="0">
                <a:solidFill>
                  <a:srgbClr val="444444"/>
                </a:solidFill>
              </a:rPr>
              <a:t>in </a:t>
            </a:r>
            <a:r>
              <a:rPr lang="en-GB" sz="2400" i="1" dirty="0">
                <a:solidFill>
                  <a:srgbClr val="444444"/>
                </a:solidFill>
              </a:rPr>
              <a:t>how long a delivery would take. (</a:t>
            </a:r>
            <a:r>
              <a:rPr lang="en-GB" sz="2400" i="1" dirty="0" smtClean="0">
                <a:solidFill>
                  <a:srgbClr val="444444"/>
                </a:solidFill>
              </a:rPr>
              <a:t>F(2, 7) </a:t>
            </a:r>
            <a:r>
              <a:rPr lang="en-GB" sz="2400" i="1" dirty="0">
                <a:solidFill>
                  <a:srgbClr val="444444"/>
                </a:solidFill>
              </a:rPr>
              <a:t>= </a:t>
            </a:r>
            <a:r>
              <a:rPr lang="en-GB" sz="2400" i="1" dirty="0" smtClean="0">
                <a:solidFill>
                  <a:srgbClr val="444444"/>
                </a:solidFill>
              </a:rPr>
              <a:t>22.632, </a:t>
            </a:r>
            <a:r>
              <a:rPr lang="en-GB" sz="2400" i="1" dirty="0">
                <a:solidFill>
                  <a:srgbClr val="444444"/>
                </a:solidFill>
              </a:rPr>
              <a:t>p &lt; .</a:t>
            </a:r>
            <a:r>
              <a:rPr lang="en-GB" sz="2400" i="1" dirty="0" smtClean="0">
                <a:solidFill>
                  <a:srgbClr val="444444"/>
                </a:solidFill>
              </a:rPr>
              <a:t>05). The model explains 82% of the variance in time travelled (Adjusted </a:t>
            </a:r>
            <a:r>
              <a:rPr lang="en-GB" sz="2400" i="1" dirty="0">
                <a:solidFill>
                  <a:srgbClr val="444444"/>
                </a:solidFill>
              </a:rPr>
              <a:t>R</a:t>
            </a:r>
            <a:r>
              <a:rPr lang="en-GB" sz="2400" i="1" baseline="30000" dirty="0">
                <a:solidFill>
                  <a:srgbClr val="444444"/>
                </a:solidFill>
              </a:rPr>
              <a:t>2</a:t>
            </a:r>
            <a:r>
              <a:rPr lang="en-GB" sz="2400" i="1" dirty="0">
                <a:solidFill>
                  <a:srgbClr val="444444"/>
                </a:solidFill>
              </a:rPr>
              <a:t>  = </a:t>
            </a:r>
            <a:r>
              <a:rPr lang="en-GB" sz="2400" i="1" dirty="0" smtClean="0">
                <a:solidFill>
                  <a:srgbClr val="444444"/>
                </a:solidFill>
              </a:rPr>
              <a:t>.828).</a:t>
            </a:r>
            <a:endParaRPr lang="en-GB" sz="2400" dirty="0"/>
          </a:p>
        </p:txBody>
      </p:sp>
      <p:sp>
        <p:nvSpPr>
          <p:cNvPr id="7" name="Rectangle 6"/>
          <p:cNvSpPr/>
          <p:nvPr/>
        </p:nvSpPr>
        <p:spPr>
          <a:xfrm>
            <a:off x="510324" y="3552092"/>
            <a:ext cx="1001108" cy="369332"/>
          </a:xfrm>
          <a:prstGeom prst="rect">
            <a:avLst/>
          </a:prstGeom>
        </p:spPr>
        <p:txBody>
          <a:bodyPr wrap="none">
            <a:spAutoFit/>
          </a:bodyPr>
          <a:lstStyle/>
          <a:p>
            <a:r>
              <a:rPr lang="en-GB" b="1" dirty="0">
                <a:solidFill>
                  <a:srgbClr val="000000"/>
                </a:solidFill>
                <a:latin typeface="Open Sans"/>
              </a:rPr>
              <a:t>ANOVA</a:t>
            </a:r>
            <a:endParaRPr lang="en-GB" dirty="0"/>
          </a:p>
        </p:txBody>
      </p:sp>
      <p:pic>
        <p:nvPicPr>
          <p:cNvPr id="10" name="tmp8C06">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32356.2743"/>
                </p14:media>
              </p:ext>
              <p:ext uri="{42D2F446-02D8-4167-A562-619A0277C38B}">
                <p15:isNarration xmlns:p15="http://schemas.microsoft.com/office/powerpoint/2012/main" val="1"/>
              </p:ext>
            </p:extLst>
          </p:nvPr>
        </p:nvPicPr>
        <p:blipFill>
          <a:blip r:embed="rId5"/>
          <a:stretch>
            <a:fillRect/>
          </a:stretch>
        </p:blipFill>
        <p:spPr>
          <a:xfrm>
            <a:off x="11861800" y="101600"/>
            <a:ext cx="228600" cy="228600"/>
          </a:xfrm>
          <a:prstGeom prst="rect">
            <a:avLst/>
          </a:prstGeom>
        </p:spPr>
      </p:pic>
    </p:spTree>
    <p:extLst>
      <p:ext uri="{BB962C8B-B14F-4D97-AF65-F5344CB8AC3E}">
        <p14:creationId xmlns:p14="http://schemas.microsoft.com/office/powerpoint/2010/main" val="1818558218"/>
      </p:ext>
    </p:extLst>
  </p:cSld>
  <p:clrMapOvr>
    <a:masterClrMapping/>
  </p:clrMapOvr>
  <mc:AlternateContent xmlns:mc="http://schemas.openxmlformats.org/markup-compatibility/2006" xmlns:p14="http://schemas.microsoft.com/office/powerpoint/2010/main">
    <mc:Choice Requires="p14">
      <p:transition spd="slow" p14:dur="2000" advTm="74708"/>
    </mc:Choice>
    <mc:Fallback xmlns="">
      <p:transition spd="slow" advTm="74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12255" y="2667892"/>
            <a:ext cx="8825659" cy="2717362"/>
          </a:xfrm>
        </p:spPr>
        <p:txBody>
          <a:bodyPr>
            <a:normAutofit fontScale="92500" lnSpcReduction="20000"/>
          </a:bodyPr>
          <a:lstStyle/>
          <a:p>
            <a:pPr marL="0" indent="0">
              <a:buNone/>
            </a:pPr>
            <a:r>
              <a:rPr lang="en-GB" b="1" dirty="0" smtClean="0"/>
              <a:t>Variable</a:t>
            </a:r>
            <a:r>
              <a:rPr lang="en-GB" dirty="0" smtClean="0"/>
              <a:t>				 </a:t>
            </a:r>
            <a:r>
              <a:rPr lang="en-GB" i="1" dirty="0" smtClean="0"/>
              <a:t>B		SE B			 Beta		p</a:t>
            </a:r>
          </a:p>
          <a:p>
            <a:pPr marL="0" indent="0">
              <a:buNone/>
            </a:pPr>
            <a:r>
              <a:rPr lang="en-GB" dirty="0" smtClean="0"/>
              <a:t>Miles travelled</a:t>
            </a:r>
            <a:r>
              <a:rPr lang="en-GB" dirty="0"/>
              <a:t>		</a:t>
            </a:r>
            <a:r>
              <a:rPr lang="en-GB" dirty="0" smtClean="0"/>
              <a:t> .041	.006			 .954		.000</a:t>
            </a:r>
            <a:r>
              <a:rPr lang="en-GB" dirty="0"/>
              <a:t>			</a:t>
            </a:r>
            <a:endParaRPr lang="en-GB" dirty="0" smtClean="0"/>
          </a:p>
          <a:p>
            <a:pPr marL="0" indent="0">
              <a:buNone/>
            </a:pPr>
            <a:r>
              <a:rPr lang="en-GB" dirty="0" smtClean="0"/>
              <a:t>Petrol prices</a:t>
            </a:r>
            <a:r>
              <a:rPr lang="en-GB" dirty="0"/>
              <a:t>		 </a:t>
            </a:r>
            <a:r>
              <a:rPr lang="en-GB" dirty="0" smtClean="0"/>
              <a:t>	-.219	.449			-.072		.641</a:t>
            </a:r>
          </a:p>
          <a:p>
            <a:pPr marL="0" indent="0">
              <a:buNone/>
            </a:pPr>
            <a:endParaRPr lang="en-GB" dirty="0" smtClean="0"/>
          </a:p>
          <a:p>
            <a:pPr marL="0" indent="0">
              <a:buNone/>
            </a:pPr>
            <a:endParaRPr lang="en-GB" dirty="0"/>
          </a:p>
          <a:p>
            <a:pPr marL="0" indent="0">
              <a:buNone/>
            </a:pPr>
            <a:endParaRPr lang="en-GB" dirty="0"/>
          </a:p>
          <a:p>
            <a:pPr marL="0" indent="0">
              <a:buNone/>
            </a:pPr>
            <a:r>
              <a:rPr lang="en-GB" dirty="0"/>
              <a:t>						</a:t>
            </a:r>
          </a:p>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5" name="Rectangle 4"/>
          <p:cNvSpPr/>
          <p:nvPr/>
        </p:nvSpPr>
        <p:spPr>
          <a:xfrm>
            <a:off x="402184" y="2234168"/>
            <a:ext cx="1505540" cy="369332"/>
          </a:xfrm>
          <a:prstGeom prst="rect">
            <a:avLst/>
          </a:prstGeom>
        </p:spPr>
        <p:txBody>
          <a:bodyPr wrap="none">
            <a:spAutoFit/>
          </a:bodyPr>
          <a:lstStyle/>
          <a:p>
            <a:r>
              <a:rPr lang="en-GB" b="1" dirty="0">
                <a:solidFill>
                  <a:srgbClr val="000000"/>
                </a:solidFill>
                <a:latin typeface="Open Sans"/>
              </a:rPr>
              <a:t>Coefficients</a:t>
            </a:r>
            <a:endParaRPr lang="en-GB" dirty="0"/>
          </a:p>
        </p:txBody>
      </p:sp>
      <p:sp>
        <p:nvSpPr>
          <p:cNvPr id="6" name="Rectangle 5"/>
          <p:cNvSpPr/>
          <p:nvPr/>
        </p:nvSpPr>
        <p:spPr>
          <a:xfrm>
            <a:off x="402184" y="4026573"/>
            <a:ext cx="11090926" cy="1200329"/>
          </a:xfrm>
          <a:prstGeom prst="rect">
            <a:avLst/>
          </a:prstGeom>
        </p:spPr>
        <p:txBody>
          <a:bodyPr wrap="square">
            <a:spAutoFit/>
          </a:bodyPr>
          <a:lstStyle/>
          <a:p>
            <a:r>
              <a:rPr lang="en-GB" sz="2400" i="1" dirty="0">
                <a:solidFill>
                  <a:srgbClr val="444444"/>
                </a:solidFill>
                <a:latin typeface="Georgia" panose="02040502050405020303" pitchFamily="18" charset="0"/>
              </a:rPr>
              <a:t>The analysis shows that total distance of the trip in </a:t>
            </a:r>
            <a:r>
              <a:rPr lang="en-GB" sz="2400" i="1" dirty="0" smtClean="0">
                <a:solidFill>
                  <a:srgbClr val="444444"/>
                </a:solidFill>
                <a:latin typeface="Georgia" panose="02040502050405020303" pitchFamily="18" charset="0"/>
              </a:rPr>
              <a:t>miles significantly </a:t>
            </a:r>
            <a:r>
              <a:rPr lang="en-GB" sz="2400" i="1" dirty="0">
                <a:solidFill>
                  <a:srgbClr val="444444"/>
                </a:solidFill>
                <a:latin typeface="Georgia" panose="02040502050405020303" pitchFamily="18" charset="0"/>
              </a:rPr>
              <a:t>predicted  how long a delivery would take. (</a:t>
            </a:r>
            <a:r>
              <a:rPr lang="en-GB" sz="2400" i="1" dirty="0" smtClean="0">
                <a:solidFill>
                  <a:srgbClr val="444444"/>
                </a:solidFill>
                <a:latin typeface="Georgia" panose="02040502050405020303" pitchFamily="18" charset="0"/>
              </a:rPr>
              <a:t>B </a:t>
            </a:r>
            <a:r>
              <a:rPr lang="en-GB" sz="2400" i="1" dirty="0">
                <a:solidFill>
                  <a:srgbClr val="444444"/>
                </a:solidFill>
                <a:latin typeface="Georgia" panose="02040502050405020303" pitchFamily="18" charset="0"/>
              </a:rPr>
              <a:t>= </a:t>
            </a:r>
            <a:r>
              <a:rPr lang="en-GB" sz="2400" i="1" dirty="0" smtClean="0">
                <a:solidFill>
                  <a:srgbClr val="444444"/>
                </a:solidFill>
                <a:latin typeface="Georgia" panose="02040502050405020303" pitchFamily="18" charset="0"/>
              </a:rPr>
              <a:t>.041); whereas, petrol prices did not predict </a:t>
            </a:r>
            <a:r>
              <a:rPr lang="en-GB" sz="2400" i="1" dirty="0">
                <a:solidFill>
                  <a:srgbClr val="444444"/>
                </a:solidFill>
                <a:latin typeface="Georgia" panose="02040502050405020303" pitchFamily="18" charset="0"/>
              </a:rPr>
              <a:t>delivery time (B = </a:t>
            </a:r>
            <a:r>
              <a:rPr lang="en-GB" sz="2400" i="1" dirty="0" smtClean="0">
                <a:solidFill>
                  <a:srgbClr val="444444"/>
                </a:solidFill>
                <a:latin typeface="Georgia" panose="02040502050405020303" pitchFamily="18" charset="0"/>
              </a:rPr>
              <a:t>-.219).  </a:t>
            </a:r>
            <a:endParaRPr lang="en-GB" sz="2400" dirty="0"/>
          </a:p>
        </p:txBody>
      </p:sp>
      <p:sp>
        <p:nvSpPr>
          <p:cNvPr id="8" name="Rectangle 7"/>
          <p:cNvSpPr/>
          <p:nvPr/>
        </p:nvSpPr>
        <p:spPr>
          <a:xfrm>
            <a:off x="412255" y="5666672"/>
            <a:ext cx="11563845" cy="830997"/>
          </a:xfrm>
          <a:prstGeom prst="rect">
            <a:avLst/>
          </a:prstGeom>
        </p:spPr>
        <p:txBody>
          <a:bodyPr wrap="square">
            <a:spAutoFit/>
          </a:bodyPr>
          <a:lstStyle/>
          <a:p>
            <a:r>
              <a:rPr lang="en-GB" sz="2400" dirty="0" smtClean="0">
                <a:solidFill>
                  <a:srgbClr val="000000"/>
                </a:solidFill>
                <a:latin typeface="Georgia" panose="02040502050405020303" pitchFamily="18" charset="0"/>
              </a:rPr>
              <a:t>What does this tell us? </a:t>
            </a:r>
          </a:p>
          <a:p>
            <a:r>
              <a:rPr lang="en-GB" sz="2400" dirty="0" smtClean="0">
                <a:solidFill>
                  <a:srgbClr val="000000"/>
                </a:solidFill>
                <a:latin typeface="Georgia" panose="02040502050405020303" pitchFamily="18" charset="0"/>
              </a:rPr>
              <a:t>For every 1 mile travelled, the time travelled will increase by 4 minutes. </a:t>
            </a:r>
            <a:endParaRPr lang="en-GB" sz="2400" dirty="0">
              <a:latin typeface="Georgia" panose="02040502050405020303" pitchFamily="18" charset="0"/>
            </a:endParaRPr>
          </a:p>
        </p:txBody>
      </p:sp>
    </p:spTree>
    <p:extLst>
      <p:ext uri="{BB962C8B-B14F-4D97-AF65-F5344CB8AC3E}">
        <p14:creationId xmlns:p14="http://schemas.microsoft.com/office/powerpoint/2010/main" val="1653302092"/>
      </p:ext>
    </p:extLst>
  </p:cSld>
  <p:clrMapOvr>
    <a:masterClrMapping/>
  </p:clrMapOvr>
  <mc:AlternateContent xmlns:mc="http://schemas.openxmlformats.org/markup-compatibility/2006" xmlns:p14="http://schemas.microsoft.com/office/powerpoint/2010/main">
    <mc:Choice Requires="p14">
      <p:transition spd="slow" p14:dur="2000" advTm="32319"/>
    </mc:Choice>
    <mc:Fallback xmlns="">
      <p:transition spd="slow" advTm="32319"/>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22921|recordLength=22962|start=0|end=22921|audioFormat={00001610-0000-0010-8000-00AA00389B71}|audioRate=44100|muted=false|volume=0.8|fadeIn=0|fadeOut=0|videoFormat={34363248-0000-0010-8000-00AA00389B71}|videoRate=15|videoWidth=256|videoHeight=256"/>
</p:tagLst>
</file>

<file path=ppt/tags/tag2.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54700|recordLength=54757|start=0|end=54700|audioFormat={00001610-0000-0010-8000-00AA00389B71}|audioRate=44100|muted=false|volume=0.8|fadeIn=0|fadeOut=0|videoFormat={34363248-0000-0010-8000-00AA00389B71}|videoRate=15|videoWidth=256|videoHeight=256"/>
</p:tagLst>
</file>

<file path=ppt/tags/tag3.xml><?xml version="1.0" encoding="utf-8"?>
<p:tagLst xmlns:a="http://schemas.openxmlformats.org/drawingml/2006/main" xmlns:r="http://schemas.openxmlformats.org/officeDocument/2006/relationships" xmlns:p="http://schemas.openxmlformats.org/presentationml/2006/main">
  <p:tag name="TIMING" val="|1.089|22.917|15.827"/>
</p:tagLst>
</file>

<file path=ppt/tags/tag4.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90728|recordLength=90787|start=0|end=90728|audioFormat={00001610-0000-0010-8000-00AA00389B71}|audioRate=44100|muted=false|volume=1|fadeIn=0|fadeOut=0|videoFormat={34363248-0000-0010-8000-00AA00389B71}|videoRate=15|videoWidth=256|videoHeight=256"/>
</p:tagLst>
</file>

<file path=ppt/tags/tag5.xml><?xml version="1.0" encoding="utf-8"?>
<p:tagLst xmlns:a="http://schemas.openxmlformats.org/drawingml/2006/main" xmlns:r="http://schemas.openxmlformats.org/officeDocument/2006/relationships" xmlns:p="http://schemas.openxmlformats.org/presentationml/2006/main">
  <p:tag name="TIMING" val="|1.597|8.388|19.582|17.982"/>
</p:tagLst>
</file>

<file path=ppt/tags/tag6.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62470|recordLength=62537|start=0|end=62470|audioFormat={00001610-0000-0010-8000-00AA00389B71}|audioRate=44100|muted=false|volume=1|fadeIn=0|fadeOut=0|videoFormat={34363248-0000-0010-8000-00AA00389B71}|videoRate=15|videoWidth=256|videoHeight=256"/>
</p:tagLst>
</file>

<file path=ppt/tags/tag7.xml><?xml version="1.0" encoding="utf-8"?>
<p:tagLst xmlns:a="http://schemas.openxmlformats.org/drawingml/2006/main" xmlns:r="http://schemas.openxmlformats.org/officeDocument/2006/relationships" xmlns:p="http://schemas.openxmlformats.org/presentationml/2006/main">
  <p:tag name="TIMING" val="|1.488|99.409|33.425"/>
</p:tagLst>
</file>

<file path=ppt/tags/tag8.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68326|recordLength=168391|start=0|end=168326|audioFormat={00001610-0000-0010-8000-00AA00389B71}|audioRate=44100|muted=false|volume=1|fadeIn=0|fadeOut=0|videoFormat={34363248-0000-0010-8000-00AA00389B71}|videoRate=15|videoWidth=256|videoHeight=256"/>
</p:tagLst>
</file>

<file path=ppt/tags/tag9.xml><?xml version="1.0" encoding="utf-8"?>
<p:tagLst xmlns:a="http://schemas.openxmlformats.org/drawingml/2006/main" xmlns:r="http://schemas.openxmlformats.org/officeDocument/2006/relationships" xmlns:p="http://schemas.openxmlformats.org/presentationml/2006/main">
  <p:tag name="TIMING" val="|5.705|10.995|8.57|13.937|8.389|14.419"/>
</p:tagLst>
</file>

<file path=ppt/tags/tag10.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32627|recordLength=132657|start=0|end=132627|audioFormat={00001610-0000-0010-8000-00AA00389B71}|audioRate=44100|muted=false|volume=1|fadeIn=0|fadeOut=0|videoFormat={34363248-0000-0010-8000-00AA00389B71}|videoRate=15|videoWidth=256|videoHeight=256"/>
</p:tagLst>
</file>

<file path=ppt/tags/tag11.xml><?xml version="1.0" encoding="utf-8"?>
<p:tagLst xmlns:a="http://schemas.openxmlformats.org/drawingml/2006/main" xmlns:r="http://schemas.openxmlformats.org/officeDocument/2006/relationships" xmlns:p="http://schemas.openxmlformats.org/presentationml/2006/main">
  <p:tag name="TIMING" val="|1.306|7.823|5.398001|14.973|26.899|17.161|22.79501"/>
</p:tagLst>
</file>

<file path=ppt/tags/tag12.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27503|recordLength=127549|start=0|end=127503|audioFormat={00001610-0000-0010-8000-00AA00389B71}|audioRate=44100|muted=false|volume=1|fadeIn=0|fadeOut=0|videoFormat={34363248-0000-0010-8000-00AA00389B71}|videoRate=15|videoWidth=256|videoHeight=256"/>
</p:tagLst>
</file>

<file path=ppt/tags/tag13.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41430|recordLength=41444|start=0|end=41430|audioFormat={00001610-0000-0010-8000-00AA00389B71}|audioRate=44100|muted=false|volume=0.8|fadeIn=0|fadeOut=0|videoFormat={34363248-0000-0010-8000-00AA00389B71}|videoRate=15|videoWidth=256|videoHeight=256"/>
</p:tagLst>
</file>

<file path=ppt/tags/tag14.xml><?xml version="1.0" encoding="utf-8"?>
<p:tagLst xmlns:a="http://schemas.openxmlformats.org/drawingml/2006/main" xmlns:r="http://schemas.openxmlformats.org/officeDocument/2006/relationships" xmlns:p="http://schemas.openxmlformats.org/presentationml/2006/main">
  <p:tag name="TIMING" val="|1.881|28.176"/>
</p:tagLst>
</file>

<file path=ppt/tags/tag15.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44420|recordLength=44460|start=0|end=44420|audioFormat={00001610-0000-0010-8000-00AA00389B71}|audioRate=44100|muted=false|volume=1|fadeIn=0|fadeOut=0|videoFormat={34363248-0000-0010-8000-00AA00389B71}|videoRate=15|videoWidth=256|videoHeight=256"/>
</p:tagLst>
</file>

<file path=ppt/tags/tag16.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74713|recordLength=107069|start=0|end=74713|audioFormat={00001610-0000-0010-8000-00AA00389B71}|audioRate=44100|muted=false|volume=1|fadeIn=0|fadeOut=0|videoFormat={34363248-0000-0010-8000-00AA00389B71}|videoRate=15|videoWidth=256|videoHeight=256"/>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1656</TotalTime>
  <Words>823</Words>
  <Application>Microsoft Office PowerPoint</Application>
  <PresentationFormat>Widescreen</PresentationFormat>
  <Paragraphs>148</Paragraphs>
  <Slides>16</Slides>
  <Notes>0</Notes>
  <HiddenSlides>0</HiddenSlides>
  <MMClips>15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Century Gothic</vt:lpstr>
      <vt:lpstr>Georgia</vt:lpstr>
      <vt:lpstr>Open Sans</vt:lpstr>
      <vt:lpstr>Wingdings 3</vt:lpstr>
      <vt:lpstr>Ion Boardroom</vt:lpstr>
      <vt:lpstr>Multiple Regression</vt:lpstr>
      <vt:lpstr>Multiple Regression</vt:lpstr>
      <vt:lpstr>Data and variable naming</vt:lpstr>
      <vt:lpstr>Multiple Regression</vt:lpstr>
      <vt:lpstr>New considerations</vt:lpstr>
      <vt:lpstr>More relationships </vt:lpstr>
      <vt:lpstr>Many relationships </vt:lpstr>
      <vt:lpstr>Our example </vt:lpstr>
      <vt:lpstr>Data and variable naming </vt:lpstr>
      <vt:lpstr>PowerPoint Presentation</vt:lpstr>
      <vt:lpstr>PowerPoint Presentation</vt:lpstr>
      <vt:lpstr>PowerPoint Presentation</vt:lpstr>
      <vt:lpstr>PowerPoint Presentation</vt:lpstr>
      <vt:lpstr>PowerPoint Presentation</vt:lpstr>
      <vt:lpstr>RESULTS</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Greenway</dc:creator>
  <cp:lastModifiedBy>Charlotte Greenway</cp:lastModifiedBy>
  <cp:revision>47</cp:revision>
  <dcterms:created xsi:type="dcterms:W3CDTF">2016-10-26T13:51:07Z</dcterms:created>
  <dcterms:modified xsi:type="dcterms:W3CDTF">2017-11-15T14:08:55Z</dcterms:modified>
</cp:coreProperties>
</file>