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8"/>
  </p:notesMasterIdLst>
  <p:handoutMasterIdLst>
    <p:handoutMasterId r:id="rId19"/>
  </p:handoutMasterIdLst>
  <p:sldIdLst>
    <p:sldId id="266" r:id="rId2"/>
    <p:sldId id="267" r:id="rId3"/>
    <p:sldId id="276" r:id="rId4"/>
    <p:sldId id="277" r:id="rId5"/>
    <p:sldId id="272" r:id="rId6"/>
    <p:sldId id="273" r:id="rId7"/>
    <p:sldId id="281" r:id="rId8"/>
    <p:sldId id="285" r:id="rId9"/>
    <p:sldId id="286" r:id="rId10"/>
    <p:sldId id="283" r:id="rId11"/>
    <p:sldId id="282" r:id="rId12"/>
    <p:sldId id="278" r:id="rId13"/>
    <p:sldId id="279" r:id="rId14"/>
    <p:sldId id="280" r:id="rId15"/>
    <p:sldId id="284" r:id="rId16"/>
    <p:sldId id="28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36389A-7287-4757-9EC1-ED39187196A6}" v="1178" dt="2023-06-22T10:03:14.344"/>
    <p1510:client id="{D0F00819-FBD6-4715-84EB-3BC464C6FAD6}" v="1826" dt="2023-06-22T07:33:10.0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88" autoAdjust="0"/>
    <p:restoredTop sz="94660"/>
  </p:normalViewPr>
  <p:slideViewPr>
    <p:cSldViewPr snapToGrid="0">
      <p:cViewPr varScale="1">
        <p:scale>
          <a:sx n="78" d="100"/>
          <a:sy n="78" d="100"/>
        </p:scale>
        <p:origin x="252" y="78"/>
      </p:cViewPr>
      <p:guideLst/>
    </p:cSldViewPr>
  </p:slideViewPr>
  <p:notesTextViewPr>
    <p:cViewPr>
      <p:scale>
        <a:sx n="1" d="1"/>
        <a:sy n="1" d="1"/>
      </p:scale>
      <p:origin x="0" y="0"/>
    </p:cViewPr>
  </p:notesTextViewPr>
  <p:notesViewPr>
    <p:cSldViewPr snapToGrid="0" showGuides="1">
      <p:cViewPr varScale="1">
        <p:scale>
          <a:sx n="95" d="100"/>
          <a:sy n="95" d="100"/>
        </p:scale>
        <p:origin x="2730"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655D6D-E07F-4AFB-8289-0A3548D3A67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BA0C7153-DFD2-4C38-BA87-3A33BB9D473E}">
      <dgm:prSet phldrT="[Text]" phldr="0"/>
      <dgm:spPr/>
      <dgm:t>
        <a:bodyPr/>
        <a:lstStyle/>
        <a:p>
          <a:r>
            <a:rPr lang="en-US" dirty="0">
              <a:solidFill>
                <a:schemeClr val="tx2"/>
              </a:solidFill>
              <a:latin typeface="Century Schoolbook" panose="02040604050505020304"/>
            </a:rPr>
            <a:t>Criminality</a:t>
          </a:r>
          <a:endParaRPr lang="en-US" dirty="0">
            <a:solidFill>
              <a:schemeClr val="tx2"/>
            </a:solidFill>
          </a:endParaRPr>
        </a:p>
      </dgm:t>
    </dgm:pt>
    <dgm:pt modelId="{5578E12E-B32C-460D-BB52-C491FB63B195}" type="parTrans" cxnId="{1A2754DD-7A6A-4B91-A212-06A413EDD143}">
      <dgm:prSet/>
      <dgm:spPr/>
      <dgm:t>
        <a:bodyPr/>
        <a:lstStyle/>
        <a:p>
          <a:endParaRPr lang="en-US"/>
        </a:p>
      </dgm:t>
    </dgm:pt>
    <dgm:pt modelId="{3E0885BA-955E-448C-968A-163246EABF2B}" type="sibTrans" cxnId="{1A2754DD-7A6A-4B91-A212-06A413EDD143}">
      <dgm:prSet/>
      <dgm:spPr/>
      <dgm:t>
        <a:bodyPr/>
        <a:lstStyle/>
        <a:p>
          <a:endParaRPr lang="en-US"/>
        </a:p>
      </dgm:t>
    </dgm:pt>
    <dgm:pt modelId="{110AB61D-78FC-4834-AF01-43096D7639F0}">
      <dgm:prSet phldrT="[Text]" phldr="0"/>
      <dgm:spPr/>
      <dgm:t>
        <a:bodyPr/>
        <a:lstStyle/>
        <a:p>
          <a:pPr rtl="0"/>
          <a:r>
            <a:rPr lang="en-US" dirty="0">
              <a:solidFill>
                <a:schemeClr val="tx2"/>
              </a:solidFill>
              <a:latin typeface="Century Schoolbook" panose="02040604050505020304"/>
            </a:rPr>
            <a:t>Mental Health Issues</a:t>
          </a:r>
          <a:endParaRPr lang="en-US" dirty="0">
            <a:solidFill>
              <a:schemeClr val="tx2"/>
            </a:solidFill>
          </a:endParaRPr>
        </a:p>
      </dgm:t>
    </dgm:pt>
    <dgm:pt modelId="{95CD694F-32BC-4E81-9ED6-25D5694146E1}" type="parTrans" cxnId="{46BE8410-60AF-4B0D-A342-AAC0398CD524}">
      <dgm:prSet/>
      <dgm:spPr/>
      <dgm:t>
        <a:bodyPr/>
        <a:lstStyle/>
        <a:p>
          <a:endParaRPr lang="en-US"/>
        </a:p>
      </dgm:t>
    </dgm:pt>
    <dgm:pt modelId="{F9D52F0F-E395-4624-B52C-5820219C2744}" type="sibTrans" cxnId="{46BE8410-60AF-4B0D-A342-AAC0398CD524}">
      <dgm:prSet/>
      <dgm:spPr/>
      <dgm:t>
        <a:bodyPr/>
        <a:lstStyle/>
        <a:p>
          <a:endParaRPr lang="en-US"/>
        </a:p>
      </dgm:t>
    </dgm:pt>
    <dgm:pt modelId="{EDE74413-592A-4780-816F-15DFED758CC9}">
      <dgm:prSet phldrT="[Text]" phldr="0"/>
      <dgm:spPr/>
      <dgm:t>
        <a:bodyPr/>
        <a:lstStyle/>
        <a:p>
          <a:pPr rtl="0"/>
          <a:r>
            <a:rPr lang="en-US" dirty="0">
              <a:solidFill>
                <a:schemeClr val="tx2"/>
              </a:solidFill>
              <a:latin typeface="Century Schoolbook" panose="02040604050505020304"/>
            </a:rPr>
            <a:t>Strained Relationships</a:t>
          </a:r>
          <a:endParaRPr lang="en-US" dirty="0">
            <a:solidFill>
              <a:schemeClr val="tx2"/>
            </a:solidFill>
          </a:endParaRPr>
        </a:p>
      </dgm:t>
    </dgm:pt>
    <dgm:pt modelId="{A42E4909-1CD6-4AC8-9EA7-5012D6FBCA25}" type="parTrans" cxnId="{B8165382-A02B-4521-8030-D1FAB97DA4E4}">
      <dgm:prSet/>
      <dgm:spPr/>
      <dgm:t>
        <a:bodyPr/>
        <a:lstStyle/>
        <a:p>
          <a:endParaRPr lang="en-US"/>
        </a:p>
      </dgm:t>
    </dgm:pt>
    <dgm:pt modelId="{28C19FC9-24E0-414F-8453-DBB761DCB1C7}" type="sibTrans" cxnId="{B8165382-A02B-4521-8030-D1FAB97DA4E4}">
      <dgm:prSet/>
      <dgm:spPr/>
      <dgm:t>
        <a:bodyPr/>
        <a:lstStyle/>
        <a:p>
          <a:endParaRPr lang="en-US"/>
        </a:p>
      </dgm:t>
    </dgm:pt>
    <dgm:pt modelId="{FE8D9F57-C989-4989-8ABE-F7E8DCC28845}">
      <dgm:prSet phldrT="[Text]" phldr="0"/>
      <dgm:spPr/>
      <dgm:t>
        <a:bodyPr/>
        <a:lstStyle/>
        <a:p>
          <a:pPr rtl="0"/>
          <a:r>
            <a:rPr lang="en-US" dirty="0">
              <a:solidFill>
                <a:schemeClr val="tx2"/>
              </a:solidFill>
              <a:latin typeface="Century Schoolbook" panose="02040604050505020304"/>
            </a:rPr>
            <a:t>Academic Difficulty</a:t>
          </a:r>
          <a:endParaRPr lang="en-US" dirty="0">
            <a:solidFill>
              <a:schemeClr val="tx2"/>
            </a:solidFill>
          </a:endParaRPr>
        </a:p>
      </dgm:t>
    </dgm:pt>
    <dgm:pt modelId="{DD1713E1-75D8-496A-8045-6E310B4F88A1}" type="parTrans" cxnId="{B4801E1A-7EFC-40F3-AB31-D72A048F41B5}">
      <dgm:prSet/>
      <dgm:spPr/>
      <dgm:t>
        <a:bodyPr/>
        <a:lstStyle/>
        <a:p>
          <a:endParaRPr lang="en-US"/>
        </a:p>
      </dgm:t>
    </dgm:pt>
    <dgm:pt modelId="{C0B467C6-1D3E-4286-88D6-6799C3960E97}" type="sibTrans" cxnId="{B4801E1A-7EFC-40F3-AB31-D72A048F41B5}">
      <dgm:prSet/>
      <dgm:spPr/>
      <dgm:t>
        <a:bodyPr/>
        <a:lstStyle/>
        <a:p>
          <a:endParaRPr lang="en-US"/>
        </a:p>
      </dgm:t>
    </dgm:pt>
    <dgm:pt modelId="{60ADCFB7-F355-4E3D-B6C8-9577504B076E}">
      <dgm:prSet phldrT="[Text]" phldr="0"/>
      <dgm:spPr/>
      <dgm:t>
        <a:bodyPr/>
        <a:lstStyle/>
        <a:p>
          <a:pPr rtl="0"/>
          <a:r>
            <a:rPr lang="en-US" dirty="0">
              <a:solidFill>
                <a:schemeClr val="tx2"/>
              </a:solidFill>
              <a:latin typeface="Century Schoolbook" panose="02040604050505020304"/>
            </a:rPr>
            <a:t>Substance Abuse</a:t>
          </a:r>
          <a:endParaRPr lang="en-US" dirty="0">
            <a:solidFill>
              <a:schemeClr val="tx2"/>
            </a:solidFill>
          </a:endParaRPr>
        </a:p>
      </dgm:t>
    </dgm:pt>
    <dgm:pt modelId="{139444A3-E89F-47A4-978A-E19951AD8541}" type="parTrans" cxnId="{A46E378B-D12A-4F83-90E1-A2CBB8E00CD5}">
      <dgm:prSet/>
      <dgm:spPr/>
      <dgm:t>
        <a:bodyPr/>
        <a:lstStyle/>
        <a:p>
          <a:endParaRPr lang="en-US"/>
        </a:p>
      </dgm:t>
    </dgm:pt>
    <dgm:pt modelId="{EF51C6C2-1E0C-4644-8C50-0404DF30BCA1}" type="sibTrans" cxnId="{A46E378B-D12A-4F83-90E1-A2CBB8E00CD5}">
      <dgm:prSet/>
      <dgm:spPr/>
      <dgm:t>
        <a:bodyPr/>
        <a:lstStyle/>
        <a:p>
          <a:endParaRPr lang="en-US"/>
        </a:p>
      </dgm:t>
    </dgm:pt>
    <dgm:pt modelId="{EF4E1E1E-ACD3-47CA-A535-C119D6B7A6BE}" type="pres">
      <dgm:prSet presAssocID="{31655D6D-E07F-4AFB-8289-0A3548D3A67D}" presName="vert0" presStyleCnt="0">
        <dgm:presLayoutVars>
          <dgm:dir/>
          <dgm:animOne val="branch"/>
          <dgm:animLvl val="lvl"/>
        </dgm:presLayoutVars>
      </dgm:prSet>
      <dgm:spPr/>
    </dgm:pt>
    <dgm:pt modelId="{E8D48B7F-1713-4D63-AEFD-95263C61C980}" type="pres">
      <dgm:prSet presAssocID="{BA0C7153-DFD2-4C38-BA87-3A33BB9D473E}" presName="thickLine" presStyleLbl="alignNode1" presStyleIdx="0" presStyleCnt="5"/>
      <dgm:spPr/>
    </dgm:pt>
    <dgm:pt modelId="{891E3A8A-73DB-4B3E-AFBE-ACC5DB4199FF}" type="pres">
      <dgm:prSet presAssocID="{BA0C7153-DFD2-4C38-BA87-3A33BB9D473E}" presName="horz1" presStyleCnt="0"/>
      <dgm:spPr/>
    </dgm:pt>
    <dgm:pt modelId="{F9D5C920-A185-4DD8-ADEA-E86E12402DD6}" type="pres">
      <dgm:prSet presAssocID="{BA0C7153-DFD2-4C38-BA87-3A33BB9D473E}" presName="tx1" presStyleLbl="revTx" presStyleIdx="0" presStyleCnt="5"/>
      <dgm:spPr/>
    </dgm:pt>
    <dgm:pt modelId="{06E3E65B-CC51-4628-93D0-32B7C325D349}" type="pres">
      <dgm:prSet presAssocID="{BA0C7153-DFD2-4C38-BA87-3A33BB9D473E}" presName="vert1" presStyleCnt="0"/>
      <dgm:spPr/>
    </dgm:pt>
    <dgm:pt modelId="{A4AD5F14-8486-4A0E-90B8-65E10ED8BF3C}" type="pres">
      <dgm:prSet presAssocID="{110AB61D-78FC-4834-AF01-43096D7639F0}" presName="thickLine" presStyleLbl="alignNode1" presStyleIdx="1" presStyleCnt="5"/>
      <dgm:spPr/>
    </dgm:pt>
    <dgm:pt modelId="{EFE4076B-9C0F-4DB4-80C7-D1C4144F7A0F}" type="pres">
      <dgm:prSet presAssocID="{110AB61D-78FC-4834-AF01-43096D7639F0}" presName="horz1" presStyleCnt="0"/>
      <dgm:spPr/>
    </dgm:pt>
    <dgm:pt modelId="{121ED14E-CEEC-43A3-9923-30D528FEDF58}" type="pres">
      <dgm:prSet presAssocID="{110AB61D-78FC-4834-AF01-43096D7639F0}" presName="tx1" presStyleLbl="revTx" presStyleIdx="1" presStyleCnt="5"/>
      <dgm:spPr/>
    </dgm:pt>
    <dgm:pt modelId="{472956B6-A0B7-4028-AB28-4196F4363BA1}" type="pres">
      <dgm:prSet presAssocID="{110AB61D-78FC-4834-AF01-43096D7639F0}" presName="vert1" presStyleCnt="0"/>
      <dgm:spPr/>
    </dgm:pt>
    <dgm:pt modelId="{C3CE332A-A8AE-431B-8EEE-B3E920F5FA7B}" type="pres">
      <dgm:prSet presAssocID="{EDE74413-592A-4780-816F-15DFED758CC9}" presName="thickLine" presStyleLbl="alignNode1" presStyleIdx="2" presStyleCnt="5"/>
      <dgm:spPr/>
    </dgm:pt>
    <dgm:pt modelId="{ECEB5CAE-617D-4495-ABF0-E32B92233F62}" type="pres">
      <dgm:prSet presAssocID="{EDE74413-592A-4780-816F-15DFED758CC9}" presName="horz1" presStyleCnt="0"/>
      <dgm:spPr/>
    </dgm:pt>
    <dgm:pt modelId="{85EB4FE7-F2F9-4C83-AA12-2D030A7CDE5D}" type="pres">
      <dgm:prSet presAssocID="{EDE74413-592A-4780-816F-15DFED758CC9}" presName="tx1" presStyleLbl="revTx" presStyleIdx="2" presStyleCnt="5"/>
      <dgm:spPr/>
    </dgm:pt>
    <dgm:pt modelId="{EFB54BE8-9680-4269-9282-B0D2EFDF81FC}" type="pres">
      <dgm:prSet presAssocID="{EDE74413-592A-4780-816F-15DFED758CC9}" presName="vert1" presStyleCnt="0"/>
      <dgm:spPr/>
    </dgm:pt>
    <dgm:pt modelId="{98134B67-6266-422B-B31A-4C328ADF4A5E}" type="pres">
      <dgm:prSet presAssocID="{FE8D9F57-C989-4989-8ABE-F7E8DCC28845}" presName="thickLine" presStyleLbl="alignNode1" presStyleIdx="3" presStyleCnt="5"/>
      <dgm:spPr/>
    </dgm:pt>
    <dgm:pt modelId="{43AAA7AB-035F-4212-A5E1-F151CCE9B12D}" type="pres">
      <dgm:prSet presAssocID="{FE8D9F57-C989-4989-8ABE-F7E8DCC28845}" presName="horz1" presStyleCnt="0"/>
      <dgm:spPr/>
    </dgm:pt>
    <dgm:pt modelId="{2BD3D41E-0C37-4076-8AA1-0901193BB44B}" type="pres">
      <dgm:prSet presAssocID="{FE8D9F57-C989-4989-8ABE-F7E8DCC28845}" presName="tx1" presStyleLbl="revTx" presStyleIdx="3" presStyleCnt="5"/>
      <dgm:spPr/>
    </dgm:pt>
    <dgm:pt modelId="{8649C02F-04AF-4AA8-A2EB-646A58C88167}" type="pres">
      <dgm:prSet presAssocID="{FE8D9F57-C989-4989-8ABE-F7E8DCC28845}" presName="vert1" presStyleCnt="0"/>
      <dgm:spPr/>
    </dgm:pt>
    <dgm:pt modelId="{72A55BB9-1FA9-4377-B0A2-FDCCD2EBA574}" type="pres">
      <dgm:prSet presAssocID="{60ADCFB7-F355-4E3D-B6C8-9577504B076E}" presName="thickLine" presStyleLbl="alignNode1" presStyleIdx="4" presStyleCnt="5"/>
      <dgm:spPr/>
    </dgm:pt>
    <dgm:pt modelId="{FAF2DCC5-A98B-4D08-91B9-91F120B8EFBA}" type="pres">
      <dgm:prSet presAssocID="{60ADCFB7-F355-4E3D-B6C8-9577504B076E}" presName="horz1" presStyleCnt="0"/>
      <dgm:spPr/>
    </dgm:pt>
    <dgm:pt modelId="{DFDEEC04-AB39-4FD6-8380-D5C598634462}" type="pres">
      <dgm:prSet presAssocID="{60ADCFB7-F355-4E3D-B6C8-9577504B076E}" presName="tx1" presStyleLbl="revTx" presStyleIdx="4" presStyleCnt="5"/>
      <dgm:spPr/>
    </dgm:pt>
    <dgm:pt modelId="{7B8790C7-3324-4BB0-A7D5-438B3B3E6966}" type="pres">
      <dgm:prSet presAssocID="{60ADCFB7-F355-4E3D-B6C8-9577504B076E}" presName="vert1" presStyleCnt="0"/>
      <dgm:spPr/>
    </dgm:pt>
  </dgm:ptLst>
  <dgm:cxnLst>
    <dgm:cxn modelId="{46BE8410-60AF-4B0D-A342-AAC0398CD524}" srcId="{31655D6D-E07F-4AFB-8289-0A3548D3A67D}" destId="{110AB61D-78FC-4834-AF01-43096D7639F0}" srcOrd="1" destOrd="0" parTransId="{95CD694F-32BC-4E81-9ED6-25D5694146E1}" sibTransId="{F9D52F0F-E395-4624-B52C-5820219C2744}"/>
    <dgm:cxn modelId="{B4801E1A-7EFC-40F3-AB31-D72A048F41B5}" srcId="{31655D6D-E07F-4AFB-8289-0A3548D3A67D}" destId="{FE8D9F57-C989-4989-8ABE-F7E8DCC28845}" srcOrd="3" destOrd="0" parTransId="{DD1713E1-75D8-496A-8045-6E310B4F88A1}" sibTransId="{C0B467C6-1D3E-4286-88D6-6799C3960E97}"/>
    <dgm:cxn modelId="{DA299669-75CE-4029-8FFC-F514EF08AB1F}" type="presOf" srcId="{BA0C7153-DFD2-4C38-BA87-3A33BB9D473E}" destId="{F9D5C920-A185-4DD8-ADEA-E86E12402DD6}" srcOrd="0" destOrd="0" presId="urn:microsoft.com/office/officeart/2008/layout/LinedList"/>
    <dgm:cxn modelId="{FF66DF5A-361F-4089-AF53-9061FB011084}" type="presOf" srcId="{31655D6D-E07F-4AFB-8289-0A3548D3A67D}" destId="{EF4E1E1E-ACD3-47CA-A535-C119D6B7A6BE}" srcOrd="0" destOrd="0" presId="urn:microsoft.com/office/officeart/2008/layout/LinedList"/>
    <dgm:cxn modelId="{B8165382-A02B-4521-8030-D1FAB97DA4E4}" srcId="{31655D6D-E07F-4AFB-8289-0A3548D3A67D}" destId="{EDE74413-592A-4780-816F-15DFED758CC9}" srcOrd="2" destOrd="0" parTransId="{A42E4909-1CD6-4AC8-9EA7-5012D6FBCA25}" sibTransId="{28C19FC9-24E0-414F-8453-DBB761DCB1C7}"/>
    <dgm:cxn modelId="{0D350585-538C-48FE-99DC-640A3C3394D6}" type="presOf" srcId="{EDE74413-592A-4780-816F-15DFED758CC9}" destId="{85EB4FE7-F2F9-4C83-AA12-2D030A7CDE5D}" srcOrd="0" destOrd="0" presId="urn:microsoft.com/office/officeart/2008/layout/LinedList"/>
    <dgm:cxn modelId="{A46E378B-D12A-4F83-90E1-A2CBB8E00CD5}" srcId="{31655D6D-E07F-4AFB-8289-0A3548D3A67D}" destId="{60ADCFB7-F355-4E3D-B6C8-9577504B076E}" srcOrd="4" destOrd="0" parTransId="{139444A3-E89F-47A4-978A-E19951AD8541}" sibTransId="{EF51C6C2-1E0C-4644-8C50-0404DF30BCA1}"/>
    <dgm:cxn modelId="{0D6E84A7-CA51-4DBB-B8D1-86DF7807C765}" type="presOf" srcId="{FE8D9F57-C989-4989-8ABE-F7E8DCC28845}" destId="{2BD3D41E-0C37-4076-8AA1-0901193BB44B}" srcOrd="0" destOrd="0" presId="urn:microsoft.com/office/officeart/2008/layout/LinedList"/>
    <dgm:cxn modelId="{C9FBFDAF-EA53-45DE-BEEE-94A70613801E}" type="presOf" srcId="{60ADCFB7-F355-4E3D-B6C8-9577504B076E}" destId="{DFDEEC04-AB39-4FD6-8380-D5C598634462}" srcOrd="0" destOrd="0" presId="urn:microsoft.com/office/officeart/2008/layout/LinedList"/>
    <dgm:cxn modelId="{41088DB9-515D-40CA-96C4-76CC7FF229C0}" type="presOf" srcId="{110AB61D-78FC-4834-AF01-43096D7639F0}" destId="{121ED14E-CEEC-43A3-9923-30D528FEDF58}" srcOrd="0" destOrd="0" presId="urn:microsoft.com/office/officeart/2008/layout/LinedList"/>
    <dgm:cxn modelId="{1A2754DD-7A6A-4B91-A212-06A413EDD143}" srcId="{31655D6D-E07F-4AFB-8289-0A3548D3A67D}" destId="{BA0C7153-DFD2-4C38-BA87-3A33BB9D473E}" srcOrd="0" destOrd="0" parTransId="{5578E12E-B32C-460D-BB52-C491FB63B195}" sibTransId="{3E0885BA-955E-448C-968A-163246EABF2B}"/>
    <dgm:cxn modelId="{BBBE2701-4CDD-4C93-B744-9DF385C115A6}" type="presParOf" srcId="{EF4E1E1E-ACD3-47CA-A535-C119D6B7A6BE}" destId="{E8D48B7F-1713-4D63-AEFD-95263C61C980}" srcOrd="0" destOrd="0" presId="urn:microsoft.com/office/officeart/2008/layout/LinedList"/>
    <dgm:cxn modelId="{06CBAFEA-3C6D-41C9-B7E2-1AB06C8F03F3}" type="presParOf" srcId="{EF4E1E1E-ACD3-47CA-A535-C119D6B7A6BE}" destId="{891E3A8A-73DB-4B3E-AFBE-ACC5DB4199FF}" srcOrd="1" destOrd="0" presId="urn:microsoft.com/office/officeart/2008/layout/LinedList"/>
    <dgm:cxn modelId="{6B4EAA20-7C05-4FD0-8782-AFCD8BBC2F27}" type="presParOf" srcId="{891E3A8A-73DB-4B3E-AFBE-ACC5DB4199FF}" destId="{F9D5C920-A185-4DD8-ADEA-E86E12402DD6}" srcOrd="0" destOrd="0" presId="urn:microsoft.com/office/officeart/2008/layout/LinedList"/>
    <dgm:cxn modelId="{C51EF1BF-6935-4C14-BC2D-B4040325D720}" type="presParOf" srcId="{891E3A8A-73DB-4B3E-AFBE-ACC5DB4199FF}" destId="{06E3E65B-CC51-4628-93D0-32B7C325D349}" srcOrd="1" destOrd="0" presId="urn:microsoft.com/office/officeart/2008/layout/LinedList"/>
    <dgm:cxn modelId="{0E192F8F-158F-42F9-B1DA-2B5935557E91}" type="presParOf" srcId="{EF4E1E1E-ACD3-47CA-A535-C119D6B7A6BE}" destId="{A4AD5F14-8486-4A0E-90B8-65E10ED8BF3C}" srcOrd="2" destOrd="0" presId="urn:microsoft.com/office/officeart/2008/layout/LinedList"/>
    <dgm:cxn modelId="{CCD2C6B9-03A3-476C-B8AE-09B8BB2A5A37}" type="presParOf" srcId="{EF4E1E1E-ACD3-47CA-A535-C119D6B7A6BE}" destId="{EFE4076B-9C0F-4DB4-80C7-D1C4144F7A0F}" srcOrd="3" destOrd="0" presId="urn:microsoft.com/office/officeart/2008/layout/LinedList"/>
    <dgm:cxn modelId="{80587BC4-33D8-41EE-A2F9-E19A83191B49}" type="presParOf" srcId="{EFE4076B-9C0F-4DB4-80C7-D1C4144F7A0F}" destId="{121ED14E-CEEC-43A3-9923-30D528FEDF58}" srcOrd="0" destOrd="0" presId="urn:microsoft.com/office/officeart/2008/layout/LinedList"/>
    <dgm:cxn modelId="{B7506AEE-B6F8-4B21-930A-44C970F259B0}" type="presParOf" srcId="{EFE4076B-9C0F-4DB4-80C7-D1C4144F7A0F}" destId="{472956B6-A0B7-4028-AB28-4196F4363BA1}" srcOrd="1" destOrd="0" presId="urn:microsoft.com/office/officeart/2008/layout/LinedList"/>
    <dgm:cxn modelId="{CECF7D9A-3EB1-4F46-A460-A494B86A21BD}" type="presParOf" srcId="{EF4E1E1E-ACD3-47CA-A535-C119D6B7A6BE}" destId="{C3CE332A-A8AE-431B-8EEE-B3E920F5FA7B}" srcOrd="4" destOrd="0" presId="urn:microsoft.com/office/officeart/2008/layout/LinedList"/>
    <dgm:cxn modelId="{FCF0FF7B-FF1D-4CFC-A825-B27577E382FC}" type="presParOf" srcId="{EF4E1E1E-ACD3-47CA-A535-C119D6B7A6BE}" destId="{ECEB5CAE-617D-4495-ABF0-E32B92233F62}" srcOrd="5" destOrd="0" presId="urn:microsoft.com/office/officeart/2008/layout/LinedList"/>
    <dgm:cxn modelId="{FBFC3233-1560-4DDA-BA60-AFC2DF95D253}" type="presParOf" srcId="{ECEB5CAE-617D-4495-ABF0-E32B92233F62}" destId="{85EB4FE7-F2F9-4C83-AA12-2D030A7CDE5D}" srcOrd="0" destOrd="0" presId="urn:microsoft.com/office/officeart/2008/layout/LinedList"/>
    <dgm:cxn modelId="{D8790C6E-12BF-409D-8B79-E9CF38AA2869}" type="presParOf" srcId="{ECEB5CAE-617D-4495-ABF0-E32B92233F62}" destId="{EFB54BE8-9680-4269-9282-B0D2EFDF81FC}" srcOrd="1" destOrd="0" presId="urn:microsoft.com/office/officeart/2008/layout/LinedList"/>
    <dgm:cxn modelId="{2C7B83BD-B793-40B4-B5E5-79BD47A1E341}" type="presParOf" srcId="{EF4E1E1E-ACD3-47CA-A535-C119D6B7A6BE}" destId="{98134B67-6266-422B-B31A-4C328ADF4A5E}" srcOrd="6" destOrd="0" presId="urn:microsoft.com/office/officeart/2008/layout/LinedList"/>
    <dgm:cxn modelId="{4CCF074E-B842-448B-87D3-E4A1CFA19A1D}" type="presParOf" srcId="{EF4E1E1E-ACD3-47CA-A535-C119D6B7A6BE}" destId="{43AAA7AB-035F-4212-A5E1-F151CCE9B12D}" srcOrd="7" destOrd="0" presId="urn:microsoft.com/office/officeart/2008/layout/LinedList"/>
    <dgm:cxn modelId="{47A53B02-EAA2-43B4-8AAA-ED20527D190A}" type="presParOf" srcId="{43AAA7AB-035F-4212-A5E1-F151CCE9B12D}" destId="{2BD3D41E-0C37-4076-8AA1-0901193BB44B}" srcOrd="0" destOrd="0" presId="urn:microsoft.com/office/officeart/2008/layout/LinedList"/>
    <dgm:cxn modelId="{433F47DA-4451-49A2-B4E3-F655D7E1A225}" type="presParOf" srcId="{43AAA7AB-035F-4212-A5E1-F151CCE9B12D}" destId="{8649C02F-04AF-4AA8-A2EB-646A58C88167}" srcOrd="1" destOrd="0" presId="urn:microsoft.com/office/officeart/2008/layout/LinedList"/>
    <dgm:cxn modelId="{2F2CAA10-8B70-4A67-B361-549CB6444BB2}" type="presParOf" srcId="{EF4E1E1E-ACD3-47CA-A535-C119D6B7A6BE}" destId="{72A55BB9-1FA9-4377-B0A2-FDCCD2EBA574}" srcOrd="8" destOrd="0" presId="urn:microsoft.com/office/officeart/2008/layout/LinedList"/>
    <dgm:cxn modelId="{87C3E110-88BA-49B8-A40A-0C1B0524C94F}" type="presParOf" srcId="{EF4E1E1E-ACD3-47CA-A535-C119D6B7A6BE}" destId="{FAF2DCC5-A98B-4D08-91B9-91F120B8EFBA}" srcOrd="9" destOrd="0" presId="urn:microsoft.com/office/officeart/2008/layout/LinedList"/>
    <dgm:cxn modelId="{FD931D9A-FBFA-487B-AB02-61B7BB8B752D}" type="presParOf" srcId="{FAF2DCC5-A98B-4D08-91B9-91F120B8EFBA}" destId="{DFDEEC04-AB39-4FD6-8380-D5C598634462}" srcOrd="0" destOrd="0" presId="urn:microsoft.com/office/officeart/2008/layout/LinedList"/>
    <dgm:cxn modelId="{E40B8D26-52D2-44D9-8D78-E80BE32071C7}" type="presParOf" srcId="{FAF2DCC5-A98B-4D08-91B9-91F120B8EFBA}" destId="{7B8790C7-3324-4BB0-A7D5-438B3B3E696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42082B2-625C-4976-8426-C46FF260C243}" type="doc">
      <dgm:prSet loTypeId="urn:microsoft.com/office/officeart/2005/8/layout/vProcess5" loCatId="process" qsTypeId="urn:microsoft.com/office/officeart/2005/8/quickstyle/simple1" qsCatId="simple" csTypeId="urn:microsoft.com/office/officeart/2005/8/colors/colorful5" csCatId="colorful"/>
      <dgm:spPr/>
      <dgm:t>
        <a:bodyPr/>
        <a:lstStyle/>
        <a:p>
          <a:endParaRPr lang="en-US"/>
        </a:p>
      </dgm:t>
    </dgm:pt>
    <dgm:pt modelId="{2930F3B4-9E9F-4994-AA38-00CAB08AE0EB}">
      <dgm:prSet/>
      <dgm:spPr/>
      <dgm:t>
        <a:bodyPr/>
        <a:lstStyle/>
        <a:p>
          <a:r>
            <a:rPr lang="en-US"/>
            <a:t>Safety Planning: Provide immediate support and assistance in developing a safety plan to protect the mother and children from domestic violence. This may involve contacting local domestic violence support services for guidance.</a:t>
          </a:r>
        </a:p>
      </dgm:t>
    </dgm:pt>
    <dgm:pt modelId="{D9552528-1E11-48B1-A961-939F24707AFF}" type="parTrans" cxnId="{99547194-3402-417A-9331-CF6416C70919}">
      <dgm:prSet/>
      <dgm:spPr/>
      <dgm:t>
        <a:bodyPr/>
        <a:lstStyle/>
        <a:p>
          <a:endParaRPr lang="en-US"/>
        </a:p>
      </dgm:t>
    </dgm:pt>
    <dgm:pt modelId="{4AB693EB-EEDD-4EB8-9C2E-CC211BE27197}" type="sibTrans" cxnId="{99547194-3402-417A-9331-CF6416C70919}">
      <dgm:prSet/>
      <dgm:spPr/>
      <dgm:t>
        <a:bodyPr/>
        <a:lstStyle/>
        <a:p>
          <a:endParaRPr lang="en-US"/>
        </a:p>
      </dgm:t>
    </dgm:pt>
    <dgm:pt modelId="{291B560F-D0F2-4FE4-B620-DDAF62FC8671}">
      <dgm:prSet/>
      <dgm:spPr/>
      <dgm:t>
        <a:bodyPr/>
        <a:lstStyle/>
        <a:p>
          <a:r>
            <a:rPr lang="en-US"/>
            <a:t>Counselling and Emotional Support: Offer individual counseling or therapy to the mother to address the emotional impact of domestic violence. Provide information about support groups and resources that can help her cope with the trauma.</a:t>
          </a:r>
        </a:p>
      </dgm:t>
    </dgm:pt>
    <dgm:pt modelId="{E48235B2-1E7D-4B1F-B4B2-15C909DDE075}" type="parTrans" cxnId="{B689C311-C2F6-4974-B537-4A0F241691C1}">
      <dgm:prSet/>
      <dgm:spPr/>
      <dgm:t>
        <a:bodyPr/>
        <a:lstStyle/>
        <a:p>
          <a:endParaRPr lang="en-US"/>
        </a:p>
      </dgm:t>
    </dgm:pt>
    <dgm:pt modelId="{520367F0-13F4-416E-93EF-E8CFE25164B5}" type="sibTrans" cxnId="{B689C311-C2F6-4974-B537-4A0F241691C1}">
      <dgm:prSet/>
      <dgm:spPr/>
      <dgm:t>
        <a:bodyPr/>
        <a:lstStyle/>
        <a:p>
          <a:endParaRPr lang="en-US"/>
        </a:p>
      </dgm:t>
    </dgm:pt>
    <dgm:pt modelId="{C92A1ACE-723C-4294-A4C8-C88A8E632D19}">
      <dgm:prSet/>
      <dgm:spPr/>
      <dgm:t>
        <a:bodyPr/>
        <a:lstStyle/>
        <a:p>
          <a:r>
            <a:rPr lang="en-US"/>
            <a:t>Financial Assistance and Budgeting: Connect the mother with financial support services to explore available benefits and assist with budgeting to improve financial stability. Provide guidance on financial management and access to employment or training opportunities if feasible.</a:t>
          </a:r>
        </a:p>
      </dgm:t>
    </dgm:pt>
    <dgm:pt modelId="{29F7CD86-7909-409F-BB77-B3C637456A42}" type="parTrans" cxnId="{7CB33C5F-6A5B-4D1F-A6B7-4D89F8569FBE}">
      <dgm:prSet/>
      <dgm:spPr/>
      <dgm:t>
        <a:bodyPr/>
        <a:lstStyle/>
        <a:p>
          <a:endParaRPr lang="en-US"/>
        </a:p>
      </dgm:t>
    </dgm:pt>
    <dgm:pt modelId="{213C333C-77E2-47C9-B6CA-88B2929EB971}" type="sibTrans" cxnId="{7CB33C5F-6A5B-4D1F-A6B7-4D89F8569FBE}">
      <dgm:prSet/>
      <dgm:spPr/>
      <dgm:t>
        <a:bodyPr/>
        <a:lstStyle/>
        <a:p>
          <a:endParaRPr lang="en-US"/>
        </a:p>
      </dgm:t>
    </dgm:pt>
    <dgm:pt modelId="{ED954508-AAA6-4A6C-80AF-EFED69545F3E}">
      <dgm:prSet/>
      <dgm:spPr/>
      <dgm:t>
        <a:bodyPr/>
        <a:lstStyle/>
        <a:p>
          <a:r>
            <a:rPr lang="en-US"/>
            <a:t>Housing Support: Collaborate with the Neighbourhood Services (Housing Needs Unit) to assess the family's housing needs and explore options for safe and suitable accommodation. Advocate for their housing rights and provide assistance in navigating the housing system.</a:t>
          </a:r>
        </a:p>
      </dgm:t>
    </dgm:pt>
    <dgm:pt modelId="{9AD5C0EC-7972-441B-B2A0-6297C2A05FFE}" type="parTrans" cxnId="{54643257-B93D-4ACD-9FCE-44BF4F0E67E6}">
      <dgm:prSet/>
      <dgm:spPr/>
      <dgm:t>
        <a:bodyPr/>
        <a:lstStyle/>
        <a:p>
          <a:endParaRPr lang="en-US"/>
        </a:p>
      </dgm:t>
    </dgm:pt>
    <dgm:pt modelId="{A9628D20-D5E0-4778-B8D7-3FACC946802C}" type="sibTrans" cxnId="{54643257-B93D-4ACD-9FCE-44BF4F0E67E6}">
      <dgm:prSet/>
      <dgm:spPr/>
      <dgm:t>
        <a:bodyPr/>
        <a:lstStyle/>
        <a:p>
          <a:endParaRPr lang="en-US"/>
        </a:p>
      </dgm:t>
    </dgm:pt>
    <dgm:pt modelId="{2A22D64C-0EA2-4118-BC82-11DAA4E695B1}" type="pres">
      <dgm:prSet presAssocID="{C42082B2-625C-4976-8426-C46FF260C243}" presName="outerComposite" presStyleCnt="0">
        <dgm:presLayoutVars>
          <dgm:chMax val="5"/>
          <dgm:dir/>
          <dgm:resizeHandles val="exact"/>
        </dgm:presLayoutVars>
      </dgm:prSet>
      <dgm:spPr/>
    </dgm:pt>
    <dgm:pt modelId="{F4CBA8C6-E914-46DA-8163-87A14D837334}" type="pres">
      <dgm:prSet presAssocID="{C42082B2-625C-4976-8426-C46FF260C243}" presName="dummyMaxCanvas" presStyleCnt="0">
        <dgm:presLayoutVars/>
      </dgm:prSet>
      <dgm:spPr/>
    </dgm:pt>
    <dgm:pt modelId="{FA2CC3DC-11E3-4933-B4F5-F275CC550D55}" type="pres">
      <dgm:prSet presAssocID="{C42082B2-625C-4976-8426-C46FF260C243}" presName="FourNodes_1" presStyleLbl="node1" presStyleIdx="0" presStyleCnt="4">
        <dgm:presLayoutVars>
          <dgm:bulletEnabled val="1"/>
        </dgm:presLayoutVars>
      </dgm:prSet>
      <dgm:spPr/>
    </dgm:pt>
    <dgm:pt modelId="{BA34E2D3-6A4E-4BF4-A388-3C28582E15AF}" type="pres">
      <dgm:prSet presAssocID="{C42082B2-625C-4976-8426-C46FF260C243}" presName="FourNodes_2" presStyleLbl="node1" presStyleIdx="1" presStyleCnt="4">
        <dgm:presLayoutVars>
          <dgm:bulletEnabled val="1"/>
        </dgm:presLayoutVars>
      </dgm:prSet>
      <dgm:spPr/>
    </dgm:pt>
    <dgm:pt modelId="{996FC57E-7F58-4BDA-A304-491CB2212F60}" type="pres">
      <dgm:prSet presAssocID="{C42082B2-625C-4976-8426-C46FF260C243}" presName="FourNodes_3" presStyleLbl="node1" presStyleIdx="2" presStyleCnt="4">
        <dgm:presLayoutVars>
          <dgm:bulletEnabled val="1"/>
        </dgm:presLayoutVars>
      </dgm:prSet>
      <dgm:spPr/>
    </dgm:pt>
    <dgm:pt modelId="{D43ED856-2A06-4E5D-A606-335DCA3F8AC9}" type="pres">
      <dgm:prSet presAssocID="{C42082B2-625C-4976-8426-C46FF260C243}" presName="FourNodes_4" presStyleLbl="node1" presStyleIdx="3" presStyleCnt="4">
        <dgm:presLayoutVars>
          <dgm:bulletEnabled val="1"/>
        </dgm:presLayoutVars>
      </dgm:prSet>
      <dgm:spPr/>
    </dgm:pt>
    <dgm:pt modelId="{47C0FA72-DFEB-42BC-994B-BD6A14771538}" type="pres">
      <dgm:prSet presAssocID="{C42082B2-625C-4976-8426-C46FF260C243}" presName="FourConn_1-2" presStyleLbl="fgAccFollowNode1" presStyleIdx="0" presStyleCnt="3">
        <dgm:presLayoutVars>
          <dgm:bulletEnabled val="1"/>
        </dgm:presLayoutVars>
      </dgm:prSet>
      <dgm:spPr/>
    </dgm:pt>
    <dgm:pt modelId="{8B25E79C-9EE8-4BB4-81B1-2607322D8BE2}" type="pres">
      <dgm:prSet presAssocID="{C42082B2-625C-4976-8426-C46FF260C243}" presName="FourConn_2-3" presStyleLbl="fgAccFollowNode1" presStyleIdx="1" presStyleCnt="3">
        <dgm:presLayoutVars>
          <dgm:bulletEnabled val="1"/>
        </dgm:presLayoutVars>
      </dgm:prSet>
      <dgm:spPr/>
    </dgm:pt>
    <dgm:pt modelId="{8132341F-515B-4B4F-86AC-7E606373675D}" type="pres">
      <dgm:prSet presAssocID="{C42082B2-625C-4976-8426-C46FF260C243}" presName="FourConn_3-4" presStyleLbl="fgAccFollowNode1" presStyleIdx="2" presStyleCnt="3">
        <dgm:presLayoutVars>
          <dgm:bulletEnabled val="1"/>
        </dgm:presLayoutVars>
      </dgm:prSet>
      <dgm:spPr/>
    </dgm:pt>
    <dgm:pt modelId="{3FB9A85B-E627-41CC-AB70-58E03745FFAB}" type="pres">
      <dgm:prSet presAssocID="{C42082B2-625C-4976-8426-C46FF260C243}" presName="FourNodes_1_text" presStyleLbl="node1" presStyleIdx="3" presStyleCnt="4">
        <dgm:presLayoutVars>
          <dgm:bulletEnabled val="1"/>
        </dgm:presLayoutVars>
      </dgm:prSet>
      <dgm:spPr/>
    </dgm:pt>
    <dgm:pt modelId="{78756119-78DF-4447-A2B2-9AA96187C88C}" type="pres">
      <dgm:prSet presAssocID="{C42082B2-625C-4976-8426-C46FF260C243}" presName="FourNodes_2_text" presStyleLbl="node1" presStyleIdx="3" presStyleCnt="4">
        <dgm:presLayoutVars>
          <dgm:bulletEnabled val="1"/>
        </dgm:presLayoutVars>
      </dgm:prSet>
      <dgm:spPr/>
    </dgm:pt>
    <dgm:pt modelId="{3E6C175E-C90F-4B02-9D25-B91453A52223}" type="pres">
      <dgm:prSet presAssocID="{C42082B2-625C-4976-8426-C46FF260C243}" presName="FourNodes_3_text" presStyleLbl="node1" presStyleIdx="3" presStyleCnt="4">
        <dgm:presLayoutVars>
          <dgm:bulletEnabled val="1"/>
        </dgm:presLayoutVars>
      </dgm:prSet>
      <dgm:spPr/>
    </dgm:pt>
    <dgm:pt modelId="{84954804-8FEF-4CA2-9C32-D682629E3CE3}" type="pres">
      <dgm:prSet presAssocID="{C42082B2-625C-4976-8426-C46FF260C243}" presName="FourNodes_4_text" presStyleLbl="node1" presStyleIdx="3" presStyleCnt="4">
        <dgm:presLayoutVars>
          <dgm:bulletEnabled val="1"/>
        </dgm:presLayoutVars>
      </dgm:prSet>
      <dgm:spPr/>
    </dgm:pt>
  </dgm:ptLst>
  <dgm:cxnLst>
    <dgm:cxn modelId="{7D3AF503-C830-45B3-911A-0960CE1AD810}" type="presOf" srcId="{4AB693EB-EEDD-4EB8-9C2E-CC211BE27197}" destId="{47C0FA72-DFEB-42BC-994B-BD6A14771538}" srcOrd="0" destOrd="0" presId="urn:microsoft.com/office/officeart/2005/8/layout/vProcess5"/>
    <dgm:cxn modelId="{B689C311-C2F6-4974-B537-4A0F241691C1}" srcId="{C42082B2-625C-4976-8426-C46FF260C243}" destId="{291B560F-D0F2-4FE4-B620-DDAF62FC8671}" srcOrd="1" destOrd="0" parTransId="{E48235B2-1E7D-4B1F-B4B2-15C909DDE075}" sibTransId="{520367F0-13F4-416E-93EF-E8CFE25164B5}"/>
    <dgm:cxn modelId="{615F671B-246D-4F7D-B5AE-6761FF52BBB1}" type="presOf" srcId="{C92A1ACE-723C-4294-A4C8-C88A8E632D19}" destId="{996FC57E-7F58-4BDA-A304-491CB2212F60}" srcOrd="0" destOrd="0" presId="urn:microsoft.com/office/officeart/2005/8/layout/vProcess5"/>
    <dgm:cxn modelId="{D56E4A3C-23D2-4203-9A20-CB97516BC7EB}" type="presOf" srcId="{ED954508-AAA6-4A6C-80AF-EFED69545F3E}" destId="{D43ED856-2A06-4E5D-A606-335DCA3F8AC9}" srcOrd="0" destOrd="0" presId="urn:microsoft.com/office/officeart/2005/8/layout/vProcess5"/>
    <dgm:cxn modelId="{7CB33C5F-6A5B-4D1F-A6B7-4D89F8569FBE}" srcId="{C42082B2-625C-4976-8426-C46FF260C243}" destId="{C92A1ACE-723C-4294-A4C8-C88A8E632D19}" srcOrd="2" destOrd="0" parTransId="{29F7CD86-7909-409F-BB77-B3C637456A42}" sibTransId="{213C333C-77E2-47C9-B6CA-88B2929EB971}"/>
    <dgm:cxn modelId="{16B08252-1F45-43C3-94C5-303CD67EA94F}" type="presOf" srcId="{291B560F-D0F2-4FE4-B620-DDAF62FC8671}" destId="{BA34E2D3-6A4E-4BF4-A388-3C28582E15AF}" srcOrd="0" destOrd="0" presId="urn:microsoft.com/office/officeart/2005/8/layout/vProcess5"/>
    <dgm:cxn modelId="{54643257-B93D-4ACD-9FCE-44BF4F0E67E6}" srcId="{C42082B2-625C-4976-8426-C46FF260C243}" destId="{ED954508-AAA6-4A6C-80AF-EFED69545F3E}" srcOrd="3" destOrd="0" parTransId="{9AD5C0EC-7972-441B-B2A0-6297C2A05FFE}" sibTransId="{A9628D20-D5E0-4778-B8D7-3FACC946802C}"/>
    <dgm:cxn modelId="{E70C7485-B548-4CEB-9858-05467EFA2F1F}" type="presOf" srcId="{213C333C-77E2-47C9-B6CA-88B2929EB971}" destId="{8132341F-515B-4B4F-86AC-7E606373675D}" srcOrd="0" destOrd="0" presId="urn:microsoft.com/office/officeart/2005/8/layout/vProcess5"/>
    <dgm:cxn modelId="{99547194-3402-417A-9331-CF6416C70919}" srcId="{C42082B2-625C-4976-8426-C46FF260C243}" destId="{2930F3B4-9E9F-4994-AA38-00CAB08AE0EB}" srcOrd="0" destOrd="0" parTransId="{D9552528-1E11-48B1-A961-939F24707AFF}" sibTransId="{4AB693EB-EEDD-4EB8-9C2E-CC211BE27197}"/>
    <dgm:cxn modelId="{CE90A0A2-74DC-40C8-9759-7D8193229FF3}" type="presOf" srcId="{520367F0-13F4-416E-93EF-E8CFE25164B5}" destId="{8B25E79C-9EE8-4BB4-81B1-2607322D8BE2}" srcOrd="0" destOrd="0" presId="urn:microsoft.com/office/officeart/2005/8/layout/vProcess5"/>
    <dgm:cxn modelId="{601373AA-414A-4CA3-8570-62EE7D1ED69E}" type="presOf" srcId="{ED954508-AAA6-4A6C-80AF-EFED69545F3E}" destId="{84954804-8FEF-4CA2-9C32-D682629E3CE3}" srcOrd="1" destOrd="0" presId="urn:microsoft.com/office/officeart/2005/8/layout/vProcess5"/>
    <dgm:cxn modelId="{582255B9-454A-4E1C-A57D-85E310F6CB73}" type="presOf" srcId="{291B560F-D0F2-4FE4-B620-DDAF62FC8671}" destId="{78756119-78DF-4447-A2B2-9AA96187C88C}" srcOrd="1" destOrd="0" presId="urn:microsoft.com/office/officeart/2005/8/layout/vProcess5"/>
    <dgm:cxn modelId="{468E60BB-3E3C-4551-8830-4C5A3BC62FC3}" type="presOf" srcId="{2930F3B4-9E9F-4994-AA38-00CAB08AE0EB}" destId="{3FB9A85B-E627-41CC-AB70-58E03745FFAB}" srcOrd="1" destOrd="0" presId="urn:microsoft.com/office/officeart/2005/8/layout/vProcess5"/>
    <dgm:cxn modelId="{F4A93CBF-EC9F-4D6A-AD3A-0A6F58A1DC48}" type="presOf" srcId="{C92A1ACE-723C-4294-A4C8-C88A8E632D19}" destId="{3E6C175E-C90F-4B02-9D25-B91453A52223}" srcOrd="1" destOrd="0" presId="urn:microsoft.com/office/officeart/2005/8/layout/vProcess5"/>
    <dgm:cxn modelId="{2AA0DEFA-BB21-44FF-A7B6-1A331082F1D3}" type="presOf" srcId="{2930F3B4-9E9F-4994-AA38-00CAB08AE0EB}" destId="{FA2CC3DC-11E3-4933-B4F5-F275CC550D55}" srcOrd="0" destOrd="0" presId="urn:microsoft.com/office/officeart/2005/8/layout/vProcess5"/>
    <dgm:cxn modelId="{D381D6FB-44AE-40F9-B8DF-A0038674C247}" type="presOf" srcId="{C42082B2-625C-4976-8426-C46FF260C243}" destId="{2A22D64C-0EA2-4118-BC82-11DAA4E695B1}" srcOrd="0" destOrd="0" presId="urn:microsoft.com/office/officeart/2005/8/layout/vProcess5"/>
    <dgm:cxn modelId="{9C0B873B-309B-4D9C-B55E-9A869D2F704B}" type="presParOf" srcId="{2A22D64C-0EA2-4118-BC82-11DAA4E695B1}" destId="{F4CBA8C6-E914-46DA-8163-87A14D837334}" srcOrd="0" destOrd="0" presId="urn:microsoft.com/office/officeart/2005/8/layout/vProcess5"/>
    <dgm:cxn modelId="{BB7B7331-9D63-4D8B-9086-C6BAC9F10C7C}" type="presParOf" srcId="{2A22D64C-0EA2-4118-BC82-11DAA4E695B1}" destId="{FA2CC3DC-11E3-4933-B4F5-F275CC550D55}" srcOrd="1" destOrd="0" presId="urn:microsoft.com/office/officeart/2005/8/layout/vProcess5"/>
    <dgm:cxn modelId="{D9512EF7-8E8F-4E5A-9E9F-7E15286D76C9}" type="presParOf" srcId="{2A22D64C-0EA2-4118-BC82-11DAA4E695B1}" destId="{BA34E2D3-6A4E-4BF4-A388-3C28582E15AF}" srcOrd="2" destOrd="0" presId="urn:microsoft.com/office/officeart/2005/8/layout/vProcess5"/>
    <dgm:cxn modelId="{F10C8E89-7128-480A-9305-76B59243AFAE}" type="presParOf" srcId="{2A22D64C-0EA2-4118-BC82-11DAA4E695B1}" destId="{996FC57E-7F58-4BDA-A304-491CB2212F60}" srcOrd="3" destOrd="0" presId="urn:microsoft.com/office/officeart/2005/8/layout/vProcess5"/>
    <dgm:cxn modelId="{F68CA7B7-7090-468F-9147-2AFA40FBE849}" type="presParOf" srcId="{2A22D64C-0EA2-4118-BC82-11DAA4E695B1}" destId="{D43ED856-2A06-4E5D-A606-335DCA3F8AC9}" srcOrd="4" destOrd="0" presId="urn:microsoft.com/office/officeart/2005/8/layout/vProcess5"/>
    <dgm:cxn modelId="{A34E6096-BF25-4AA5-8727-12B2E232814F}" type="presParOf" srcId="{2A22D64C-0EA2-4118-BC82-11DAA4E695B1}" destId="{47C0FA72-DFEB-42BC-994B-BD6A14771538}" srcOrd="5" destOrd="0" presId="urn:microsoft.com/office/officeart/2005/8/layout/vProcess5"/>
    <dgm:cxn modelId="{E2E09751-C85D-4C8D-8627-C5FA3DF291DE}" type="presParOf" srcId="{2A22D64C-0EA2-4118-BC82-11DAA4E695B1}" destId="{8B25E79C-9EE8-4BB4-81B1-2607322D8BE2}" srcOrd="6" destOrd="0" presId="urn:microsoft.com/office/officeart/2005/8/layout/vProcess5"/>
    <dgm:cxn modelId="{DF3E0824-3883-4D16-BE91-8929AC3DF9EC}" type="presParOf" srcId="{2A22D64C-0EA2-4118-BC82-11DAA4E695B1}" destId="{8132341F-515B-4B4F-86AC-7E606373675D}" srcOrd="7" destOrd="0" presId="urn:microsoft.com/office/officeart/2005/8/layout/vProcess5"/>
    <dgm:cxn modelId="{FB94908E-1732-463D-B461-D93D85C02336}" type="presParOf" srcId="{2A22D64C-0EA2-4118-BC82-11DAA4E695B1}" destId="{3FB9A85B-E627-41CC-AB70-58E03745FFAB}" srcOrd="8" destOrd="0" presId="urn:microsoft.com/office/officeart/2005/8/layout/vProcess5"/>
    <dgm:cxn modelId="{2CC479C4-9DCF-4630-ABF0-8F71FDA666BE}" type="presParOf" srcId="{2A22D64C-0EA2-4118-BC82-11DAA4E695B1}" destId="{78756119-78DF-4447-A2B2-9AA96187C88C}" srcOrd="9" destOrd="0" presId="urn:microsoft.com/office/officeart/2005/8/layout/vProcess5"/>
    <dgm:cxn modelId="{08498D2A-65DA-4844-80FE-FEFB15077732}" type="presParOf" srcId="{2A22D64C-0EA2-4118-BC82-11DAA4E695B1}" destId="{3E6C175E-C90F-4B02-9D25-B91453A52223}" srcOrd="10" destOrd="0" presId="urn:microsoft.com/office/officeart/2005/8/layout/vProcess5"/>
    <dgm:cxn modelId="{05E12BBC-613F-4ED3-B455-2E957AF397A8}" type="presParOf" srcId="{2A22D64C-0EA2-4118-BC82-11DAA4E695B1}" destId="{84954804-8FEF-4CA2-9C32-D682629E3CE3}"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D48B7F-1713-4D63-AEFD-95263C61C980}">
      <dsp:nvSpPr>
        <dsp:cNvPr id="0" name=""/>
        <dsp:cNvSpPr/>
      </dsp:nvSpPr>
      <dsp:spPr>
        <a:xfrm>
          <a:off x="0" y="511"/>
          <a:ext cx="471577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D5C920-A185-4DD8-ADEA-E86E12402DD6}">
      <dsp:nvSpPr>
        <dsp:cNvPr id="0" name=""/>
        <dsp:cNvSpPr/>
      </dsp:nvSpPr>
      <dsp:spPr>
        <a:xfrm>
          <a:off x="0" y="511"/>
          <a:ext cx="4715773" cy="837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dirty="0">
              <a:solidFill>
                <a:schemeClr val="tx2"/>
              </a:solidFill>
              <a:latin typeface="Century Schoolbook" panose="02040604050505020304"/>
            </a:rPr>
            <a:t>Criminality</a:t>
          </a:r>
          <a:endParaRPr lang="en-US" sz="3300" kern="1200" dirty="0">
            <a:solidFill>
              <a:schemeClr val="tx2"/>
            </a:solidFill>
          </a:endParaRPr>
        </a:p>
      </dsp:txBody>
      <dsp:txXfrm>
        <a:off x="0" y="511"/>
        <a:ext cx="4715773" cy="837707"/>
      </dsp:txXfrm>
    </dsp:sp>
    <dsp:sp modelId="{A4AD5F14-8486-4A0E-90B8-65E10ED8BF3C}">
      <dsp:nvSpPr>
        <dsp:cNvPr id="0" name=""/>
        <dsp:cNvSpPr/>
      </dsp:nvSpPr>
      <dsp:spPr>
        <a:xfrm>
          <a:off x="0" y="838219"/>
          <a:ext cx="471577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1ED14E-CEEC-43A3-9923-30D528FEDF58}">
      <dsp:nvSpPr>
        <dsp:cNvPr id="0" name=""/>
        <dsp:cNvSpPr/>
      </dsp:nvSpPr>
      <dsp:spPr>
        <a:xfrm>
          <a:off x="0" y="838219"/>
          <a:ext cx="4715773" cy="837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rtl="0">
            <a:lnSpc>
              <a:spcPct val="90000"/>
            </a:lnSpc>
            <a:spcBef>
              <a:spcPct val="0"/>
            </a:spcBef>
            <a:spcAft>
              <a:spcPct val="35000"/>
            </a:spcAft>
            <a:buNone/>
          </a:pPr>
          <a:r>
            <a:rPr lang="en-US" sz="3300" kern="1200" dirty="0">
              <a:solidFill>
                <a:schemeClr val="tx2"/>
              </a:solidFill>
              <a:latin typeface="Century Schoolbook" panose="02040604050505020304"/>
            </a:rPr>
            <a:t>Mental Health Issues</a:t>
          </a:r>
          <a:endParaRPr lang="en-US" sz="3300" kern="1200" dirty="0">
            <a:solidFill>
              <a:schemeClr val="tx2"/>
            </a:solidFill>
          </a:endParaRPr>
        </a:p>
      </dsp:txBody>
      <dsp:txXfrm>
        <a:off x="0" y="838219"/>
        <a:ext cx="4715773" cy="837707"/>
      </dsp:txXfrm>
    </dsp:sp>
    <dsp:sp modelId="{C3CE332A-A8AE-431B-8EEE-B3E920F5FA7B}">
      <dsp:nvSpPr>
        <dsp:cNvPr id="0" name=""/>
        <dsp:cNvSpPr/>
      </dsp:nvSpPr>
      <dsp:spPr>
        <a:xfrm>
          <a:off x="0" y="1675927"/>
          <a:ext cx="471577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EB4FE7-F2F9-4C83-AA12-2D030A7CDE5D}">
      <dsp:nvSpPr>
        <dsp:cNvPr id="0" name=""/>
        <dsp:cNvSpPr/>
      </dsp:nvSpPr>
      <dsp:spPr>
        <a:xfrm>
          <a:off x="0" y="1675927"/>
          <a:ext cx="4715773" cy="837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rtl="0">
            <a:lnSpc>
              <a:spcPct val="90000"/>
            </a:lnSpc>
            <a:spcBef>
              <a:spcPct val="0"/>
            </a:spcBef>
            <a:spcAft>
              <a:spcPct val="35000"/>
            </a:spcAft>
            <a:buNone/>
          </a:pPr>
          <a:r>
            <a:rPr lang="en-US" sz="3300" kern="1200" dirty="0">
              <a:solidFill>
                <a:schemeClr val="tx2"/>
              </a:solidFill>
              <a:latin typeface="Century Schoolbook" panose="02040604050505020304"/>
            </a:rPr>
            <a:t>Strained Relationships</a:t>
          </a:r>
          <a:endParaRPr lang="en-US" sz="3300" kern="1200" dirty="0">
            <a:solidFill>
              <a:schemeClr val="tx2"/>
            </a:solidFill>
          </a:endParaRPr>
        </a:p>
      </dsp:txBody>
      <dsp:txXfrm>
        <a:off x="0" y="1675927"/>
        <a:ext cx="4715773" cy="837707"/>
      </dsp:txXfrm>
    </dsp:sp>
    <dsp:sp modelId="{98134B67-6266-422B-B31A-4C328ADF4A5E}">
      <dsp:nvSpPr>
        <dsp:cNvPr id="0" name=""/>
        <dsp:cNvSpPr/>
      </dsp:nvSpPr>
      <dsp:spPr>
        <a:xfrm>
          <a:off x="0" y="2513634"/>
          <a:ext cx="471577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D3D41E-0C37-4076-8AA1-0901193BB44B}">
      <dsp:nvSpPr>
        <dsp:cNvPr id="0" name=""/>
        <dsp:cNvSpPr/>
      </dsp:nvSpPr>
      <dsp:spPr>
        <a:xfrm>
          <a:off x="0" y="2513634"/>
          <a:ext cx="4715773" cy="837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rtl="0">
            <a:lnSpc>
              <a:spcPct val="90000"/>
            </a:lnSpc>
            <a:spcBef>
              <a:spcPct val="0"/>
            </a:spcBef>
            <a:spcAft>
              <a:spcPct val="35000"/>
            </a:spcAft>
            <a:buNone/>
          </a:pPr>
          <a:r>
            <a:rPr lang="en-US" sz="3300" kern="1200" dirty="0">
              <a:solidFill>
                <a:schemeClr val="tx2"/>
              </a:solidFill>
              <a:latin typeface="Century Schoolbook" panose="02040604050505020304"/>
            </a:rPr>
            <a:t>Academic Difficulty</a:t>
          </a:r>
          <a:endParaRPr lang="en-US" sz="3300" kern="1200" dirty="0">
            <a:solidFill>
              <a:schemeClr val="tx2"/>
            </a:solidFill>
          </a:endParaRPr>
        </a:p>
      </dsp:txBody>
      <dsp:txXfrm>
        <a:off x="0" y="2513634"/>
        <a:ext cx="4715773" cy="837707"/>
      </dsp:txXfrm>
    </dsp:sp>
    <dsp:sp modelId="{72A55BB9-1FA9-4377-B0A2-FDCCD2EBA574}">
      <dsp:nvSpPr>
        <dsp:cNvPr id="0" name=""/>
        <dsp:cNvSpPr/>
      </dsp:nvSpPr>
      <dsp:spPr>
        <a:xfrm>
          <a:off x="0" y="3351342"/>
          <a:ext cx="471577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DEEC04-AB39-4FD6-8380-D5C598634462}">
      <dsp:nvSpPr>
        <dsp:cNvPr id="0" name=""/>
        <dsp:cNvSpPr/>
      </dsp:nvSpPr>
      <dsp:spPr>
        <a:xfrm>
          <a:off x="0" y="3351342"/>
          <a:ext cx="4715773" cy="837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rtl="0">
            <a:lnSpc>
              <a:spcPct val="90000"/>
            </a:lnSpc>
            <a:spcBef>
              <a:spcPct val="0"/>
            </a:spcBef>
            <a:spcAft>
              <a:spcPct val="35000"/>
            </a:spcAft>
            <a:buNone/>
          </a:pPr>
          <a:r>
            <a:rPr lang="en-US" sz="3300" kern="1200" dirty="0">
              <a:solidFill>
                <a:schemeClr val="tx2"/>
              </a:solidFill>
              <a:latin typeface="Century Schoolbook" panose="02040604050505020304"/>
            </a:rPr>
            <a:t>Substance Abuse</a:t>
          </a:r>
          <a:endParaRPr lang="en-US" sz="3300" kern="1200" dirty="0">
            <a:solidFill>
              <a:schemeClr val="tx2"/>
            </a:solidFill>
          </a:endParaRPr>
        </a:p>
      </dsp:txBody>
      <dsp:txXfrm>
        <a:off x="0" y="3351342"/>
        <a:ext cx="4715773" cy="8377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2CC3DC-11E3-4933-B4F5-F275CC550D55}">
      <dsp:nvSpPr>
        <dsp:cNvPr id="0" name=""/>
        <dsp:cNvSpPr/>
      </dsp:nvSpPr>
      <dsp:spPr>
        <a:xfrm>
          <a:off x="0" y="0"/>
          <a:ext cx="8742263" cy="922417"/>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Safety Planning: Provide immediate support and assistance in developing a safety plan to protect the mother and children from domestic violence. This may involve contacting local domestic violence support services for guidance.</a:t>
          </a:r>
        </a:p>
      </dsp:txBody>
      <dsp:txXfrm>
        <a:off x="27017" y="27017"/>
        <a:ext cx="7668958" cy="868383"/>
      </dsp:txXfrm>
    </dsp:sp>
    <dsp:sp modelId="{BA34E2D3-6A4E-4BF4-A388-3C28582E15AF}">
      <dsp:nvSpPr>
        <dsp:cNvPr id="0" name=""/>
        <dsp:cNvSpPr/>
      </dsp:nvSpPr>
      <dsp:spPr>
        <a:xfrm>
          <a:off x="732164" y="1090129"/>
          <a:ext cx="8742263" cy="922417"/>
        </a:xfrm>
        <a:prstGeom prst="roundRect">
          <a:avLst>
            <a:gd name="adj" fmla="val 10000"/>
          </a:avLst>
        </a:prstGeom>
        <a:solidFill>
          <a:schemeClr val="accent5">
            <a:hueOff val="-1511949"/>
            <a:satOff val="-1916"/>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Counselling and Emotional Support: Offer individual counseling or therapy to the mother to address the emotional impact of domestic violence. Provide information about support groups and resources that can help her cope with the trauma.</a:t>
          </a:r>
        </a:p>
      </dsp:txBody>
      <dsp:txXfrm>
        <a:off x="759181" y="1117146"/>
        <a:ext cx="7356493" cy="868383"/>
      </dsp:txXfrm>
    </dsp:sp>
    <dsp:sp modelId="{996FC57E-7F58-4BDA-A304-491CB2212F60}">
      <dsp:nvSpPr>
        <dsp:cNvPr id="0" name=""/>
        <dsp:cNvSpPr/>
      </dsp:nvSpPr>
      <dsp:spPr>
        <a:xfrm>
          <a:off x="1453401" y="2180258"/>
          <a:ext cx="8742263" cy="922417"/>
        </a:xfrm>
        <a:prstGeom prst="roundRect">
          <a:avLst>
            <a:gd name="adj" fmla="val 10000"/>
          </a:avLst>
        </a:prstGeom>
        <a:solidFill>
          <a:schemeClr val="accent5">
            <a:hueOff val="-3023898"/>
            <a:satOff val="-3831"/>
            <a:lumOff val="39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Financial Assistance and Budgeting: Connect the mother with financial support services to explore available benefits and assist with budgeting to improve financial stability. Provide guidance on financial management and access to employment or training opportunities if feasible.</a:t>
          </a:r>
        </a:p>
      </dsp:txBody>
      <dsp:txXfrm>
        <a:off x="1480418" y="2207275"/>
        <a:ext cx="7367421" cy="868383"/>
      </dsp:txXfrm>
    </dsp:sp>
    <dsp:sp modelId="{D43ED856-2A06-4E5D-A606-335DCA3F8AC9}">
      <dsp:nvSpPr>
        <dsp:cNvPr id="0" name=""/>
        <dsp:cNvSpPr/>
      </dsp:nvSpPr>
      <dsp:spPr>
        <a:xfrm>
          <a:off x="2185565" y="3270387"/>
          <a:ext cx="8742263" cy="922417"/>
        </a:xfrm>
        <a:prstGeom prst="roundRect">
          <a:avLst>
            <a:gd name="adj" fmla="val 10000"/>
          </a:avLst>
        </a:prstGeom>
        <a:solidFill>
          <a:schemeClr val="accent5">
            <a:hueOff val="-4535847"/>
            <a:satOff val="-5747"/>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Housing Support: Collaborate with the Neighbourhood Services (Housing Needs Unit) to assess the family's housing needs and explore options for safe and suitable accommodation. Advocate for their housing rights and provide assistance in navigating the housing system.</a:t>
          </a:r>
        </a:p>
      </dsp:txBody>
      <dsp:txXfrm>
        <a:off x="2212582" y="3297404"/>
        <a:ext cx="7356493" cy="868383"/>
      </dsp:txXfrm>
    </dsp:sp>
    <dsp:sp modelId="{47C0FA72-DFEB-42BC-994B-BD6A14771538}">
      <dsp:nvSpPr>
        <dsp:cNvPr id="0" name=""/>
        <dsp:cNvSpPr/>
      </dsp:nvSpPr>
      <dsp:spPr>
        <a:xfrm>
          <a:off x="8142692" y="706487"/>
          <a:ext cx="599571" cy="599571"/>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277595" y="706487"/>
        <a:ext cx="329765" cy="451177"/>
      </dsp:txXfrm>
    </dsp:sp>
    <dsp:sp modelId="{8B25E79C-9EE8-4BB4-81B1-2607322D8BE2}">
      <dsp:nvSpPr>
        <dsp:cNvPr id="0" name=""/>
        <dsp:cNvSpPr/>
      </dsp:nvSpPr>
      <dsp:spPr>
        <a:xfrm>
          <a:off x="8874856" y="1796616"/>
          <a:ext cx="599571" cy="599571"/>
        </a:xfrm>
        <a:prstGeom prst="downArrow">
          <a:avLst>
            <a:gd name="adj1" fmla="val 55000"/>
            <a:gd name="adj2" fmla="val 45000"/>
          </a:avLst>
        </a:prstGeom>
        <a:solidFill>
          <a:schemeClr val="accent5">
            <a:tint val="40000"/>
            <a:alpha val="90000"/>
            <a:hueOff val="-2628518"/>
            <a:satOff val="-1109"/>
            <a:lumOff val="399"/>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009759" y="1796616"/>
        <a:ext cx="329765" cy="451177"/>
      </dsp:txXfrm>
    </dsp:sp>
    <dsp:sp modelId="{8132341F-515B-4B4F-86AC-7E606373675D}">
      <dsp:nvSpPr>
        <dsp:cNvPr id="0" name=""/>
        <dsp:cNvSpPr/>
      </dsp:nvSpPr>
      <dsp:spPr>
        <a:xfrm>
          <a:off x="9596093" y="2886746"/>
          <a:ext cx="599571" cy="599571"/>
        </a:xfrm>
        <a:prstGeom prst="downArrow">
          <a:avLst>
            <a:gd name="adj1" fmla="val 55000"/>
            <a:gd name="adj2" fmla="val 45000"/>
          </a:avLst>
        </a:prstGeom>
        <a:solidFill>
          <a:schemeClr val="accent5">
            <a:tint val="40000"/>
            <a:alpha val="90000"/>
            <a:hueOff val="-5257037"/>
            <a:satOff val="-2218"/>
            <a:lumOff val="798"/>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730996" y="2886746"/>
        <a:ext cx="329765" cy="45117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2C7EC9C-7EE8-4A56-855D-18AC07DBDCAD}" type="datetimeFigureOut">
              <a:rPr lang="en-US" smtClean="0"/>
              <a:t>6/23/2023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7EA21AD-3BA7-4B49-9DF1-2171993A8011}" type="slidenum">
              <a:rPr lang="en-US" smtClean="0"/>
              <a:t>‹#›</a:t>
            </a:fld>
            <a:endParaRPr lang="en-US"/>
          </a:p>
        </p:txBody>
      </p:sp>
    </p:spTree>
    <p:extLst>
      <p:ext uri="{BB962C8B-B14F-4D97-AF65-F5344CB8AC3E}">
        <p14:creationId xmlns:p14="http://schemas.microsoft.com/office/powerpoint/2010/main" val="39243499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C3EC70-F4BB-48E7-ABB8-9B7E359277E1}" type="datetimeFigureOut">
              <a:rPr lang="en-US" smtClean="0"/>
              <a:t>6/23/2023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669046-D62F-49D8-96B7-3C014DC234D7}" type="slidenum">
              <a:rPr lang="en-US" smtClean="0"/>
              <a:t>‹#›</a:t>
            </a:fld>
            <a:endParaRPr lang="en-US"/>
          </a:p>
        </p:txBody>
      </p:sp>
    </p:spTree>
    <p:extLst>
      <p:ext uri="{BB962C8B-B14F-4D97-AF65-F5344CB8AC3E}">
        <p14:creationId xmlns:p14="http://schemas.microsoft.com/office/powerpoint/2010/main" val="22937144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a:gsLst>
            <a:gs pos="0">
              <a:schemeClr val="bg1">
                <a:lumMod val="46000"/>
                <a:lumOff val="54000"/>
              </a:schemeClr>
            </a:gs>
            <a:gs pos="46000">
              <a:schemeClr val="bg1">
                <a:lumMod val="60000"/>
                <a:lumOff val="40000"/>
              </a:schemeClr>
            </a:gs>
            <a:gs pos="100000">
              <a:schemeClr val="bg1">
                <a:lumMod val="90000"/>
                <a:lumOff val="10000"/>
              </a:schemeClr>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04" name="Group 103"/>
          <p:cNvGrpSpPr/>
          <p:nvPr/>
        </p:nvGrpSpPr>
        <p:grpSpPr>
          <a:xfrm>
            <a:off x="286013" y="4191000"/>
            <a:ext cx="11616798" cy="2513417"/>
            <a:chOff x="286013" y="4191000"/>
            <a:chExt cx="11616798" cy="2513417"/>
          </a:xfrm>
        </p:grpSpPr>
        <p:sp>
          <p:nvSpPr>
            <p:cNvPr id="8" name="Freeform 5"/>
            <p:cNvSpPr>
              <a:spLocks/>
            </p:cNvSpPr>
            <p:nvPr/>
          </p:nvSpPr>
          <p:spPr bwMode="auto">
            <a:xfrm flipH="1">
              <a:off x="2411413" y="6283770"/>
              <a:ext cx="6350" cy="12700"/>
            </a:xfrm>
            <a:custGeom>
              <a:avLst/>
              <a:gdLst>
                <a:gd name="T0" fmla="*/ 4 w 4"/>
                <a:gd name="T1" fmla="*/ 8 h 8"/>
                <a:gd name="T2" fmla="*/ 0 w 4"/>
                <a:gd name="T3" fmla="*/ 0 h 8"/>
                <a:gd name="T4" fmla="*/ 4 w 4"/>
                <a:gd name="T5" fmla="*/ 8 h 8"/>
              </a:gdLst>
              <a:ahLst/>
              <a:cxnLst>
                <a:cxn ang="0">
                  <a:pos x="T0" y="T1"/>
                </a:cxn>
                <a:cxn ang="0">
                  <a:pos x="T2" y="T3"/>
                </a:cxn>
                <a:cxn ang="0">
                  <a:pos x="T4" y="T5"/>
                </a:cxn>
              </a:cxnLst>
              <a:rect l="0" t="0" r="r" b="b"/>
              <a:pathLst>
                <a:path w="4" h="8">
                  <a:moveTo>
                    <a:pt x="4" y="8"/>
                  </a:moveTo>
                  <a:lnTo>
                    <a:pt x="0" y="0"/>
                  </a:lnTo>
                  <a:lnTo>
                    <a:pt x="4" y="8"/>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Line 6"/>
            <p:cNvSpPr>
              <a:spLocks noChangeShapeType="1"/>
            </p:cNvSpPr>
            <p:nvPr/>
          </p:nvSpPr>
          <p:spPr bwMode="auto">
            <a:xfrm flipV="1">
              <a:off x="2411413" y="6283770"/>
              <a:ext cx="6350" cy="127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Freeform 7"/>
            <p:cNvSpPr>
              <a:spLocks/>
            </p:cNvSpPr>
            <p:nvPr/>
          </p:nvSpPr>
          <p:spPr bwMode="auto">
            <a:xfrm rot="21252465" flipH="1">
              <a:off x="792225" y="5625565"/>
              <a:ext cx="1632875" cy="657409"/>
            </a:xfrm>
            <a:custGeom>
              <a:avLst/>
              <a:gdLst>
                <a:gd name="T0" fmla="*/ 0 w 594"/>
                <a:gd name="T1" fmla="*/ 251 h 255"/>
                <a:gd name="T2" fmla="*/ 592 w 594"/>
                <a:gd name="T3" fmla="*/ 0 h 255"/>
                <a:gd name="T4" fmla="*/ 594 w 594"/>
                <a:gd name="T5" fmla="*/ 4 h 255"/>
                <a:gd name="T6" fmla="*/ 2 w 594"/>
                <a:gd name="T7" fmla="*/ 255 h 255"/>
                <a:gd name="T8" fmla="*/ 0 w 594"/>
                <a:gd name="T9" fmla="*/ 251 h 255"/>
              </a:gdLst>
              <a:ahLst/>
              <a:cxnLst>
                <a:cxn ang="0">
                  <a:pos x="T0" y="T1"/>
                </a:cxn>
                <a:cxn ang="0">
                  <a:pos x="T2" y="T3"/>
                </a:cxn>
                <a:cxn ang="0">
                  <a:pos x="T4" y="T5"/>
                </a:cxn>
                <a:cxn ang="0">
                  <a:pos x="T6" y="T7"/>
                </a:cxn>
                <a:cxn ang="0">
                  <a:pos x="T8" y="T9"/>
                </a:cxn>
              </a:cxnLst>
              <a:rect l="0" t="0" r="r" b="b"/>
              <a:pathLst>
                <a:path w="594" h="255">
                  <a:moveTo>
                    <a:pt x="0" y="251"/>
                  </a:moveTo>
                  <a:cubicBezTo>
                    <a:pt x="141" y="201"/>
                    <a:pt x="442" y="91"/>
                    <a:pt x="592" y="0"/>
                  </a:cubicBezTo>
                  <a:cubicBezTo>
                    <a:pt x="594" y="4"/>
                    <a:pt x="594" y="4"/>
                    <a:pt x="594" y="4"/>
                  </a:cubicBezTo>
                  <a:cubicBezTo>
                    <a:pt x="445" y="95"/>
                    <a:pt x="143" y="205"/>
                    <a:pt x="2" y="255"/>
                  </a:cubicBezTo>
                  <a:cubicBezTo>
                    <a:pt x="0" y="251"/>
                    <a:pt x="0" y="251"/>
                    <a:pt x="0" y="251"/>
                  </a:cubicBezTo>
                </a:path>
              </a:pathLst>
            </a:custGeom>
            <a:solidFill>
              <a:srgbClr val="00A99D"/>
            </a:solidFill>
            <a:ln w="9525">
              <a:solidFill>
                <a:schemeClr val="accent2"/>
              </a:solid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1" name="Group 10"/>
            <p:cNvGrpSpPr/>
            <p:nvPr/>
          </p:nvGrpSpPr>
          <p:grpSpPr>
            <a:xfrm rot="20793512">
              <a:off x="445930" y="5452235"/>
              <a:ext cx="365582" cy="421970"/>
              <a:chOff x="1457010" y="1673260"/>
              <a:chExt cx="617538" cy="712788"/>
            </a:xfrm>
          </p:grpSpPr>
          <p:sp>
            <p:nvSpPr>
              <p:cNvPr id="12" name="Freeform 8"/>
              <p:cNvSpPr>
                <a:spLocks/>
              </p:cNvSpPr>
              <p:nvPr/>
            </p:nvSpPr>
            <p:spPr bwMode="auto">
              <a:xfrm flipH="1">
                <a:off x="1457010" y="1673260"/>
                <a:ext cx="595313" cy="652463"/>
              </a:xfrm>
              <a:custGeom>
                <a:avLst/>
                <a:gdLst>
                  <a:gd name="T0" fmla="*/ 182 w 187"/>
                  <a:gd name="T1" fmla="*/ 130 h 204"/>
                  <a:gd name="T2" fmla="*/ 126 w 187"/>
                  <a:gd name="T3" fmla="*/ 88 h 204"/>
                  <a:gd name="T4" fmla="*/ 99 w 187"/>
                  <a:gd name="T5" fmla="*/ 29 h 204"/>
                  <a:gd name="T6" fmla="*/ 29 w 187"/>
                  <a:gd name="T7" fmla="*/ 166 h 204"/>
                  <a:gd name="T8" fmla="*/ 119 w 187"/>
                  <a:gd name="T9" fmla="*/ 198 h 204"/>
                  <a:gd name="T10" fmla="*/ 182 w 187"/>
                  <a:gd name="T11" fmla="*/ 130 h 204"/>
                </a:gdLst>
                <a:ahLst/>
                <a:cxnLst>
                  <a:cxn ang="0">
                    <a:pos x="T0" y="T1"/>
                  </a:cxn>
                  <a:cxn ang="0">
                    <a:pos x="T2" y="T3"/>
                  </a:cxn>
                  <a:cxn ang="0">
                    <a:pos x="T4" y="T5"/>
                  </a:cxn>
                  <a:cxn ang="0">
                    <a:pos x="T6" y="T7"/>
                  </a:cxn>
                  <a:cxn ang="0">
                    <a:pos x="T8" y="T9"/>
                  </a:cxn>
                  <a:cxn ang="0">
                    <a:pos x="T10" y="T11"/>
                  </a:cxn>
                </a:cxnLst>
                <a:rect l="0" t="0" r="r" b="b"/>
                <a:pathLst>
                  <a:path w="187" h="204">
                    <a:moveTo>
                      <a:pt x="182" y="130"/>
                    </a:moveTo>
                    <a:cubicBezTo>
                      <a:pt x="173" y="98"/>
                      <a:pt x="151" y="87"/>
                      <a:pt x="126" y="88"/>
                    </a:cubicBezTo>
                    <a:cubicBezTo>
                      <a:pt x="127" y="59"/>
                      <a:pt x="114" y="34"/>
                      <a:pt x="99" y="29"/>
                    </a:cubicBezTo>
                    <a:cubicBezTo>
                      <a:pt x="17" y="0"/>
                      <a:pt x="0" y="129"/>
                      <a:pt x="29" y="166"/>
                    </a:cubicBezTo>
                    <a:cubicBezTo>
                      <a:pt x="35" y="185"/>
                      <a:pt x="86" y="204"/>
                      <a:pt x="119" y="198"/>
                    </a:cubicBezTo>
                    <a:cubicBezTo>
                      <a:pt x="162" y="190"/>
                      <a:pt x="187" y="150"/>
                      <a:pt x="182" y="130"/>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3" name="Freeform 9"/>
              <p:cNvSpPr>
                <a:spLocks/>
              </p:cNvSpPr>
              <p:nvPr/>
            </p:nvSpPr>
            <p:spPr bwMode="auto">
              <a:xfrm flipH="1">
                <a:off x="1482410" y="1698660"/>
                <a:ext cx="592138" cy="687388"/>
              </a:xfrm>
              <a:custGeom>
                <a:avLst/>
                <a:gdLst>
                  <a:gd name="T0" fmla="*/ 178 w 186"/>
                  <a:gd name="T1" fmla="*/ 208 h 215"/>
                  <a:gd name="T2" fmla="*/ 53 w 186"/>
                  <a:gd name="T3" fmla="*/ 154 h 215"/>
                  <a:gd name="T4" fmla="*/ 102 w 186"/>
                  <a:gd name="T5" fmla="*/ 127 h 215"/>
                  <a:gd name="T6" fmla="*/ 153 w 186"/>
                  <a:gd name="T7" fmla="*/ 64 h 215"/>
                  <a:gd name="T8" fmla="*/ 40 w 186"/>
                  <a:gd name="T9" fmla="*/ 136 h 215"/>
                  <a:gd name="T10" fmla="*/ 50 w 186"/>
                  <a:gd name="T11" fmla="*/ 79 h 215"/>
                  <a:gd name="T12" fmla="*/ 32 w 186"/>
                  <a:gd name="T13" fmla="*/ 0 h 215"/>
                  <a:gd name="T14" fmla="*/ 28 w 186"/>
                  <a:gd name="T15" fmla="*/ 156 h 215"/>
                  <a:gd name="T16" fmla="*/ 28 w 186"/>
                  <a:gd name="T17" fmla="*/ 160 h 215"/>
                  <a:gd name="T18" fmla="*/ 31 w 186"/>
                  <a:gd name="T19" fmla="*/ 161 h 215"/>
                  <a:gd name="T20" fmla="*/ 98 w 186"/>
                  <a:gd name="T21" fmla="*/ 200 h 215"/>
                  <a:gd name="T22" fmla="*/ 178 w 186"/>
                  <a:gd name="T23" fmla="*/ 208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 h="215">
                    <a:moveTo>
                      <a:pt x="178" y="208"/>
                    </a:moveTo>
                    <a:cubicBezTo>
                      <a:pt x="186" y="183"/>
                      <a:pt x="98" y="158"/>
                      <a:pt x="53" y="154"/>
                    </a:cubicBezTo>
                    <a:cubicBezTo>
                      <a:pt x="68" y="148"/>
                      <a:pt x="87" y="137"/>
                      <a:pt x="102" y="127"/>
                    </a:cubicBezTo>
                    <a:cubicBezTo>
                      <a:pt x="137" y="101"/>
                      <a:pt x="157" y="70"/>
                      <a:pt x="153" y="64"/>
                    </a:cubicBezTo>
                    <a:cubicBezTo>
                      <a:pt x="137" y="44"/>
                      <a:pt x="69" y="101"/>
                      <a:pt x="40" y="136"/>
                    </a:cubicBezTo>
                    <a:cubicBezTo>
                      <a:pt x="45" y="120"/>
                      <a:pt x="49" y="98"/>
                      <a:pt x="50" y="79"/>
                    </a:cubicBezTo>
                    <a:cubicBezTo>
                      <a:pt x="51" y="35"/>
                      <a:pt x="40" y="0"/>
                      <a:pt x="32" y="0"/>
                    </a:cubicBezTo>
                    <a:cubicBezTo>
                      <a:pt x="0" y="0"/>
                      <a:pt x="13" y="143"/>
                      <a:pt x="28" y="156"/>
                    </a:cubicBezTo>
                    <a:cubicBezTo>
                      <a:pt x="27" y="158"/>
                      <a:pt x="27" y="159"/>
                      <a:pt x="28" y="160"/>
                    </a:cubicBezTo>
                    <a:cubicBezTo>
                      <a:pt x="28" y="160"/>
                      <a:pt x="29" y="161"/>
                      <a:pt x="31" y="161"/>
                    </a:cubicBezTo>
                    <a:cubicBezTo>
                      <a:pt x="37" y="170"/>
                      <a:pt x="70" y="190"/>
                      <a:pt x="98" y="200"/>
                    </a:cubicBezTo>
                    <a:cubicBezTo>
                      <a:pt x="139" y="215"/>
                      <a:pt x="176" y="215"/>
                      <a:pt x="178" y="20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4" name="Freeform 10"/>
            <p:cNvSpPr>
              <a:spLocks/>
            </p:cNvSpPr>
            <p:nvPr/>
          </p:nvSpPr>
          <p:spPr bwMode="auto">
            <a:xfrm rot="19613158" flipH="1">
              <a:off x="1682146" y="5813019"/>
              <a:ext cx="502445" cy="552636"/>
            </a:xfrm>
            <a:custGeom>
              <a:avLst/>
              <a:gdLst>
                <a:gd name="T0" fmla="*/ 171 w 196"/>
                <a:gd name="T1" fmla="*/ 162 h 191"/>
                <a:gd name="T2" fmla="*/ 46 w 196"/>
                <a:gd name="T3" fmla="*/ 135 h 191"/>
                <a:gd name="T4" fmla="*/ 79 w 196"/>
                <a:gd name="T5" fmla="*/ 11 h 191"/>
                <a:gd name="T6" fmla="*/ 25 w 196"/>
                <a:gd name="T7" fmla="*/ 148 h 191"/>
                <a:gd name="T8" fmla="*/ 23 w 196"/>
                <a:gd name="T9" fmla="*/ 150 h 191"/>
                <a:gd name="T10" fmla="*/ 171 w 196"/>
                <a:gd name="T11" fmla="*/ 162 h 191"/>
                <a:gd name="connsiteX0" fmla="*/ 7753 w 7872"/>
                <a:gd name="connsiteY0" fmla="*/ 8159 h 8944"/>
                <a:gd name="connsiteX1" fmla="*/ 1376 w 7872"/>
                <a:gd name="connsiteY1" fmla="*/ 6745 h 8944"/>
                <a:gd name="connsiteX2" fmla="*/ 3060 w 7872"/>
                <a:gd name="connsiteY2" fmla="*/ 253 h 8944"/>
                <a:gd name="connsiteX3" fmla="*/ 305 w 7872"/>
                <a:gd name="connsiteY3" fmla="*/ 7426 h 8944"/>
                <a:gd name="connsiteX4" fmla="*/ 202 w 7872"/>
                <a:gd name="connsiteY4" fmla="*/ 7530 h 8944"/>
                <a:gd name="connsiteX5" fmla="*/ 7753 w 7872"/>
                <a:gd name="connsiteY5" fmla="*/ 8159 h 8944"/>
                <a:gd name="connsiteX0" fmla="*/ 9849 w 9849"/>
                <a:gd name="connsiteY0" fmla="*/ 9122 h 10251"/>
                <a:gd name="connsiteX1" fmla="*/ 1748 w 9849"/>
                <a:gd name="connsiteY1" fmla="*/ 7541 h 10251"/>
                <a:gd name="connsiteX2" fmla="*/ 3887 w 9849"/>
                <a:gd name="connsiteY2" fmla="*/ 283 h 10251"/>
                <a:gd name="connsiteX3" fmla="*/ 387 w 9849"/>
                <a:gd name="connsiteY3" fmla="*/ 8303 h 10251"/>
                <a:gd name="connsiteX4" fmla="*/ 257 w 9849"/>
                <a:gd name="connsiteY4" fmla="*/ 8419 h 10251"/>
                <a:gd name="connsiteX5" fmla="*/ 9849 w 9849"/>
                <a:gd name="connsiteY5" fmla="*/ 9122 h 10251"/>
                <a:gd name="connsiteX0" fmla="*/ 10000 w 10000"/>
                <a:gd name="connsiteY0" fmla="*/ 8899 h 10131"/>
                <a:gd name="connsiteX1" fmla="*/ 1775 w 10000"/>
                <a:gd name="connsiteY1" fmla="*/ 7356 h 10131"/>
                <a:gd name="connsiteX2" fmla="*/ 3947 w 10000"/>
                <a:gd name="connsiteY2" fmla="*/ 276 h 10131"/>
                <a:gd name="connsiteX3" fmla="*/ 393 w 10000"/>
                <a:gd name="connsiteY3" fmla="*/ 8100 h 10131"/>
                <a:gd name="connsiteX4" fmla="*/ 261 w 10000"/>
                <a:gd name="connsiteY4" fmla="*/ 8213 h 10131"/>
                <a:gd name="connsiteX5" fmla="*/ 10000 w 10000"/>
                <a:gd name="connsiteY5" fmla="*/ 8899 h 10131"/>
                <a:gd name="connsiteX0" fmla="*/ 10361 w 10361"/>
                <a:gd name="connsiteY0" fmla="*/ 8632 h 9864"/>
                <a:gd name="connsiteX1" fmla="*/ 2136 w 10361"/>
                <a:gd name="connsiteY1" fmla="*/ 7089 h 9864"/>
                <a:gd name="connsiteX2" fmla="*/ 4308 w 10361"/>
                <a:gd name="connsiteY2" fmla="*/ 9 h 9864"/>
                <a:gd name="connsiteX3" fmla="*/ 754 w 10361"/>
                <a:gd name="connsiteY3" fmla="*/ 7833 h 9864"/>
                <a:gd name="connsiteX4" fmla="*/ 622 w 10361"/>
                <a:gd name="connsiteY4" fmla="*/ 7946 h 9864"/>
                <a:gd name="connsiteX5" fmla="*/ 10361 w 10361"/>
                <a:gd name="connsiteY5" fmla="*/ 8632 h 9864"/>
                <a:gd name="connsiteX0" fmla="*/ 10000 w 10000"/>
                <a:gd name="connsiteY0" fmla="*/ 8749 h 9998"/>
                <a:gd name="connsiteX1" fmla="*/ 2062 w 10000"/>
                <a:gd name="connsiteY1" fmla="*/ 7185 h 9998"/>
                <a:gd name="connsiteX2" fmla="*/ 4158 w 10000"/>
                <a:gd name="connsiteY2" fmla="*/ 7 h 9998"/>
                <a:gd name="connsiteX3" fmla="*/ 728 w 10000"/>
                <a:gd name="connsiteY3" fmla="*/ 7939 h 9998"/>
                <a:gd name="connsiteX4" fmla="*/ 600 w 10000"/>
                <a:gd name="connsiteY4" fmla="*/ 8054 h 9998"/>
                <a:gd name="connsiteX5" fmla="*/ 10000 w 10000"/>
                <a:gd name="connsiteY5" fmla="*/ 8749 h 9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998">
                  <a:moveTo>
                    <a:pt x="10000" y="8749"/>
                  </a:moveTo>
                  <a:cubicBezTo>
                    <a:pt x="8794" y="7359"/>
                    <a:pt x="4412" y="6548"/>
                    <a:pt x="2062" y="7185"/>
                  </a:cubicBezTo>
                  <a:cubicBezTo>
                    <a:pt x="3589" y="5882"/>
                    <a:pt x="5305" y="-234"/>
                    <a:pt x="4158" y="7"/>
                  </a:cubicBezTo>
                  <a:cubicBezTo>
                    <a:pt x="92" y="863"/>
                    <a:pt x="-860" y="6318"/>
                    <a:pt x="728" y="7939"/>
                  </a:cubicBezTo>
                  <a:cubicBezTo>
                    <a:pt x="663" y="7996"/>
                    <a:pt x="663" y="8054"/>
                    <a:pt x="600" y="8054"/>
                  </a:cubicBezTo>
                  <a:cubicBezTo>
                    <a:pt x="2036" y="9883"/>
                    <a:pt x="5687" y="10988"/>
                    <a:pt x="10000" y="8749"/>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5" name="Freeform 23"/>
            <p:cNvSpPr>
              <a:spLocks/>
            </p:cNvSpPr>
            <p:nvPr/>
          </p:nvSpPr>
          <p:spPr bwMode="auto">
            <a:xfrm flipH="1">
              <a:off x="2304810" y="5031266"/>
              <a:ext cx="344488" cy="344488"/>
            </a:xfrm>
            <a:custGeom>
              <a:avLst/>
              <a:gdLst>
                <a:gd name="T0" fmla="*/ 108 w 108"/>
                <a:gd name="T1" fmla="*/ 48 h 108"/>
                <a:gd name="T2" fmla="*/ 98 w 108"/>
                <a:gd name="T3" fmla="*/ 41 h 108"/>
                <a:gd name="T4" fmla="*/ 102 w 108"/>
                <a:gd name="T5" fmla="*/ 30 h 108"/>
                <a:gd name="T6" fmla="*/ 84 w 108"/>
                <a:gd name="T7" fmla="*/ 28 h 108"/>
                <a:gd name="T8" fmla="*/ 85 w 108"/>
                <a:gd name="T9" fmla="*/ 10 h 108"/>
                <a:gd name="T10" fmla="*/ 69 w 108"/>
                <a:gd name="T11" fmla="*/ 16 h 108"/>
                <a:gd name="T12" fmla="*/ 62 w 108"/>
                <a:gd name="T13" fmla="*/ 0 h 108"/>
                <a:gd name="T14" fmla="*/ 52 w 108"/>
                <a:gd name="T15" fmla="*/ 10 h 108"/>
                <a:gd name="T16" fmla="*/ 41 w 108"/>
                <a:gd name="T17" fmla="*/ 1 h 108"/>
                <a:gd name="T18" fmla="*/ 35 w 108"/>
                <a:gd name="T19" fmla="*/ 16 h 108"/>
                <a:gd name="T20" fmla="*/ 20 w 108"/>
                <a:gd name="T21" fmla="*/ 12 h 108"/>
                <a:gd name="T22" fmla="*/ 21 w 108"/>
                <a:gd name="T23" fmla="*/ 27 h 108"/>
                <a:gd name="T24" fmla="*/ 6 w 108"/>
                <a:gd name="T25" fmla="*/ 29 h 108"/>
                <a:gd name="T26" fmla="*/ 18 w 108"/>
                <a:gd name="T27" fmla="*/ 47 h 108"/>
                <a:gd name="T28" fmla="*/ 0 w 108"/>
                <a:gd name="T29" fmla="*/ 60 h 108"/>
                <a:gd name="T30" fmla="*/ 10 w 108"/>
                <a:gd name="T31" fmla="*/ 67 h 108"/>
                <a:gd name="T32" fmla="*/ 5 w 108"/>
                <a:gd name="T33" fmla="*/ 78 h 108"/>
                <a:gd name="T34" fmla="*/ 24 w 108"/>
                <a:gd name="T35" fmla="*/ 80 h 108"/>
                <a:gd name="T36" fmla="*/ 23 w 108"/>
                <a:gd name="T37" fmla="*/ 98 h 108"/>
                <a:gd name="T38" fmla="*/ 39 w 108"/>
                <a:gd name="T39" fmla="*/ 92 h 108"/>
                <a:gd name="T40" fmla="*/ 46 w 108"/>
                <a:gd name="T41" fmla="*/ 107 h 108"/>
                <a:gd name="T42" fmla="*/ 56 w 108"/>
                <a:gd name="T43" fmla="*/ 97 h 108"/>
                <a:gd name="T44" fmla="*/ 67 w 108"/>
                <a:gd name="T45" fmla="*/ 106 h 108"/>
                <a:gd name="T46" fmla="*/ 73 w 108"/>
                <a:gd name="T47" fmla="*/ 91 h 108"/>
                <a:gd name="T48" fmla="*/ 88 w 108"/>
                <a:gd name="T49" fmla="*/ 96 h 108"/>
                <a:gd name="T50" fmla="*/ 87 w 108"/>
                <a:gd name="T51" fmla="*/ 81 h 108"/>
                <a:gd name="T52" fmla="*/ 102 w 108"/>
                <a:gd name="T53" fmla="*/ 78 h 108"/>
                <a:gd name="T54" fmla="*/ 90 w 108"/>
                <a:gd name="T55" fmla="*/ 60 h 108"/>
                <a:gd name="T56" fmla="*/ 108 w 108"/>
                <a:gd name="T57" fmla="*/ 4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8" h="108">
                  <a:moveTo>
                    <a:pt x="108" y="48"/>
                  </a:moveTo>
                  <a:cubicBezTo>
                    <a:pt x="107" y="45"/>
                    <a:pt x="104" y="43"/>
                    <a:pt x="98" y="41"/>
                  </a:cubicBezTo>
                  <a:cubicBezTo>
                    <a:pt x="102" y="37"/>
                    <a:pt x="104" y="33"/>
                    <a:pt x="102" y="30"/>
                  </a:cubicBezTo>
                  <a:cubicBezTo>
                    <a:pt x="101" y="27"/>
                    <a:pt x="94" y="26"/>
                    <a:pt x="84" y="28"/>
                  </a:cubicBezTo>
                  <a:cubicBezTo>
                    <a:pt x="88" y="19"/>
                    <a:pt x="88" y="12"/>
                    <a:pt x="85" y="10"/>
                  </a:cubicBezTo>
                  <a:cubicBezTo>
                    <a:pt x="82" y="8"/>
                    <a:pt x="76" y="10"/>
                    <a:pt x="69" y="16"/>
                  </a:cubicBezTo>
                  <a:cubicBezTo>
                    <a:pt x="68" y="7"/>
                    <a:pt x="65" y="1"/>
                    <a:pt x="62" y="0"/>
                  </a:cubicBezTo>
                  <a:cubicBezTo>
                    <a:pt x="59" y="0"/>
                    <a:pt x="55" y="4"/>
                    <a:pt x="52" y="10"/>
                  </a:cubicBezTo>
                  <a:cubicBezTo>
                    <a:pt x="48" y="4"/>
                    <a:pt x="44" y="1"/>
                    <a:pt x="41" y="1"/>
                  </a:cubicBezTo>
                  <a:cubicBezTo>
                    <a:pt x="37" y="2"/>
                    <a:pt x="35" y="8"/>
                    <a:pt x="35" y="16"/>
                  </a:cubicBezTo>
                  <a:cubicBezTo>
                    <a:pt x="28" y="12"/>
                    <a:pt x="22" y="10"/>
                    <a:pt x="20" y="12"/>
                  </a:cubicBezTo>
                  <a:cubicBezTo>
                    <a:pt x="17" y="14"/>
                    <a:pt x="18" y="20"/>
                    <a:pt x="21" y="27"/>
                  </a:cubicBezTo>
                  <a:cubicBezTo>
                    <a:pt x="13" y="26"/>
                    <a:pt x="7" y="26"/>
                    <a:pt x="6" y="29"/>
                  </a:cubicBezTo>
                  <a:cubicBezTo>
                    <a:pt x="4" y="33"/>
                    <a:pt x="9" y="40"/>
                    <a:pt x="18" y="47"/>
                  </a:cubicBezTo>
                  <a:cubicBezTo>
                    <a:pt x="6" y="51"/>
                    <a:pt x="0" y="56"/>
                    <a:pt x="0" y="60"/>
                  </a:cubicBezTo>
                  <a:cubicBezTo>
                    <a:pt x="0" y="63"/>
                    <a:pt x="4" y="65"/>
                    <a:pt x="10" y="67"/>
                  </a:cubicBezTo>
                  <a:cubicBezTo>
                    <a:pt x="6" y="71"/>
                    <a:pt x="4" y="75"/>
                    <a:pt x="5" y="78"/>
                  </a:cubicBezTo>
                  <a:cubicBezTo>
                    <a:pt x="7" y="81"/>
                    <a:pt x="14" y="82"/>
                    <a:pt x="24" y="80"/>
                  </a:cubicBezTo>
                  <a:cubicBezTo>
                    <a:pt x="20" y="89"/>
                    <a:pt x="19" y="96"/>
                    <a:pt x="23" y="98"/>
                  </a:cubicBezTo>
                  <a:cubicBezTo>
                    <a:pt x="26" y="100"/>
                    <a:pt x="31" y="98"/>
                    <a:pt x="39" y="92"/>
                  </a:cubicBezTo>
                  <a:cubicBezTo>
                    <a:pt x="40" y="101"/>
                    <a:pt x="42" y="107"/>
                    <a:pt x="46" y="107"/>
                  </a:cubicBezTo>
                  <a:cubicBezTo>
                    <a:pt x="49" y="108"/>
                    <a:pt x="53" y="104"/>
                    <a:pt x="56" y="97"/>
                  </a:cubicBezTo>
                  <a:cubicBezTo>
                    <a:pt x="60" y="104"/>
                    <a:pt x="64" y="107"/>
                    <a:pt x="67" y="106"/>
                  </a:cubicBezTo>
                  <a:cubicBezTo>
                    <a:pt x="70" y="106"/>
                    <a:pt x="72" y="100"/>
                    <a:pt x="73" y="91"/>
                  </a:cubicBezTo>
                  <a:cubicBezTo>
                    <a:pt x="80" y="96"/>
                    <a:pt x="85" y="98"/>
                    <a:pt x="88" y="96"/>
                  </a:cubicBezTo>
                  <a:cubicBezTo>
                    <a:pt x="91" y="94"/>
                    <a:pt x="90" y="88"/>
                    <a:pt x="87" y="81"/>
                  </a:cubicBezTo>
                  <a:cubicBezTo>
                    <a:pt x="95" y="82"/>
                    <a:pt x="101" y="81"/>
                    <a:pt x="102" y="78"/>
                  </a:cubicBezTo>
                  <a:cubicBezTo>
                    <a:pt x="104" y="75"/>
                    <a:pt x="99" y="68"/>
                    <a:pt x="90" y="60"/>
                  </a:cubicBezTo>
                  <a:cubicBezTo>
                    <a:pt x="101" y="56"/>
                    <a:pt x="108" y="52"/>
                    <a:pt x="108" y="48"/>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24"/>
            <p:cNvSpPr>
              <a:spLocks/>
            </p:cNvSpPr>
            <p:nvPr/>
          </p:nvSpPr>
          <p:spPr bwMode="auto">
            <a:xfrm flipH="1">
              <a:off x="3150319" y="5854375"/>
              <a:ext cx="608927" cy="327464"/>
            </a:xfrm>
            <a:custGeom>
              <a:avLst/>
              <a:gdLst>
                <a:gd name="T0" fmla="*/ 6 w 240"/>
                <a:gd name="T1" fmla="*/ 29 h 137"/>
                <a:gd name="T2" fmla="*/ 197 w 240"/>
                <a:gd name="T3" fmla="*/ 129 h 137"/>
                <a:gd name="T4" fmla="*/ 6 w 240"/>
                <a:gd name="T5" fmla="*/ 29 h 137"/>
                <a:gd name="connsiteX0" fmla="*/ 5 w 8178"/>
                <a:gd name="connsiteY0" fmla="*/ 330 h 7745"/>
                <a:gd name="connsiteX1" fmla="*/ 7963 w 8178"/>
                <a:gd name="connsiteY1" fmla="*/ 7629 h 7745"/>
                <a:gd name="connsiteX2" fmla="*/ 5 w 8178"/>
                <a:gd name="connsiteY2" fmla="*/ 330 h 7745"/>
                <a:gd name="connsiteX0" fmla="*/ 0 w 10093"/>
                <a:gd name="connsiteY0" fmla="*/ 477 h 10050"/>
                <a:gd name="connsiteX1" fmla="*/ 9731 w 10093"/>
                <a:gd name="connsiteY1" fmla="*/ 9901 h 10050"/>
                <a:gd name="connsiteX2" fmla="*/ 0 w 10093"/>
                <a:gd name="connsiteY2" fmla="*/ 477 h 10050"/>
                <a:gd name="connsiteX0" fmla="*/ 0 w 9731"/>
                <a:gd name="connsiteY0" fmla="*/ 636 h 10209"/>
                <a:gd name="connsiteX1" fmla="*/ 9731 w 9731"/>
                <a:gd name="connsiteY1" fmla="*/ 10060 h 10209"/>
                <a:gd name="connsiteX2" fmla="*/ 0 w 9731"/>
                <a:gd name="connsiteY2" fmla="*/ 636 h 10209"/>
                <a:gd name="connsiteX0" fmla="*/ 0 w 10000"/>
                <a:gd name="connsiteY0" fmla="*/ 97 h 9475"/>
                <a:gd name="connsiteX1" fmla="*/ 10000 w 10000"/>
                <a:gd name="connsiteY1" fmla="*/ 9328 h 9475"/>
                <a:gd name="connsiteX2" fmla="*/ 0 w 10000"/>
                <a:gd name="connsiteY2" fmla="*/ 97 h 9475"/>
                <a:gd name="connsiteX0" fmla="*/ 0 w 10000"/>
                <a:gd name="connsiteY0" fmla="*/ 102 h 9940"/>
                <a:gd name="connsiteX1" fmla="*/ 10000 w 10000"/>
                <a:gd name="connsiteY1" fmla="*/ 9845 h 9940"/>
                <a:gd name="connsiteX2" fmla="*/ 0 w 10000"/>
                <a:gd name="connsiteY2" fmla="*/ 102 h 9940"/>
              </a:gdLst>
              <a:ahLst/>
              <a:cxnLst>
                <a:cxn ang="0">
                  <a:pos x="connsiteX0" y="connsiteY0"/>
                </a:cxn>
                <a:cxn ang="0">
                  <a:pos x="connsiteX1" y="connsiteY1"/>
                </a:cxn>
                <a:cxn ang="0">
                  <a:pos x="connsiteX2" y="connsiteY2"/>
                </a:cxn>
              </a:cxnLst>
              <a:rect l="l" t="t" r="r" b="b"/>
              <a:pathLst>
                <a:path w="10000" h="9940">
                  <a:moveTo>
                    <a:pt x="0" y="102"/>
                  </a:moveTo>
                  <a:cubicBezTo>
                    <a:pt x="1254" y="6563"/>
                    <a:pt x="7749" y="10625"/>
                    <a:pt x="10000" y="9845"/>
                  </a:cubicBezTo>
                  <a:cubicBezTo>
                    <a:pt x="8788" y="5251"/>
                    <a:pt x="2814" y="-864"/>
                    <a:pt x="0" y="102"/>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25"/>
            <p:cNvSpPr>
              <a:spLocks/>
            </p:cNvSpPr>
            <p:nvPr/>
          </p:nvSpPr>
          <p:spPr bwMode="auto">
            <a:xfrm flipH="1">
              <a:off x="3120197" y="5377348"/>
              <a:ext cx="349680" cy="396781"/>
            </a:xfrm>
            <a:custGeom>
              <a:avLst/>
              <a:gdLst>
                <a:gd name="T0" fmla="*/ 133 w 149"/>
                <a:gd name="T1" fmla="*/ 26 h 151"/>
                <a:gd name="T2" fmla="*/ 8 w 149"/>
                <a:gd name="T3" fmla="*/ 107 h 151"/>
                <a:gd name="T4" fmla="*/ 17 w 149"/>
                <a:gd name="T5" fmla="*/ 111 h 151"/>
                <a:gd name="T6" fmla="*/ 80 w 149"/>
                <a:gd name="T7" fmla="*/ 137 h 151"/>
                <a:gd name="T8" fmla="*/ 23 w 149"/>
                <a:gd name="T9" fmla="*/ 108 h 151"/>
                <a:gd name="T10" fmla="*/ 133 w 149"/>
                <a:gd name="T11" fmla="*/ 26 h 151"/>
                <a:gd name="connsiteX0" fmla="*/ 8650 w 8781"/>
                <a:gd name="connsiteY0" fmla="*/ 295 h 7940"/>
                <a:gd name="connsiteX1" fmla="*/ 261 w 8781"/>
                <a:gd name="connsiteY1" fmla="*/ 5659 h 7940"/>
                <a:gd name="connsiteX2" fmla="*/ 865 w 8781"/>
                <a:gd name="connsiteY2" fmla="*/ 5924 h 7940"/>
                <a:gd name="connsiteX3" fmla="*/ 5093 w 8781"/>
                <a:gd name="connsiteY3" fmla="*/ 7646 h 7940"/>
                <a:gd name="connsiteX4" fmla="*/ 1268 w 8781"/>
                <a:gd name="connsiteY4" fmla="*/ 5725 h 7940"/>
                <a:gd name="connsiteX5" fmla="*/ 8650 w 8781"/>
                <a:gd name="connsiteY5" fmla="*/ 295 h 7940"/>
                <a:gd name="connsiteX0" fmla="*/ 9851 w 10000"/>
                <a:gd name="connsiteY0" fmla="*/ 525 h 10154"/>
                <a:gd name="connsiteX1" fmla="*/ 297 w 10000"/>
                <a:gd name="connsiteY1" fmla="*/ 7280 h 10154"/>
                <a:gd name="connsiteX2" fmla="*/ 985 w 10000"/>
                <a:gd name="connsiteY2" fmla="*/ 7614 h 10154"/>
                <a:gd name="connsiteX3" fmla="*/ 5800 w 10000"/>
                <a:gd name="connsiteY3" fmla="*/ 9783 h 10154"/>
                <a:gd name="connsiteX4" fmla="*/ 1444 w 10000"/>
                <a:gd name="connsiteY4" fmla="*/ 7363 h 10154"/>
                <a:gd name="connsiteX5" fmla="*/ 9851 w 10000"/>
                <a:gd name="connsiteY5" fmla="*/ 525 h 10154"/>
                <a:gd name="connsiteX0" fmla="*/ 9851 w 9851"/>
                <a:gd name="connsiteY0" fmla="*/ 525 h 10154"/>
                <a:gd name="connsiteX1" fmla="*/ 297 w 9851"/>
                <a:gd name="connsiteY1" fmla="*/ 7280 h 10154"/>
                <a:gd name="connsiteX2" fmla="*/ 985 w 9851"/>
                <a:gd name="connsiteY2" fmla="*/ 7614 h 10154"/>
                <a:gd name="connsiteX3" fmla="*/ 5800 w 9851"/>
                <a:gd name="connsiteY3" fmla="*/ 9783 h 10154"/>
                <a:gd name="connsiteX4" fmla="*/ 1444 w 9851"/>
                <a:gd name="connsiteY4" fmla="*/ 7363 h 10154"/>
                <a:gd name="connsiteX5" fmla="*/ 9851 w 9851"/>
                <a:gd name="connsiteY5" fmla="*/ 525 h 10154"/>
                <a:gd name="connsiteX0" fmla="*/ 10000 w 10602"/>
                <a:gd name="connsiteY0" fmla="*/ 517 h 10000"/>
                <a:gd name="connsiteX1" fmla="*/ 301 w 10602"/>
                <a:gd name="connsiteY1" fmla="*/ 7170 h 10000"/>
                <a:gd name="connsiteX2" fmla="*/ 1000 w 10602"/>
                <a:gd name="connsiteY2" fmla="*/ 7499 h 10000"/>
                <a:gd name="connsiteX3" fmla="*/ 5888 w 10602"/>
                <a:gd name="connsiteY3" fmla="*/ 9635 h 10000"/>
                <a:gd name="connsiteX4" fmla="*/ 1466 w 10602"/>
                <a:gd name="connsiteY4" fmla="*/ 7251 h 10000"/>
                <a:gd name="connsiteX5" fmla="*/ 10000 w 10602"/>
                <a:gd name="connsiteY5" fmla="*/ 517 h 10000"/>
                <a:gd name="connsiteX0" fmla="*/ 10000 w 10118"/>
                <a:gd name="connsiteY0" fmla="*/ 1687 h 11170"/>
                <a:gd name="connsiteX1" fmla="*/ 301 w 10118"/>
                <a:gd name="connsiteY1" fmla="*/ 8340 h 11170"/>
                <a:gd name="connsiteX2" fmla="*/ 1000 w 10118"/>
                <a:gd name="connsiteY2" fmla="*/ 8669 h 11170"/>
                <a:gd name="connsiteX3" fmla="*/ 5888 w 10118"/>
                <a:gd name="connsiteY3" fmla="*/ 10805 h 11170"/>
                <a:gd name="connsiteX4" fmla="*/ 1466 w 10118"/>
                <a:gd name="connsiteY4" fmla="*/ 8421 h 11170"/>
                <a:gd name="connsiteX5" fmla="*/ 10000 w 10118"/>
                <a:gd name="connsiteY5" fmla="*/ 1687 h 11170"/>
                <a:gd name="connsiteX0" fmla="*/ 10000 w 10038"/>
                <a:gd name="connsiteY0" fmla="*/ 1102 h 10585"/>
                <a:gd name="connsiteX1" fmla="*/ 301 w 10038"/>
                <a:gd name="connsiteY1" fmla="*/ 7755 h 10585"/>
                <a:gd name="connsiteX2" fmla="*/ 1000 w 10038"/>
                <a:gd name="connsiteY2" fmla="*/ 8084 h 10585"/>
                <a:gd name="connsiteX3" fmla="*/ 5888 w 10038"/>
                <a:gd name="connsiteY3" fmla="*/ 10220 h 10585"/>
                <a:gd name="connsiteX4" fmla="*/ 1466 w 10038"/>
                <a:gd name="connsiteY4" fmla="*/ 7836 h 10585"/>
                <a:gd name="connsiteX5" fmla="*/ 10000 w 10038"/>
                <a:gd name="connsiteY5" fmla="*/ 1102 h 10585"/>
                <a:gd name="connsiteX0" fmla="*/ 10000 w 10602"/>
                <a:gd name="connsiteY0" fmla="*/ 740 h 10223"/>
                <a:gd name="connsiteX1" fmla="*/ 301 w 10602"/>
                <a:gd name="connsiteY1" fmla="*/ 7393 h 10223"/>
                <a:gd name="connsiteX2" fmla="*/ 1000 w 10602"/>
                <a:gd name="connsiteY2" fmla="*/ 7722 h 10223"/>
                <a:gd name="connsiteX3" fmla="*/ 5888 w 10602"/>
                <a:gd name="connsiteY3" fmla="*/ 9858 h 10223"/>
                <a:gd name="connsiteX4" fmla="*/ 1466 w 10602"/>
                <a:gd name="connsiteY4" fmla="*/ 7474 h 10223"/>
                <a:gd name="connsiteX5" fmla="*/ 10000 w 10602"/>
                <a:gd name="connsiteY5" fmla="*/ 740 h 10223"/>
                <a:gd name="connsiteX0" fmla="*/ 6852 w 7703"/>
                <a:gd name="connsiteY0" fmla="*/ 687 h 11041"/>
                <a:gd name="connsiteX1" fmla="*/ 301 w 7703"/>
                <a:gd name="connsiteY1" fmla="*/ 8211 h 11041"/>
                <a:gd name="connsiteX2" fmla="*/ 1000 w 7703"/>
                <a:gd name="connsiteY2" fmla="*/ 8540 h 11041"/>
                <a:gd name="connsiteX3" fmla="*/ 5888 w 7703"/>
                <a:gd name="connsiteY3" fmla="*/ 10676 h 11041"/>
                <a:gd name="connsiteX4" fmla="*/ 1466 w 7703"/>
                <a:gd name="connsiteY4" fmla="*/ 8292 h 11041"/>
                <a:gd name="connsiteX5" fmla="*/ 6852 w 7703"/>
                <a:gd name="connsiteY5" fmla="*/ 687 h 11041"/>
                <a:gd name="connsiteX0" fmla="*/ 8895 w 9440"/>
                <a:gd name="connsiteY0" fmla="*/ 189 h 9567"/>
                <a:gd name="connsiteX1" fmla="*/ 391 w 9440"/>
                <a:gd name="connsiteY1" fmla="*/ 7004 h 9567"/>
                <a:gd name="connsiteX2" fmla="*/ 1298 w 9440"/>
                <a:gd name="connsiteY2" fmla="*/ 7302 h 9567"/>
                <a:gd name="connsiteX3" fmla="*/ 7644 w 9440"/>
                <a:gd name="connsiteY3" fmla="*/ 9236 h 9567"/>
                <a:gd name="connsiteX4" fmla="*/ 1903 w 9440"/>
                <a:gd name="connsiteY4" fmla="*/ 7077 h 9567"/>
                <a:gd name="connsiteX5" fmla="*/ 8895 w 9440"/>
                <a:gd name="connsiteY5" fmla="*/ 189 h 9567"/>
                <a:gd name="connsiteX0" fmla="*/ 11246 w 11712"/>
                <a:gd name="connsiteY0" fmla="*/ 214 h 9356"/>
                <a:gd name="connsiteX1" fmla="*/ 414 w 11712"/>
                <a:gd name="connsiteY1" fmla="*/ 6677 h 9356"/>
                <a:gd name="connsiteX2" fmla="*/ 1375 w 11712"/>
                <a:gd name="connsiteY2" fmla="*/ 6988 h 9356"/>
                <a:gd name="connsiteX3" fmla="*/ 8097 w 11712"/>
                <a:gd name="connsiteY3" fmla="*/ 9010 h 9356"/>
                <a:gd name="connsiteX4" fmla="*/ 2016 w 11712"/>
                <a:gd name="connsiteY4" fmla="*/ 6753 h 9356"/>
                <a:gd name="connsiteX5" fmla="*/ 11246 w 11712"/>
                <a:gd name="connsiteY5" fmla="*/ 214 h 9356"/>
                <a:gd name="connsiteX0" fmla="*/ 9602 w 10000"/>
                <a:gd name="connsiteY0" fmla="*/ 514 h 10285"/>
                <a:gd name="connsiteX1" fmla="*/ 353 w 10000"/>
                <a:gd name="connsiteY1" fmla="*/ 7422 h 10285"/>
                <a:gd name="connsiteX2" fmla="*/ 1174 w 10000"/>
                <a:gd name="connsiteY2" fmla="*/ 7754 h 10285"/>
                <a:gd name="connsiteX3" fmla="*/ 6913 w 10000"/>
                <a:gd name="connsiteY3" fmla="*/ 9915 h 10285"/>
                <a:gd name="connsiteX4" fmla="*/ 1721 w 10000"/>
                <a:gd name="connsiteY4" fmla="*/ 7503 h 10285"/>
                <a:gd name="connsiteX5" fmla="*/ 9602 w 10000"/>
                <a:gd name="connsiteY5" fmla="*/ 514 h 102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285">
                  <a:moveTo>
                    <a:pt x="9602" y="514"/>
                  </a:moveTo>
                  <a:cubicBezTo>
                    <a:pt x="7561" y="-2176"/>
                    <a:pt x="1721" y="6507"/>
                    <a:pt x="353" y="7422"/>
                  </a:cubicBezTo>
                  <a:cubicBezTo>
                    <a:pt x="-375" y="8005"/>
                    <a:pt x="81" y="8005"/>
                    <a:pt x="1174" y="7754"/>
                  </a:cubicBezTo>
                  <a:cubicBezTo>
                    <a:pt x="2139" y="9262"/>
                    <a:pt x="5821" y="11078"/>
                    <a:pt x="6913" y="9915"/>
                  </a:cubicBezTo>
                  <a:cubicBezTo>
                    <a:pt x="7277" y="9583"/>
                    <a:pt x="6093" y="8337"/>
                    <a:pt x="1721" y="7503"/>
                  </a:cubicBezTo>
                  <a:cubicBezTo>
                    <a:pt x="5365" y="6424"/>
                    <a:pt x="11643" y="3204"/>
                    <a:pt x="9602" y="51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26"/>
            <p:cNvSpPr>
              <a:spLocks/>
            </p:cNvSpPr>
            <p:nvPr/>
          </p:nvSpPr>
          <p:spPr bwMode="auto">
            <a:xfrm flipH="1">
              <a:off x="1933172" y="5246797"/>
              <a:ext cx="198438" cy="198438"/>
            </a:xfrm>
            <a:custGeom>
              <a:avLst/>
              <a:gdLst>
                <a:gd name="T0" fmla="*/ 57 w 62"/>
                <a:gd name="T1" fmla="*/ 32 h 62"/>
                <a:gd name="T2" fmla="*/ 62 w 62"/>
                <a:gd name="T3" fmla="*/ 26 h 62"/>
                <a:gd name="T4" fmla="*/ 52 w 62"/>
                <a:gd name="T5" fmla="*/ 22 h 62"/>
                <a:gd name="T6" fmla="*/ 56 w 62"/>
                <a:gd name="T7" fmla="*/ 12 h 62"/>
                <a:gd name="T8" fmla="*/ 46 w 62"/>
                <a:gd name="T9" fmla="*/ 13 h 62"/>
                <a:gd name="T10" fmla="*/ 45 w 62"/>
                <a:gd name="T11" fmla="*/ 3 h 62"/>
                <a:gd name="T12" fmla="*/ 37 w 62"/>
                <a:gd name="T13" fmla="*/ 7 h 62"/>
                <a:gd name="T14" fmla="*/ 33 w 62"/>
                <a:gd name="T15" fmla="*/ 0 h 62"/>
                <a:gd name="T16" fmla="*/ 27 w 62"/>
                <a:gd name="T17" fmla="*/ 7 h 62"/>
                <a:gd name="T18" fmla="*/ 20 w 62"/>
                <a:gd name="T19" fmla="*/ 2 h 62"/>
                <a:gd name="T20" fmla="*/ 18 w 62"/>
                <a:gd name="T21" fmla="*/ 11 h 62"/>
                <a:gd name="T22" fmla="*/ 9 w 62"/>
                <a:gd name="T23" fmla="*/ 9 h 62"/>
                <a:gd name="T24" fmla="*/ 13 w 62"/>
                <a:gd name="T25" fmla="*/ 21 h 62"/>
                <a:gd name="T26" fmla="*/ 1 w 62"/>
                <a:gd name="T27" fmla="*/ 25 h 62"/>
                <a:gd name="T28" fmla="*/ 5 w 62"/>
                <a:gd name="T29" fmla="*/ 30 h 62"/>
                <a:gd name="T30" fmla="*/ 0 w 62"/>
                <a:gd name="T31" fmla="*/ 36 h 62"/>
                <a:gd name="T32" fmla="*/ 10 w 62"/>
                <a:gd name="T33" fmla="*/ 40 h 62"/>
                <a:gd name="T34" fmla="*/ 6 w 62"/>
                <a:gd name="T35" fmla="*/ 50 h 62"/>
                <a:gd name="T36" fmla="*/ 16 w 62"/>
                <a:gd name="T37" fmla="*/ 49 h 62"/>
                <a:gd name="T38" fmla="*/ 17 w 62"/>
                <a:gd name="T39" fmla="*/ 59 h 62"/>
                <a:gd name="T40" fmla="*/ 25 w 62"/>
                <a:gd name="T41" fmla="*/ 55 h 62"/>
                <a:gd name="T42" fmla="*/ 29 w 62"/>
                <a:gd name="T43" fmla="*/ 62 h 62"/>
                <a:gd name="T44" fmla="*/ 35 w 62"/>
                <a:gd name="T45" fmla="*/ 55 h 62"/>
                <a:gd name="T46" fmla="*/ 42 w 62"/>
                <a:gd name="T47" fmla="*/ 60 h 62"/>
                <a:gd name="T48" fmla="*/ 44 w 62"/>
                <a:gd name="T49" fmla="*/ 51 h 62"/>
                <a:gd name="T50" fmla="*/ 53 w 62"/>
                <a:gd name="T51" fmla="*/ 53 h 62"/>
                <a:gd name="T52" fmla="*/ 50 w 62"/>
                <a:gd name="T53" fmla="*/ 41 h 62"/>
                <a:gd name="T54" fmla="*/ 61 w 62"/>
                <a:gd name="T55" fmla="*/ 37 h 62"/>
                <a:gd name="T56" fmla="*/ 57 w 62"/>
                <a:gd name="T57" fmla="*/ 3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2" h="62">
                  <a:moveTo>
                    <a:pt x="57" y="32"/>
                  </a:moveTo>
                  <a:cubicBezTo>
                    <a:pt x="60" y="30"/>
                    <a:pt x="62" y="28"/>
                    <a:pt x="62" y="26"/>
                  </a:cubicBezTo>
                  <a:cubicBezTo>
                    <a:pt x="61" y="24"/>
                    <a:pt x="58" y="23"/>
                    <a:pt x="52" y="22"/>
                  </a:cubicBezTo>
                  <a:cubicBezTo>
                    <a:pt x="55" y="18"/>
                    <a:pt x="57" y="14"/>
                    <a:pt x="56" y="12"/>
                  </a:cubicBezTo>
                  <a:cubicBezTo>
                    <a:pt x="54" y="11"/>
                    <a:pt x="51" y="11"/>
                    <a:pt x="46" y="13"/>
                  </a:cubicBezTo>
                  <a:cubicBezTo>
                    <a:pt x="47" y="8"/>
                    <a:pt x="47" y="4"/>
                    <a:pt x="45" y="3"/>
                  </a:cubicBezTo>
                  <a:cubicBezTo>
                    <a:pt x="43" y="2"/>
                    <a:pt x="40" y="4"/>
                    <a:pt x="37" y="7"/>
                  </a:cubicBezTo>
                  <a:cubicBezTo>
                    <a:pt x="36" y="3"/>
                    <a:pt x="35" y="0"/>
                    <a:pt x="33" y="0"/>
                  </a:cubicBezTo>
                  <a:cubicBezTo>
                    <a:pt x="31" y="0"/>
                    <a:pt x="29" y="3"/>
                    <a:pt x="27" y="7"/>
                  </a:cubicBezTo>
                  <a:cubicBezTo>
                    <a:pt x="24" y="4"/>
                    <a:pt x="22" y="1"/>
                    <a:pt x="20" y="2"/>
                  </a:cubicBezTo>
                  <a:cubicBezTo>
                    <a:pt x="18" y="3"/>
                    <a:pt x="17" y="6"/>
                    <a:pt x="18" y="11"/>
                  </a:cubicBezTo>
                  <a:cubicBezTo>
                    <a:pt x="14" y="9"/>
                    <a:pt x="10" y="8"/>
                    <a:pt x="9" y="9"/>
                  </a:cubicBezTo>
                  <a:cubicBezTo>
                    <a:pt x="7" y="11"/>
                    <a:pt x="9" y="16"/>
                    <a:pt x="13" y="21"/>
                  </a:cubicBezTo>
                  <a:cubicBezTo>
                    <a:pt x="6" y="21"/>
                    <a:pt x="1" y="23"/>
                    <a:pt x="1" y="25"/>
                  </a:cubicBezTo>
                  <a:cubicBezTo>
                    <a:pt x="0" y="27"/>
                    <a:pt x="2" y="29"/>
                    <a:pt x="5" y="30"/>
                  </a:cubicBezTo>
                  <a:cubicBezTo>
                    <a:pt x="2" y="32"/>
                    <a:pt x="0" y="34"/>
                    <a:pt x="0" y="36"/>
                  </a:cubicBezTo>
                  <a:cubicBezTo>
                    <a:pt x="1" y="38"/>
                    <a:pt x="4" y="39"/>
                    <a:pt x="10" y="40"/>
                  </a:cubicBezTo>
                  <a:cubicBezTo>
                    <a:pt x="7" y="44"/>
                    <a:pt x="5" y="48"/>
                    <a:pt x="6" y="50"/>
                  </a:cubicBezTo>
                  <a:cubicBezTo>
                    <a:pt x="8" y="51"/>
                    <a:pt x="11" y="51"/>
                    <a:pt x="16" y="49"/>
                  </a:cubicBezTo>
                  <a:cubicBezTo>
                    <a:pt x="15" y="54"/>
                    <a:pt x="16" y="58"/>
                    <a:pt x="17" y="59"/>
                  </a:cubicBezTo>
                  <a:cubicBezTo>
                    <a:pt x="19" y="60"/>
                    <a:pt x="22" y="58"/>
                    <a:pt x="25" y="55"/>
                  </a:cubicBezTo>
                  <a:cubicBezTo>
                    <a:pt x="26" y="59"/>
                    <a:pt x="27" y="62"/>
                    <a:pt x="29" y="62"/>
                  </a:cubicBezTo>
                  <a:cubicBezTo>
                    <a:pt x="31" y="62"/>
                    <a:pt x="33" y="59"/>
                    <a:pt x="35" y="55"/>
                  </a:cubicBezTo>
                  <a:cubicBezTo>
                    <a:pt x="38" y="58"/>
                    <a:pt x="40" y="61"/>
                    <a:pt x="42" y="60"/>
                  </a:cubicBezTo>
                  <a:cubicBezTo>
                    <a:pt x="44" y="59"/>
                    <a:pt x="45" y="56"/>
                    <a:pt x="44" y="51"/>
                  </a:cubicBezTo>
                  <a:cubicBezTo>
                    <a:pt x="49" y="53"/>
                    <a:pt x="52" y="54"/>
                    <a:pt x="53" y="53"/>
                  </a:cubicBezTo>
                  <a:cubicBezTo>
                    <a:pt x="55" y="51"/>
                    <a:pt x="53" y="46"/>
                    <a:pt x="50" y="41"/>
                  </a:cubicBezTo>
                  <a:cubicBezTo>
                    <a:pt x="56" y="41"/>
                    <a:pt x="61" y="39"/>
                    <a:pt x="61" y="37"/>
                  </a:cubicBezTo>
                  <a:cubicBezTo>
                    <a:pt x="62" y="35"/>
                    <a:pt x="60" y="33"/>
                    <a:pt x="57" y="3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27"/>
            <p:cNvSpPr>
              <a:spLocks/>
            </p:cNvSpPr>
            <p:nvPr/>
          </p:nvSpPr>
          <p:spPr bwMode="auto">
            <a:xfrm flipH="1">
              <a:off x="1592821" y="6046412"/>
              <a:ext cx="193675" cy="198438"/>
            </a:xfrm>
            <a:custGeom>
              <a:avLst/>
              <a:gdLst>
                <a:gd name="T0" fmla="*/ 57 w 61"/>
                <a:gd name="T1" fmla="*/ 32 h 62"/>
                <a:gd name="T2" fmla="*/ 61 w 61"/>
                <a:gd name="T3" fmla="*/ 27 h 62"/>
                <a:gd name="T4" fmla="*/ 51 w 61"/>
                <a:gd name="T5" fmla="*/ 23 h 62"/>
                <a:gd name="T6" fmla="*/ 55 w 61"/>
                <a:gd name="T7" fmla="*/ 13 h 62"/>
                <a:gd name="T8" fmla="*/ 45 w 61"/>
                <a:gd name="T9" fmla="*/ 13 h 62"/>
                <a:gd name="T10" fmla="*/ 44 w 61"/>
                <a:gd name="T11" fmla="*/ 4 h 62"/>
                <a:gd name="T12" fmla="*/ 37 w 61"/>
                <a:gd name="T13" fmla="*/ 7 h 62"/>
                <a:gd name="T14" fmla="*/ 32 w 61"/>
                <a:gd name="T15" fmla="*/ 1 h 62"/>
                <a:gd name="T16" fmla="*/ 27 w 61"/>
                <a:gd name="T17" fmla="*/ 8 h 62"/>
                <a:gd name="T18" fmla="*/ 19 w 61"/>
                <a:gd name="T19" fmla="*/ 3 h 62"/>
                <a:gd name="T20" fmla="*/ 17 w 61"/>
                <a:gd name="T21" fmla="*/ 11 h 62"/>
                <a:gd name="T22" fmla="*/ 9 w 61"/>
                <a:gd name="T23" fmla="*/ 10 h 62"/>
                <a:gd name="T24" fmla="*/ 12 w 61"/>
                <a:gd name="T25" fmla="*/ 22 h 62"/>
                <a:gd name="T26" fmla="*/ 0 w 61"/>
                <a:gd name="T27" fmla="*/ 26 h 62"/>
                <a:gd name="T28" fmla="*/ 4 w 61"/>
                <a:gd name="T29" fmla="*/ 31 h 62"/>
                <a:gd name="T30" fmla="*/ 0 w 61"/>
                <a:gd name="T31" fmla="*/ 36 h 62"/>
                <a:gd name="T32" fmla="*/ 10 w 61"/>
                <a:gd name="T33" fmla="*/ 40 h 62"/>
                <a:gd name="T34" fmla="*/ 6 w 61"/>
                <a:gd name="T35" fmla="*/ 50 h 62"/>
                <a:gd name="T36" fmla="*/ 16 w 61"/>
                <a:gd name="T37" fmla="*/ 49 h 62"/>
                <a:gd name="T38" fmla="*/ 17 w 61"/>
                <a:gd name="T39" fmla="*/ 59 h 62"/>
                <a:gd name="T40" fmla="*/ 24 w 61"/>
                <a:gd name="T41" fmla="*/ 55 h 62"/>
                <a:gd name="T42" fmla="*/ 29 w 61"/>
                <a:gd name="T43" fmla="*/ 62 h 62"/>
                <a:gd name="T44" fmla="*/ 34 w 61"/>
                <a:gd name="T45" fmla="*/ 55 h 62"/>
                <a:gd name="T46" fmla="*/ 42 w 61"/>
                <a:gd name="T47" fmla="*/ 60 h 62"/>
                <a:gd name="T48" fmla="*/ 44 w 61"/>
                <a:gd name="T49" fmla="*/ 52 h 62"/>
                <a:gd name="T50" fmla="*/ 53 w 61"/>
                <a:gd name="T51" fmla="*/ 53 h 62"/>
                <a:gd name="T52" fmla="*/ 49 w 61"/>
                <a:gd name="T53" fmla="*/ 41 h 62"/>
                <a:gd name="T54" fmla="*/ 61 w 61"/>
                <a:gd name="T55" fmla="*/ 37 h 62"/>
                <a:gd name="T56" fmla="*/ 57 w 61"/>
                <a:gd name="T57" fmla="*/ 3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1" h="62">
                  <a:moveTo>
                    <a:pt x="57" y="32"/>
                  </a:moveTo>
                  <a:cubicBezTo>
                    <a:pt x="60" y="30"/>
                    <a:pt x="61" y="29"/>
                    <a:pt x="61" y="27"/>
                  </a:cubicBezTo>
                  <a:cubicBezTo>
                    <a:pt x="61" y="25"/>
                    <a:pt x="57" y="23"/>
                    <a:pt x="51" y="23"/>
                  </a:cubicBezTo>
                  <a:cubicBezTo>
                    <a:pt x="55" y="18"/>
                    <a:pt x="57" y="15"/>
                    <a:pt x="55" y="13"/>
                  </a:cubicBezTo>
                  <a:cubicBezTo>
                    <a:pt x="54" y="11"/>
                    <a:pt x="50" y="12"/>
                    <a:pt x="45" y="13"/>
                  </a:cubicBezTo>
                  <a:cubicBezTo>
                    <a:pt x="46" y="8"/>
                    <a:pt x="46" y="5"/>
                    <a:pt x="44" y="4"/>
                  </a:cubicBezTo>
                  <a:cubicBezTo>
                    <a:pt x="43" y="3"/>
                    <a:pt x="40" y="4"/>
                    <a:pt x="37" y="7"/>
                  </a:cubicBezTo>
                  <a:cubicBezTo>
                    <a:pt x="36" y="3"/>
                    <a:pt x="34" y="1"/>
                    <a:pt x="32" y="1"/>
                  </a:cubicBezTo>
                  <a:cubicBezTo>
                    <a:pt x="31" y="0"/>
                    <a:pt x="29" y="3"/>
                    <a:pt x="27" y="8"/>
                  </a:cubicBezTo>
                  <a:cubicBezTo>
                    <a:pt x="24" y="4"/>
                    <a:pt x="21" y="2"/>
                    <a:pt x="19" y="3"/>
                  </a:cubicBezTo>
                  <a:cubicBezTo>
                    <a:pt x="18" y="3"/>
                    <a:pt x="17" y="7"/>
                    <a:pt x="17" y="11"/>
                  </a:cubicBezTo>
                  <a:cubicBezTo>
                    <a:pt x="13" y="9"/>
                    <a:pt x="10" y="8"/>
                    <a:pt x="9" y="10"/>
                  </a:cubicBezTo>
                  <a:cubicBezTo>
                    <a:pt x="7" y="11"/>
                    <a:pt x="8" y="16"/>
                    <a:pt x="12" y="22"/>
                  </a:cubicBezTo>
                  <a:cubicBezTo>
                    <a:pt x="5" y="22"/>
                    <a:pt x="1" y="23"/>
                    <a:pt x="0" y="26"/>
                  </a:cubicBezTo>
                  <a:cubicBezTo>
                    <a:pt x="0" y="27"/>
                    <a:pt x="2" y="29"/>
                    <a:pt x="4" y="31"/>
                  </a:cubicBezTo>
                  <a:cubicBezTo>
                    <a:pt x="1" y="33"/>
                    <a:pt x="0" y="34"/>
                    <a:pt x="0" y="36"/>
                  </a:cubicBezTo>
                  <a:cubicBezTo>
                    <a:pt x="0" y="38"/>
                    <a:pt x="4" y="40"/>
                    <a:pt x="10" y="40"/>
                  </a:cubicBezTo>
                  <a:cubicBezTo>
                    <a:pt x="6" y="45"/>
                    <a:pt x="5" y="48"/>
                    <a:pt x="6" y="50"/>
                  </a:cubicBezTo>
                  <a:cubicBezTo>
                    <a:pt x="7" y="52"/>
                    <a:pt x="11" y="51"/>
                    <a:pt x="16" y="49"/>
                  </a:cubicBezTo>
                  <a:cubicBezTo>
                    <a:pt x="15" y="55"/>
                    <a:pt x="15" y="58"/>
                    <a:pt x="17" y="59"/>
                  </a:cubicBezTo>
                  <a:cubicBezTo>
                    <a:pt x="19" y="60"/>
                    <a:pt x="21" y="59"/>
                    <a:pt x="24" y="55"/>
                  </a:cubicBezTo>
                  <a:cubicBezTo>
                    <a:pt x="25" y="60"/>
                    <a:pt x="27" y="62"/>
                    <a:pt x="29" y="62"/>
                  </a:cubicBezTo>
                  <a:cubicBezTo>
                    <a:pt x="31" y="62"/>
                    <a:pt x="33" y="60"/>
                    <a:pt x="34" y="55"/>
                  </a:cubicBezTo>
                  <a:cubicBezTo>
                    <a:pt x="37" y="59"/>
                    <a:pt x="40" y="61"/>
                    <a:pt x="42" y="60"/>
                  </a:cubicBezTo>
                  <a:cubicBezTo>
                    <a:pt x="44" y="60"/>
                    <a:pt x="44" y="56"/>
                    <a:pt x="44" y="52"/>
                  </a:cubicBezTo>
                  <a:cubicBezTo>
                    <a:pt x="48" y="54"/>
                    <a:pt x="51" y="55"/>
                    <a:pt x="53" y="53"/>
                  </a:cubicBezTo>
                  <a:cubicBezTo>
                    <a:pt x="54" y="51"/>
                    <a:pt x="53" y="47"/>
                    <a:pt x="49" y="41"/>
                  </a:cubicBezTo>
                  <a:cubicBezTo>
                    <a:pt x="56" y="41"/>
                    <a:pt x="60" y="40"/>
                    <a:pt x="61" y="37"/>
                  </a:cubicBezTo>
                  <a:cubicBezTo>
                    <a:pt x="61" y="36"/>
                    <a:pt x="60" y="34"/>
                    <a:pt x="57" y="32"/>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grpSp>
          <p:nvGrpSpPr>
            <p:cNvPr id="20" name="Group 19"/>
            <p:cNvGrpSpPr/>
            <p:nvPr/>
          </p:nvGrpSpPr>
          <p:grpSpPr>
            <a:xfrm>
              <a:off x="749894" y="5783561"/>
              <a:ext cx="325521" cy="364355"/>
              <a:chOff x="2114915" y="2460535"/>
              <a:chExt cx="452438" cy="506413"/>
            </a:xfrm>
          </p:grpSpPr>
          <p:sp>
            <p:nvSpPr>
              <p:cNvPr id="21" name="Freeform 28"/>
              <p:cNvSpPr>
                <a:spLocks/>
              </p:cNvSpPr>
              <p:nvPr/>
            </p:nvSpPr>
            <p:spPr bwMode="auto">
              <a:xfrm flipH="1">
                <a:off x="2114915" y="2512923"/>
                <a:ext cx="430213" cy="450850"/>
              </a:xfrm>
              <a:custGeom>
                <a:avLst/>
                <a:gdLst>
                  <a:gd name="T0" fmla="*/ 19 w 135"/>
                  <a:gd name="T1" fmla="*/ 32 h 141"/>
                  <a:gd name="T2" fmla="*/ 9 w 135"/>
                  <a:gd name="T3" fmla="*/ 100 h 141"/>
                  <a:gd name="T4" fmla="*/ 66 w 135"/>
                  <a:gd name="T5" fmla="*/ 135 h 141"/>
                  <a:gd name="T6" fmla="*/ 88 w 135"/>
                  <a:gd name="T7" fmla="*/ 90 h 141"/>
                  <a:gd name="T8" fmla="*/ 126 w 135"/>
                  <a:gd name="T9" fmla="*/ 63 h 141"/>
                  <a:gd name="T10" fmla="*/ 19 w 135"/>
                  <a:gd name="T11" fmla="*/ 32 h 141"/>
                </a:gdLst>
                <a:ahLst/>
                <a:cxnLst>
                  <a:cxn ang="0">
                    <a:pos x="T0" y="T1"/>
                  </a:cxn>
                  <a:cxn ang="0">
                    <a:pos x="T2" y="T3"/>
                  </a:cxn>
                  <a:cxn ang="0">
                    <a:pos x="T4" y="T5"/>
                  </a:cxn>
                  <a:cxn ang="0">
                    <a:pos x="T6" y="T7"/>
                  </a:cxn>
                  <a:cxn ang="0">
                    <a:pos x="T8" y="T9"/>
                  </a:cxn>
                  <a:cxn ang="0">
                    <a:pos x="T10" y="T11"/>
                  </a:cxn>
                </a:cxnLst>
                <a:rect l="0" t="0" r="r" b="b"/>
                <a:pathLst>
                  <a:path w="135" h="141">
                    <a:moveTo>
                      <a:pt x="19" y="32"/>
                    </a:moveTo>
                    <a:cubicBezTo>
                      <a:pt x="7" y="39"/>
                      <a:pt x="0" y="77"/>
                      <a:pt x="9" y="100"/>
                    </a:cubicBezTo>
                    <a:cubicBezTo>
                      <a:pt x="21" y="129"/>
                      <a:pt x="53" y="141"/>
                      <a:pt x="66" y="135"/>
                    </a:cubicBezTo>
                    <a:cubicBezTo>
                      <a:pt x="87" y="124"/>
                      <a:pt x="92" y="107"/>
                      <a:pt x="88" y="90"/>
                    </a:cubicBezTo>
                    <a:cubicBezTo>
                      <a:pt x="109" y="86"/>
                      <a:pt x="124" y="73"/>
                      <a:pt x="126" y="63"/>
                    </a:cubicBezTo>
                    <a:cubicBezTo>
                      <a:pt x="135" y="0"/>
                      <a:pt x="42" y="7"/>
                      <a:pt x="19" y="32"/>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29"/>
              <p:cNvSpPr>
                <a:spLocks/>
              </p:cNvSpPr>
              <p:nvPr/>
            </p:nvSpPr>
            <p:spPr bwMode="auto">
              <a:xfrm flipH="1">
                <a:off x="2124440" y="2460535"/>
                <a:ext cx="442913" cy="506413"/>
              </a:xfrm>
              <a:custGeom>
                <a:avLst/>
                <a:gdLst>
                  <a:gd name="T0" fmla="*/ 85 w 139"/>
                  <a:gd name="T1" fmla="*/ 46 h 158"/>
                  <a:gd name="T2" fmla="*/ 138 w 139"/>
                  <a:gd name="T3" fmla="*/ 23 h 158"/>
                  <a:gd name="T4" fmla="*/ 27 w 139"/>
                  <a:gd name="T5" fmla="*/ 42 h 158"/>
                  <a:gd name="T6" fmla="*/ 24 w 139"/>
                  <a:gd name="T7" fmla="*/ 42 h 158"/>
                  <a:gd name="T8" fmla="*/ 24 w 139"/>
                  <a:gd name="T9" fmla="*/ 45 h 158"/>
                  <a:gd name="T10" fmla="*/ 5 w 139"/>
                  <a:gd name="T11" fmla="*/ 98 h 158"/>
                  <a:gd name="T12" fmla="*/ 11 w 139"/>
                  <a:gd name="T13" fmla="*/ 155 h 158"/>
                  <a:gd name="T14" fmla="*/ 32 w 139"/>
                  <a:gd name="T15" fmla="*/ 60 h 158"/>
                  <a:gd name="T16" fmla="*/ 58 w 139"/>
                  <a:gd name="T17" fmla="*/ 90 h 158"/>
                  <a:gd name="T18" fmla="*/ 109 w 139"/>
                  <a:gd name="T19" fmla="*/ 117 h 158"/>
                  <a:gd name="T20" fmla="*/ 43 w 139"/>
                  <a:gd name="T21" fmla="*/ 48 h 158"/>
                  <a:gd name="T22" fmla="*/ 85 w 139"/>
                  <a:gd name="T23" fmla="*/ 4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9" h="158">
                    <a:moveTo>
                      <a:pt x="85" y="46"/>
                    </a:moveTo>
                    <a:cubicBezTo>
                      <a:pt x="115" y="41"/>
                      <a:pt x="139" y="28"/>
                      <a:pt x="138" y="23"/>
                    </a:cubicBezTo>
                    <a:cubicBezTo>
                      <a:pt x="133" y="0"/>
                      <a:pt x="34" y="29"/>
                      <a:pt x="27" y="42"/>
                    </a:cubicBezTo>
                    <a:cubicBezTo>
                      <a:pt x="25" y="42"/>
                      <a:pt x="25" y="42"/>
                      <a:pt x="24" y="42"/>
                    </a:cubicBezTo>
                    <a:cubicBezTo>
                      <a:pt x="24" y="43"/>
                      <a:pt x="24" y="44"/>
                      <a:pt x="24" y="45"/>
                    </a:cubicBezTo>
                    <a:cubicBezTo>
                      <a:pt x="18" y="51"/>
                      <a:pt x="8" y="77"/>
                      <a:pt x="5" y="98"/>
                    </a:cubicBezTo>
                    <a:cubicBezTo>
                      <a:pt x="0" y="129"/>
                      <a:pt x="6" y="155"/>
                      <a:pt x="11" y="155"/>
                    </a:cubicBezTo>
                    <a:cubicBezTo>
                      <a:pt x="30" y="158"/>
                      <a:pt x="35" y="91"/>
                      <a:pt x="32" y="60"/>
                    </a:cubicBezTo>
                    <a:cubicBezTo>
                      <a:pt x="38" y="69"/>
                      <a:pt x="48" y="81"/>
                      <a:pt x="58" y="90"/>
                    </a:cubicBezTo>
                    <a:cubicBezTo>
                      <a:pt x="81" y="111"/>
                      <a:pt x="106" y="121"/>
                      <a:pt x="109" y="117"/>
                    </a:cubicBezTo>
                    <a:cubicBezTo>
                      <a:pt x="121" y="103"/>
                      <a:pt x="72" y="63"/>
                      <a:pt x="43" y="48"/>
                    </a:cubicBezTo>
                    <a:cubicBezTo>
                      <a:pt x="55" y="49"/>
                      <a:pt x="71" y="49"/>
                      <a:pt x="85" y="46"/>
                    </a:cubicBezTo>
                    <a:close/>
                  </a:path>
                </a:pathLst>
              </a:custGeom>
              <a:solidFill>
                <a:schemeClr val="accent1">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3" name="Freeform 30"/>
            <p:cNvSpPr>
              <a:spLocks noEditPoints="1"/>
            </p:cNvSpPr>
            <p:nvPr/>
          </p:nvSpPr>
          <p:spPr bwMode="auto">
            <a:xfrm flipH="1">
              <a:off x="1416049" y="5482877"/>
              <a:ext cx="4602163" cy="879475"/>
            </a:xfrm>
            <a:custGeom>
              <a:avLst/>
              <a:gdLst>
                <a:gd name="T0" fmla="*/ 1444 w 1444"/>
                <a:gd name="T1" fmla="*/ 28 h 275"/>
                <a:gd name="T2" fmla="*/ 1438 w 1444"/>
                <a:gd name="T3" fmla="*/ 21 h 275"/>
                <a:gd name="T4" fmla="*/ 1045 w 1444"/>
                <a:gd name="T5" fmla="*/ 119 h 275"/>
                <a:gd name="T6" fmla="*/ 1008 w 1444"/>
                <a:gd name="T7" fmla="*/ 87 h 275"/>
                <a:gd name="T8" fmla="*/ 918 w 1444"/>
                <a:gd name="T9" fmla="*/ 55 h 275"/>
                <a:gd name="T10" fmla="*/ 975 w 1444"/>
                <a:gd name="T11" fmla="*/ 7 h 275"/>
                <a:gd name="T12" fmla="*/ 969 w 1444"/>
                <a:gd name="T13" fmla="*/ 0 h 275"/>
                <a:gd name="T14" fmla="*/ 905 w 1444"/>
                <a:gd name="T15" fmla="*/ 53 h 275"/>
                <a:gd name="T16" fmla="*/ 561 w 1444"/>
                <a:gd name="T17" fmla="*/ 123 h 275"/>
                <a:gd name="T18" fmla="*/ 0 w 1444"/>
                <a:gd name="T19" fmla="*/ 207 h 275"/>
                <a:gd name="T20" fmla="*/ 2 w 1444"/>
                <a:gd name="T21" fmla="*/ 216 h 275"/>
                <a:gd name="T22" fmla="*/ 890 w 1444"/>
                <a:gd name="T23" fmla="*/ 129 h 275"/>
                <a:gd name="T24" fmla="*/ 1040 w 1444"/>
                <a:gd name="T25" fmla="*/ 129 h 275"/>
                <a:gd name="T26" fmla="*/ 1083 w 1444"/>
                <a:gd name="T27" fmla="*/ 275 h 275"/>
                <a:gd name="T28" fmla="*/ 1092 w 1444"/>
                <a:gd name="T29" fmla="*/ 275 h 275"/>
                <a:gd name="T30" fmla="*/ 1052 w 1444"/>
                <a:gd name="T31" fmla="*/ 129 h 275"/>
                <a:gd name="T32" fmla="*/ 1444 w 1444"/>
                <a:gd name="T33" fmla="*/ 28 h 275"/>
                <a:gd name="T34" fmla="*/ 890 w 1444"/>
                <a:gd name="T35" fmla="*/ 119 h 275"/>
                <a:gd name="T36" fmla="*/ 589 w 1444"/>
                <a:gd name="T37" fmla="*/ 122 h 275"/>
                <a:gd name="T38" fmla="*/ 1002 w 1444"/>
                <a:gd name="T39" fmla="*/ 95 h 275"/>
                <a:gd name="T40" fmla="*/ 1032 w 1444"/>
                <a:gd name="T41" fmla="*/ 120 h 275"/>
                <a:gd name="T42" fmla="*/ 890 w 1444"/>
                <a:gd name="T43" fmla="*/ 119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4" h="275">
                  <a:moveTo>
                    <a:pt x="1444" y="28"/>
                  </a:moveTo>
                  <a:cubicBezTo>
                    <a:pt x="1438" y="21"/>
                    <a:pt x="1438" y="21"/>
                    <a:pt x="1438" y="21"/>
                  </a:cubicBezTo>
                  <a:cubicBezTo>
                    <a:pt x="1333" y="100"/>
                    <a:pt x="1207" y="117"/>
                    <a:pt x="1045" y="119"/>
                  </a:cubicBezTo>
                  <a:cubicBezTo>
                    <a:pt x="1034" y="107"/>
                    <a:pt x="1022" y="96"/>
                    <a:pt x="1008" y="87"/>
                  </a:cubicBezTo>
                  <a:cubicBezTo>
                    <a:pt x="981" y="70"/>
                    <a:pt x="951" y="60"/>
                    <a:pt x="918" y="55"/>
                  </a:cubicBezTo>
                  <a:cubicBezTo>
                    <a:pt x="975" y="7"/>
                    <a:pt x="975" y="7"/>
                    <a:pt x="975" y="7"/>
                  </a:cubicBezTo>
                  <a:cubicBezTo>
                    <a:pt x="969" y="0"/>
                    <a:pt x="969" y="0"/>
                    <a:pt x="969" y="0"/>
                  </a:cubicBezTo>
                  <a:cubicBezTo>
                    <a:pt x="905" y="53"/>
                    <a:pt x="905" y="53"/>
                    <a:pt x="905" y="53"/>
                  </a:cubicBezTo>
                  <a:cubicBezTo>
                    <a:pt x="757" y="37"/>
                    <a:pt x="574" y="117"/>
                    <a:pt x="561" y="123"/>
                  </a:cubicBezTo>
                  <a:cubicBezTo>
                    <a:pt x="397" y="132"/>
                    <a:pt x="212" y="153"/>
                    <a:pt x="0" y="207"/>
                  </a:cubicBezTo>
                  <a:cubicBezTo>
                    <a:pt x="2" y="216"/>
                    <a:pt x="2" y="216"/>
                    <a:pt x="2" y="216"/>
                  </a:cubicBezTo>
                  <a:cubicBezTo>
                    <a:pt x="371" y="123"/>
                    <a:pt x="659" y="126"/>
                    <a:pt x="890" y="129"/>
                  </a:cubicBezTo>
                  <a:cubicBezTo>
                    <a:pt x="943" y="129"/>
                    <a:pt x="993" y="130"/>
                    <a:pt x="1040" y="129"/>
                  </a:cubicBezTo>
                  <a:cubicBezTo>
                    <a:pt x="1068" y="164"/>
                    <a:pt x="1082" y="213"/>
                    <a:pt x="1083" y="275"/>
                  </a:cubicBezTo>
                  <a:cubicBezTo>
                    <a:pt x="1092" y="275"/>
                    <a:pt x="1092" y="275"/>
                    <a:pt x="1092" y="275"/>
                  </a:cubicBezTo>
                  <a:cubicBezTo>
                    <a:pt x="1092" y="214"/>
                    <a:pt x="1079" y="165"/>
                    <a:pt x="1052" y="129"/>
                  </a:cubicBezTo>
                  <a:cubicBezTo>
                    <a:pt x="1212" y="126"/>
                    <a:pt x="1338" y="108"/>
                    <a:pt x="1444" y="28"/>
                  </a:cubicBezTo>
                  <a:moveTo>
                    <a:pt x="890" y="119"/>
                  </a:moveTo>
                  <a:cubicBezTo>
                    <a:pt x="799" y="118"/>
                    <a:pt x="699" y="117"/>
                    <a:pt x="589" y="122"/>
                  </a:cubicBezTo>
                  <a:cubicBezTo>
                    <a:pt x="664" y="93"/>
                    <a:pt x="883" y="18"/>
                    <a:pt x="1002" y="95"/>
                  </a:cubicBezTo>
                  <a:cubicBezTo>
                    <a:pt x="1013" y="102"/>
                    <a:pt x="1023" y="110"/>
                    <a:pt x="1032" y="120"/>
                  </a:cubicBezTo>
                  <a:cubicBezTo>
                    <a:pt x="987" y="120"/>
                    <a:pt x="940" y="120"/>
                    <a:pt x="890" y="119"/>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31"/>
            <p:cNvSpPr>
              <a:spLocks/>
            </p:cNvSpPr>
            <p:nvPr/>
          </p:nvSpPr>
          <p:spPr bwMode="auto">
            <a:xfrm flipH="1">
              <a:off x="2806971" y="5393578"/>
              <a:ext cx="149225" cy="150813"/>
            </a:xfrm>
            <a:custGeom>
              <a:avLst/>
              <a:gdLst>
                <a:gd name="T0" fmla="*/ 11 w 47"/>
                <a:gd name="T1" fmla="*/ 11 h 47"/>
                <a:gd name="T2" fmla="*/ 7 w 47"/>
                <a:gd name="T3" fmla="*/ 40 h 47"/>
                <a:gd name="T4" fmla="*/ 36 w 47"/>
                <a:gd name="T5" fmla="*/ 37 h 47"/>
                <a:gd name="T6" fmla="*/ 40 w 47"/>
                <a:gd name="T7" fmla="*/ 8 h 47"/>
                <a:gd name="T8" fmla="*/ 11 w 47"/>
                <a:gd name="T9" fmla="*/ 11 h 47"/>
              </a:gdLst>
              <a:ahLst/>
              <a:cxnLst>
                <a:cxn ang="0">
                  <a:pos x="T0" y="T1"/>
                </a:cxn>
                <a:cxn ang="0">
                  <a:pos x="T2" y="T3"/>
                </a:cxn>
                <a:cxn ang="0">
                  <a:pos x="T4" y="T5"/>
                </a:cxn>
                <a:cxn ang="0">
                  <a:pos x="T6" y="T7"/>
                </a:cxn>
                <a:cxn ang="0">
                  <a:pos x="T8" y="T9"/>
                </a:cxn>
              </a:cxnLst>
              <a:rect l="0" t="0" r="r" b="b"/>
              <a:pathLst>
                <a:path w="47" h="47">
                  <a:moveTo>
                    <a:pt x="11" y="11"/>
                  </a:moveTo>
                  <a:cubicBezTo>
                    <a:pt x="2" y="19"/>
                    <a:pt x="0" y="32"/>
                    <a:pt x="7" y="40"/>
                  </a:cubicBezTo>
                  <a:cubicBezTo>
                    <a:pt x="14" y="47"/>
                    <a:pt x="27" y="46"/>
                    <a:pt x="36" y="37"/>
                  </a:cubicBezTo>
                  <a:cubicBezTo>
                    <a:pt x="45" y="28"/>
                    <a:pt x="47" y="15"/>
                    <a:pt x="40" y="8"/>
                  </a:cubicBezTo>
                  <a:cubicBezTo>
                    <a:pt x="33" y="0"/>
                    <a:pt x="20" y="2"/>
                    <a:pt x="11"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32"/>
            <p:cNvSpPr>
              <a:spLocks/>
            </p:cNvSpPr>
            <p:nvPr/>
          </p:nvSpPr>
          <p:spPr bwMode="auto">
            <a:xfrm flipH="1">
              <a:off x="2051052" y="5522596"/>
              <a:ext cx="892175" cy="895542"/>
            </a:xfrm>
            <a:custGeom>
              <a:avLst/>
              <a:gdLst>
                <a:gd name="T0" fmla="*/ 242 w 264"/>
                <a:gd name="T1" fmla="*/ 157 h 264"/>
                <a:gd name="T2" fmla="*/ 259 w 264"/>
                <a:gd name="T3" fmla="*/ 128 h 264"/>
                <a:gd name="T4" fmla="*/ 238 w 264"/>
                <a:gd name="T5" fmla="*/ 66 h 264"/>
                <a:gd name="T6" fmla="*/ 192 w 264"/>
                <a:gd name="T7" fmla="*/ 20 h 264"/>
                <a:gd name="T8" fmla="*/ 158 w 264"/>
                <a:gd name="T9" fmla="*/ 23 h 264"/>
                <a:gd name="T10" fmla="*/ 157 w 264"/>
                <a:gd name="T11" fmla="*/ 23 h 264"/>
                <a:gd name="T12" fmla="*/ 156 w 264"/>
                <a:gd name="T13" fmla="*/ 23 h 264"/>
                <a:gd name="T14" fmla="*/ 128 w 264"/>
                <a:gd name="T15" fmla="*/ 5 h 264"/>
                <a:gd name="T16" fmla="*/ 66 w 264"/>
                <a:gd name="T17" fmla="*/ 26 h 264"/>
                <a:gd name="T18" fmla="*/ 20 w 264"/>
                <a:gd name="T19" fmla="*/ 72 h 264"/>
                <a:gd name="T20" fmla="*/ 23 w 264"/>
                <a:gd name="T21" fmla="*/ 106 h 264"/>
                <a:gd name="T22" fmla="*/ 23 w 264"/>
                <a:gd name="T23" fmla="*/ 107 h 264"/>
                <a:gd name="T24" fmla="*/ 22 w 264"/>
                <a:gd name="T25" fmla="*/ 108 h 264"/>
                <a:gd name="T26" fmla="*/ 5 w 264"/>
                <a:gd name="T27" fmla="*/ 136 h 264"/>
                <a:gd name="T28" fmla="*/ 26 w 264"/>
                <a:gd name="T29" fmla="*/ 198 h 264"/>
                <a:gd name="T30" fmla="*/ 72 w 264"/>
                <a:gd name="T31" fmla="*/ 244 h 264"/>
                <a:gd name="T32" fmla="*/ 106 w 264"/>
                <a:gd name="T33" fmla="*/ 241 h 264"/>
                <a:gd name="T34" fmla="*/ 107 w 264"/>
                <a:gd name="T35" fmla="*/ 242 h 264"/>
                <a:gd name="T36" fmla="*/ 108 w 264"/>
                <a:gd name="T37" fmla="*/ 242 h 264"/>
                <a:gd name="T38" fmla="*/ 136 w 264"/>
                <a:gd name="T39" fmla="*/ 259 h 264"/>
                <a:gd name="T40" fmla="*/ 198 w 264"/>
                <a:gd name="T41" fmla="*/ 238 h 264"/>
                <a:gd name="T42" fmla="*/ 244 w 264"/>
                <a:gd name="T43" fmla="*/ 192 h 264"/>
                <a:gd name="T44" fmla="*/ 241 w 264"/>
                <a:gd name="T45" fmla="*/ 159 h 264"/>
                <a:gd name="T46" fmla="*/ 241 w 264"/>
                <a:gd name="T47" fmla="*/ 158 h 264"/>
                <a:gd name="T48" fmla="*/ 242 w 264"/>
                <a:gd name="T49" fmla="*/ 157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4" h="264">
                  <a:moveTo>
                    <a:pt x="242" y="157"/>
                  </a:moveTo>
                  <a:cubicBezTo>
                    <a:pt x="250" y="149"/>
                    <a:pt x="256" y="139"/>
                    <a:pt x="259" y="128"/>
                  </a:cubicBezTo>
                  <a:cubicBezTo>
                    <a:pt x="264" y="107"/>
                    <a:pt x="255" y="85"/>
                    <a:pt x="238" y="66"/>
                  </a:cubicBezTo>
                  <a:cubicBezTo>
                    <a:pt x="229" y="42"/>
                    <a:pt x="213" y="25"/>
                    <a:pt x="192" y="20"/>
                  </a:cubicBezTo>
                  <a:cubicBezTo>
                    <a:pt x="181" y="18"/>
                    <a:pt x="170" y="19"/>
                    <a:pt x="158" y="23"/>
                  </a:cubicBezTo>
                  <a:cubicBezTo>
                    <a:pt x="157" y="23"/>
                    <a:pt x="157" y="23"/>
                    <a:pt x="157" y="23"/>
                  </a:cubicBezTo>
                  <a:cubicBezTo>
                    <a:pt x="156" y="23"/>
                    <a:pt x="156" y="23"/>
                    <a:pt x="156" y="23"/>
                  </a:cubicBezTo>
                  <a:cubicBezTo>
                    <a:pt x="148" y="14"/>
                    <a:pt x="139" y="8"/>
                    <a:pt x="128" y="5"/>
                  </a:cubicBezTo>
                  <a:cubicBezTo>
                    <a:pt x="107" y="0"/>
                    <a:pt x="85" y="9"/>
                    <a:pt x="66" y="26"/>
                  </a:cubicBezTo>
                  <a:cubicBezTo>
                    <a:pt x="42" y="35"/>
                    <a:pt x="25" y="51"/>
                    <a:pt x="20" y="72"/>
                  </a:cubicBezTo>
                  <a:cubicBezTo>
                    <a:pt x="17" y="83"/>
                    <a:pt x="19" y="95"/>
                    <a:pt x="23" y="106"/>
                  </a:cubicBezTo>
                  <a:cubicBezTo>
                    <a:pt x="23" y="107"/>
                    <a:pt x="23" y="107"/>
                    <a:pt x="23" y="107"/>
                  </a:cubicBezTo>
                  <a:cubicBezTo>
                    <a:pt x="22" y="108"/>
                    <a:pt x="22" y="108"/>
                    <a:pt x="22" y="108"/>
                  </a:cubicBezTo>
                  <a:cubicBezTo>
                    <a:pt x="14" y="116"/>
                    <a:pt x="8" y="125"/>
                    <a:pt x="5" y="136"/>
                  </a:cubicBezTo>
                  <a:cubicBezTo>
                    <a:pt x="0" y="157"/>
                    <a:pt x="9" y="179"/>
                    <a:pt x="26" y="198"/>
                  </a:cubicBezTo>
                  <a:cubicBezTo>
                    <a:pt x="35" y="222"/>
                    <a:pt x="51" y="239"/>
                    <a:pt x="72" y="244"/>
                  </a:cubicBezTo>
                  <a:cubicBezTo>
                    <a:pt x="83" y="247"/>
                    <a:pt x="94" y="246"/>
                    <a:pt x="106" y="241"/>
                  </a:cubicBezTo>
                  <a:cubicBezTo>
                    <a:pt x="107" y="242"/>
                    <a:pt x="107" y="242"/>
                    <a:pt x="107" y="242"/>
                  </a:cubicBezTo>
                  <a:cubicBezTo>
                    <a:pt x="108" y="242"/>
                    <a:pt x="108" y="242"/>
                    <a:pt x="108" y="242"/>
                  </a:cubicBezTo>
                  <a:cubicBezTo>
                    <a:pt x="116" y="250"/>
                    <a:pt x="125" y="257"/>
                    <a:pt x="136" y="259"/>
                  </a:cubicBezTo>
                  <a:cubicBezTo>
                    <a:pt x="157" y="264"/>
                    <a:pt x="179" y="256"/>
                    <a:pt x="198" y="238"/>
                  </a:cubicBezTo>
                  <a:cubicBezTo>
                    <a:pt x="222" y="229"/>
                    <a:pt x="239" y="213"/>
                    <a:pt x="244" y="192"/>
                  </a:cubicBezTo>
                  <a:cubicBezTo>
                    <a:pt x="247" y="181"/>
                    <a:pt x="245" y="170"/>
                    <a:pt x="241" y="159"/>
                  </a:cubicBezTo>
                  <a:cubicBezTo>
                    <a:pt x="241" y="158"/>
                    <a:pt x="241" y="158"/>
                    <a:pt x="241" y="158"/>
                  </a:cubicBezTo>
                  <a:lnTo>
                    <a:pt x="242" y="157"/>
                  </a:lnTo>
                  <a:close/>
                </a:path>
              </a:pathLst>
            </a:custGeom>
            <a:gradFill flip="none" rotWithShape="1">
              <a:gsLst>
                <a:gs pos="0">
                  <a:schemeClr val="accent1">
                    <a:lumMod val="75000"/>
                  </a:schemeClr>
                </a:gs>
                <a:gs pos="100000">
                  <a:schemeClr val="accent1">
                    <a:lumMod val="60000"/>
                    <a:lumOff val="40000"/>
                  </a:schemeClr>
                </a:gs>
              </a:gsLst>
              <a:path path="circle">
                <a:fillToRect l="50000" t="50000" r="50000" b="50000"/>
              </a:path>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33"/>
            <p:cNvSpPr>
              <a:spLocks/>
            </p:cNvSpPr>
            <p:nvPr/>
          </p:nvSpPr>
          <p:spPr bwMode="auto">
            <a:xfrm flipH="1">
              <a:off x="2216501" y="5688259"/>
              <a:ext cx="561276" cy="564216"/>
            </a:xfrm>
            <a:custGeom>
              <a:avLst/>
              <a:gdLst>
                <a:gd name="T0" fmla="*/ 93 w 95"/>
                <a:gd name="T1" fmla="*/ 45 h 95"/>
                <a:gd name="T2" fmla="*/ 92 w 95"/>
                <a:gd name="T3" fmla="*/ 32 h 95"/>
                <a:gd name="T4" fmla="*/ 75 w 95"/>
                <a:gd name="T5" fmla="*/ 17 h 95"/>
                <a:gd name="T6" fmla="*/ 58 w 95"/>
                <a:gd name="T7" fmla="*/ 1 h 95"/>
                <a:gd name="T8" fmla="*/ 45 w 95"/>
                <a:gd name="T9" fmla="*/ 2 h 95"/>
                <a:gd name="T10" fmla="*/ 32 w 95"/>
                <a:gd name="T11" fmla="*/ 3 h 95"/>
                <a:gd name="T12" fmla="*/ 16 w 95"/>
                <a:gd name="T13" fmla="*/ 20 h 95"/>
                <a:gd name="T14" fmla="*/ 1 w 95"/>
                <a:gd name="T15" fmla="*/ 37 h 95"/>
                <a:gd name="T16" fmla="*/ 2 w 95"/>
                <a:gd name="T17" fmla="*/ 50 h 95"/>
                <a:gd name="T18" fmla="*/ 2 w 95"/>
                <a:gd name="T19" fmla="*/ 63 h 95"/>
                <a:gd name="T20" fmla="*/ 19 w 95"/>
                <a:gd name="T21" fmla="*/ 79 h 95"/>
                <a:gd name="T22" fmla="*/ 36 w 95"/>
                <a:gd name="T23" fmla="*/ 94 h 95"/>
                <a:gd name="T24" fmla="*/ 50 w 95"/>
                <a:gd name="T25" fmla="*/ 93 h 95"/>
                <a:gd name="T26" fmla="*/ 63 w 95"/>
                <a:gd name="T27" fmla="*/ 93 h 95"/>
                <a:gd name="T28" fmla="*/ 78 w 95"/>
                <a:gd name="T29" fmla="*/ 76 h 95"/>
                <a:gd name="T30" fmla="*/ 94 w 95"/>
                <a:gd name="T31" fmla="*/ 59 h 95"/>
                <a:gd name="T32" fmla="*/ 93 w 95"/>
                <a:gd name="T33" fmla="*/ 4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95">
                  <a:moveTo>
                    <a:pt x="93" y="45"/>
                  </a:moveTo>
                  <a:cubicBezTo>
                    <a:pt x="94" y="41"/>
                    <a:pt x="94" y="36"/>
                    <a:pt x="92" y="32"/>
                  </a:cubicBezTo>
                  <a:cubicBezTo>
                    <a:pt x="90" y="25"/>
                    <a:pt x="83" y="20"/>
                    <a:pt x="75" y="17"/>
                  </a:cubicBezTo>
                  <a:cubicBezTo>
                    <a:pt x="71" y="9"/>
                    <a:pt x="66" y="3"/>
                    <a:pt x="58" y="1"/>
                  </a:cubicBezTo>
                  <a:cubicBezTo>
                    <a:pt x="54" y="0"/>
                    <a:pt x="49" y="1"/>
                    <a:pt x="45" y="2"/>
                  </a:cubicBezTo>
                  <a:cubicBezTo>
                    <a:pt x="40" y="1"/>
                    <a:pt x="36" y="1"/>
                    <a:pt x="32" y="3"/>
                  </a:cubicBezTo>
                  <a:cubicBezTo>
                    <a:pt x="24" y="5"/>
                    <a:pt x="19" y="11"/>
                    <a:pt x="16" y="20"/>
                  </a:cubicBezTo>
                  <a:cubicBezTo>
                    <a:pt x="8" y="24"/>
                    <a:pt x="3" y="29"/>
                    <a:pt x="1" y="37"/>
                  </a:cubicBezTo>
                  <a:cubicBezTo>
                    <a:pt x="0" y="41"/>
                    <a:pt x="0" y="46"/>
                    <a:pt x="2" y="50"/>
                  </a:cubicBezTo>
                  <a:cubicBezTo>
                    <a:pt x="1" y="55"/>
                    <a:pt x="1" y="59"/>
                    <a:pt x="2" y="63"/>
                  </a:cubicBezTo>
                  <a:cubicBezTo>
                    <a:pt x="5" y="71"/>
                    <a:pt x="11" y="76"/>
                    <a:pt x="19" y="79"/>
                  </a:cubicBezTo>
                  <a:cubicBezTo>
                    <a:pt x="23" y="87"/>
                    <a:pt x="29" y="92"/>
                    <a:pt x="36" y="94"/>
                  </a:cubicBezTo>
                  <a:cubicBezTo>
                    <a:pt x="41" y="95"/>
                    <a:pt x="45" y="95"/>
                    <a:pt x="50" y="93"/>
                  </a:cubicBezTo>
                  <a:cubicBezTo>
                    <a:pt x="54" y="94"/>
                    <a:pt x="59" y="94"/>
                    <a:pt x="63" y="93"/>
                  </a:cubicBezTo>
                  <a:cubicBezTo>
                    <a:pt x="70" y="90"/>
                    <a:pt x="75" y="84"/>
                    <a:pt x="78" y="76"/>
                  </a:cubicBezTo>
                  <a:cubicBezTo>
                    <a:pt x="86" y="72"/>
                    <a:pt x="92" y="66"/>
                    <a:pt x="94" y="59"/>
                  </a:cubicBezTo>
                  <a:cubicBezTo>
                    <a:pt x="95" y="54"/>
                    <a:pt x="94" y="50"/>
                    <a:pt x="9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34"/>
            <p:cNvSpPr>
              <a:spLocks/>
            </p:cNvSpPr>
            <p:nvPr/>
          </p:nvSpPr>
          <p:spPr bwMode="auto">
            <a:xfrm flipH="1">
              <a:off x="690563" y="4988370"/>
              <a:ext cx="96838" cy="88900"/>
            </a:xfrm>
            <a:custGeom>
              <a:avLst/>
              <a:gdLst>
                <a:gd name="T0" fmla="*/ 7 w 30"/>
                <a:gd name="T1" fmla="*/ 5 h 28"/>
                <a:gd name="T2" fmla="*/ 5 w 30"/>
                <a:gd name="T3" fmla="*/ 23 h 28"/>
                <a:gd name="T4" fmla="*/ 23 w 30"/>
                <a:gd name="T5" fmla="*/ 23 h 28"/>
                <a:gd name="T6" fmla="*/ 26 w 30"/>
                <a:gd name="T7" fmla="*/ 5 h 28"/>
                <a:gd name="T8" fmla="*/ 7 w 30"/>
                <a:gd name="T9" fmla="*/ 5 h 28"/>
              </a:gdLst>
              <a:ahLst/>
              <a:cxnLst>
                <a:cxn ang="0">
                  <a:pos x="T0" y="T1"/>
                </a:cxn>
                <a:cxn ang="0">
                  <a:pos x="T2" y="T3"/>
                </a:cxn>
                <a:cxn ang="0">
                  <a:pos x="T4" y="T5"/>
                </a:cxn>
                <a:cxn ang="0">
                  <a:pos x="T6" y="T7"/>
                </a:cxn>
                <a:cxn ang="0">
                  <a:pos x="T8" y="T9"/>
                </a:cxn>
              </a:cxnLst>
              <a:rect l="0" t="0" r="r" b="b"/>
              <a:pathLst>
                <a:path w="30" h="28">
                  <a:moveTo>
                    <a:pt x="7" y="5"/>
                  </a:moveTo>
                  <a:cubicBezTo>
                    <a:pt x="1" y="10"/>
                    <a:pt x="0" y="18"/>
                    <a:pt x="5" y="23"/>
                  </a:cubicBezTo>
                  <a:cubicBezTo>
                    <a:pt x="9" y="28"/>
                    <a:pt x="17" y="28"/>
                    <a:pt x="23" y="23"/>
                  </a:cubicBezTo>
                  <a:cubicBezTo>
                    <a:pt x="29" y="18"/>
                    <a:pt x="30" y="10"/>
                    <a:pt x="26" y="5"/>
                  </a:cubicBezTo>
                  <a:cubicBezTo>
                    <a:pt x="21" y="0"/>
                    <a:pt x="13" y="0"/>
                    <a:pt x="7" y="5"/>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73"/>
            <p:cNvSpPr>
              <a:spLocks/>
            </p:cNvSpPr>
            <p:nvPr/>
          </p:nvSpPr>
          <p:spPr bwMode="auto">
            <a:xfrm flipH="1">
              <a:off x="3957638" y="5064570"/>
              <a:ext cx="161925" cy="160338"/>
            </a:xfrm>
            <a:custGeom>
              <a:avLst/>
              <a:gdLst>
                <a:gd name="T0" fmla="*/ 50 w 51"/>
                <a:gd name="T1" fmla="*/ 21 h 50"/>
                <a:gd name="T2" fmla="*/ 46 w 51"/>
                <a:gd name="T3" fmla="*/ 18 h 50"/>
                <a:gd name="T4" fmla="*/ 48 w 51"/>
                <a:gd name="T5" fmla="*/ 13 h 50"/>
                <a:gd name="T6" fmla="*/ 39 w 51"/>
                <a:gd name="T7" fmla="*/ 12 h 50"/>
                <a:gd name="T8" fmla="*/ 40 w 51"/>
                <a:gd name="T9" fmla="*/ 4 h 50"/>
                <a:gd name="T10" fmla="*/ 32 w 51"/>
                <a:gd name="T11" fmla="*/ 7 h 50"/>
                <a:gd name="T12" fmla="*/ 29 w 51"/>
                <a:gd name="T13" fmla="*/ 0 h 50"/>
                <a:gd name="T14" fmla="*/ 24 w 51"/>
                <a:gd name="T15" fmla="*/ 4 h 50"/>
                <a:gd name="T16" fmla="*/ 19 w 51"/>
                <a:gd name="T17" fmla="*/ 0 h 50"/>
                <a:gd name="T18" fmla="*/ 17 w 51"/>
                <a:gd name="T19" fmla="*/ 7 h 50"/>
                <a:gd name="T20" fmla="*/ 9 w 51"/>
                <a:gd name="T21" fmla="*/ 5 h 50"/>
                <a:gd name="T22" fmla="*/ 10 w 51"/>
                <a:gd name="T23" fmla="*/ 12 h 50"/>
                <a:gd name="T24" fmla="*/ 3 w 51"/>
                <a:gd name="T25" fmla="*/ 14 h 50"/>
                <a:gd name="T26" fmla="*/ 9 w 51"/>
                <a:gd name="T27" fmla="*/ 22 h 50"/>
                <a:gd name="T28" fmla="*/ 1 w 51"/>
                <a:gd name="T29" fmla="*/ 28 h 50"/>
                <a:gd name="T30" fmla="*/ 5 w 51"/>
                <a:gd name="T31" fmla="*/ 31 h 50"/>
                <a:gd name="T32" fmla="*/ 3 w 51"/>
                <a:gd name="T33" fmla="*/ 36 h 50"/>
                <a:gd name="T34" fmla="*/ 12 w 51"/>
                <a:gd name="T35" fmla="*/ 37 h 50"/>
                <a:gd name="T36" fmla="*/ 11 w 51"/>
                <a:gd name="T37" fmla="*/ 45 h 50"/>
                <a:gd name="T38" fmla="*/ 19 w 51"/>
                <a:gd name="T39" fmla="*/ 42 h 50"/>
                <a:gd name="T40" fmla="*/ 22 w 51"/>
                <a:gd name="T41" fmla="*/ 49 h 50"/>
                <a:gd name="T42" fmla="*/ 27 w 51"/>
                <a:gd name="T43" fmla="*/ 45 h 50"/>
                <a:gd name="T44" fmla="*/ 32 w 51"/>
                <a:gd name="T45" fmla="*/ 49 h 50"/>
                <a:gd name="T46" fmla="*/ 35 w 51"/>
                <a:gd name="T47" fmla="*/ 42 h 50"/>
                <a:gd name="T48" fmla="*/ 42 w 51"/>
                <a:gd name="T49" fmla="*/ 44 h 50"/>
                <a:gd name="T50" fmla="*/ 41 w 51"/>
                <a:gd name="T51" fmla="*/ 37 h 50"/>
                <a:gd name="T52" fmla="*/ 48 w 51"/>
                <a:gd name="T53" fmla="*/ 36 h 50"/>
                <a:gd name="T54" fmla="*/ 42 w 51"/>
                <a:gd name="T55" fmla="*/ 27 h 50"/>
                <a:gd name="T56" fmla="*/ 50 w 51"/>
                <a:gd name="T57" fmla="*/ 2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50">
                  <a:moveTo>
                    <a:pt x="50" y="21"/>
                  </a:moveTo>
                  <a:cubicBezTo>
                    <a:pt x="50" y="20"/>
                    <a:pt x="49" y="19"/>
                    <a:pt x="46" y="18"/>
                  </a:cubicBezTo>
                  <a:cubicBezTo>
                    <a:pt x="48" y="16"/>
                    <a:pt x="48" y="14"/>
                    <a:pt x="48" y="13"/>
                  </a:cubicBezTo>
                  <a:cubicBezTo>
                    <a:pt x="47" y="12"/>
                    <a:pt x="44" y="11"/>
                    <a:pt x="39" y="12"/>
                  </a:cubicBezTo>
                  <a:cubicBezTo>
                    <a:pt x="41" y="8"/>
                    <a:pt x="41" y="5"/>
                    <a:pt x="40" y="4"/>
                  </a:cubicBezTo>
                  <a:cubicBezTo>
                    <a:pt x="38" y="3"/>
                    <a:pt x="36" y="4"/>
                    <a:pt x="32" y="7"/>
                  </a:cubicBezTo>
                  <a:cubicBezTo>
                    <a:pt x="32" y="3"/>
                    <a:pt x="31" y="0"/>
                    <a:pt x="29" y="0"/>
                  </a:cubicBezTo>
                  <a:cubicBezTo>
                    <a:pt x="27" y="0"/>
                    <a:pt x="26" y="1"/>
                    <a:pt x="24" y="4"/>
                  </a:cubicBezTo>
                  <a:cubicBezTo>
                    <a:pt x="22" y="2"/>
                    <a:pt x="20" y="0"/>
                    <a:pt x="19" y="0"/>
                  </a:cubicBezTo>
                  <a:cubicBezTo>
                    <a:pt x="18" y="1"/>
                    <a:pt x="17" y="3"/>
                    <a:pt x="17" y="7"/>
                  </a:cubicBezTo>
                  <a:cubicBezTo>
                    <a:pt x="13" y="5"/>
                    <a:pt x="11" y="4"/>
                    <a:pt x="9" y="5"/>
                  </a:cubicBezTo>
                  <a:cubicBezTo>
                    <a:pt x="8" y="6"/>
                    <a:pt x="9" y="9"/>
                    <a:pt x="10" y="12"/>
                  </a:cubicBezTo>
                  <a:cubicBezTo>
                    <a:pt x="6" y="12"/>
                    <a:pt x="4" y="12"/>
                    <a:pt x="3" y="14"/>
                  </a:cubicBezTo>
                  <a:cubicBezTo>
                    <a:pt x="2" y="15"/>
                    <a:pt x="4" y="18"/>
                    <a:pt x="9" y="22"/>
                  </a:cubicBezTo>
                  <a:cubicBezTo>
                    <a:pt x="4" y="24"/>
                    <a:pt x="0" y="26"/>
                    <a:pt x="1" y="28"/>
                  </a:cubicBezTo>
                  <a:cubicBezTo>
                    <a:pt x="1" y="29"/>
                    <a:pt x="3" y="30"/>
                    <a:pt x="5" y="31"/>
                  </a:cubicBezTo>
                  <a:cubicBezTo>
                    <a:pt x="3" y="33"/>
                    <a:pt x="3" y="35"/>
                    <a:pt x="3" y="36"/>
                  </a:cubicBezTo>
                  <a:cubicBezTo>
                    <a:pt x="4" y="38"/>
                    <a:pt x="7" y="38"/>
                    <a:pt x="12" y="37"/>
                  </a:cubicBezTo>
                  <a:cubicBezTo>
                    <a:pt x="10" y="41"/>
                    <a:pt x="10" y="44"/>
                    <a:pt x="11" y="45"/>
                  </a:cubicBezTo>
                  <a:cubicBezTo>
                    <a:pt x="13" y="46"/>
                    <a:pt x="16" y="45"/>
                    <a:pt x="19" y="42"/>
                  </a:cubicBezTo>
                  <a:cubicBezTo>
                    <a:pt x="19" y="47"/>
                    <a:pt x="21" y="49"/>
                    <a:pt x="22" y="49"/>
                  </a:cubicBezTo>
                  <a:cubicBezTo>
                    <a:pt x="24" y="50"/>
                    <a:pt x="25" y="48"/>
                    <a:pt x="27" y="45"/>
                  </a:cubicBezTo>
                  <a:cubicBezTo>
                    <a:pt x="29" y="48"/>
                    <a:pt x="31" y="49"/>
                    <a:pt x="32" y="49"/>
                  </a:cubicBezTo>
                  <a:cubicBezTo>
                    <a:pt x="34" y="48"/>
                    <a:pt x="34" y="46"/>
                    <a:pt x="35" y="42"/>
                  </a:cubicBezTo>
                  <a:cubicBezTo>
                    <a:pt x="38" y="44"/>
                    <a:pt x="40" y="45"/>
                    <a:pt x="42" y="44"/>
                  </a:cubicBezTo>
                  <a:cubicBezTo>
                    <a:pt x="43" y="43"/>
                    <a:pt x="43" y="40"/>
                    <a:pt x="41" y="37"/>
                  </a:cubicBezTo>
                  <a:cubicBezTo>
                    <a:pt x="45" y="37"/>
                    <a:pt x="47" y="37"/>
                    <a:pt x="48" y="36"/>
                  </a:cubicBezTo>
                  <a:cubicBezTo>
                    <a:pt x="49" y="34"/>
                    <a:pt x="47" y="31"/>
                    <a:pt x="42" y="27"/>
                  </a:cubicBezTo>
                  <a:cubicBezTo>
                    <a:pt x="48" y="25"/>
                    <a:pt x="51" y="23"/>
                    <a:pt x="50" y="21"/>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74"/>
            <p:cNvSpPr>
              <a:spLocks/>
            </p:cNvSpPr>
            <p:nvPr/>
          </p:nvSpPr>
          <p:spPr bwMode="auto">
            <a:xfrm flipH="1">
              <a:off x="3616524" y="6129448"/>
              <a:ext cx="282179" cy="283379"/>
            </a:xfrm>
            <a:custGeom>
              <a:avLst/>
              <a:gdLst>
                <a:gd name="T0" fmla="*/ 117 w 117"/>
                <a:gd name="T1" fmla="*/ 67 h 117"/>
                <a:gd name="T2" fmla="*/ 103 w 117"/>
                <a:gd name="T3" fmla="*/ 54 h 117"/>
                <a:gd name="T4" fmla="*/ 114 w 117"/>
                <a:gd name="T5" fmla="*/ 40 h 117"/>
                <a:gd name="T6" fmla="*/ 100 w 117"/>
                <a:gd name="T7" fmla="*/ 35 h 117"/>
                <a:gd name="T8" fmla="*/ 103 w 117"/>
                <a:gd name="T9" fmla="*/ 20 h 117"/>
                <a:gd name="T10" fmla="*/ 86 w 117"/>
                <a:gd name="T11" fmla="*/ 22 h 117"/>
                <a:gd name="T12" fmla="*/ 83 w 117"/>
                <a:gd name="T13" fmla="*/ 5 h 117"/>
                <a:gd name="T14" fmla="*/ 68 w 117"/>
                <a:gd name="T15" fmla="*/ 13 h 117"/>
                <a:gd name="T16" fmla="*/ 59 w 117"/>
                <a:gd name="T17" fmla="*/ 0 h 117"/>
                <a:gd name="T18" fmla="*/ 47 w 117"/>
                <a:gd name="T19" fmla="*/ 20 h 117"/>
                <a:gd name="T20" fmla="*/ 26 w 117"/>
                <a:gd name="T21" fmla="*/ 9 h 117"/>
                <a:gd name="T22" fmla="*/ 25 w 117"/>
                <a:gd name="T23" fmla="*/ 22 h 117"/>
                <a:gd name="T24" fmla="*/ 12 w 117"/>
                <a:gd name="T25" fmla="*/ 23 h 117"/>
                <a:gd name="T26" fmla="*/ 19 w 117"/>
                <a:gd name="T27" fmla="*/ 42 h 117"/>
                <a:gd name="T28" fmla="*/ 1 w 117"/>
                <a:gd name="T29" fmla="*/ 50 h 117"/>
                <a:gd name="T30" fmla="*/ 15 w 117"/>
                <a:gd name="T31" fmla="*/ 62 h 117"/>
                <a:gd name="T32" fmla="*/ 3 w 117"/>
                <a:gd name="T33" fmla="*/ 77 h 117"/>
                <a:gd name="T34" fmla="*/ 18 w 117"/>
                <a:gd name="T35" fmla="*/ 81 h 117"/>
                <a:gd name="T36" fmla="*/ 14 w 117"/>
                <a:gd name="T37" fmla="*/ 97 h 117"/>
                <a:gd name="T38" fmla="*/ 32 w 117"/>
                <a:gd name="T39" fmla="*/ 95 h 117"/>
                <a:gd name="T40" fmla="*/ 35 w 117"/>
                <a:gd name="T41" fmla="*/ 112 h 117"/>
                <a:gd name="T42" fmla="*/ 49 w 117"/>
                <a:gd name="T43" fmla="*/ 103 h 117"/>
                <a:gd name="T44" fmla="*/ 59 w 117"/>
                <a:gd name="T45" fmla="*/ 117 h 117"/>
                <a:gd name="T46" fmla="*/ 70 w 117"/>
                <a:gd name="T47" fmla="*/ 96 h 117"/>
                <a:gd name="T48" fmla="*/ 91 w 117"/>
                <a:gd name="T49" fmla="*/ 107 h 117"/>
                <a:gd name="T50" fmla="*/ 93 w 117"/>
                <a:gd name="T51" fmla="*/ 94 h 117"/>
                <a:gd name="T52" fmla="*/ 105 w 117"/>
                <a:gd name="T53" fmla="*/ 93 h 117"/>
                <a:gd name="T54" fmla="*/ 98 w 117"/>
                <a:gd name="T55" fmla="*/ 75 h 117"/>
                <a:gd name="T56" fmla="*/ 117 w 117"/>
                <a:gd name="T57" fmla="*/ 6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17">
                  <a:moveTo>
                    <a:pt x="117" y="67"/>
                  </a:moveTo>
                  <a:cubicBezTo>
                    <a:pt x="117" y="63"/>
                    <a:pt x="112" y="58"/>
                    <a:pt x="103" y="54"/>
                  </a:cubicBezTo>
                  <a:cubicBezTo>
                    <a:pt x="111" y="49"/>
                    <a:pt x="116" y="43"/>
                    <a:pt x="114" y="40"/>
                  </a:cubicBezTo>
                  <a:cubicBezTo>
                    <a:pt x="113" y="36"/>
                    <a:pt x="108" y="35"/>
                    <a:pt x="100" y="35"/>
                  </a:cubicBezTo>
                  <a:cubicBezTo>
                    <a:pt x="104" y="28"/>
                    <a:pt x="105" y="22"/>
                    <a:pt x="103" y="20"/>
                  </a:cubicBezTo>
                  <a:cubicBezTo>
                    <a:pt x="100" y="17"/>
                    <a:pt x="94" y="18"/>
                    <a:pt x="86" y="22"/>
                  </a:cubicBezTo>
                  <a:cubicBezTo>
                    <a:pt x="87" y="12"/>
                    <a:pt x="86" y="6"/>
                    <a:pt x="83" y="5"/>
                  </a:cubicBezTo>
                  <a:cubicBezTo>
                    <a:pt x="79" y="3"/>
                    <a:pt x="74" y="6"/>
                    <a:pt x="68" y="13"/>
                  </a:cubicBezTo>
                  <a:cubicBezTo>
                    <a:pt x="66" y="5"/>
                    <a:pt x="62" y="0"/>
                    <a:pt x="59" y="0"/>
                  </a:cubicBezTo>
                  <a:cubicBezTo>
                    <a:pt x="54" y="0"/>
                    <a:pt x="50" y="8"/>
                    <a:pt x="47" y="20"/>
                  </a:cubicBezTo>
                  <a:cubicBezTo>
                    <a:pt x="38" y="11"/>
                    <a:pt x="30" y="7"/>
                    <a:pt x="26" y="9"/>
                  </a:cubicBezTo>
                  <a:cubicBezTo>
                    <a:pt x="24" y="11"/>
                    <a:pt x="23" y="16"/>
                    <a:pt x="25" y="22"/>
                  </a:cubicBezTo>
                  <a:cubicBezTo>
                    <a:pt x="18" y="20"/>
                    <a:pt x="14" y="20"/>
                    <a:pt x="12" y="23"/>
                  </a:cubicBezTo>
                  <a:cubicBezTo>
                    <a:pt x="9" y="26"/>
                    <a:pt x="12" y="33"/>
                    <a:pt x="19" y="42"/>
                  </a:cubicBezTo>
                  <a:cubicBezTo>
                    <a:pt x="8" y="43"/>
                    <a:pt x="1" y="45"/>
                    <a:pt x="1" y="50"/>
                  </a:cubicBezTo>
                  <a:cubicBezTo>
                    <a:pt x="0" y="54"/>
                    <a:pt x="6" y="58"/>
                    <a:pt x="15" y="62"/>
                  </a:cubicBezTo>
                  <a:cubicBezTo>
                    <a:pt x="6" y="68"/>
                    <a:pt x="2" y="73"/>
                    <a:pt x="3" y="77"/>
                  </a:cubicBezTo>
                  <a:cubicBezTo>
                    <a:pt x="4" y="80"/>
                    <a:pt x="10" y="82"/>
                    <a:pt x="18" y="81"/>
                  </a:cubicBezTo>
                  <a:cubicBezTo>
                    <a:pt x="14" y="88"/>
                    <a:pt x="12" y="94"/>
                    <a:pt x="14" y="97"/>
                  </a:cubicBezTo>
                  <a:cubicBezTo>
                    <a:pt x="17" y="99"/>
                    <a:pt x="23" y="98"/>
                    <a:pt x="32" y="95"/>
                  </a:cubicBezTo>
                  <a:cubicBezTo>
                    <a:pt x="30" y="104"/>
                    <a:pt x="31" y="110"/>
                    <a:pt x="35" y="112"/>
                  </a:cubicBezTo>
                  <a:cubicBezTo>
                    <a:pt x="38" y="113"/>
                    <a:pt x="43" y="110"/>
                    <a:pt x="49" y="103"/>
                  </a:cubicBezTo>
                  <a:cubicBezTo>
                    <a:pt x="52" y="112"/>
                    <a:pt x="55" y="117"/>
                    <a:pt x="59" y="117"/>
                  </a:cubicBezTo>
                  <a:cubicBezTo>
                    <a:pt x="63" y="117"/>
                    <a:pt x="67" y="109"/>
                    <a:pt x="70" y="96"/>
                  </a:cubicBezTo>
                  <a:cubicBezTo>
                    <a:pt x="79" y="105"/>
                    <a:pt x="87" y="109"/>
                    <a:pt x="91" y="107"/>
                  </a:cubicBezTo>
                  <a:cubicBezTo>
                    <a:pt x="94" y="105"/>
                    <a:pt x="94" y="101"/>
                    <a:pt x="93" y="94"/>
                  </a:cubicBezTo>
                  <a:cubicBezTo>
                    <a:pt x="99" y="96"/>
                    <a:pt x="104" y="96"/>
                    <a:pt x="105" y="93"/>
                  </a:cubicBezTo>
                  <a:cubicBezTo>
                    <a:pt x="108" y="90"/>
                    <a:pt x="105" y="83"/>
                    <a:pt x="98" y="75"/>
                  </a:cubicBezTo>
                  <a:cubicBezTo>
                    <a:pt x="109" y="74"/>
                    <a:pt x="116" y="71"/>
                    <a:pt x="117" y="6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75"/>
            <p:cNvSpPr>
              <a:spLocks/>
            </p:cNvSpPr>
            <p:nvPr/>
          </p:nvSpPr>
          <p:spPr bwMode="auto">
            <a:xfrm flipH="1">
              <a:off x="4164013" y="6440932"/>
              <a:ext cx="12700" cy="0"/>
            </a:xfrm>
            <a:custGeom>
              <a:avLst/>
              <a:gdLst>
                <a:gd name="T0" fmla="*/ 8 w 8"/>
                <a:gd name="T1" fmla="*/ 0 w 8"/>
                <a:gd name="T2" fmla="*/ 8 w 8"/>
              </a:gdLst>
              <a:ahLst/>
              <a:cxnLst>
                <a:cxn ang="0">
                  <a:pos x="T0" y="0"/>
                </a:cxn>
                <a:cxn ang="0">
                  <a:pos x="T1" y="0"/>
                </a:cxn>
                <a:cxn ang="0">
                  <a:pos x="T2" y="0"/>
                </a:cxn>
              </a:cxnLst>
              <a:rect l="0" t="0" r="r" b="b"/>
              <a:pathLst>
                <a:path w="8">
                  <a:moveTo>
                    <a:pt x="8" y="0"/>
                  </a:moveTo>
                  <a:lnTo>
                    <a:pt x="0" y="0"/>
                  </a:lnTo>
                  <a:lnTo>
                    <a:pt x="8" y="0"/>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Line 76"/>
            <p:cNvSpPr>
              <a:spLocks noChangeShapeType="1"/>
            </p:cNvSpPr>
            <p:nvPr/>
          </p:nvSpPr>
          <p:spPr bwMode="auto">
            <a:xfrm>
              <a:off x="4164013" y="6440932"/>
              <a:ext cx="1270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78"/>
            <p:cNvSpPr>
              <a:spLocks/>
            </p:cNvSpPr>
            <p:nvPr/>
          </p:nvSpPr>
          <p:spPr bwMode="auto">
            <a:xfrm flipH="1">
              <a:off x="3670301" y="5452753"/>
              <a:ext cx="719138" cy="723900"/>
            </a:xfrm>
            <a:custGeom>
              <a:avLst/>
              <a:gdLst>
                <a:gd name="T0" fmla="*/ 216 w 226"/>
                <a:gd name="T1" fmla="*/ 84 h 226"/>
                <a:gd name="T2" fmla="*/ 195 w 226"/>
                <a:gd name="T3" fmla="*/ 65 h 226"/>
                <a:gd name="T4" fmla="*/ 194 w 226"/>
                <a:gd name="T5" fmla="*/ 64 h 226"/>
                <a:gd name="T6" fmla="*/ 194 w 226"/>
                <a:gd name="T7" fmla="*/ 63 h 226"/>
                <a:gd name="T8" fmla="*/ 188 w 226"/>
                <a:gd name="T9" fmla="*/ 35 h 226"/>
                <a:gd name="T10" fmla="*/ 139 w 226"/>
                <a:gd name="T11" fmla="*/ 10 h 226"/>
                <a:gd name="T12" fmla="*/ 83 w 226"/>
                <a:gd name="T13" fmla="*/ 9 h 226"/>
                <a:gd name="T14" fmla="*/ 65 w 226"/>
                <a:gd name="T15" fmla="*/ 30 h 226"/>
                <a:gd name="T16" fmla="*/ 64 w 226"/>
                <a:gd name="T17" fmla="*/ 31 h 226"/>
                <a:gd name="T18" fmla="*/ 63 w 226"/>
                <a:gd name="T19" fmla="*/ 31 h 226"/>
                <a:gd name="T20" fmla="*/ 35 w 226"/>
                <a:gd name="T21" fmla="*/ 38 h 226"/>
                <a:gd name="T22" fmla="*/ 10 w 226"/>
                <a:gd name="T23" fmla="*/ 87 h 226"/>
                <a:gd name="T24" fmla="*/ 9 w 226"/>
                <a:gd name="T25" fmla="*/ 142 h 226"/>
                <a:gd name="T26" fmla="*/ 30 w 226"/>
                <a:gd name="T27" fmla="*/ 161 h 226"/>
                <a:gd name="T28" fmla="*/ 31 w 226"/>
                <a:gd name="T29" fmla="*/ 161 h 226"/>
                <a:gd name="T30" fmla="*/ 31 w 226"/>
                <a:gd name="T31" fmla="*/ 162 h 226"/>
                <a:gd name="T32" fmla="*/ 37 w 226"/>
                <a:gd name="T33" fmla="*/ 190 h 226"/>
                <a:gd name="T34" fmla="*/ 87 w 226"/>
                <a:gd name="T35" fmla="*/ 215 h 226"/>
                <a:gd name="T36" fmla="*/ 142 w 226"/>
                <a:gd name="T37" fmla="*/ 216 h 226"/>
                <a:gd name="T38" fmla="*/ 161 w 226"/>
                <a:gd name="T39" fmla="*/ 195 h 226"/>
                <a:gd name="T40" fmla="*/ 161 w 226"/>
                <a:gd name="T41" fmla="*/ 195 h 226"/>
                <a:gd name="T42" fmla="*/ 162 w 226"/>
                <a:gd name="T43" fmla="*/ 194 h 226"/>
                <a:gd name="T44" fmla="*/ 190 w 226"/>
                <a:gd name="T45" fmla="*/ 188 h 226"/>
                <a:gd name="T46" fmla="*/ 215 w 226"/>
                <a:gd name="T47" fmla="*/ 139 h 226"/>
                <a:gd name="T48" fmla="*/ 216 w 226"/>
                <a:gd name="T49" fmla="*/ 8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6" h="226">
                  <a:moveTo>
                    <a:pt x="216" y="84"/>
                  </a:moveTo>
                  <a:cubicBezTo>
                    <a:pt x="211" y="75"/>
                    <a:pt x="204" y="69"/>
                    <a:pt x="195" y="65"/>
                  </a:cubicBezTo>
                  <a:cubicBezTo>
                    <a:pt x="194" y="64"/>
                    <a:pt x="194" y="64"/>
                    <a:pt x="194" y="64"/>
                  </a:cubicBezTo>
                  <a:cubicBezTo>
                    <a:pt x="194" y="63"/>
                    <a:pt x="194" y="63"/>
                    <a:pt x="194" y="63"/>
                  </a:cubicBezTo>
                  <a:cubicBezTo>
                    <a:pt x="195" y="53"/>
                    <a:pt x="193" y="44"/>
                    <a:pt x="188" y="35"/>
                  </a:cubicBezTo>
                  <a:cubicBezTo>
                    <a:pt x="178" y="20"/>
                    <a:pt x="160" y="11"/>
                    <a:pt x="139" y="10"/>
                  </a:cubicBezTo>
                  <a:cubicBezTo>
                    <a:pt x="119" y="1"/>
                    <a:pt x="99" y="0"/>
                    <a:pt x="83" y="9"/>
                  </a:cubicBezTo>
                  <a:cubicBezTo>
                    <a:pt x="75" y="14"/>
                    <a:pt x="69" y="21"/>
                    <a:pt x="65" y="30"/>
                  </a:cubicBezTo>
                  <a:cubicBezTo>
                    <a:pt x="64" y="31"/>
                    <a:pt x="64" y="31"/>
                    <a:pt x="64" y="31"/>
                  </a:cubicBezTo>
                  <a:cubicBezTo>
                    <a:pt x="63" y="31"/>
                    <a:pt x="63" y="31"/>
                    <a:pt x="63" y="31"/>
                  </a:cubicBezTo>
                  <a:cubicBezTo>
                    <a:pt x="53" y="31"/>
                    <a:pt x="44" y="33"/>
                    <a:pt x="35" y="38"/>
                  </a:cubicBezTo>
                  <a:cubicBezTo>
                    <a:pt x="20" y="47"/>
                    <a:pt x="11" y="65"/>
                    <a:pt x="10" y="87"/>
                  </a:cubicBezTo>
                  <a:cubicBezTo>
                    <a:pt x="1" y="106"/>
                    <a:pt x="0" y="126"/>
                    <a:pt x="9" y="142"/>
                  </a:cubicBezTo>
                  <a:cubicBezTo>
                    <a:pt x="14" y="150"/>
                    <a:pt x="21" y="156"/>
                    <a:pt x="30" y="161"/>
                  </a:cubicBezTo>
                  <a:cubicBezTo>
                    <a:pt x="31" y="161"/>
                    <a:pt x="31" y="161"/>
                    <a:pt x="31" y="161"/>
                  </a:cubicBezTo>
                  <a:cubicBezTo>
                    <a:pt x="31" y="162"/>
                    <a:pt x="31" y="162"/>
                    <a:pt x="31" y="162"/>
                  </a:cubicBezTo>
                  <a:cubicBezTo>
                    <a:pt x="31" y="172"/>
                    <a:pt x="33" y="182"/>
                    <a:pt x="37" y="190"/>
                  </a:cubicBezTo>
                  <a:cubicBezTo>
                    <a:pt x="47" y="206"/>
                    <a:pt x="65" y="214"/>
                    <a:pt x="87" y="215"/>
                  </a:cubicBezTo>
                  <a:cubicBezTo>
                    <a:pt x="106" y="225"/>
                    <a:pt x="126" y="226"/>
                    <a:pt x="142" y="216"/>
                  </a:cubicBezTo>
                  <a:cubicBezTo>
                    <a:pt x="150" y="212"/>
                    <a:pt x="156" y="204"/>
                    <a:pt x="161" y="195"/>
                  </a:cubicBezTo>
                  <a:cubicBezTo>
                    <a:pt x="161" y="195"/>
                    <a:pt x="161" y="195"/>
                    <a:pt x="161" y="195"/>
                  </a:cubicBezTo>
                  <a:cubicBezTo>
                    <a:pt x="162" y="194"/>
                    <a:pt x="162" y="194"/>
                    <a:pt x="162" y="194"/>
                  </a:cubicBezTo>
                  <a:cubicBezTo>
                    <a:pt x="172" y="195"/>
                    <a:pt x="182" y="193"/>
                    <a:pt x="190" y="188"/>
                  </a:cubicBezTo>
                  <a:cubicBezTo>
                    <a:pt x="205" y="179"/>
                    <a:pt x="214" y="161"/>
                    <a:pt x="215" y="139"/>
                  </a:cubicBezTo>
                  <a:cubicBezTo>
                    <a:pt x="224" y="119"/>
                    <a:pt x="226" y="99"/>
                    <a:pt x="216" y="84"/>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79"/>
            <p:cNvSpPr>
              <a:spLocks/>
            </p:cNvSpPr>
            <p:nvPr/>
          </p:nvSpPr>
          <p:spPr bwMode="auto">
            <a:xfrm flipH="1">
              <a:off x="3841751" y="5624203"/>
              <a:ext cx="376238" cy="381000"/>
            </a:xfrm>
            <a:custGeom>
              <a:avLst/>
              <a:gdLst>
                <a:gd name="T0" fmla="*/ 102 w 118"/>
                <a:gd name="T1" fmla="*/ 62 h 119"/>
                <a:gd name="T2" fmla="*/ 117 w 118"/>
                <a:gd name="T3" fmla="*/ 48 h 119"/>
                <a:gd name="T4" fmla="*/ 105 w 118"/>
                <a:gd name="T5" fmla="*/ 42 h 119"/>
                <a:gd name="T6" fmla="*/ 110 w 118"/>
                <a:gd name="T7" fmla="*/ 29 h 119"/>
                <a:gd name="T8" fmla="*/ 86 w 118"/>
                <a:gd name="T9" fmla="*/ 30 h 119"/>
                <a:gd name="T10" fmla="*/ 84 w 118"/>
                <a:gd name="T11" fmla="*/ 6 h 119"/>
                <a:gd name="T12" fmla="*/ 70 w 118"/>
                <a:gd name="T13" fmla="*/ 14 h 119"/>
                <a:gd name="T14" fmla="*/ 60 w 118"/>
                <a:gd name="T15" fmla="*/ 1 h 119"/>
                <a:gd name="T16" fmla="*/ 50 w 118"/>
                <a:gd name="T17" fmla="*/ 15 h 119"/>
                <a:gd name="T18" fmla="*/ 35 w 118"/>
                <a:gd name="T19" fmla="*/ 5 h 119"/>
                <a:gd name="T20" fmla="*/ 31 w 118"/>
                <a:gd name="T21" fmla="*/ 20 h 119"/>
                <a:gd name="T22" fmla="*/ 16 w 118"/>
                <a:gd name="T23" fmla="*/ 19 h 119"/>
                <a:gd name="T24" fmla="*/ 20 w 118"/>
                <a:gd name="T25" fmla="*/ 37 h 119"/>
                <a:gd name="T26" fmla="*/ 2 w 118"/>
                <a:gd name="T27" fmla="*/ 42 h 119"/>
                <a:gd name="T28" fmla="*/ 15 w 118"/>
                <a:gd name="T29" fmla="*/ 58 h 119"/>
                <a:gd name="T30" fmla="*/ 1 w 118"/>
                <a:gd name="T31" fmla="*/ 71 h 119"/>
                <a:gd name="T32" fmla="*/ 12 w 118"/>
                <a:gd name="T33" fmla="*/ 78 h 119"/>
                <a:gd name="T34" fmla="*/ 8 w 118"/>
                <a:gd name="T35" fmla="*/ 90 h 119"/>
                <a:gd name="T36" fmla="*/ 31 w 118"/>
                <a:gd name="T37" fmla="*/ 89 h 119"/>
                <a:gd name="T38" fmla="*/ 33 w 118"/>
                <a:gd name="T39" fmla="*/ 113 h 119"/>
                <a:gd name="T40" fmla="*/ 48 w 118"/>
                <a:gd name="T41" fmla="*/ 105 h 119"/>
                <a:gd name="T42" fmla="*/ 57 w 118"/>
                <a:gd name="T43" fmla="*/ 119 h 119"/>
                <a:gd name="T44" fmla="*/ 67 w 118"/>
                <a:gd name="T45" fmla="*/ 105 h 119"/>
                <a:gd name="T46" fmla="*/ 82 w 118"/>
                <a:gd name="T47" fmla="*/ 114 h 119"/>
                <a:gd name="T48" fmla="*/ 86 w 118"/>
                <a:gd name="T49" fmla="*/ 99 h 119"/>
                <a:gd name="T50" fmla="*/ 101 w 118"/>
                <a:gd name="T51" fmla="*/ 101 h 119"/>
                <a:gd name="T52" fmla="*/ 97 w 118"/>
                <a:gd name="T53" fmla="*/ 83 h 119"/>
                <a:gd name="T54" fmla="*/ 115 w 118"/>
                <a:gd name="T55" fmla="*/ 77 h 119"/>
                <a:gd name="T56" fmla="*/ 102 w 118"/>
                <a:gd name="T57"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8" h="119">
                  <a:moveTo>
                    <a:pt x="102" y="62"/>
                  </a:moveTo>
                  <a:cubicBezTo>
                    <a:pt x="112" y="57"/>
                    <a:pt x="118" y="52"/>
                    <a:pt x="117" y="48"/>
                  </a:cubicBezTo>
                  <a:cubicBezTo>
                    <a:pt x="116" y="45"/>
                    <a:pt x="112" y="43"/>
                    <a:pt x="105" y="42"/>
                  </a:cubicBezTo>
                  <a:cubicBezTo>
                    <a:pt x="109" y="36"/>
                    <a:pt x="111" y="32"/>
                    <a:pt x="110" y="29"/>
                  </a:cubicBezTo>
                  <a:cubicBezTo>
                    <a:pt x="107" y="25"/>
                    <a:pt x="98" y="26"/>
                    <a:pt x="86" y="30"/>
                  </a:cubicBezTo>
                  <a:cubicBezTo>
                    <a:pt x="89" y="17"/>
                    <a:pt x="88" y="8"/>
                    <a:pt x="84" y="6"/>
                  </a:cubicBezTo>
                  <a:cubicBezTo>
                    <a:pt x="81" y="5"/>
                    <a:pt x="76" y="8"/>
                    <a:pt x="70" y="14"/>
                  </a:cubicBezTo>
                  <a:cubicBezTo>
                    <a:pt x="67" y="6"/>
                    <a:pt x="64" y="1"/>
                    <a:pt x="60" y="1"/>
                  </a:cubicBezTo>
                  <a:cubicBezTo>
                    <a:pt x="56" y="0"/>
                    <a:pt x="53" y="6"/>
                    <a:pt x="50" y="15"/>
                  </a:cubicBezTo>
                  <a:cubicBezTo>
                    <a:pt x="44" y="7"/>
                    <a:pt x="39" y="4"/>
                    <a:pt x="35" y="5"/>
                  </a:cubicBezTo>
                  <a:cubicBezTo>
                    <a:pt x="32" y="7"/>
                    <a:pt x="31" y="12"/>
                    <a:pt x="31" y="20"/>
                  </a:cubicBezTo>
                  <a:cubicBezTo>
                    <a:pt x="24" y="17"/>
                    <a:pt x="18" y="16"/>
                    <a:pt x="16" y="19"/>
                  </a:cubicBezTo>
                  <a:cubicBezTo>
                    <a:pt x="13" y="21"/>
                    <a:pt x="15" y="28"/>
                    <a:pt x="20" y="37"/>
                  </a:cubicBezTo>
                  <a:cubicBezTo>
                    <a:pt x="10" y="37"/>
                    <a:pt x="3" y="38"/>
                    <a:pt x="2" y="42"/>
                  </a:cubicBezTo>
                  <a:cubicBezTo>
                    <a:pt x="1" y="46"/>
                    <a:pt x="6" y="52"/>
                    <a:pt x="15" y="58"/>
                  </a:cubicBezTo>
                  <a:cubicBezTo>
                    <a:pt x="5" y="62"/>
                    <a:pt x="0" y="67"/>
                    <a:pt x="1" y="71"/>
                  </a:cubicBezTo>
                  <a:cubicBezTo>
                    <a:pt x="1" y="75"/>
                    <a:pt x="5" y="77"/>
                    <a:pt x="12" y="78"/>
                  </a:cubicBezTo>
                  <a:cubicBezTo>
                    <a:pt x="8" y="83"/>
                    <a:pt x="6" y="87"/>
                    <a:pt x="8" y="90"/>
                  </a:cubicBezTo>
                  <a:cubicBezTo>
                    <a:pt x="10" y="94"/>
                    <a:pt x="19" y="93"/>
                    <a:pt x="31" y="89"/>
                  </a:cubicBezTo>
                  <a:cubicBezTo>
                    <a:pt x="29" y="102"/>
                    <a:pt x="29" y="111"/>
                    <a:pt x="33" y="113"/>
                  </a:cubicBezTo>
                  <a:cubicBezTo>
                    <a:pt x="36" y="115"/>
                    <a:pt x="42" y="112"/>
                    <a:pt x="48" y="105"/>
                  </a:cubicBezTo>
                  <a:cubicBezTo>
                    <a:pt x="50" y="114"/>
                    <a:pt x="53" y="119"/>
                    <a:pt x="57" y="119"/>
                  </a:cubicBezTo>
                  <a:cubicBezTo>
                    <a:pt x="61" y="119"/>
                    <a:pt x="64" y="114"/>
                    <a:pt x="67" y="105"/>
                  </a:cubicBezTo>
                  <a:cubicBezTo>
                    <a:pt x="73" y="112"/>
                    <a:pt x="79" y="116"/>
                    <a:pt x="82" y="114"/>
                  </a:cubicBezTo>
                  <a:cubicBezTo>
                    <a:pt x="85" y="113"/>
                    <a:pt x="86" y="107"/>
                    <a:pt x="86" y="99"/>
                  </a:cubicBezTo>
                  <a:cubicBezTo>
                    <a:pt x="93" y="103"/>
                    <a:pt x="99" y="103"/>
                    <a:pt x="101" y="101"/>
                  </a:cubicBezTo>
                  <a:cubicBezTo>
                    <a:pt x="104" y="98"/>
                    <a:pt x="102" y="91"/>
                    <a:pt x="97" y="83"/>
                  </a:cubicBezTo>
                  <a:cubicBezTo>
                    <a:pt x="107" y="83"/>
                    <a:pt x="114" y="81"/>
                    <a:pt x="115" y="77"/>
                  </a:cubicBezTo>
                  <a:cubicBezTo>
                    <a:pt x="116" y="73"/>
                    <a:pt x="111" y="68"/>
                    <a:pt x="102" y="62"/>
                  </a:cubicBezTo>
                  <a:close/>
                </a:path>
              </a:pathLst>
            </a:custGeom>
            <a:solidFill>
              <a:schemeClr val="accent1">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82"/>
            <p:cNvSpPr>
              <a:spLocks/>
            </p:cNvSpPr>
            <p:nvPr/>
          </p:nvSpPr>
          <p:spPr bwMode="auto">
            <a:xfrm flipH="1">
              <a:off x="4379878" y="5958857"/>
              <a:ext cx="95250" cy="104775"/>
            </a:xfrm>
            <a:custGeom>
              <a:avLst/>
              <a:gdLst>
                <a:gd name="T0" fmla="*/ 25 w 30"/>
                <a:gd name="T1" fmla="*/ 23 h 33"/>
                <a:gd name="T2" fmla="*/ 7 w 30"/>
                <a:gd name="T3" fmla="*/ 30 h 33"/>
                <a:gd name="T4" fmla="*/ 4 w 30"/>
                <a:gd name="T5" fmla="*/ 11 h 33"/>
                <a:gd name="T6" fmla="*/ 22 w 30"/>
                <a:gd name="T7" fmla="*/ 4 h 33"/>
                <a:gd name="T8" fmla="*/ 25 w 30"/>
                <a:gd name="T9" fmla="*/ 23 h 33"/>
              </a:gdLst>
              <a:ahLst/>
              <a:cxnLst>
                <a:cxn ang="0">
                  <a:pos x="T0" y="T1"/>
                </a:cxn>
                <a:cxn ang="0">
                  <a:pos x="T2" y="T3"/>
                </a:cxn>
                <a:cxn ang="0">
                  <a:pos x="T4" y="T5"/>
                </a:cxn>
                <a:cxn ang="0">
                  <a:pos x="T6" y="T7"/>
                </a:cxn>
                <a:cxn ang="0">
                  <a:pos x="T8" y="T9"/>
                </a:cxn>
              </a:cxnLst>
              <a:rect l="0" t="0" r="r" b="b"/>
              <a:pathLst>
                <a:path w="30" h="33">
                  <a:moveTo>
                    <a:pt x="25" y="23"/>
                  </a:moveTo>
                  <a:cubicBezTo>
                    <a:pt x="21" y="30"/>
                    <a:pt x="13" y="33"/>
                    <a:pt x="7" y="30"/>
                  </a:cubicBezTo>
                  <a:cubicBezTo>
                    <a:pt x="1" y="27"/>
                    <a:pt x="0" y="18"/>
                    <a:pt x="4" y="11"/>
                  </a:cubicBezTo>
                  <a:cubicBezTo>
                    <a:pt x="8" y="3"/>
                    <a:pt x="16" y="0"/>
                    <a:pt x="22" y="4"/>
                  </a:cubicBezTo>
                  <a:cubicBezTo>
                    <a:pt x="28" y="7"/>
                    <a:pt x="30" y="15"/>
                    <a:pt x="25" y="23"/>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83"/>
            <p:cNvSpPr>
              <a:spLocks/>
            </p:cNvSpPr>
            <p:nvPr/>
          </p:nvSpPr>
          <p:spPr bwMode="auto">
            <a:xfrm flipH="1">
              <a:off x="4529761" y="5694756"/>
              <a:ext cx="475102" cy="473402"/>
            </a:xfrm>
            <a:custGeom>
              <a:avLst/>
              <a:gdLst>
                <a:gd name="T0" fmla="*/ 133 w 139"/>
                <a:gd name="T1" fmla="*/ 54 h 138"/>
                <a:gd name="T2" fmla="*/ 121 w 139"/>
                <a:gd name="T3" fmla="*/ 42 h 138"/>
                <a:gd name="T4" fmla="*/ 120 w 139"/>
                <a:gd name="T5" fmla="*/ 41 h 138"/>
                <a:gd name="T6" fmla="*/ 120 w 139"/>
                <a:gd name="T7" fmla="*/ 41 h 138"/>
                <a:gd name="T8" fmla="*/ 117 w 139"/>
                <a:gd name="T9" fmla="*/ 24 h 138"/>
                <a:gd name="T10" fmla="*/ 88 w 139"/>
                <a:gd name="T11" fmla="*/ 7 h 138"/>
                <a:gd name="T12" fmla="*/ 54 w 139"/>
                <a:gd name="T13" fmla="*/ 5 h 138"/>
                <a:gd name="T14" fmla="*/ 42 w 139"/>
                <a:gd name="T15" fmla="*/ 18 h 138"/>
                <a:gd name="T16" fmla="*/ 42 w 139"/>
                <a:gd name="T17" fmla="*/ 18 h 138"/>
                <a:gd name="T18" fmla="*/ 41 w 139"/>
                <a:gd name="T19" fmla="*/ 18 h 138"/>
                <a:gd name="T20" fmla="*/ 24 w 139"/>
                <a:gd name="T21" fmla="*/ 21 h 138"/>
                <a:gd name="T22" fmla="*/ 8 w 139"/>
                <a:gd name="T23" fmla="*/ 50 h 138"/>
                <a:gd name="T24" fmla="*/ 5 w 139"/>
                <a:gd name="T25" fmla="*/ 84 h 138"/>
                <a:gd name="T26" fmla="*/ 18 w 139"/>
                <a:gd name="T27" fmla="*/ 96 h 138"/>
                <a:gd name="T28" fmla="*/ 18 w 139"/>
                <a:gd name="T29" fmla="*/ 96 h 138"/>
                <a:gd name="T30" fmla="*/ 19 w 139"/>
                <a:gd name="T31" fmla="*/ 97 h 138"/>
                <a:gd name="T32" fmla="*/ 22 w 139"/>
                <a:gd name="T33" fmla="*/ 114 h 138"/>
                <a:gd name="T34" fmla="*/ 51 w 139"/>
                <a:gd name="T35" fmla="*/ 131 h 138"/>
                <a:gd name="T36" fmla="*/ 84 w 139"/>
                <a:gd name="T37" fmla="*/ 133 h 138"/>
                <a:gd name="T38" fmla="*/ 96 w 139"/>
                <a:gd name="T39" fmla="*/ 120 h 138"/>
                <a:gd name="T40" fmla="*/ 97 w 139"/>
                <a:gd name="T41" fmla="*/ 120 h 138"/>
                <a:gd name="T42" fmla="*/ 97 w 139"/>
                <a:gd name="T43" fmla="*/ 120 h 138"/>
                <a:gd name="T44" fmla="*/ 114 w 139"/>
                <a:gd name="T45" fmla="*/ 117 h 138"/>
                <a:gd name="T46" fmla="*/ 131 w 139"/>
                <a:gd name="T47" fmla="*/ 87 h 138"/>
                <a:gd name="T48" fmla="*/ 133 w 139"/>
                <a:gd name="T49" fmla="*/ 5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9" h="138">
                  <a:moveTo>
                    <a:pt x="133" y="54"/>
                  </a:moveTo>
                  <a:cubicBezTo>
                    <a:pt x="130" y="49"/>
                    <a:pt x="126" y="45"/>
                    <a:pt x="121" y="42"/>
                  </a:cubicBezTo>
                  <a:cubicBezTo>
                    <a:pt x="120" y="41"/>
                    <a:pt x="120" y="41"/>
                    <a:pt x="120" y="41"/>
                  </a:cubicBezTo>
                  <a:cubicBezTo>
                    <a:pt x="120" y="41"/>
                    <a:pt x="120" y="41"/>
                    <a:pt x="120" y="41"/>
                  </a:cubicBezTo>
                  <a:cubicBezTo>
                    <a:pt x="121" y="35"/>
                    <a:pt x="120" y="29"/>
                    <a:pt x="117" y="24"/>
                  </a:cubicBezTo>
                  <a:cubicBezTo>
                    <a:pt x="112" y="14"/>
                    <a:pt x="101" y="9"/>
                    <a:pt x="88" y="7"/>
                  </a:cubicBezTo>
                  <a:cubicBezTo>
                    <a:pt x="76" y="1"/>
                    <a:pt x="64" y="0"/>
                    <a:pt x="54" y="5"/>
                  </a:cubicBezTo>
                  <a:cubicBezTo>
                    <a:pt x="49" y="8"/>
                    <a:pt x="45" y="12"/>
                    <a:pt x="42" y="18"/>
                  </a:cubicBezTo>
                  <a:cubicBezTo>
                    <a:pt x="42" y="18"/>
                    <a:pt x="42" y="18"/>
                    <a:pt x="42" y="18"/>
                  </a:cubicBezTo>
                  <a:cubicBezTo>
                    <a:pt x="41" y="18"/>
                    <a:pt x="41" y="18"/>
                    <a:pt x="41" y="18"/>
                  </a:cubicBezTo>
                  <a:cubicBezTo>
                    <a:pt x="35" y="17"/>
                    <a:pt x="30" y="18"/>
                    <a:pt x="24" y="21"/>
                  </a:cubicBezTo>
                  <a:cubicBezTo>
                    <a:pt x="15" y="26"/>
                    <a:pt x="9" y="37"/>
                    <a:pt x="8" y="50"/>
                  </a:cubicBezTo>
                  <a:cubicBezTo>
                    <a:pt x="1" y="62"/>
                    <a:pt x="0" y="74"/>
                    <a:pt x="5" y="84"/>
                  </a:cubicBezTo>
                  <a:cubicBezTo>
                    <a:pt x="8" y="89"/>
                    <a:pt x="13" y="93"/>
                    <a:pt x="18" y="96"/>
                  </a:cubicBezTo>
                  <a:cubicBezTo>
                    <a:pt x="18" y="96"/>
                    <a:pt x="18" y="96"/>
                    <a:pt x="18" y="96"/>
                  </a:cubicBezTo>
                  <a:cubicBezTo>
                    <a:pt x="19" y="97"/>
                    <a:pt x="19" y="97"/>
                    <a:pt x="19" y="97"/>
                  </a:cubicBezTo>
                  <a:cubicBezTo>
                    <a:pt x="18" y="103"/>
                    <a:pt x="19" y="109"/>
                    <a:pt x="22" y="114"/>
                  </a:cubicBezTo>
                  <a:cubicBezTo>
                    <a:pt x="27" y="124"/>
                    <a:pt x="38" y="129"/>
                    <a:pt x="51" y="131"/>
                  </a:cubicBezTo>
                  <a:cubicBezTo>
                    <a:pt x="63" y="137"/>
                    <a:pt x="75" y="138"/>
                    <a:pt x="84" y="133"/>
                  </a:cubicBezTo>
                  <a:cubicBezTo>
                    <a:pt x="90" y="130"/>
                    <a:pt x="94" y="126"/>
                    <a:pt x="96" y="120"/>
                  </a:cubicBezTo>
                  <a:cubicBezTo>
                    <a:pt x="97" y="120"/>
                    <a:pt x="97" y="120"/>
                    <a:pt x="97" y="120"/>
                  </a:cubicBezTo>
                  <a:cubicBezTo>
                    <a:pt x="97" y="120"/>
                    <a:pt x="97" y="120"/>
                    <a:pt x="97" y="120"/>
                  </a:cubicBezTo>
                  <a:cubicBezTo>
                    <a:pt x="103" y="120"/>
                    <a:pt x="109" y="120"/>
                    <a:pt x="114" y="117"/>
                  </a:cubicBezTo>
                  <a:cubicBezTo>
                    <a:pt x="124" y="111"/>
                    <a:pt x="130" y="101"/>
                    <a:pt x="131" y="87"/>
                  </a:cubicBezTo>
                  <a:cubicBezTo>
                    <a:pt x="137" y="76"/>
                    <a:pt x="139" y="64"/>
                    <a:pt x="133" y="54"/>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4"/>
            <p:cNvSpPr>
              <a:spLocks/>
            </p:cNvSpPr>
            <p:nvPr/>
          </p:nvSpPr>
          <p:spPr bwMode="auto">
            <a:xfrm flipH="1">
              <a:off x="2731164" y="5297224"/>
              <a:ext cx="302060" cy="296022"/>
            </a:xfrm>
            <a:custGeom>
              <a:avLst/>
              <a:gdLst>
                <a:gd name="T0" fmla="*/ 49 w 50"/>
                <a:gd name="T1" fmla="*/ 26 h 49"/>
                <a:gd name="T2" fmla="*/ 48 w 50"/>
                <a:gd name="T3" fmla="*/ 20 h 49"/>
                <a:gd name="T4" fmla="*/ 47 w 50"/>
                <a:gd name="T5" fmla="*/ 13 h 49"/>
                <a:gd name="T6" fmla="*/ 37 w 50"/>
                <a:gd name="T7" fmla="*/ 7 h 49"/>
                <a:gd name="T8" fmla="*/ 27 w 50"/>
                <a:gd name="T9" fmla="*/ 0 h 49"/>
                <a:gd name="T10" fmla="*/ 20 w 50"/>
                <a:gd name="T11" fmla="*/ 2 h 49"/>
                <a:gd name="T12" fmla="*/ 13 w 50"/>
                <a:gd name="T13" fmla="*/ 3 h 49"/>
                <a:gd name="T14" fmla="*/ 7 w 50"/>
                <a:gd name="T15" fmla="*/ 13 h 49"/>
                <a:gd name="T16" fmla="*/ 0 w 50"/>
                <a:gd name="T17" fmla="*/ 23 h 49"/>
                <a:gd name="T18" fmla="*/ 2 w 50"/>
                <a:gd name="T19" fmla="*/ 30 h 49"/>
                <a:gd name="T20" fmla="*/ 3 w 50"/>
                <a:gd name="T21" fmla="*/ 36 h 49"/>
                <a:gd name="T22" fmla="*/ 13 w 50"/>
                <a:gd name="T23" fmla="*/ 43 h 49"/>
                <a:gd name="T24" fmla="*/ 23 w 50"/>
                <a:gd name="T25" fmla="*/ 49 h 49"/>
                <a:gd name="T26" fmla="*/ 30 w 50"/>
                <a:gd name="T27" fmla="*/ 48 h 49"/>
                <a:gd name="T28" fmla="*/ 37 w 50"/>
                <a:gd name="T29" fmla="*/ 46 h 49"/>
                <a:gd name="T30" fmla="*/ 43 w 50"/>
                <a:gd name="T31" fmla="*/ 37 h 49"/>
                <a:gd name="T32" fmla="*/ 49 w 50"/>
                <a:gd name="T33" fmla="*/ 2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49">
                  <a:moveTo>
                    <a:pt x="49" y="26"/>
                  </a:moveTo>
                  <a:cubicBezTo>
                    <a:pt x="50" y="24"/>
                    <a:pt x="49" y="22"/>
                    <a:pt x="48" y="20"/>
                  </a:cubicBezTo>
                  <a:cubicBezTo>
                    <a:pt x="48" y="17"/>
                    <a:pt x="48" y="15"/>
                    <a:pt x="47" y="13"/>
                  </a:cubicBezTo>
                  <a:cubicBezTo>
                    <a:pt x="45" y="10"/>
                    <a:pt x="41" y="7"/>
                    <a:pt x="37" y="7"/>
                  </a:cubicBezTo>
                  <a:cubicBezTo>
                    <a:pt x="34" y="3"/>
                    <a:pt x="31" y="0"/>
                    <a:pt x="27" y="0"/>
                  </a:cubicBezTo>
                  <a:cubicBezTo>
                    <a:pt x="24" y="0"/>
                    <a:pt x="22" y="1"/>
                    <a:pt x="20" y="2"/>
                  </a:cubicBezTo>
                  <a:cubicBezTo>
                    <a:pt x="18" y="2"/>
                    <a:pt x="15" y="2"/>
                    <a:pt x="13" y="3"/>
                  </a:cubicBezTo>
                  <a:cubicBezTo>
                    <a:pt x="10" y="5"/>
                    <a:pt x="7" y="9"/>
                    <a:pt x="7" y="13"/>
                  </a:cubicBezTo>
                  <a:cubicBezTo>
                    <a:pt x="3" y="16"/>
                    <a:pt x="1" y="19"/>
                    <a:pt x="0" y="23"/>
                  </a:cubicBezTo>
                  <a:cubicBezTo>
                    <a:pt x="0" y="25"/>
                    <a:pt x="1" y="28"/>
                    <a:pt x="2" y="30"/>
                  </a:cubicBezTo>
                  <a:cubicBezTo>
                    <a:pt x="2" y="32"/>
                    <a:pt x="2" y="34"/>
                    <a:pt x="3" y="36"/>
                  </a:cubicBezTo>
                  <a:cubicBezTo>
                    <a:pt x="5" y="40"/>
                    <a:pt x="9" y="42"/>
                    <a:pt x="13" y="43"/>
                  </a:cubicBezTo>
                  <a:cubicBezTo>
                    <a:pt x="16" y="47"/>
                    <a:pt x="19" y="49"/>
                    <a:pt x="23" y="49"/>
                  </a:cubicBezTo>
                  <a:cubicBezTo>
                    <a:pt x="25" y="49"/>
                    <a:pt x="28" y="49"/>
                    <a:pt x="30" y="48"/>
                  </a:cubicBezTo>
                  <a:cubicBezTo>
                    <a:pt x="32" y="48"/>
                    <a:pt x="34" y="48"/>
                    <a:pt x="37" y="46"/>
                  </a:cubicBezTo>
                  <a:cubicBezTo>
                    <a:pt x="40" y="45"/>
                    <a:pt x="42" y="41"/>
                    <a:pt x="43" y="37"/>
                  </a:cubicBezTo>
                  <a:cubicBezTo>
                    <a:pt x="47" y="34"/>
                    <a:pt x="49" y="30"/>
                    <a:pt x="49" y="26"/>
                  </a:cubicBezTo>
                  <a:close/>
                </a:path>
              </a:pathLst>
            </a:custGeom>
            <a:gradFill>
              <a:gsLst>
                <a:gs pos="0">
                  <a:schemeClr val="accent2">
                    <a:lumMod val="60000"/>
                    <a:lumOff val="40000"/>
                  </a:schemeClr>
                </a:gs>
                <a:gs pos="56000">
                  <a:schemeClr val="accent2">
                    <a:lumMod val="75000"/>
                  </a:schemeClr>
                </a:gs>
              </a:gsLst>
              <a:path path="circle">
                <a:fillToRect l="50000" t="50000" r="50000" b="50000"/>
              </a:path>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80"/>
            <p:cNvSpPr>
              <a:spLocks/>
            </p:cNvSpPr>
            <p:nvPr/>
          </p:nvSpPr>
          <p:spPr bwMode="auto">
            <a:xfrm flipH="1" flipV="1">
              <a:off x="286013" y="4608615"/>
              <a:ext cx="95955" cy="95955"/>
            </a:xfrm>
            <a:custGeom>
              <a:avLst/>
              <a:gdLst>
                <a:gd name="T0" fmla="*/ 76 w 76"/>
                <a:gd name="T1" fmla="*/ 39 h 76"/>
                <a:gd name="T2" fmla="*/ 67 w 76"/>
                <a:gd name="T3" fmla="*/ 32 h 76"/>
                <a:gd name="T4" fmla="*/ 73 w 76"/>
                <a:gd name="T5" fmla="*/ 23 h 76"/>
                <a:gd name="T6" fmla="*/ 62 w 76"/>
                <a:gd name="T7" fmla="*/ 20 h 76"/>
                <a:gd name="T8" fmla="*/ 63 w 76"/>
                <a:gd name="T9" fmla="*/ 10 h 76"/>
                <a:gd name="T10" fmla="*/ 49 w 76"/>
                <a:gd name="T11" fmla="*/ 15 h 76"/>
                <a:gd name="T12" fmla="*/ 43 w 76"/>
                <a:gd name="T13" fmla="*/ 0 h 76"/>
                <a:gd name="T14" fmla="*/ 37 w 76"/>
                <a:gd name="T15" fmla="*/ 6 h 76"/>
                <a:gd name="T16" fmla="*/ 31 w 76"/>
                <a:gd name="T17" fmla="*/ 0 h 76"/>
                <a:gd name="T18" fmla="*/ 26 w 76"/>
                <a:gd name="T19" fmla="*/ 13 h 76"/>
                <a:gd name="T20" fmla="*/ 13 w 76"/>
                <a:gd name="T21" fmla="*/ 9 h 76"/>
                <a:gd name="T22" fmla="*/ 15 w 76"/>
                <a:gd name="T23" fmla="*/ 21 h 76"/>
                <a:gd name="T24" fmla="*/ 3 w 76"/>
                <a:gd name="T25" fmla="*/ 23 h 76"/>
                <a:gd name="T26" fmla="*/ 8 w 76"/>
                <a:gd name="T27" fmla="*/ 31 h 76"/>
                <a:gd name="T28" fmla="*/ 0 w 76"/>
                <a:gd name="T29" fmla="*/ 37 h 76"/>
                <a:gd name="T30" fmla="*/ 9 w 76"/>
                <a:gd name="T31" fmla="*/ 44 h 76"/>
                <a:gd name="T32" fmla="*/ 3 w 76"/>
                <a:gd name="T33" fmla="*/ 53 h 76"/>
                <a:gd name="T34" fmla="*/ 13 w 76"/>
                <a:gd name="T35" fmla="*/ 56 h 76"/>
                <a:gd name="T36" fmla="*/ 12 w 76"/>
                <a:gd name="T37" fmla="*/ 66 h 76"/>
                <a:gd name="T38" fmla="*/ 27 w 76"/>
                <a:gd name="T39" fmla="*/ 61 h 76"/>
                <a:gd name="T40" fmla="*/ 32 w 76"/>
                <a:gd name="T41" fmla="*/ 76 h 76"/>
                <a:gd name="T42" fmla="*/ 38 w 76"/>
                <a:gd name="T43" fmla="*/ 70 h 76"/>
                <a:gd name="T44" fmla="*/ 45 w 76"/>
                <a:gd name="T45" fmla="*/ 76 h 76"/>
                <a:gd name="T46" fmla="*/ 50 w 76"/>
                <a:gd name="T47" fmla="*/ 63 h 76"/>
                <a:gd name="T48" fmla="*/ 62 w 76"/>
                <a:gd name="T49" fmla="*/ 67 h 76"/>
                <a:gd name="T50" fmla="*/ 61 w 76"/>
                <a:gd name="T51" fmla="*/ 55 h 76"/>
                <a:gd name="T52" fmla="*/ 73 w 76"/>
                <a:gd name="T53" fmla="*/ 53 h 76"/>
                <a:gd name="T54" fmla="*/ 68 w 76"/>
                <a:gd name="T55" fmla="*/ 45 h 76"/>
                <a:gd name="T56" fmla="*/ 76 w 76"/>
                <a:gd name="T57"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6" h="76">
                  <a:moveTo>
                    <a:pt x="76" y="39"/>
                  </a:moveTo>
                  <a:cubicBezTo>
                    <a:pt x="76" y="36"/>
                    <a:pt x="73" y="34"/>
                    <a:pt x="67" y="32"/>
                  </a:cubicBezTo>
                  <a:cubicBezTo>
                    <a:pt x="71" y="28"/>
                    <a:pt x="74" y="25"/>
                    <a:pt x="73" y="23"/>
                  </a:cubicBezTo>
                  <a:cubicBezTo>
                    <a:pt x="72" y="20"/>
                    <a:pt x="68" y="20"/>
                    <a:pt x="62" y="20"/>
                  </a:cubicBezTo>
                  <a:cubicBezTo>
                    <a:pt x="65" y="15"/>
                    <a:pt x="65" y="11"/>
                    <a:pt x="63" y="10"/>
                  </a:cubicBezTo>
                  <a:cubicBezTo>
                    <a:pt x="61" y="8"/>
                    <a:pt x="56" y="10"/>
                    <a:pt x="49" y="15"/>
                  </a:cubicBezTo>
                  <a:cubicBezTo>
                    <a:pt x="48" y="6"/>
                    <a:pt x="46" y="1"/>
                    <a:pt x="43" y="0"/>
                  </a:cubicBezTo>
                  <a:cubicBezTo>
                    <a:pt x="41" y="0"/>
                    <a:pt x="39" y="2"/>
                    <a:pt x="37" y="6"/>
                  </a:cubicBezTo>
                  <a:cubicBezTo>
                    <a:pt x="35" y="2"/>
                    <a:pt x="33" y="0"/>
                    <a:pt x="31" y="0"/>
                  </a:cubicBezTo>
                  <a:cubicBezTo>
                    <a:pt x="28" y="1"/>
                    <a:pt x="26" y="6"/>
                    <a:pt x="26" y="13"/>
                  </a:cubicBezTo>
                  <a:cubicBezTo>
                    <a:pt x="20" y="9"/>
                    <a:pt x="16" y="7"/>
                    <a:pt x="13" y="9"/>
                  </a:cubicBezTo>
                  <a:cubicBezTo>
                    <a:pt x="11" y="10"/>
                    <a:pt x="12" y="15"/>
                    <a:pt x="15" y="21"/>
                  </a:cubicBezTo>
                  <a:cubicBezTo>
                    <a:pt x="8" y="20"/>
                    <a:pt x="4" y="20"/>
                    <a:pt x="3" y="23"/>
                  </a:cubicBezTo>
                  <a:cubicBezTo>
                    <a:pt x="2" y="25"/>
                    <a:pt x="4" y="28"/>
                    <a:pt x="8" y="31"/>
                  </a:cubicBezTo>
                  <a:cubicBezTo>
                    <a:pt x="3" y="33"/>
                    <a:pt x="0" y="35"/>
                    <a:pt x="0" y="37"/>
                  </a:cubicBezTo>
                  <a:cubicBezTo>
                    <a:pt x="0" y="40"/>
                    <a:pt x="3" y="42"/>
                    <a:pt x="9" y="44"/>
                  </a:cubicBezTo>
                  <a:cubicBezTo>
                    <a:pt x="4" y="48"/>
                    <a:pt x="2" y="51"/>
                    <a:pt x="3" y="53"/>
                  </a:cubicBezTo>
                  <a:cubicBezTo>
                    <a:pt x="4" y="56"/>
                    <a:pt x="8" y="56"/>
                    <a:pt x="13" y="56"/>
                  </a:cubicBezTo>
                  <a:cubicBezTo>
                    <a:pt x="11" y="61"/>
                    <a:pt x="10" y="65"/>
                    <a:pt x="12" y="66"/>
                  </a:cubicBezTo>
                  <a:cubicBezTo>
                    <a:pt x="14" y="68"/>
                    <a:pt x="20" y="66"/>
                    <a:pt x="27" y="61"/>
                  </a:cubicBezTo>
                  <a:cubicBezTo>
                    <a:pt x="27" y="70"/>
                    <a:pt x="29" y="75"/>
                    <a:pt x="32" y="76"/>
                  </a:cubicBezTo>
                  <a:cubicBezTo>
                    <a:pt x="34" y="76"/>
                    <a:pt x="36" y="74"/>
                    <a:pt x="38" y="70"/>
                  </a:cubicBezTo>
                  <a:cubicBezTo>
                    <a:pt x="41" y="74"/>
                    <a:pt x="43" y="76"/>
                    <a:pt x="45" y="76"/>
                  </a:cubicBezTo>
                  <a:cubicBezTo>
                    <a:pt x="48" y="75"/>
                    <a:pt x="49" y="70"/>
                    <a:pt x="50" y="63"/>
                  </a:cubicBezTo>
                  <a:cubicBezTo>
                    <a:pt x="55" y="67"/>
                    <a:pt x="60" y="69"/>
                    <a:pt x="62" y="67"/>
                  </a:cubicBezTo>
                  <a:cubicBezTo>
                    <a:pt x="64" y="66"/>
                    <a:pt x="63" y="61"/>
                    <a:pt x="61" y="55"/>
                  </a:cubicBezTo>
                  <a:cubicBezTo>
                    <a:pt x="67" y="56"/>
                    <a:pt x="72" y="56"/>
                    <a:pt x="73" y="53"/>
                  </a:cubicBezTo>
                  <a:cubicBezTo>
                    <a:pt x="74" y="51"/>
                    <a:pt x="72" y="48"/>
                    <a:pt x="68" y="45"/>
                  </a:cubicBezTo>
                  <a:cubicBezTo>
                    <a:pt x="73" y="43"/>
                    <a:pt x="76" y="41"/>
                    <a:pt x="76" y="39"/>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Oval 37"/>
            <p:cNvSpPr/>
            <p:nvPr/>
          </p:nvSpPr>
          <p:spPr>
            <a:xfrm>
              <a:off x="458072" y="4674864"/>
              <a:ext cx="76937" cy="7693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533688" y="4191000"/>
              <a:ext cx="36576" cy="3657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p:cNvSpPr/>
            <p:nvPr/>
          </p:nvSpPr>
          <p:spPr>
            <a:xfrm>
              <a:off x="367000" y="4849812"/>
              <a:ext cx="36576" cy="3657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p:cNvGrpSpPr/>
            <p:nvPr/>
          </p:nvGrpSpPr>
          <p:grpSpPr>
            <a:xfrm>
              <a:off x="803704" y="4858573"/>
              <a:ext cx="1154448" cy="1149586"/>
              <a:chOff x="4277517" y="3752400"/>
              <a:chExt cx="1154448" cy="1149586"/>
            </a:xfrm>
          </p:grpSpPr>
          <p:sp>
            <p:nvSpPr>
              <p:cNvPr id="42" name="Freeform 41"/>
              <p:cNvSpPr>
                <a:spLocks/>
              </p:cNvSpPr>
              <p:nvPr/>
            </p:nvSpPr>
            <p:spPr bwMode="auto">
              <a:xfrm rot="21259688" flipH="1">
                <a:off x="4277517" y="3752400"/>
                <a:ext cx="1154448" cy="1149586"/>
              </a:xfrm>
              <a:custGeom>
                <a:avLst/>
                <a:gdLst>
                  <a:gd name="T0" fmla="*/ 272 w 355"/>
                  <a:gd name="T1" fmla="*/ 16 h 352"/>
                  <a:gd name="T2" fmla="*/ 178 w 355"/>
                  <a:gd name="T3" fmla="*/ 41 h 352"/>
                  <a:gd name="T4" fmla="*/ 137 w 355"/>
                  <a:gd name="T5" fmla="*/ 36 h 352"/>
                  <a:gd name="T6" fmla="*/ 66 w 355"/>
                  <a:gd name="T7" fmla="*/ 51 h 352"/>
                  <a:gd name="T8" fmla="*/ 62 w 355"/>
                  <a:gd name="T9" fmla="*/ 142 h 352"/>
                  <a:gd name="T10" fmla="*/ 32 w 355"/>
                  <a:gd name="T11" fmla="*/ 251 h 352"/>
                  <a:gd name="T12" fmla="*/ 129 w 355"/>
                  <a:gd name="T13" fmla="*/ 291 h 352"/>
                  <a:gd name="T14" fmla="*/ 226 w 355"/>
                  <a:gd name="T15" fmla="*/ 350 h 352"/>
                  <a:gd name="T16" fmla="*/ 291 w 355"/>
                  <a:gd name="T17" fmla="*/ 262 h 352"/>
                  <a:gd name="T18" fmla="*/ 352 w 355"/>
                  <a:gd name="T19" fmla="*/ 207 h 352"/>
                  <a:gd name="T20" fmla="*/ 317 w 355"/>
                  <a:gd name="T21" fmla="*/ 117 h 352"/>
                  <a:gd name="T22" fmla="*/ 272 w 355"/>
                  <a:gd name="T23" fmla="*/ 16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5" h="352">
                    <a:moveTo>
                      <a:pt x="272" y="16"/>
                    </a:moveTo>
                    <a:cubicBezTo>
                      <a:pt x="230" y="0"/>
                      <a:pt x="208" y="40"/>
                      <a:pt x="178" y="41"/>
                    </a:cubicBezTo>
                    <a:cubicBezTo>
                      <a:pt x="163" y="42"/>
                      <a:pt x="150" y="39"/>
                      <a:pt x="137" y="36"/>
                    </a:cubicBezTo>
                    <a:cubicBezTo>
                      <a:pt x="110" y="30"/>
                      <a:pt x="86" y="24"/>
                      <a:pt x="66" y="51"/>
                    </a:cubicBezTo>
                    <a:cubicBezTo>
                      <a:pt x="40" y="89"/>
                      <a:pt x="77" y="121"/>
                      <a:pt x="62" y="142"/>
                    </a:cubicBezTo>
                    <a:cubicBezTo>
                      <a:pt x="47" y="163"/>
                      <a:pt x="0" y="212"/>
                      <a:pt x="32" y="251"/>
                    </a:cubicBezTo>
                    <a:cubicBezTo>
                      <a:pt x="63" y="289"/>
                      <a:pt x="102" y="274"/>
                      <a:pt x="129" y="291"/>
                    </a:cubicBezTo>
                    <a:cubicBezTo>
                      <a:pt x="156" y="308"/>
                      <a:pt x="180" y="352"/>
                      <a:pt x="226" y="350"/>
                    </a:cubicBezTo>
                    <a:cubicBezTo>
                      <a:pt x="269" y="348"/>
                      <a:pt x="253" y="270"/>
                      <a:pt x="291" y="262"/>
                    </a:cubicBezTo>
                    <a:cubicBezTo>
                      <a:pt x="321" y="255"/>
                      <a:pt x="349" y="233"/>
                      <a:pt x="352" y="207"/>
                    </a:cubicBezTo>
                    <a:cubicBezTo>
                      <a:pt x="355" y="182"/>
                      <a:pt x="322" y="150"/>
                      <a:pt x="317" y="117"/>
                    </a:cubicBezTo>
                    <a:cubicBezTo>
                      <a:pt x="314" y="94"/>
                      <a:pt x="301" y="27"/>
                      <a:pt x="272" y="16"/>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35"/>
              <p:cNvSpPr>
                <a:spLocks/>
              </p:cNvSpPr>
              <p:nvPr/>
            </p:nvSpPr>
            <p:spPr bwMode="auto">
              <a:xfrm rot="18790958" flipH="1">
                <a:off x="4338999" y="3813623"/>
                <a:ext cx="1031484" cy="1027140"/>
              </a:xfrm>
              <a:custGeom>
                <a:avLst/>
                <a:gdLst>
                  <a:gd name="T0" fmla="*/ 272 w 355"/>
                  <a:gd name="T1" fmla="*/ 16 h 352"/>
                  <a:gd name="T2" fmla="*/ 178 w 355"/>
                  <a:gd name="T3" fmla="*/ 41 h 352"/>
                  <a:gd name="T4" fmla="*/ 137 w 355"/>
                  <a:gd name="T5" fmla="*/ 36 h 352"/>
                  <a:gd name="T6" fmla="*/ 66 w 355"/>
                  <a:gd name="T7" fmla="*/ 51 h 352"/>
                  <a:gd name="T8" fmla="*/ 62 w 355"/>
                  <a:gd name="T9" fmla="*/ 142 h 352"/>
                  <a:gd name="T10" fmla="*/ 32 w 355"/>
                  <a:gd name="T11" fmla="*/ 251 h 352"/>
                  <a:gd name="T12" fmla="*/ 129 w 355"/>
                  <a:gd name="T13" fmla="*/ 291 h 352"/>
                  <a:gd name="T14" fmla="*/ 226 w 355"/>
                  <a:gd name="T15" fmla="*/ 350 h 352"/>
                  <a:gd name="T16" fmla="*/ 291 w 355"/>
                  <a:gd name="T17" fmla="*/ 262 h 352"/>
                  <a:gd name="T18" fmla="*/ 352 w 355"/>
                  <a:gd name="T19" fmla="*/ 207 h 352"/>
                  <a:gd name="T20" fmla="*/ 317 w 355"/>
                  <a:gd name="T21" fmla="*/ 117 h 352"/>
                  <a:gd name="T22" fmla="*/ 272 w 355"/>
                  <a:gd name="T23" fmla="*/ 16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5" h="352">
                    <a:moveTo>
                      <a:pt x="272" y="16"/>
                    </a:moveTo>
                    <a:cubicBezTo>
                      <a:pt x="230" y="0"/>
                      <a:pt x="208" y="40"/>
                      <a:pt x="178" y="41"/>
                    </a:cubicBezTo>
                    <a:cubicBezTo>
                      <a:pt x="163" y="42"/>
                      <a:pt x="150" y="39"/>
                      <a:pt x="137" y="36"/>
                    </a:cubicBezTo>
                    <a:cubicBezTo>
                      <a:pt x="110" y="30"/>
                      <a:pt x="86" y="24"/>
                      <a:pt x="66" y="51"/>
                    </a:cubicBezTo>
                    <a:cubicBezTo>
                      <a:pt x="40" y="89"/>
                      <a:pt x="77" y="121"/>
                      <a:pt x="62" y="142"/>
                    </a:cubicBezTo>
                    <a:cubicBezTo>
                      <a:pt x="47" y="163"/>
                      <a:pt x="0" y="212"/>
                      <a:pt x="32" y="251"/>
                    </a:cubicBezTo>
                    <a:cubicBezTo>
                      <a:pt x="63" y="289"/>
                      <a:pt x="102" y="274"/>
                      <a:pt x="129" y="291"/>
                    </a:cubicBezTo>
                    <a:cubicBezTo>
                      <a:pt x="156" y="308"/>
                      <a:pt x="180" y="352"/>
                      <a:pt x="226" y="350"/>
                    </a:cubicBezTo>
                    <a:cubicBezTo>
                      <a:pt x="269" y="348"/>
                      <a:pt x="253" y="270"/>
                      <a:pt x="291" y="262"/>
                    </a:cubicBezTo>
                    <a:cubicBezTo>
                      <a:pt x="321" y="255"/>
                      <a:pt x="349" y="233"/>
                      <a:pt x="352" y="207"/>
                    </a:cubicBezTo>
                    <a:cubicBezTo>
                      <a:pt x="355" y="182"/>
                      <a:pt x="322" y="150"/>
                      <a:pt x="317" y="117"/>
                    </a:cubicBezTo>
                    <a:cubicBezTo>
                      <a:pt x="314" y="94"/>
                      <a:pt x="301" y="27"/>
                      <a:pt x="272" y="16"/>
                    </a:cubicBezTo>
                  </a:path>
                </a:pathLst>
              </a:custGeom>
              <a:gradFill flip="none" rotWithShape="1">
                <a:gsLst>
                  <a:gs pos="0">
                    <a:schemeClr val="accent1">
                      <a:lumMod val="20000"/>
                      <a:lumOff val="80000"/>
                    </a:schemeClr>
                  </a:gs>
                  <a:gs pos="46000">
                    <a:schemeClr val="accent1">
                      <a:lumMod val="60000"/>
                      <a:lumOff val="40000"/>
                    </a:schemeClr>
                  </a:gs>
                  <a:gs pos="100000">
                    <a:schemeClr val="accent1"/>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41"/>
              <p:cNvSpPr>
                <a:spLocks/>
              </p:cNvSpPr>
              <p:nvPr/>
            </p:nvSpPr>
            <p:spPr bwMode="auto">
              <a:xfrm rot="756312" flipH="1">
                <a:off x="4402943" y="3855259"/>
                <a:ext cx="903597" cy="943869"/>
              </a:xfrm>
              <a:custGeom>
                <a:avLst/>
                <a:gdLst>
                  <a:gd name="T0" fmla="*/ 167 w 179"/>
                  <a:gd name="T1" fmla="*/ 33 h 186"/>
                  <a:gd name="T2" fmla="*/ 132 w 179"/>
                  <a:gd name="T3" fmla="*/ 35 h 186"/>
                  <a:gd name="T4" fmla="*/ 107 w 179"/>
                  <a:gd name="T5" fmla="*/ 41 h 186"/>
                  <a:gd name="T6" fmla="*/ 60 w 179"/>
                  <a:gd name="T7" fmla="*/ 7 h 186"/>
                  <a:gd name="T8" fmla="*/ 51 w 179"/>
                  <a:gd name="T9" fmla="*/ 63 h 186"/>
                  <a:gd name="T10" fmla="*/ 8 w 179"/>
                  <a:gd name="T11" fmla="*/ 100 h 186"/>
                  <a:gd name="T12" fmla="*/ 53 w 179"/>
                  <a:gd name="T13" fmla="*/ 132 h 186"/>
                  <a:gd name="T14" fmla="*/ 60 w 179"/>
                  <a:gd name="T15" fmla="*/ 176 h 186"/>
                  <a:gd name="T16" fmla="*/ 89 w 179"/>
                  <a:gd name="T17" fmla="*/ 160 h 186"/>
                  <a:gd name="T18" fmla="*/ 113 w 179"/>
                  <a:gd name="T19" fmla="*/ 141 h 186"/>
                  <a:gd name="T20" fmla="*/ 166 w 179"/>
                  <a:gd name="T21" fmla="*/ 143 h 186"/>
                  <a:gd name="T22" fmla="*/ 140 w 179"/>
                  <a:gd name="T23" fmla="*/ 94 h 186"/>
                  <a:gd name="T24" fmla="*/ 167 w 179"/>
                  <a:gd name="T25" fmla="*/ 3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86">
                    <a:moveTo>
                      <a:pt x="167" y="33"/>
                    </a:moveTo>
                    <a:cubicBezTo>
                      <a:pt x="157" y="24"/>
                      <a:pt x="144" y="29"/>
                      <a:pt x="132" y="35"/>
                    </a:cubicBezTo>
                    <a:cubicBezTo>
                      <a:pt x="122" y="39"/>
                      <a:pt x="113" y="44"/>
                      <a:pt x="107" y="41"/>
                    </a:cubicBezTo>
                    <a:cubicBezTo>
                      <a:pt x="84" y="33"/>
                      <a:pt x="85" y="0"/>
                      <a:pt x="60" y="7"/>
                    </a:cubicBezTo>
                    <a:cubicBezTo>
                      <a:pt x="34" y="14"/>
                      <a:pt x="63" y="56"/>
                      <a:pt x="51" y="63"/>
                    </a:cubicBezTo>
                    <a:cubicBezTo>
                      <a:pt x="40" y="70"/>
                      <a:pt x="0" y="74"/>
                      <a:pt x="8" y="100"/>
                    </a:cubicBezTo>
                    <a:cubicBezTo>
                      <a:pt x="15" y="125"/>
                      <a:pt x="43" y="119"/>
                      <a:pt x="53" y="132"/>
                    </a:cubicBezTo>
                    <a:cubicBezTo>
                      <a:pt x="62" y="146"/>
                      <a:pt x="46" y="158"/>
                      <a:pt x="60" y="176"/>
                    </a:cubicBezTo>
                    <a:cubicBezTo>
                      <a:pt x="68" y="186"/>
                      <a:pt x="78" y="173"/>
                      <a:pt x="89" y="160"/>
                    </a:cubicBezTo>
                    <a:cubicBezTo>
                      <a:pt x="98" y="148"/>
                      <a:pt x="106" y="136"/>
                      <a:pt x="113" y="141"/>
                    </a:cubicBezTo>
                    <a:cubicBezTo>
                      <a:pt x="127" y="150"/>
                      <a:pt x="159" y="154"/>
                      <a:pt x="166" y="143"/>
                    </a:cubicBezTo>
                    <a:cubicBezTo>
                      <a:pt x="173" y="131"/>
                      <a:pt x="147" y="110"/>
                      <a:pt x="140" y="94"/>
                    </a:cubicBezTo>
                    <a:cubicBezTo>
                      <a:pt x="133" y="78"/>
                      <a:pt x="179" y="44"/>
                      <a:pt x="167" y="33"/>
                    </a:cubicBezTo>
                  </a:path>
                </a:pathLst>
              </a:custGeom>
              <a:solidFill>
                <a:schemeClr val="accent1">
                  <a:lumMod val="20000"/>
                  <a:lumOff val="80000"/>
                  <a:alpha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41"/>
              <p:cNvSpPr>
                <a:spLocks/>
              </p:cNvSpPr>
              <p:nvPr/>
            </p:nvSpPr>
            <p:spPr bwMode="auto">
              <a:xfrm rot="19656312" flipH="1">
                <a:off x="4620471" y="4082482"/>
                <a:ext cx="468541" cy="489422"/>
              </a:xfrm>
              <a:custGeom>
                <a:avLst/>
                <a:gdLst>
                  <a:gd name="T0" fmla="*/ 167 w 179"/>
                  <a:gd name="T1" fmla="*/ 33 h 186"/>
                  <a:gd name="T2" fmla="*/ 132 w 179"/>
                  <a:gd name="T3" fmla="*/ 35 h 186"/>
                  <a:gd name="T4" fmla="*/ 107 w 179"/>
                  <a:gd name="T5" fmla="*/ 41 h 186"/>
                  <a:gd name="T6" fmla="*/ 60 w 179"/>
                  <a:gd name="T7" fmla="*/ 7 h 186"/>
                  <a:gd name="T8" fmla="*/ 51 w 179"/>
                  <a:gd name="T9" fmla="*/ 63 h 186"/>
                  <a:gd name="T10" fmla="*/ 8 w 179"/>
                  <a:gd name="T11" fmla="*/ 100 h 186"/>
                  <a:gd name="T12" fmla="*/ 53 w 179"/>
                  <a:gd name="T13" fmla="*/ 132 h 186"/>
                  <a:gd name="T14" fmla="*/ 60 w 179"/>
                  <a:gd name="T15" fmla="*/ 176 h 186"/>
                  <a:gd name="T16" fmla="*/ 89 w 179"/>
                  <a:gd name="T17" fmla="*/ 160 h 186"/>
                  <a:gd name="T18" fmla="*/ 113 w 179"/>
                  <a:gd name="T19" fmla="*/ 141 h 186"/>
                  <a:gd name="T20" fmla="*/ 166 w 179"/>
                  <a:gd name="T21" fmla="*/ 143 h 186"/>
                  <a:gd name="T22" fmla="*/ 140 w 179"/>
                  <a:gd name="T23" fmla="*/ 94 h 186"/>
                  <a:gd name="T24" fmla="*/ 167 w 179"/>
                  <a:gd name="T25" fmla="*/ 3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86">
                    <a:moveTo>
                      <a:pt x="167" y="33"/>
                    </a:moveTo>
                    <a:cubicBezTo>
                      <a:pt x="157" y="24"/>
                      <a:pt x="144" y="29"/>
                      <a:pt x="132" y="35"/>
                    </a:cubicBezTo>
                    <a:cubicBezTo>
                      <a:pt x="122" y="39"/>
                      <a:pt x="113" y="44"/>
                      <a:pt x="107" y="41"/>
                    </a:cubicBezTo>
                    <a:cubicBezTo>
                      <a:pt x="84" y="33"/>
                      <a:pt x="85" y="0"/>
                      <a:pt x="60" y="7"/>
                    </a:cubicBezTo>
                    <a:cubicBezTo>
                      <a:pt x="34" y="14"/>
                      <a:pt x="63" y="56"/>
                      <a:pt x="51" y="63"/>
                    </a:cubicBezTo>
                    <a:cubicBezTo>
                      <a:pt x="40" y="70"/>
                      <a:pt x="0" y="74"/>
                      <a:pt x="8" y="100"/>
                    </a:cubicBezTo>
                    <a:cubicBezTo>
                      <a:pt x="15" y="125"/>
                      <a:pt x="43" y="119"/>
                      <a:pt x="53" y="132"/>
                    </a:cubicBezTo>
                    <a:cubicBezTo>
                      <a:pt x="62" y="146"/>
                      <a:pt x="46" y="158"/>
                      <a:pt x="60" y="176"/>
                    </a:cubicBezTo>
                    <a:cubicBezTo>
                      <a:pt x="68" y="186"/>
                      <a:pt x="78" y="173"/>
                      <a:pt x="89" y="160"/>
                    </a:cubicBezTo>
                    <a:cubicBezTo>
                      <a:pt x="98" y="148"/>
                      <a:pt x="106" y="136"/>
                      <a:pt x="113" y="141"/>
                    </a:cubicBezTo>
                    <a:cubicBezTo>
                      <a:pt x="127" y="150"/>
                      <a:pt x="159" y="154"/>
                      <a:pt x="166" y="143"/>
                    </a:cubicBezTo>
                    <a:cubicBezTo>
                      <a:pt x="173" y="131"/>
                      <a:pt x="147" y="110"/>
                      <a:pt x="140" y="94"/>
                    </a:cubicBezTo>
                    <a:cubicBezTo>
                      <a:pt x="133" y="78"/>
                      <a:pt x="179" y="44"/>
                      <a:pt x="167" y="33"/>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42"/>
              <p:cNvSpPr>
                <a:spLocks/>
              </p:cNvSpPr>
              <p:nvPr/>
            </p:nvSpPr>
            <p:spPr bwMode="auto">
              <a:xfrm rot="19656312" flipH="1">
                <a:off x="4765993" y="4239097"/>
                <a:ext cx="177497" cy="176192"/>
              </a:xfrm>
              <a:custGeom>
                <a:avLst/>
                <a:gdLst>
                  <a:gd name="T0" fmla="*/ 68 w 68"/>
                  <a:gd name="T1" fmla="*/ 31 h 67"/>
                  <a:gd name="T2" fmla="*/ 59 w 68"/>
                  <a:gd name="T3" fmla="*/ 26 h 67"/>
                  <a:gd name="T4" fmla="*/ 63 w 68"/>
                  <a:gd name="T5" fmla="*/ 17 h 67"/>
                  <a:gd name="T6" fmla="*/ 55 w 68"/>
                  <a:gd name="T7" fmla="*/ 16 h 67"/>
                  <a:gd name="T8" fmla="*/ 55 w 68"/>
                  <a:gd name="T9" fmla="*/ 7 h 67"/>
                  <a:gd name="T10" fmla="*/ 45 w 68"/>
                  <a:gd name="T11" fmla="*/ 10 h 67"/>
                  <a:gd name="T12" fmla="*/ 41 w 68"/>
                  <a:gd name="T13" fmla="*/ 0 h 67"/>
                  <a:gd name="T14" fmla="*/ 33 w 68"/>
                  <a:gd name="T15" fmla="*/ 9 h 67"/>
                  <a:gd name="T16" fmla="*/ 24 w 68"/>
                  <a:gd name="T17" fmla="*/ 1 h 67"/>
                  <a:gd name="T18" fmla="*/ 21 w 68"/>
                  <a:gd name="T19" fmla="*/ 8 h 67"/>
                  <a:gd name="T20" fmla="*/ 14 w 68"/>
                  <a:gd name="T21" fmla="*/ 6 h 67"/>
                  <a:gd name="T22" fmla="*/ 15 w 68"/>
                  <a:gd name="T23" fmla="*/ 20 h 67"/>
                  <a:gd name="T24" fmla="*/ 2 w 68"/>
                  <a:gd name="T25" fmla="*/ 22 h 67"/>
                  <a:gd name="T26" fmla="*/ 7 w 68"/>
                  <a:gd name="T27" fmla="*/ 30 h 67"/>
                  <a:gd name="T28" fmla="*/ 0 w 68"/>
                  <a:gd name="T29" fmla="*/ 36 h 67"/>
                  <a:gd name="T30" fmla="*/ 9 w 68"/>
                  <a:gd name="T31" fmla="*/ 41 h 67"/>
                  <a:gd name="T32" fmla="*/ 4 w 68"/>
                  <a:gd name="T33" fmla="*/ 50 h 67"/>
                  <a:gd name="T34" fmla="*/ 13 w 68"/>
                  <a:gd name="T35" fmla="*/ 51 h 67"/>
                  <a:gd name="T36" fmla="*/ 13 w 68"/>
                  <a:gd name="T37" fmla="*/ 60 h 67"/>
                  <a:gd name="T38" fmla="*/ 23 w 68"/>
                  <a:gd name="T39" fmla="*/ 56 h 67"/>
                  <a:gd name="T40" fmla="*/ 27 w 68"/>
                  <a:gd name="T41" fmla="*/ 67 h 67"/>
                  <a:gd name="T42" fmla="*/ 35 w 68"/>
                  <a:gd name="T43" fmla="*/ 58 h 67"/>
                  <a:gd name="T44" fmla="*/ 44 w 68"/>
                  <a:gd name="T45" fmla="*/ 66 h 67"/>
                  <a:gd name="T46" fmla="*/ 47 w 68"/>
                  <a:gd name="T47" fmla="*/ 59 h 67"/>
                  <a:gd name="T48" fmla="*/ 54 w 68"/>
                  <a:gd name="T49" fmla="*/ 61 h 67"/>
                  <a:gd name="T50" fmla="*/ 52 w 68"/>
                  <a:gd name="T51" fmla="*/ 47 h 67"/>
                  <a:gd name="T52" fmla="*/ 66 w 68"/>
                  <a:gd name="T53" fmla="*/ 45 h 67"/>
                  <a:gd name="T54" fmla="*/ 60 w 68"/>
                  <a:gd name="T55" fmla="*/ 37 h 67"/>
                  <a:gd name="T56" fmla="*/ 68 w 68"/>
                  <a:gd name="T57" fmla="*/ 3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8" h="67">
                    <a:moveTo>
                      <a:pt x="68" y="31"/>
                    </a:moveTo>
                    <a:cubicBezTo>
                      <a:pt x="67" y="29"/>
                      <a:pt x="64" y="27"/>
                      <a:pt x="59" y="26"/>
                    </a:cubicBezTo>
                    <a:cubicBezTo>
                      <a:pt x="63" y="22"/>
                      <a:pt x="64" y="19"/>
                      <a:pt x="63" y="17"/>
                    </a:cubicBezTo>
                    <a:cubicBezTo>
                      <a:pt x="62" y="15"/>
                      <a:pt x="59" y="15"/>
                      <a:pt x="55" y="16"/>
                    </a:cubicBezTo>
                    <a:cubicBezTo>
                      <a:pt x="56" y="11"/>
                      <a:pt x="56" y="8"/>
                      <a:pt x="55" y="7"/>
                    </a:cubicBezTo>
                    <a:cubicBezTo>
                      <a:pt x="53" y="5"/>
                      <a:pt x="49" y="7"/>
                      <a:pt x="45" y="10"/>
                    </a:cubicBezTo>
                    <a:cubicBezTo>
                      <a:pt x="44" y="4"/>
                      <a:pt x="43" y="1"/>
                      <a:pt x="41" y="0"/>
                    </a:cubicBezTo>
                    <a:cubicBezTo>
                      <a:pt x="38" y="0"/>
                      <a:pt x="35" y="3"/>
                      <a:pt x="33" y="9"/>
                    </a:cubicBezTo>
                    <a:cubicBezTo>
                      <a:pt x="29" y="3"/>
                      <a:pt x="26" y="0"/>
                      <a:pt x="24" y="1"/>
                    </a:cubicBezTo>
                    <a:cubicBezTo>
                      <a:pt x="22" y="1"/>
                      <a:pt x="21" y="4"/>
                      <a:pt x="21" y="8"/>
                    </a:cubicBezTo>
                    <a:cubicBezTo>
                      <a:pt x="18" y="6"/>
                      <a:pt x="15" y="5"/>
                      <a:pt x="14" y="6"/>
                    </a:cubicBezTo>
                    <a:cubicBezTo>
                      <a:pt x="12" y="8"/>
                      <a:pt x="12" y="13"/>
                      <a:pt x="15" y="20"/>
                    </a:cubicBezTo>
                    <a:cubicBezTo>
                      <a:pt x="8" y="19"/>
                      <a:pt x="3" y="19"/>
                      <a:pt x="2" y="22"/>
                    </a:cubicBezTo>
                    <a:cubicBezTo>
                      <a:pt x="1" y="24"/>
                      <a:pt x="3" y="27"/>
                      <a:pt x="7" y="30"/>
                    </a:cubicBezTo>
                    <a:cubicBezTo>
                      <a:pt x="3" y="32"/>
                      <a:pt x="0" y="34"/>
                      <a:pt x="0" y="36"/>
                    </a:cubicBezTo>
                    <a:cubicBezTo>
                      <a:pt x="0" y="38"/>
                      <a:pt x="3" y="40"/>
                      <a:pt x="9" y="41"/>
                    </a:cubicBezTo>
                    <a:cubicBezTo>
                      <a:pt x="5" y="45"/>
                      <a:pt x="3" y="48"/>
                      <a:pt x="4" y="50"/>
                    </a:cubicBezTo>
                    <a:cubicBezTo>
                      <a:pt x="5" y="52"/>
                      <a:pt x="8" y="52"/>
                      <a:pt x="13" y="51"/>
                    </a:cubicBezTo>
                    <a:cubicBezTo>
                      <a:pt x="11" y="55"/>
                      <a:pt x="11" y="59"/>
                      <a:pt x="13" y="60"/>
                    </a:cubicBezTo>
                    <a:cubicBezTo>
                      <a:pt x="15" y="61"/>
                      <a:pt x="18" y="60"/>
                      <a:pt x="23" y="56"/>
                    </a:cubicBezTo>
                    <a:cubicBezTo>
                      <a:pt x="23" y="62"/>
                      <a:pt x="25" y="66"/>
                      <a:pt x="27" y="67"/>
                    </a:cubicBezTo>
                    <a:cubicBezTo>
                      <a:pt x="29" y="67"/>
                      <a:pt x="32" y="64"/>
                      <a:pt x="35" y="58"/>
                    </a:cubicBezTo>
                    <a:cubicBezTo>
                      <a:pt x="38" y="64"/>
                      <a:pt x="41" y="66"/>
                      <a:pt x="44" y="66"/>
                    </a:cubicBezTo>
                    <a:cubicBezTo>
                      <a:pt x="45" y="65"/>
                      <a:pt x="46" y="63"/>
                      <a:pt x="47" y="59"/>
                    </a:cubicBezTo>
                    <a:cubicBezTo>
                      <a:pt x="50" y="61"/>
                      <a:pt x="52" y="62"/>
                      <a:pt x="54" y="61"/>
                    </a:cubicBezTo>
                    <a:cubicBezTo>
                      <a:pt x="56" y="59"/>
                      <a:pt x="55" y="54"/>
                      <a:pt x="52" y="47"/>
                    </a:cubicBezTo>
                    <a:cubicBezTo>
                      <a:pt x="59" y="48"/>
                      <a:pt x="65" y="47"/>
                      <a:pt x="66" y="45"/>
                    </a:cubicBezTo>
                    <a:cubicBezTo>
                      <a:pt x="66" y="43"/>
                      <a:pt x="64" y="40"/>
                      <a:pt x="60" y="37"/>
                    </a:cubicBezTo>
                    <a:cubicBezTo>
                      <a:pt x="65" y="35"/>
                      <a:pt x="68" y="33"/>
                      <a:pt x="68" y="31"/>
                    </a:cubicBezTo>
                  </a:path>
                </a:pathLst>
              </a:custGeom>
              <a:gradFill flip="none" rotWithShape="1">
                <a:gsLst>
                  <a:gs pos="0">
                    <a:schemeClr val="accent1">
                      <a:lumMod val="75000"/>
                    </a:schemeClr>
                  </a:gs>
                  <a:gs pos="100000">
                    <a:schemeClr val="accent1">
                      <a:lumMod val="60000"/>
                      <a:lumOff val="40000"/>
                    </a:schemeClr>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pPr lvl="0"/>
                <a:endParaRPr lang="en-US"/>
              </a:p>
            </p:txBody>
          </p:sp>
        </p:grpSp>
        <p:sp>
          <p:nvSpPr>
            <p:cNvPr id="47" name="Freeform 32"/>
            <p:cNvSpPr>
              <a:spLocks/>
            </p:cNvSpPr>
            <p:nvPr/>
          </p:nvSpPr>
          <p:spPr bwMode="auto">
            <a:xfrm flipH="1">
              <a:off x="2304860" y="5777362"/>
              <a:ext cx="384558" cy="386010"/>
            </a:xfrm>
            <a:custGeom>
              <a:avLst/>
              <a:gdLst>
                <a:gd name="T0" fmla="*/ 242 w 264"/>
                <a:gd name="T1" fmla="*/ 157 h 264"/>
                <a:gd name="T2" fmla="*/ 259 w 264"/>
                <a:gd name="T3" fmla="*/ 128 h 264"/>
                <a:gd name="T4" fmla="*/ 238 w 264"/>
                <a:gd name="T5" fmla="*/ 66 h 264"/>
                <a:gd name="T6" fmla="*/ 192 w 264"/>
                <a:gd name="T7" fmla="*/ 20 h 264"/>
                <a:gd name="T8" fmla="*/ 158 w 264"/>
                <a:gd name="T9" fmla="*/ 23 h 264"/>
                <a:gd name="T10" fmla="*/ 157 w 264"/>
                <a:gd name="T11" fmla="*/ 23 h 264"/>
                <a:gd name="T12" fmla="*/ 156 w 264"/>
                <a:gd name="T13" fmla="*/ 23 h 264"/>
                <a:gd name="T14" fmla="*/ 128 w 264"/>
                <a:gd name="T15" fmla="*/ 5 h 264"/>
                <a:gd name="T16" fmla="*/ 66 w 264"/>
                <a:gd name="T17" fmla="*/ 26 h 264"/>
                <a:gd name="T18" fmla="*/ 20 w 264"/>
                <a:gd name="T19" fmla="*/ 72 h 264"/>
                <a:gd name="T20" fmla="*/ 23 w 264"/>
                <a:gd name="T21" fmla="*/ 106 h 264"/>
                <a:gd name="T22" fmla="*/ 23 w 264"/>
                <a:gd name="T23" fmla="*/ 107 h 264"/>
                <a:gd name="T24" fmla="*/ 22 w 264"/>
                <a:gd name="T25" fmla="*/ 108 h 264"/>
                <a:gd name="T26" fmla="*/ 5 w 264"/>
                <a:gd name="T27" fmla="*/ 136 h 264"/>
                <a:gd name="T28" fmla="*/ 26 w 264"/>
                <a:gd name="T29" fmla="*/ 198 h 264"/>
                <a:gd name="T30" fmla="*/ 72 w 264"/>
                <a:gd name="T31" fmla="*/ 244 h 264"/>
                <a:gd name="T32" fmla="*/ 106 w 264"/>
                <a:gd name="T33" fmla="*/ 241 h 264"/>
                <a:gd name="T34" fmla="*/ 107 w 264"/>
                <a:gd name="T35" fmla="*/ 242 h 264"/>
                <a:gd name="T36" fmla="*/ 108 w 264"/>
                <a:gd name="T37" fmla="*/ 242 h 264"/>
                <a:gd name="T38" fmla="*/ 136 w 264"/>
                <a:gd name="T39" fmla="*/ 259 h 264"/>
                <a:gd name="T40" fmla="*/ 198 w 264"/>
                <a:gd name="T41" fmla="*/ 238 h 264"/>
                <a:gd name="T42" fmla="*/ 244 w 264"/>
                <a:gd name="T43" fmla="*/ 192 h 264"/>
                <a:gd name="T44" fmla="*/ 241 w 264"/>
                <a:gd name="T45" fmla="*/ 159 h 264"/>
                <a:gd name="T46" fmla="*/ 241 w 264"/>
                <a:gd name="T47" fmla="*/ 158 h 264"/>
                <a:gd name="T48" fmla="*/ 242 w 264"/>
                <a:gd name="T49" fmla="*/ 157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4" h="264">
                  <a:moveTo>
                    <a:pt x="242" y="157"/>
                  </a:moveTo>
                  <a:cubicBezTo>
                    <a:pt x="250" y="149"/>
                    <a:pt x="256" y="139"/>
                    <a:pt x="259" y="128"/>
                  </a:cubicBezTo>
                  <a:cubicBezTo>
                    <a:pt x="264" y="107"/>
                    <a:pt x="255" y="85"/>
                    <a:pt x="238" y="66"/>
                  </a:cubicBezTo>
                  <a:cubicBezTo>
                    <a:pt x="229" y="42"/>
                    <a:pt x="213" y="25"/>
                    <a:pt x="192" y="20"/>
                  </a:cubicBezTo>
                  <a:cubicBezTo>
                    <a:pt x="181" y="18"/>
                    <a:pt x="170" y="19"/>
                    <a:pt x="158" y="23"/>
                  </a:cubicBezTo>
                  <a:cubicBezTo>
                    <a:pt x="157" y="23"/>
                    <a:pt x="157" y="23"/>
                    <a:pt x="157" y="23"/>
                  </a:cubicBezTo>
                  <a:cubicBezTo>
                    <a:pt x="156" y="23"/>
                    <a:pt x="156" y="23"/>
                    <a:pt x="156" y="23"/>
                  </a:cubicBezTo>
                  <a:cubicBezTo>
                    <a:pt x="148" y="14"/>
                    <a:pt x="139" y="8"/>
                    <a:pt x="128" y="5"/>
                  </a:cubicBezTo>
                  <a:cubicBezTo>
                    <a:pt x="107" y="0"/>
                    <a:pt x="85" y="9"/>
                    <a:pt x="66" y="26"/>
                  </a:cubicBezTo>
                  <a:cubicBezTo>
                    <a:pt x="42" y="35"/>
                    <a:pt x="25" y="51"/>
                    <a:pt x="20" y="72"/>
                  </a:cubicBezTo>
                  <a:cubicBezTo>
                    <a:pt x="17" y="83"/>
                    <a:pt x="19" y="95"/>
                    <a:pt x="23" y="106"/>
                  </a:cubicBezTo>
                  <a:cubicBezTo>
                    <a:pt x="23" y="107"/>
                    <a:pt x="23" y="107"/>
                    <a:pt x="23" y="107"/>
                  </a:cubicBezTo>
                  <a:cubicBezTo>
                    <a:pt x="22" y="108"/>
                    <a:pt x="22" y="108"/>
                    <a:pt x="22" y="108"/>
                  </a:cubicBezTo>
                  <a:cubicBezTo>
                    <a:pt x="14" y="116"/>
                    <a:pt x="8" y="125"/>
                    <a:pt x="5" y="136"/>
                  </a:cubicBezTo>
                  <a:cubicBezTo>
                    <a:pt x="0" y="157"/>
                    <a:pt x="9" y="179"/>
                    <a:pt x="26" y="198"/>
                  </a:cubicBezTo>
                  <a:cubicBezTo>
                    <a:pt x="35" y="222"/>
                    <a:pt x="51" y="239"/>
                    <a:pt x="72" y="244"/>
                  </a:cubicBezTo>
                  <a:cubicBezTo>
                    <a:pt x="83" y="247"/>
                    <a:pt x="94" y="246"/>
                    <a:pt x="106" y="241"/>
                  </a:cubicBezTo>
                  <a:cubicBezTo>
                    <a:pt x="107" y="242"/>
                    <a:pt x="107" y="242"/>
                    <a:pt x="107" y="242"/>
                  </a:cubicBezTo>
                  <a:cubicBezTo>
                    <a:pt x="108" y="242"/>
                    <a:pt x="108" y="242"/>
                    <a:pt x="108" y="242"/>
                  </a:cubicBezTo>
                  <a:cubicBezTo>
                    <a:pt x="116" y="250"/>
                    <a:pt x="125" y="257"/>
                    <a:pt x="136" y="259"/>
                  </a:cubicBezTo>
                  <a:cubicBezTo>
                    <a:pt x="157" y="264"/>
                    <a:pt x="179" y="256"/>
                    <a:pt x="198" y="238"/>
                  </a:cubicBezTo>
                  <a:cubicBezTo>
                    <a:pt x="222" y="229"/>
                    <a:pt x="239" y="213"/>
                    <a:pt x="244" y="192"/>
                  </a:cubicBezTo>
                  <a:cubicBezTo>
                    <a:pt x="247" y="181"/>
                    <a:pt x="245" y="170"/>
                    <a:pt x="241" y="159"/>
                  </a:cubicBezTo>
                  <a:cubicBezTo>
                    <a:pt x="241" y="158"/>
                    <a:pt x="241" y="158"/>
                    <a:pt x="241" y="158"/>
                  </a:cubicBezTo>
                  <a:lnTo>
                    <a:pt x="242" y="15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80"/>
            <p:cNvSpPr>
              <a:spLocks/>
            </p:cNvSpPr>
            <p:nvPr/>
          </p:nvSpPr>
          <p:spPr bwMode="auto">
            <a:xfrm flipH="1" flipV="1">
              <a:off x="2834217" y="5397258"/>
              <a:ext cx="95955" cy="95955"/>
            </a:xfrm>
            <a:custGeom>
              <a:avLst/>
              <a:gdLst>
                <a:gd name="T0" fmla="*/ 76 w 76"/>
                <a:gd name="T1" fmla="*/ 39 h 76"/>
                <a:gd name="T2" fmla="*/ 67 w 76"/>
                <a:gd name="T3" fmla="*/ 32 h 76"/>
                <a:gd name="T4" fmla="*/ 73 w 76"/>
                <a:gd name="T5" fmla="*/ 23 h 76"/>
                <a:gd name="T6" fmla="*/ 62 w 76"/>
                <a:gd name="T7" fmla="*/ 20 h 76"/>
                <a:gd name="T8" fmla="*/ 63 w 76"/>
                <a:gd name="T9" fmla="*/ 10 h 76"/>
                <a:gd name="T10" fmla="*/ 49 w 76"/>
                <a:gd name="T11" fmla="*/ 15 h 76"/>
                <a:gd name="T12" fmla="*/ 43 w 76"/>
                <a:gd name="T13" fmla="*/ 0 h 76"/>
                <a:gd name="T14" fmla="*/ 37 w 76"/>
                <a:gd name="T15" fmla="*/ 6 h 76"/>
                <a:gd name="T16" fmla="*/ 31 w 76"/>
                <a:gd name="T17" fmla="*/ 0 h 76"/>
                <a:gd name="T18" fmla="*/ 26 w 76"/>
                <a:gd name="T19" fmla="*/ 13 h 76"/>
                <a:gd name="T20" fmla="*/ 13 w 76"/>
                <a:gd name="T21" fmla="*/ 9 h 76"/>
                <a:gd name="T22" fmla="*/ 15 w 76"/>
                <a:gd name="T23" fmla="*/ 21 h 76"/>
                <a:gd name="T24" fmla="*/ 3 w 76"/>
                <a:gd name="T25" fmla="*/ 23 h 76"/>
                <a:gd name="T26" fmla="*/ 8 w 76"/>
                <a:gd name="T27" fmla="*/ 31 h 76"/>
                <a:gd name="T28" fmla="*/ 0 w 76"/>
                <a:gd name="T29" fmla="*/ 37 h 76"/>
                <a:gd name="T30" fmla="*/ 9 w 76"/>
                <a:gd name="T31" fmla="*/ 44 h 76"/>
                <a:gd name="T32" fmla="*/ 3 w 76"/>
                <a:gd name="T33" fmla="*/ 53 h 76"/>
                <a:gd name="T34" fmla="*/ 13 w 76"/>
                <a:gd name="T35" fmla="*/ 56 h 76"/>
                <a:gd name="T36" fmla="*/ 12 w 76"/>
                <a:gd name="T37" fmla="*/ 66 h 76"/>
                <a:gd name="T38" fmla="*/ 27 w 76"/>
                <a:gd name="T39" fmla="*/ 61 h 76"/>
                <a:gd name="T40" fmla="*/ 32 w 76"/>
                <a:gd name="T41" fmla="*/ 76 h 76"/>
                <a:gd name="T42" fmla="*/ 38 w 76"/>
                <a:gd name="T43" fmla="*/ 70 h 76"/>
                <a:gd name="T44" fmla="*/ 45 w 76"/>
                <a:gd name="T45" fmla="*/ 76 h 76"/>
                <a:gd name="T46" fmla="*/ 50 w 76"/>
                <a:gd name="T47" fmla="*/ 63 h 76"/>
                <a:gd name="T48" fmla="*/ 62 w 76"/>
                <a:gd name="T49" fmla="*/ 67 h 76"/>
                <a:gd name="T50" fmla="*/ 61 w 76"/>
                <a:gd name="T51" fmla="*/ 55 h 76"/>
                <a:gd name="T52" fmla="*/ 73 w 76"/>
                <a:gd name="T53" fmla="*/ 53 h 76"/>
                <a:gd name="T54" fmla="*/ 68 w 76"/>
                <a:gd name="T55" fmla="*/ 45 h 76"/>
                <a:gd name="T56" fmla="*/ 76 w 76"/>
                <a:gd name="T57"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6" h="76">
                  <a:moveTo>
                    <a:pt x="76" y="39"/>
                  </a:moveTo>
                  <a:cubicBezTo>
                    <a:pt x="76" y="36"/>
                    <a:pt x="73" y="34"/>
                    <a:pt x="67" y="32"/>
                  </a:cubicBezTo>
                  <a:cubicBezTo>
                    <a:pt x="71" y="28"/>
                    <a:pt x="74" y="25"/>
                    <a:pt x="73" y="23"/>
                  </a:cubicBezTo>
                  <a:cubicBezTo>
                    <a:pt x="72" y="20"/>
                    <a:pt x="68" y="20"/>
                    <a:pt x="62" y="20"/>
                  </a:cubicBezTo>
                  <a:cubicBezTo>
                    <a:pt x="65" y="15"/>
                    <a:pt x="65" y="11"/>
                    <a:pt x="63" y="10"/>
                  </a:cubicBezTo>
                  <a:cubicBezTo>
                    <a:pt x="61" y="8"/>
                    <a:pt x="56" y="10"/>
                    <a:pt x="49" y="15"/>
                  </a:cubicBezTo>
                  <a:cubicBezTo>
                    <a:pt x="48" y="6"/>
                    <a:pt x="46" y="1"/>
                    <a:pt x="43" y="0"/>
                  </a:cubicBezTo>
                  <a:cubicBezTo>
                    <a:pt x="41" y="0"/>
                    <a:pt x="39" y="2"/>
                    <a:pt x="37" y="6"/>
                  </a:cubicBezTo>
                  <a:cubicBezTo>
                    <a:pt x="35" y="2"/>
                    <a:pt x="33" y="0"/>
                    <a:pt x="31" y="0"/>
                  </a:cubicBezTo>
                  <a:cubicBezTo>
                    <a:pt x="28" y="1"/>
                    <a:pt x="26" y="6"/>
                    <a:pt x="26" y="13"/>
                  </a:cubicBezTo>
                  <a:cubicBezTo>
                    <a:pt x="20" y="9"/>
                    <a:pt x="16" y="7"/>
                    <a:pt x="13" y="9"/>
                  </a:cubicBezTo>
                  <a:cubicBezTo>
                    <a:pt x="11" y="10"/>
                    <a:pt x="12" y="15"/>
                    <a:pt x="15" y="21"/>
                  </a:cubicBezTo>
                  <a:cubicBezTo>
                    <a:pt x="8" y="20"/>
                    <a:pt x="4" y="20"/>
                    <a:pt x="3" y="23"/>
                  </a:cubicBezTo>
                  <a:cubicBezTo>
                    <a:pt x="2" y="25"/>
                    <a:pt x="4" y="28"/>
                    <a:pt x="8" y="31"/>
                  </a:cubicBezTo>
                  <a:cubicBezTo>
                    <a:pt x="3" y="33"/>
                    <a:pt x="0" y="35"/>
                    <a:pt x="0" y="37"/>
                  </a:cubicBezTo>
                  <a:cubicBezTo>
                    <a:pt x="0" y="40"/>
                    <a:pt x="3" y="42"/>
                    <a:pt x="9" y="44"/>
                  </a:cubicBezTo>
                  <a:cubicBezTo>
                    <a:pt x="4" y="48"/>
                    <a:pt x="2" y="51"/>
                    <a:pt x="3" y="53"/>
                  </a:cubicBezTo>
                  <a:cubicBezTo>
                    <a:pt x="4" y="56"/>
                    <a:pt x="8" y="56"/>
                    <a:pt x="13" y="56"/>
                  </a:cubicBezTo>
                  <a:cubicBezTo>
                    <a:pt x="11" y="61"/>
                    <a:pt x="10" y="65"/>
                    <a:pt x="12" y="66"/>
                  </a:cubicBezTo>
                  <a:cubicBezTo>
                    <a:pt x="14" y="68"/>
                    <a:pt x="20" y="66"/>
                    <a:pt x="27" y="61"/>
                  </a:cubicBezTo>
                  <a:cubicBezTo>
                    <a:pt x="27" y="70"/>
                    <a:pt x="29" y="75"/>
                    <a:pt x="32" y="76"/>
                  </a:cubicBezTo>
                  <a:cubicBezTo>
                    <a:pt x="34" y="76"/>
                    <a:pt x="36" y="74"/>
                    <a:pt x="38" y="70"/>
                  </a:cubicBezTo>
                  <a:cubicBezTo>
                    <a:pt x="41" y="74"/>
                    <a:pt x="43" y="76"/>
                    <a:pt x="45" y="76"/>
                  </a:cubicBezTo>
                  <a:cubicBezTo>
                    <a:pt x="48" y="75"/>
                    <a:pt x="49" y="70"/>
                    <a:pt x="50" y="63"/>
                  </a:cubicBezTo>
                  <a:cubicBezTo>
                    <a:pt x="55" y="67"/>
                    <a:pt x="60" y="69"/>
                    <a:pt x="62" y="67"/>
                  </a:cubicBezTo>
                  <a:cubicBezTo>
                    <a:pt x="64" y="66"/>
                    <a:pt x="63" y="61"/>
                    <a:pt x="61" y="55"/>
                  </a:cubicBezTo>
                  <a:cubicBezTo>
                    <a:pt x="67" y="56"/>
                    <a:pt x="72" y="56"/>
                    <a:pt x="73" y="53"/>
                  </a:cubicBezTo>
                  <a:cubicBezTo>
                    <a:pt x="74" y="51"/>
                    <a:pt x="72" y="48"/>
                    <a:pt x="68" y="45"/>
                  </a:cubicBezTo>
                  <a:cubicBezTo>
                    <a:pt x="73" y="43"/>
                    <a:pt x="76" y="41"/>
                    <a:pt x="76" y="3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80"/>
            <p:cNvSpPr>
              <a:spLocks/>
            </p:cNvSpPr>
            <p:nvPr/>
          </p:nvSpPr>
          <p:spPr bwMode="auto">
            <a:xfrm flipH="1">
              <a:off x="4645868" y="5810013"/>
              <a:ext cx="242888" cy="242888"/>
            </a:xfrm>
            <a:custGeom>
              <a:avLst/>
              <a:gdLst>
                <a:gd name="T0" fmla="*/ 76 w 76"/>
                <a:gd name="T1" fmla="*/ 39 h 76"/>
                <a:gd name="T2" fmla="*/ 67 w 76"/>
                <a:gd name="T3" fmla="*/ 32 h 76"/>
                <a:gd name="T4" fmla="*/ 73 w 76"/>
                <a:gd name="T5" fmla="*/ 23 h 76"/>
                <a:gd name="T6" fmla="*/ 62 w 76"/>
                <a:gd name="T7" fmla="*/ 20 h 76"/>
                <a:gd name="T8" fmla="*/ 63 w 76"/>
                <a:gd name="T9" fmla="*/ 10 h 76"/>
                <a:gd name="T10" fmla="*/ 49 w 76"/>
                <a:gd name="T11" fmla="*/ 15 h 76"/>
                <a:gd name="T12" fmla="*/ 43 w 76"/>
                <a:gd name="T13" fmla="*/ 0 h 76"/>
                <a:gd name="T14" fmla="*/ 37 w 76"/>
                <a:gd name="T15" fmla="*/ 6 h 76"/>
                <a:gd name="T16" fmla="*/ 31 w 76"/>
                <a:gd name="T17" fmla="*/ 0 h 76"/>
                <a:gd name="T18" fmla="*/ 26 w 76"/>
                <a:gd name="T19" fmla="*/ 13 h 76"/>
                <a:gd name="T20" fmla="*/ 13 w 76"/>
                <a:gd name="T21" fmla="*/ 9 h 76"/>
                <a:gd name="T22" fmla="*/ 15 w 76"/>
                <a:gd name="T23" fmla="*/ 21 h 76"/>
                <a:gd name="T24" fmla="*/ 3 w 76"/>
                <a:gd name="T25" fmla="*/ 23 h 76"/>
                <a:gd name="T26" fmla="*/ 8 w 76"/>
                <a:gd name="T27" fmla="*/ 31 h 76"/>
                <a:gd name="T28" fmla="*/ 0 w 76"/>
                <a:gd name="T29" fmla="*/ 37 h 76"/>
                <a:gd name="T30" fmla="*/ 9 w 76"/>
                <a:gd name="T31" fmla="*/ 44 h 76"/>
                <a:gd name="T32" fmla="*/ 3 w 76"/>
                <a:gd name="T33" fmla="*/ 53 h 76"/>
                <a:gd name="T34" fmla="*/ 13 w 76"/>
                <a:gd name="T35" fmla="*/ 56 h 76"/>
                <a:gd name="T36" fmla="*/ 12 w 76"/>
                <a:gd name="T37" fmla="*/ 66 h 76"/>
                <a:gd name="T38" fmla="*/ 27 w 76"/>
                <a:gd name="T39" fmla="*/ 61 h 76"/>
                <a:gd name="T40" fmla="*/ 32 w 76"/>
                <a:gd name="T41" fmla="*/ 76 h 76"/>
                <a:gd name="T42" fmla="*/ 38 w 76"/>
                <a:gd name="T43" fmla="*/ 70 h 76"/>
                <a:gd name="T44" fmla="*/ 45 w 76"/>
                <a:gd name="T45" fmla="*/ 76 h 76"/>
                <a:gd name="T46" fmla="*/ 50 w 76"/>
                <a:gd name="T47" fmla="*/ 63 h 76"/>
                <a:gd name="T48" fmla="*/ 62 w 76"/>
                <a:gd name="T49" fmla="*/ 67 h 76"/>
                <a:gd name="T50" fmla="*/ 61 w 76"/>
                <a:gd name="T51" fmla="*/ 55 h 76"/>
                <a:gd name="T52" fmla="*/ 73 w 76"/>
                <a:gd name="T53" fmla="*/ 53 h 76"/>
                <a:gd name="T54" fmla="*/ 68 w 76"/>
                <a:gd name="T55" fmla="*/ 45 h 76"/>
                <a:gd name="T56" fmla="*/ 76 w 76"/>
                <a:gd name="T57"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6" h="76">
                  <a:moveTo>
                    <a:pt x="76" y="39"/>
                  </a:moveTo>
                  <a:cubicBezTo>
                    <a:pt x="76" y="36"/>
                    <a:pt x="73" y="34"/>
                    <a:pt x="67" y="32"/>
                  </a:cubicBezTo>
                  <a:cubicBezTo>
                    <a:pt x="71" y="28"/>
                    <a:pt x="74" y="25"/>
                    <a:pt x="73" y="23"/>
                  </a:cubicBezTo>
                  <a:cubicBezTo>
                    <a:pt x="72" y="20"/>
                    <a:pt x="68" y="20"/>
                    <a:pt x="62" y="20"/>
                  </a:cubicBezTo>
                  <a:cubicBezTo>
                    <a:pt x="65" y="15"/>
                    <a:pt x="65" y="11"/>
                    <a:pt x="63" y="10"/>
                  </a:cubicBezTo>
                  <a:cubicBezTo>
                    <a:pt x="61" y="8"/>
                    <a:pt x="56" y="10"/>
                    <a:pt x="49" y="15"/>
                  </a:cubicBezTo>
                  <a:cubicBezTo>
                    <a:pt x="48" y="6"/>
                    <a:pt x="46" y="1"/>
                    <a:pt x="43" y="0"/>
                  </a:cubicBezTo>
                  <a:cubicBezTo>
                    <a:pt x="41" y="0"/>
                    <a:pt x="39" y="2"/>
                    <a:pt x="37" y="6"/>
                  </a:cubicBezTo>
                  <a:cubicBezTo>
                    <a:pt x="35" y="2"/>
                    <a:pt x="33" y="0"/>
                    <a:pt x="31" y="0"/>
                  </a:cubicBezTo>
                  <a:cubicBezTo>
                    <a:pt x="28" y="1"/>
                    <a:pt x="26" y="6"/>
                    <a:pt x="26" y="13"/>
                  </a:cubicBezTo>
                  <a:cubicBezTo>
                    <a:pt x="20" y="9"/>
                    <a:pt x="16" y="7"/>
                    <a:pt x="13" y="9"/>
                  </a:cubicBezTo>
                  <a:cubicBezTo>
                    <a:pt x="11" y="10"/>
                    <a:pt x="12" y="15"/>
                    <a:pt x="15" y="21"/>
                  </a:cubicBezTo>
                  <a:cubicBezTo>
                    <a:pt x="8" y="20"/>
                    <a:pt x="4" y="20"/>
                    <a:pt x="3" y="23"/>
                  </a:cubicBezTo>
                  <a:cubicBezTo>
                    <a:pt x="2" y="25"/>
                    <a:pt x="4" y="28"/>
                    <a:pt x="8" y="31"/>
                  </a:cubicBezTo>
                  <a:cubicBezTo>
                    <a:pt x="3" y="33"/>
                    <a:pt x="0" y="35"/>
                    <a:pt x="0" y="37"/>
                  </a:cubicBezTo>
                  <a:cubicBezTo>
                    <a:pt x="0" y="40"/>
                    <a:pt x="3" y="42"/>
                    <a:pt x="9" y="44"/>
                  </a:cubicBezTo>
                  <a:cubicBezTo>
                    <a:pt x="4" y="48"/>
                    <a:pt x="2" y="51"/>
                    <a:pt x="3" y="53"/>
                  </a:cubicBezTo>
                  <a:cubicBezTo>
                    <a:pt x="4" y="56"/>
                    <a:pt x="8" y="56"/>
                    <a:pt x="13" y="56"/>
                  </a:cubicBezTo>
                  <a:cubicBezTo>
                    <a:pt x="11" y="61"/>
                    <a:pt x="10" y="65"/>
                    <a:pt x="12" y="66"/>
                  </a:cubicBezTo>
                  <a:cubicBezTo>
                    <a:pt x="14" y="68"/>
                    <a:pt x="20" y="66"/>
                    <a:pt x="27" y="61"/>
                  </a:cubicBezTo>
                  <a:cubicBezTo>
                    <a:pt x="27" y="70"/>
                    <a:pt x="29" y="75"/>
                    <a:pt x="32" y="76"/>
                  </a:cubicBezTo>
                  <a:cubicBezTo>
                    <a:pt x="34" y="76"/>
                    <a:pt x="36" y="74"/>
                    <a:pt x="38" y="70"/>
                  </a:cubicBezTo>
                  <a:cubicBezTo>
                    <a:pt x="41" y="74"/>
                    <a:pt x="43" y="76"/>
                    <a:pt x="45" y="76"/>
                  </a:cubicBezTo>
                  <a:cubicBezTo>
                    <a:pt x="48" y="75"/>
                    <a:pt x="49" y="70"/>
                    <a:pt x="50" y="63"/>
                  </a:cubicBezTo>
                  <a:cubicBezTo>
                    <a:pt x="55" y="67"/>
                    <a:pt x="60" y="69"/>
                    <a:pt x="62" y="67"/>
                  </a:cubicBezTo>
                  <a:cubicBezTo>
                    <a:pt x="64" y="66"/>
                    <a:pt x="63" y="61"/>
                    <a:pt x="61" y="55"/>
                  </a:cubicBezTo>
                  <a:cubicBezTo>
                    <a:pt x="67" y="56"/>
                    <a:pt x="72" y="56"/>
                    <a:pt x="73" y="53"/>
                  </a:cubicBezTo>
                  <a:cubicBezTo>
                    <a:pt x="74" y="51"/>
                    <a:pt x="72" y="48"/>
                    <a:pt x="68" y="45"/>
                  </a:cubicBezTo>
                  <a:cubicBezTo>
                    <a:pt x="73" y="43"/>
                    <a:pt x="76" y="41"/>
                    <a:pt x="76" y="39"/>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84"/>
            <p:cNvSpPr>
              <a:spLocks/>
            </p:cNvSpPr>
            <p:nvPr/>
          </p:nvSpPr>
          <p:spPr bwMode="auto">
            <a:xfrm flipH="1">
              <a:off x="3947595" y="5734073"/>
              <a:ext cx="164550" cy="161261"/>
            </a:xfrm>
            <a:custGeom>
              <a:avLst/>
              <a:gdLst>
                <a:gd name="T0" fmla="*/ 49 w 50"/>
                <a:gd name="T1" fmla="*/ 26 h 49"/>
                <a:gd name="T2" fmla="*/ 48 w 50"/>
                <a:gd name="T3" fmla="*/ 20 h 49"/>
                <a:gd name="T4" fmla="*/ 47 w 50"/>
                <a:gd name="T5" fmla="*/ 13 h 49"/>
                <a:gd name="T6" fmla="*/ 37 w 50"/>
                <a:gd name="T7" fmla="*/ 7 h 49"/>
                <a:gd name="T8" fmla="*/ 27 w 50"/>
                <a:gd name="T9" fmla="*/ 0 h 49"/>
                <a:gd name="T10" fmla="*/ 20 w 50"/>
                <a:gd name="T11" fmla="*/ 2 h 49"/>
                <a:gd name="T12" fmla="*/ 13 w 50"/>
                <a:gd name="T13" fmla="*/ 3 h 49"/>
                <a:gd name="T14" fmla="*/ 7 w 50"/>
                <a:gd name="T15" fmla="*/ 13 h 49"/>
                <a:gd name="T16" fmla="*/ 0 w 50"/>
                <a:gd name="T17" fmla="*/ 23 h 49"/>
                <a:gd name="T18" fmla="*/ 2 w 50"/>
                <a:gd name="T19" fmla="*/ 30 h 49"/>
                <a:gd name="T20" fmla="*/ 3 w 50"/>
                <a:gd name="T21" fmla="*/ 36 h 49"/>
                <a:gd name="T22" fmla="*/ 13 w 50"/>
                <a:gd name="T23" fmla="*/ 43 h 49"/>
                <a:gd name="T24" fmla="*/ 23 w 50"/>
                <a:gd name="T25" fmla="*/ 49 h 49"/>
                <a:gd name="T26" fmla="*/ 30 w 50"/>
                <a:gd name="T27" fmla="*/ 48 h 49"/>
                <a:gd name="T28" fmla="*/ 37 w 50"/>
                <a:gd name="T29" fmla="*/ 46 h 49"/>
                <a:gd name="T30" fmla="*/ 43 w 50"/>
                <a:gd name="T31" fmla="*/ 37 h 49"/>
                <a:gd name="T32" fmla="*/ 49 w 50"/>
                <a:gd name="T33" fmla="*/ 2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49">
                  <a:moveTo>
                    <a:pt x="49" y="26"/>
                  </a:moveTo>
                  <a:cubicBezTo>
                    <a:pt x="50" y="24"/>
                    <a:pt x="49" y="22"/>
                    <a:pt x="48" y="20"/>
                  </a:cubicBezTo>
                  <a:cubicBezTo>
                    <a:pt x="48" y="17"/>
                    <a:pt x="48" y="15"/>
                    <a:pt x="47" y="13"/>
                  </a:cubicBezTo>
                  <a:cubicBezTo>
                    <a:pt x="45" y="10"/>
                    <a:pt x="41" y="7"/>
                    <a:pt x="37" y="7"/>
                  </a:cubicBezTo>
                  <a:cubicBezTo>
                    <a:pt x="34" y="3"/>
                    <a:pt x="31" y="0"/>
                    <a:pt x="27" y="0"/>
                  </a:cubicBezTo>
                  <a:cubicBezTo>
                    <a:pt x="24" y="0"/>
                    <a:pt x="22" y="1"/>
                    <a:pt x="20" y="2"/>
                  </a:cubicBezTo>
                  <a:cubicBezTo>
                    <a:pt x="18" y="2"/>
                    <a:pt x="15" y="2"/>
                    <a:pt x="13" y="3"/>
                  </a:cubicBezTo>
                  <a:cubicBezTo>
                    <a:pt x="10" y="5"/>
                    <a:pt x="7" y="9"/>
                    <a:pt x="7" y="13"/>
                  </a:cubicBezTo>
                  <a:cubicBezTo>
                    <a:pt x="3" y="16"/>
                    <a:pt x="1" y="19"/>
                    <a:pt x="0" y="23"/>
                  </a:cubicBezTo>
                  <a:cubicBezTo>
                    <a:pt x="0" y="25"/>
                    <a:pt x="1" y="28"/>
                    <a:pt x="2" y="30"/>
                  </a:cubicBezTo>
                  <a:cubicBezTo>
                    <a:pt x="2" y="32"/>
                    <a:pt x="2" y="34"/>
                    <a:pt x="3" y="36"/>
                  </a:cubicBezTo>
                  <a:cubicBezTo>
                    <a:pt x="5" y="40"/>
                    <a:pt x="9" y="42"/>
                    <a:pt x="13" y="43"/>
                  </a:cubicBezTo>
                  <a:cubicBezTo>
                    <a:pt x="16" y="47"/>
                    <a:pt x="19" y="49"/>
                    <a:pt x="23" y="49"/>
                  </a:cubicBezTo>
                  <a:cubicBezTo>
                    <a:pt x="25" y="49"/>
                    <a:pt x="28" y="49"/>
                    <a:pt x="30" y="48"/>
                  </a:cubicBezTo>
                  <a:cubicBezTo>
                    <a:pt x="32" y="48"/>
                    <a:pt x="34" y="48"/>
                    <a:pt x="37" y="46"/>
                  </a:cubicBezTo>
                  <a:cubicBezTo>
                    <a:pt x="40" y="45"/>
                    <a:pt x="42" y="41"/>
                    <a:pt x="43" y="37"/>
                  </a:cubicBezTo>
                  <a:cubicBezTo>
                    <a:pt x="47" y="34"/>
                    <a:pt x="49" y="30"/>
                    <a:pt x="49" y="26"/>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84"/>
            <p:cNvSpPr>
              <a:spLocks/>
            </p:cNvSpPr>
            <p:nvPr/>
          </p:nvSpPr>
          <p:spPr bwMode="auto">
            <a:xfrm flipH="1">
              <a:off x="4714364" y="5884605"/>
              <a:ext cx="105896" cy="103780"/>
            </a:xfrm>
            <a:custGeom>
              <a:avLst/>
              <a:gdLst>
                <a:gd name="T0" fmla="*/ 49 w 50"/>
                <a:gd name="T1" fmla="*/ 26 h 49"/>
                <a:gd name="T2" fmla="*/ 48 w 50"/>
                <a:gd name="T3" fmla="*/ 20 h 49"/>
                <a:gd name="T4" fmla="*/ 47 w 50"/>
                <a:gd name="T5" fmla="*/ 13 h 49"/>
                <a:gd name="T6" fmla="*/ 37 w 50"/>
                <a:gd name="T7" fmla="*/ 7 h 49"/>
                <a:gd name="T8" fmla="*/ 27 w 50"/>
                <a:gd name="T9" fmla="*/ 0 h 49"/>
                <a:gd name="T10" fmla="*/ 20 w 50"/>
                <a:gd name="T11" fmla="*/ 2 h 49"/>
                <a:gd name="T12" fmla="*/ 13 w 50"/>
                <a:gd name="T13" fmla="*/ 3 h 49"/>
                <a:gd name="T14" fmla="*/ 7 w 50"/>
                <a:gd name="T15" fmla="*/ 13 h 49"/>
                <a:gd name="T16" fmla="*/ 0 w 50"/>
                <a:gd name="T17" fmla="*/ 23 h 49"/>
                <a:gd name="T18" fmla="*/ 2 w 50"/>
                <a:gd name="T19" fmla="*/ 30 h 49"/>
                <a:gd name="T20" fmla="*/ 3 w 50"/>
                <a:gd name="T21" fmla="*/ 36 h 49"/>
                <a:gd name="T22" fmla="*/ 13 w 50"/>
                <a:gd name="T23" fmla="*/ 43 h 49"/>
                <a:gd name="T24" fmla="*/ 23 w 50"/>
                <a:gd name="T25" fmla="*/ 49 h 49"/>
                <a:gd name="T26" fmla="*/ 30 w 50"/>
                <a:gd name="T27" fmla="*/ 48 h 49"/>
                <a:gd name="T28" fmla="*/ 37 w 50"/>
                <a:gd name="T29" fmla="*/ 46 h 49"/>
                <a:gd name="T30" fmla="*/ 43 w 50"/>
                <a:gd name="T31" fmla="*/ 37 h 49"/>
                <a:gd name="T32" fmla="*/ 49 w 50"/>
                <a:gd name="T33" fmla="*/ 2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49">
                  <a:moveTo>
                    <a:pt x="49" y="26"/>
                  </a:moveTo>
                  <a:cubicBezTo>
                    <a:pt x="50" y="24"/>
                    <a:pt x="49" y="22"/>
                    <a:pt x="48" y="20"/>
                  </a:cubicBezTo>
                  <a:cubicBezTo>
                    <a:pt x="48" y="17"/>
                    <a:pt x="48" y="15"/>
                    <a:pt x="47" y="13"/>
                  </a:cubicBezTo>
                  <a:cubicBezTo>
                    <a:pt x="45" y="10"/>
                    <a:pt x="41" y="7"/>
                    <a:pt x="37" y="7"/>
                  </a:cubicBezTo>
                  <a:cubicBezTo>
                    <a:pt x="34" y="3"/>
                    <a:pt x="31" y="0"/>
                    <a:pt x="27" y="0"/>
                  </a:cubicBezTo>
                  <a:cubicBezTo>
                    <a:pt x="24" y="0"/>
                    <a:pt x="22" y="1"/>
                    <a:pt x="20" y="2"/>
                  </a:cubicBezTo>
                  <a:cubicBezTo>
                    <a:pt x="18" y="2"/>
                    <a:pt x="15" y="2"/>
                    <a:pt x="13" y="3"/>
                  </a:cubicBezTo>
                  <a:cubicBezTo>
                    <a:pt x="10" y="5"/>
                    <a:pt x="7" y="9"/>
                    <a:pt x="7" y="13"/>
                  </a:cubicBezTo>
                  <a:cubicBezTo>
                    <a:pt x="3" y="16"/>
                    <a:pt x="1" y="19"/>
                    <a:pt x="0" y="23"/>
                  </a:cubicBezTo>
                  <a:cubicBezTo>
                    <a:pt x="0" y="25"/>
                    <a:pt x="1" y="28"/>
                    <a:pt x="2" y="30"/>
                  </a:cubicBezTo>
                  <a:cubicBezTo>
                    <a:pt x="2" y="32"/>
                    <a:pt x="2" y="34"/>
                    <a:pt x="3" y="36"/>
                  </a:cubicBezTo>
                  <a:cubicBezTo>
                    <a:pt x="5" y="40"/>
                    <a:pt x="9" y="42"/>
                    <a:pt x="13" y="43"/>
                  </a:cubicBezTo>
                  <a:cubicBezTo>
                    <a:pt x="16" y="47"/>
                    <a:pt x="19" y="49"/>
                    <a:pt x="23" y="49"/>
                  </a:cubicBezTo>
                  <a:cubicBezTo>
                    <a:pt x="25" y="49"/>
                    <a:pt x="28" y="49"/>
                    <a:pt x="30" y="48"/>
                  </a:cubicBezTo>
                  <a:cubicBezTo>
                    <a:pt x="32" y="48"/>
                    <a:pt x="34" y="48"/>
                    <a:pt x="37" y="46"/>
                  </a:cubicBezTo>
                  <a:cubicBezTo>
                    <a:pt x="40" y="45"/>
                    <a:pt x="42" y="41"/>
                    <a:pt x="43" y="37"/>
                  </a:cubicBezTo>
                  <a:cubicBezTo>
                    <a:pt x="47" y="34"/>
                    <a:pt x="49" y="30"/>
                    <a:pt x="49" y="26"/>
                  </a:cubicBezTo>
                  <a:close/>
                </a:path>
              </a:pathLst>
            </a:custGeom>
            <a:solidFill>
              <a:schemeClr val="accent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Oval 51"/>
            <p:cNvSpPr/>
            <p:nvPr/>
          </p:nvSpPr>
          <p:spPr>
            <a:xfrm>
              <a:off x="2420939" y="5894167"/>
              <a:ext cx="152400" cy="15240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reeform 5"/>
            <p:cNvSpPr>
              <a:spLocks/>
            </p:cNvSpPr>
            <p:nvPr/>
          </p:nvSpPr>
          <p:spPr bwMode="auto">
            <a:xfrm>
              <a:off x="9771061" y="6283770"/>
              <a:ext cx="6350" cy="12700"/>
            </a:xfrm>
            <a:custGeom>
              <a:avLst/>
              <a:gdLst>
                <a:gd name="T0" fmla="*/ 4 w 4"/>
                <a:gd name="T1" fmla="*/ 8 h 8"/>
                <a:gd name="T2" fmla="*/ 0 w 4"/>
                <a:gd name="T3" fmla="*/ 0 h 8"/>
                <a:gd name="T4" fmla="*/ 4 w 4"/>
                <a:gd name="T5" fmla="*/ 8 h 8"/>
              </a:gdLst>
              <a:ahLst/>
              <a:cxnLst>
                <a:cxn ang="0">
                  <a:pos x="T0" y="T1"/>
                </a:cxn>
                <a:cxn ang="0">
                  <a:pos x="T2" y="T3"/>
                </a:cxn>
                <a:cxn ang="0">
                  <a:pos x="T4" y="T5"/>
                </a:cxn>
              </a:cxnLst>
              <a:rect l="0" t="0" r="r" b="b"/>
              <a:pathLst>
                <a:path w="4" h="8">
                  <a:moveTo>
                    <a:pt x="4" y="8"/>
                  </a:moveTo>
                  <a:lnTo>
                    <a:pt x="0" y="0"/>
                  </a:lnTo>
                  <a:lnTo>
                    <a:pt x="4" y="8"/>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Line 6"/>
            <p:cNvSpPr>
              <a:spLocks noChangeShapeType="1"/>
            </p:cNvSpPr>
            <p:nvPr/>
          </p:nvSpPr>
          <p:spPr bwMode="auto">
            <a:xfrm flipH="1" flipV="1">
              <a:off x="9771061" y="6283770"/>
              <a:ext cx="6350" cy="127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7"/>
            <p:cNvSpPr>
              <a:spLocks/>
            </p:cNvSpPr>
            <p:nvPr/>
          </p:nvSpPr>
          <p:spPr bwMode="auto">
            <a:xfrm rot="347535">
              <a:off x="9763724" y="5625565"/>
              <a:ext cx="1632875" cy="657409"/>
            </a:xfrm>
            <a:custGeom>
              <a:avLst/>
              <a:gdLst>
                <a:gd name="T0" fmla="*/ 0 w 594"/>
                <a:gd name="T1" fmla="*/ 251 h 255"/>
                <a:gd name="T2" fmla="*/ 592 w 594"/>
                <a:gd name="T3" fmla="*/ 0 h 255"/>
                <a:gd name="T4" fmla="*/ 594 w 594"/>
                <a:gd name="T5" fmla="*/ 4 h 255"/>
                <a:gd name="T6" fmla="*/ 2 w 594"/>
                <a:gd name="T7" fmla="*/ 255 h 255"/>
                <a:gd name="T8" fmla="*/ 0 w 594"/>
                <a:gd name="T9" fmla="*/ 251 h 255"/>
              </a:gdLst>
              <a:ahLst/>
              <a:cxnLst>
                <a:cxn ang="0">
                  <a:pos x="T0" y="T1"/>
                </a:cxn>
                <a:cxn ang="0">
                  <a:pos x="T2" y="T3"/>
                </a:cxn>
                <a:cxn ang="0">
                  <a:pos x="T4" y="T5"/>
                </a:cxn>
                <a:cxn ang="0">
                  <a:pos x="T6" y="T7"/>
                </a:cxn>
                <a:cxn ang="0">
                  <a:pos x="T8" y="T9"/>
                </a:cxn>
              </a:cxnLst>
              <a:rect l="0" t="0" r="r" b="b"/>
              <a:pathLst>
                <a:path w="594" h="255">
                  <a:moveTo>
                    <a:pt x="0" y="251"/>
                  </a:moveTo>
                  <a:cubicBezTo>
                    <a:pt x="141" y="201"/>
                    <a:pt x="442" y="91"/>
                    <a:pt x="592" y="0"/>
                  </a:cubicBezTo>
                  <a:cubicBezTo>
                    <a:pt x="594" y="4"/>
                    <a:pt x="594" y="4"/>
                    <a:pt x="594" y="4"/>
                  </a:cubicBezTo>
                  <a:cubicBezTo>
                    <a:pt x="445" y="95"/>
                    <a:pt x="143" y="205"/>
                    <a:pt x="2" y="255"/>
                  </a:cubicBezTo>
                  <a:cubicBezTo>
                    <a:pt x="0" y="251"/>
                    <a:pt x="0" y="251"/>
                    <a:pt x="0" y="251"/>
                  </a:cubicBezTo>
                </a:path>
              </a:pathLst>
            </a:custGeom>
            <a:solidFill>
              <a:srgbClr val="00A99D"/>
            </a:solidFill>
            <a:ln w="9525">
              <a:solidFill>
                <a:schemeClr val="accent2"/>
              </a:solid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56" name="Group 55"/>
            <p:cNvGrpSpPr/>
            <p:nvPr/>
          </p:nvGrpSpPr>
          <p:grpSpPr>
            <a:xfrm rot="806488" flipH="1">
              <a:off x="11377312" y="5452235"/>
              <a:ext cx="365582" cy="421970"/>
              <a:chOff x="1457010" y="1673260"/>
              <a:chExt cx="617538" cy="712788"/>
            </a:xfrm>
          </p:grpSpPr>
          <p:sp>
            <p:nvSpPr>
              <p:cNvPr id="57" name="Freeform 8"/>
              <p:cNvSpPr>
                <a:spLocks/>
              </p:cNvSpPr>
              <p:nvPr/>
            </p:nvSpPr>
            <p:spPr bwMode="auto">
              <a:xfrm flipH="1">
                <a:off x="1457010" y="1673260"/>
                <a:ext cx="595313" cy="652463"/>
              </a:xfrm>
              <a:custGeom>
                <a:avLst/>
                <a:gdLst>
                  <a:gd name="T0" fmla="*/ 182 w 187"/>
                  <a:gd name="T1" fmla="*/ 130 h 204"/>
                  <a:gd name="T2" fmla="*/ 126 w 187"/>
                  <a:gd name="T3" fmla="*/ 88 h 204"/>
                  <a:gd name="T4" fmla="*/ 99 w 187"/>
                  <a:gd name="T5" fmla="*/ 29 h 204"/>
                  <a:gd name="T6" fmla="*/ 29 w 187"/>
                  <a:gd name="T7" fmla="*/ 166 h 204"/>
                  <a:gd name="T8" fmla="*/ 119 w 187"/>
                  <a:gd name="T9" fmla="*/ 198 h 204"/>
                  <a:gd name="T10" fmla="*/ 182 w 187"/>
                  <a:gd name="T11" fmla="*/ 130 h 204"/>
                </a:gdLst>
                <a:ahLst/>
                <a:cxnLst>
                  <a:cxn ang="0">
                    <a:pos x="T0" y="T1"/>
                  </a:cxn>
                  <a:cxn ang="0">
                    <a:pos x="T2" y="T3"/>
                  </a:cxn>
                  <a:cxn ang="0">
                    <a:pos x="T4" y="T5"/>
                  </a:cxn>
                  <a:cxn ang="0">
                    <a:pos x="T6" y="T7"/>
                  </a:cxn>
                  <a:cxn ang="0">
                    <a:pos x="T8" y="T9"/>
                  </a:cxn>
                  <a:cxn ang="0">
                    <a:pos x="T10" y="T11"/>
                  </a:cxn>
                </a:cxnLst>
                <a:rect l="0" t="0" r="r" b="b"/>
                <a:pathLst>
                  <a:path w="187" h="204">
                    <a:moveTo>
                      <a:pt x="182" y="130"/>
                    </a:moveTo>
                    <a:cubicBezTo>
                      <a:pt x="173" y="98"/>
                      <a:pt x="151" y="87"/>
                      <a:pt x="126" y="88"/>
                    </a:cubicBezTo>
                    <a:cubicBezTo>
                      <a:pt x="127" y="59"/>
                      <a:pt x="114" y="34"/>
                      <a:pt x="99" y="29"/>
                    </a:cubicBezTo>
                    <a:cubicBezTo>
                      <a:pt x="17" y="0"/>
                      <a:pt x="0" y="129"/>
                      <a:pt x="29" y="166"/>
                    </a:cubicBezTo>
                    <a:cubicBezTo>
                      <a:pt x="35" y="185"/>
                      <a:pt x="86" y="204"/>
                      <a:pt x="119" y="198"/>
                    </a:cubicBezTo>
                    <a:cubicBezTo>
                      <a:pt x="162" y="190"/>
                      <a:pt x="187" y="150"/>
                      <a:pt x="182" y="130"/>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58" name="Freeform 9"/>
              <p:cNvSpPr>
                <a:spLocks/>
              </p:cNvSpPr>
              <p:nvPr/>
            </p:nvSpPr>
            <p:spPr bwMode="auto">
              <a:xfrm flipH="1">
                <a:off x="1482410" y="1698660"/>
                <a:ext cx="592138" cy="687388"/>
              </a:xfrm>
              <a:custGeom>
                <a:avLst/>
                <a:gdLst>
                  <a:gd name="T0" fmla="*/ 178 w 186"/>
                  <a:gd name="T1" fmla="*/ 208 h 215"/>
                  <a:gd name="T2" fmla="*/ 53 w 186"/>
                  <a:gd name="T3" fmla="*/ 154 h 215"/>
                  <a:gd name="T4" fmla="*/ 102 w 186"/>
                  <a:gd name="T5" fmla="*/ 127 h 215"/>
                  <a:gd name="T6" fmla="*/ 153 w 186"/>
                  <a:gd name="T7" fmla="*/ 64 h 215"/>
                  <a:gd name="T8" fmla="*/ 40 w 186"/>
                  <a:gd name="T9" fmla="*/ 136 h 215"/>
                  <a:gd name="T10" fmla="*/ 50 w 186"/>
                  <a:gd name="T11" fmla="*/ 79 h 215"/>
                  <a:gd name="T12" fmla="*/ 32 w 186"/>
                  <a:gd name="T13" fmla="*/ 0 h 215"/>
                  <a:gd name="T14" fmla="*/ 28 w 186"/>
                  <a:gd name="T15" fmla="*/ 156 h 215"/>
                  <a:gd name="T16" fmla="*/ 28 w 186"/>
                  <a:gd name="T17" fmla="*/ 160 h 215"/>
                  <a:gd name="T18" fmla="*/ 31 w 186"/>
                  <a:gd name="T19" fmla="*/ 161 h 215"/>
                  <a:gd name="T20" fmla="*/ 98 w 186"/>
                  <a:gd name="T21" fmla="*/ 200 h 215"/>
                  <a:gd name="T22" fmla="*/ 178 w 186"/>
                  <a:gd name="T23" fmla="*/ 208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 h="215">
                    <a:moveTo>
                      <a:pt x="178" y="208"/>
                    </a:moveTo>
                    <a:cubicBezTo>
                      <a:pt x="186" y="183"/>
                      <a:pt x="98" y="158"/>
                      <a:pt x="53" y="154"/>
                    </a:cubicBezTo>
                    <a:cubicBezTo>
                      <a:pt x="68" y="148"/>
                      <a:pt x="87" y="137"/>
                      <a:pt x="102" y="127"/>
                    </a:cubicBezTo>
                    <a:cubicBezTo>
                      <a:pt x="137" y="101"/>
                      <a:pt x="157" y="70"/>
                      <a:pt x="153" y="64"/>
                    </a:cubicBezTo>
                    <a:cubicBezTo>
                      <a:pt x="137" y="44"/>
                      <a:pt x="69" y="101"/>
                      <a:pt x="40" y="136"/>
                    </a:cubicBezTo>
                    <a:cubicBezTo>
                      <a:pt x="45" y="120"/>
                      <a:pt x="49" y="98"/>
                      <a:pt x="50" y="79"/>
                    </a:cubicBezTo>
                    <a:cubicBezTo>
                      <a:pt x="51" y="35"/>
                      <a:pt x="40" y="0"/>
                      <a:pt x="32" y="0"/>
                    </a:cubicBezTo>
                    <a:cubicBezTo>
                      <a:pt x="0" y="0"/>
                      <a:pt x="13" y="143"/>
                      <a:pt x="28" y="156"/>
                    </a:cubicBezTo>
                    <a:cubicBezTo>
                      <a:pt x="27" y="158"/>
                      <a:pt x="27" y="159"/>
                      <a:pt x="28" y="160"/>
                    </a:cubicBezTo>
                    <a:cubicBezTo>
                      <a:pt x="28" y="160"/>
                      <a:pt x="29" y="161"/>
                      <a:pt x="31" y="161"/>
                    </a:cubicBezTo>
                    <a:cubicBezTo>
                      <a:pt x="37" y="170"/>
                      <a:pt x="70" y="190"/>
                      <a:pt x="98" y="200"/>
                    </a:cubicBezTo>
                    <a:cubicBezTo>
                      <a:pt x="139" y="215"/>
                      <a:pt x="176" y="215"/>
                      <a:pt x="178" y="20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59" name="Freeform 10"/>
            <p:cNvSpPr>
              <a:spLocks/>
            </p:cNvSpPr>
            <p:nvPr/>
          </p:nvSpPr>
          <p:spPr bwMode="auto">
            <a:xfrm rot="1986842">
              <a:off x="10004233" y="5813019"/>
              <a:ext cx="502445" cy="552636"/>
            </a:xfrm>
            <a:custGeom>
              <a:avLst/>
              <a:gdLst>
                <a:gd name="T0" fmla="*/ 171 w 196"/>
                <a:gd name="T1" fmla="*/ 162 h 191"/>
                <a:gd name="T2" fmla="*/ 46 w 196"/>
                <a:gd name="T3" fmla="*/ 135 h 191"/>
                <a:gd name="T4" fmla="*/ 79 w 196"/>
                <a:gd name="T5" fmla="*/ 11 h 191"/>
                <a:gd name="T6" fmla="*/ 25 w 196"/>
                <a:gd name="T7" fmla="*/ 148 h 191"/>
                <a:gd name="T8" fmla="*/ 23 w 196"/>
                <a:gd name="T9" fmla="*/ 150 h 191"/>
                <a:gd name="T10" fmla="*/ 171 w 196"/>
                <a:gd name="T11" fmla="*/ 162 h 191"/>
                <a:gd name="connsiteX0" fmla="*/ 7753 w 7872"/>
                <a:gd name="connsiteY0" fmla="*/ 8159 h 8944"/>
                <a:gd name="connsiteX1" fmla="*/ 1376 w 7872"/>
                <a:gd name="connsiteY1" fmla="*/ 6745 h 8944"/>
                <a:gd name="connsiteX2" fmla="*/ 3060 w 7872"/>
                <a:gd name="connsiteY2" fmla="*/ 253 h 8944"/>
                <a:gd name="connsiteX3" fmla="*/ 305 w 7872"/>
                <a:gd name="connsiteY3" fmla="*/ 7426 h 8944"/>
                <a:gd name="connsiteX4" fmla="*/ 202 w 7872"/>
                <a:gd name="connsiteY4" fmla="*/ 7530 h 8944"/>
                <a:gd name="connsiteX5" fmla="*/ 7753 w 7872"/>
                <a:gd name="connsiteY5" fmla="*/ 8159 h 8944"/>
                <a:gd name="connsiteX0" fmla="*/ 9849 w 9849"/>
                <a:gd name="connsiteY0" fmla="*/ 9122 h 10251"/>
                <a:gd name="connsiteX1" fmla="*/ 1748 w 9849"/>
                <a:gd name="connsiteY1" fmla="*/ 7541 h 10251"/>
                <a:gd name="connsiteX2" fmla="*/ 3887 w 9849"/>
                <a:gd name="connsiteY2" fmla="*/ 283 h 10251"/>
                <a:gd name="connsiteX3" fmla="*/ 387 w 9849"/>
                <a:gd name="connsiteY3" fmla="*/ 8303 h 10251"/>
                <a:gd name="connsiteX4" fmla="*/ 257 w 9849"/>
                <a:gd name="connsiteY4" fmla="*/ 8419 h 10251"/>
                <a:gd name="connsiteX5" fmla="*/ 9849 w 9849"/>
                <a:gd name="connsiteY5" fmla="*/ 9122 h 10251"/>
                <a:gd name="connsiteX0" fmla="*/ 10000 w 10000"/>
                <a:gd name="connsiteY0" fmla="*/ 8899 h 10131"/>
                <a:gd name="connsiteX1" fmla="*/ 1775 w 10000"/>
                <a:gd name="connsiteY1" fmla="*/ 7356 h 10131"/>
                <a:gd name="connsiteX2" fmla="*/ 3947 w 10000"/>
                <a:gd name="connsiteY2" fmla="*/ 276 h 10131"/>
                <a:gd name="connsiteX3" fmla="*/ 393 w 10000"/>
                <a:gd name="connsiteY3" fmla="*/ 8100 h 10131"/>
                <a:gd name="connsiteX4" fmla="*/ 261 w 10000"/>
                <a:gd name="connsiteY4" fmla="*/ 8213 h 10131"/>
                <a:gd name="connsiteX5" fmla="*/ 10000 w 10000"/>
                <a:gd name="connsiteY5" fmla="*/ 8899 h 10131"/>
                <a:gd name="connsiteX0" fmla="*/ 10361 w 10361"/>
                <a:gd name="connsiteY0" fmla="*/ 8632 h 9864"/>
                <a:gd name="connsiteX1" fmla="*/ 2136 w 10361"/>
                <a:gd name="connsiteY1" fmla="*/ 7089 h 9864"/>
                <a:gd name="connsiteX2" fmla="*/ 4308 w 10361"/>
                <a:gd name="connsiteY2" fmla="*/ 9 h 9864"/>
                <a:gd name="connsiteX3" fmla="*/ 754 w 10361"/>
                <a:gd name="connsiteY3" fmla="*/ 7833 h 9864"/>
                <a:gd name="connsiteX4" fmla="*/ 622 w 10361"/>
                <a:gd name="connsiteY4" fmla="*/ 7946 h 9864"/>
                <a:gd name="connsiteX5" fmla="*/ 10361 w 10361"/>
                <a:gd name="connsiteY5" fmla="*/ 8632 h 9864"/>
                <a:gd name="connsiteX0" fmla="*/ 10000 w 10000"/>
                <a:gd name="connsiteY0" fmla="*/ 8749 h 9998"/>
                <a:gd name="connsiteX1" fmla="*/ 2062 w 10000"/>
                <a:gd name="connsiteY1" fmla="*/ 7185 h 9998"/>
                <a:gd name="connsiteX2" fmla="*/ 4158 w 10000"/>
                <a:gd name="connsiteY2" fmla="*/ 7 h 9998"/>
                <a:gd name="connsiteX3" fmla="*/ 728 w 10000"/>
                <a:gd name="connsiteY3" fmla="*/ 7939 h 9998"/>
                <a:gd name="connsiteX4" fmla="*/ 600 w 10000"/>
                <a:gd name="connsiteY4" fmla="*/ 8054 h 9998"/>
                <a:gd name="connsiteX5" fmla="*/ 10000 w 10000"/>
                <a:gd name="connsiteY5" fmla="*/ 8749 h 9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998">
                  <a:moveTo>
                    <a:pt x="10000" y="8749"/>
                  </a:moveTo>
                  <a:cubicBezTo>
                    <a:pt x="8794" y="7359"/>
                    <a:pt x="4412" y="6548"/>
                    <a:pt x="2062" y="7185"/>
                  </a:cubicBezTo>
                  <a:cubicBezTo>
                    <a:pt x="3589" y="5882"/>
                    <a:pt x="5305" y="-234"/>
                    <a:pt x="4158" y="7"/>
                  </a:cubicBezTo>
                  <a:cubicBezTo>
                    <a:pt x="92" y="863"/>
                    <a:pt x="-860" y="6318"/>
                    <a:pt x="728" y="7939"/>
                  </a:cubicBezTo>
                  <a:cubicBezTo>
                    <a:pt x="663" y="7996"/>
                    <a:pt x="663" y="8054"/>
                    <a:pt x="600" y="8054"/>
                  </a:cubicBezTo>
                  <a:cubicBezTo>
                    <a:pt x="2036" y="9883"/>
                    <a:pt x="5687" y="10988"/>
                    <a:pt x="10000" y="8749"/>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60" name="Freeform 23"/>
            <p:cNvSpPr>
              <a:spLocks/>
            </p:cNvSpPr>
            <p:nvPr/>
          </p:nvSpPr>
          <p:spPr bwMode="auto">
            <a:xfrm>
              <a:off x="9539526" y="5031266"/>
              <a:ext cx="344488" cy="344488"/>
            </a:xfrm>
            <a:custGeom>
              <a:avLst/>
              <a:gdLst>
                <a:gd name="T0" fmla="*/ 108 w 108"/>
                <a:gd name="T1" fmla="*/ 48 h 108"/>
                <a:gd name="T2" fmla="*/ 98 w 108"/>
                <a:gd name="T3" fmla="*/ 41 h 108"/>
                <a:gd name="T4" fmla="*/ 102 w 108"/>
                <a:gd name="T5" fmla="*/ 30 h 108"/>
                <a:gd name="T6" fmla="*/ 84 w 108"/>
                <a:gd name="T7" fmla="*/ 28 h 108"/>
                <a:gd name="T8" fmla="*/ 85 w 108"/>
                <a:gd name="T9" fmla="*/ 10 h 108"/>
                <a:gd name="T10" fmla="*/ 69 w 108"/>
                <a:gd name="T11" fmla="*/ 16 h 108"/>
                <a:gd name="T12" fmla="*/ 62 w 108"/>
                <a:gd name="T13" fmla="*/ 0 h 108"/>
                <a:gd name="T14" fmla="*/ 52 w 108"/>
                <a:gd name="T15" fmla="*/ 10 h 108"/>
                <a:gd name="T16" fmla="*/ 41 w 108"/>
                <a:gd name="T17" fmla="*/ 1 h 108"/>
                <a:gd name="T18" fmla="*/ 35 w 108"/>
                <a:gd name="T19" fmla="*/ 16 h 108"/>
                <a:gd name="T20" fmla="*/ 20 w 108"/>
                <a:gd name="T21" fmla="*/ 12 h 108"/>
                <a:gd name="T22" fmla="*/ 21 w 108"/>
                <a:gd name="T23" fmla="*/ 27 h 108"/>
                <a:gd name="T24" fmla="*/ 6 w 108"/>
                <a:gd name="T25" fmla="*/ 29 h 108"/>
                <a:gd name="T26" fmla="*/ 18 w 108"/>
                <a:gd name="T27" fmla="*/ 47 h 108"/>
                <a:gd name="T28" fmla="*/ 0 w 108"/>
                <a:gd name="T29" fmla="*/ 60 h 108"/>
                <a:gd name="T30" fmla="*/ 10 w 108"/>
                <a:gd name="T31" fmla="*/ 67 h 108"/>
                <a:gd name="T32" fmla="*/ 5 w 108"/>
                <a:gd name="T33" fmla="*/ 78 h 108"/>
                <a:gd name="T34" fmla="*/ 24 w 108"/>
                <a:gd name="T35" fmla="*/ 80 h 108"/>
                <a:gd name="T36" fmla="*/ 23 w 108"/>
                <a:gd name="T37" fmla="*/ 98 h 108"/>
                <a:gd name="T38" fmla="*/ 39 w 108"/>
                <a:gd name="T39" fmla="*/ 92 h 108"/>
                <a:gd name="T40" fmla="*/ 46 w 108"/>
                <a:gd name="T41" fmla="*/ 107 h 108"/>
                <a:gd name="T42" fmla="*/ 56 w 108"/>
                <a:gd name="T43" fmla="*/ 97 h 108"/>
                <a:gd name="T44" fmla="*/ 67 w 108"/>
                <a:gd name="T45" fmla="*/ 106 h 108"/>
                <a:gd name="T46" fmla="*/ 73 w 108"/>
                <a:gd name="T47" fmla="*/ 91 h 108"/>
                <a:gd name="T48" fmla="*/ 88 w 108"/>
                <a:gd name="T49" fmla="*/ 96 h 108"/>
                <a:gd name="T50" fmla="*/ 87 w 108"/>
                <a:gd name="T51" fmla="*/ 81 h 108"/>
                <a:gd name="T52" fmla="*/ 102 w 108"/>
                <a:gd name="T53" fmla="*/ 78 h 108"/>
                <a:gd name="T54" fmla="*/ 90 w 108"/>
                <a:gd name="T55" fmla="*/ 60 h 108"/>
                <a:gd name="T56" fmla="*/ 108 w 108"/>
                <a:gd name="T57" fmla="*/ 4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8" h="108">
                  <a:moveTo>
                    <a:pt x="108" y="48"/>
                  </a:moveTo>
                  <a:cubicBezTo>
                    <a:pt x="107" y="45"/>
                    <a:pt x="104" y="43"/>
                    <a:pt x="98" y="41"/>
                  </a:cubicBezTo>
                  <a:cubicBezTo>
                    <a:pt x="102" y="37"/>
                    <a:pt x="104" y="33"/>
                    <a:pt x="102" y="30"/>
                  </a:cubicBezTo>
                  <a:cubicBezTo>
                    <a:pt x="101" y="27"/>
                    <a:pt x="94" y="26"/>
                    <a:pt x="84" y="28"/>
                  </a:cubicBezTo>
                  <a:cubicBezTo>
                    <a:pt x="88" y="19"/>
                    <a:pt x="88" y="12"/>
                    <a:pt x="85" y="10"/>
                  </a:cubicBezTo>
                  <a:cubicBezTo>
                    <a:pt x="82" y="8"/>
                    <a:pt x="76" y="10"/>
                    <a:pt x="69" y="16"/>
                  </a:cubicBezTo>
                  <a:cubicBezTo>
                    <a:pt x="68" y="7"/>
                    <a:pt x="65" y="1"/>
                    <a:pt x="62" y="0"/>
                  </a:cubicBezTo>
                  <a:cubicBezTo>
                    <a:pt x="59" y="0"/>
                    <a:pt x="55" y="4"/>
                    <a:pt x="52" y="10"/>
                  </a:cubicBezTo>
                  <a:cubicBezTo>
                    <a:pt x="48" y="4"/>
                    <a:pt x="44" y="1"/>
                    <a:pt x="41" y="1"/>
                  </a:cubicBezTo>
                  <a:cubicBezTo>
                    <a:pt x="37" y="2"/>
                    <a:pt x="35" y="8"/>
                    <a:pt x="35" y="16"/>
                  </a:cubicBezTo>
                  <a:cubicBezTo>
                    <a:pt x="28" y="12"/>
                    <a:pt x="22" y="10"/>
                    <a:pt x="20" y="12"/>
                  </a:cubicBezTo>
                  <a:cubicBezTo>
                    <a:pt x="17" y="14"/>
                    <a:pt x="18" y="20"/>
                    <a:pt x="21" y="27"/>
                  </a:cubicBezTo>
                  <a:cubicBezTo>
                    <a:pt x="13" y="26"/>
                    <a:pt x="7" y="26"/>
                    <a:pt x="6" y="29"/>
                  </a:cubicBezTo>
                  <a:cubicBezTo>
                    <a:pt x="4" y="33"/>
                    <a:pt x="9" y="40"/>
                    <a:pt x="18" y="47"/>
                  </a:cubicBezTo>
                  <a:cubicBezTo>
                    <a:pt x="6" y="51"/>
                    <a:pt x="0" y="56"/>
                    <a:pt x="0" y="60"/>
                  </a:cubicBezTo>
                  <a:cubicBezTo>
                    <a:pt x="0" y="63"/>
                    <a:pt x="4" y="65"/>
                    <a:pt x="10" y="67"/>
                  </a:cubicBezTo>
                  <a:cubicBezTo>
                    <a:pt x="6" y="71"/>
                    <a:pt x="4" y="75"/>
                    <a:pt x="5" y="78"/>
                  </a:cubicBezTo>
                  <a:cubicBezTo>
                    <a:pt x="7" y="81"/>
                    <a:pt x="14" y="82"/>
                    <a:pt x="24" y="80"/>
                  </a:cubicBezTo>
                  <a:cubicBezTo>
                    <a:pt x="20" y="89"/>
                    <a:pt x="19" y="96"/>
                    <a:pt x="23" y="98"/>
                  </a:cubicBezTo>
                  <a:cubicBezTo>
                    <a:pt x="26" y="100"/>
                    <a:pt x="31" y="98"/>
                    <a:pt x="39" y="92"/>
                  </a:cubicBezTo>
                  <a:cubicBezTo>
                    <a:pt x="40" y="101"/>
                    <a:pt x="42" y="107"/>
                    <a:pt x="46" y="107"/>
                  </a:cubicBezTo>
                  <a:cubicBezTo>
                    <a:pt x="49" y="108"/>
                    <a:pt x="53" y="104"/>
                    <a:pt x="56" y="97"/>
                  </a:cubicBezTo>
                  <a:cubicBezTo>
                    <a:pt x="60" y="104"/>
                    <a:pt x="64" y="107"/>
                    <a:pt x="67" y="106"/>
                  </a:cubicBezTo>
                  <a:cubicBezTo>
                    <a:pt x="70" y="106"/>
                    <a:pt x="72" y="100"/>
                    <a:pt x="73" y="91"/>
                  </a:cubicBezTo>
                  <a:cubicBezTo>
                    <a:pt x="80" y="96"/>
                    <a:pt x="85" y="98"/>
                    <a:pt x="88" y="96"/>
                  </a:cubicBezTo>
                  <a:cubicBezTo>
                    <a:pt x="91" y="94"/>
                    <a:pt x="90" y="88"/>
                    <a:pt x="87" y="81"/>
                  </a:cubicBezTo>
                  <a:cubicBezTo>
                    <a:pt x="95" y="82"/>
                    <a:pt x="101" y="81"/>
                    <a:pt x="102" y="78"/>
                  </a:cubicBezTo>
                  <a:cubicBezTo>
                    <a:pt x="104" y="75"/>
                    <a:pt x="99" y="68"/>
                    <a:pt x="90" y="60"/>
                  </a:cubicBezTo>
                  <a:cubicBezTo>
                    <a:pt x="101" y="56"/>
                    <a:pt x="108" y="52"/>
                    <a:pt x="108" y="48"/>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24"/>
            <p:cNvSpPr>
              <a:spLocks/>
            </p:cNvSpPr>
            <p:nvPr/>
          </p:nvSpPr>
          <p:spPr bwMode="auto">
            <a:xfrm>
              <a:off x="8429578" y="5854375"/>
              <a:ext cx="608927" cy="327464"/>
            </a:xfrm>
            <a:custGeom>
              <a:avLst/>
              <a:gdLst>
                <a:gd name="T0" fmla="*/ 6 w 240"/>
                <a:gd name="T1" fmla="*/ 29 h 137"/>
                <a:gd name="T2" fmla="*/ 197 w 240"/>
                <a:gd name="T3" fmla="*/ 129 h 137"/>
                <a:gd name="T4" fmla="*/ 6 w 240"/>
                <a:gd name="T5" fmla="*/ 29 h 137"/>
                <a:gd name="connsiteX0" fmla="*/ 5 w 8178"/>
                <a:gd name="connsiteY0" fmla="*/ 330 h 7745"/>
                <a:gd name="connsiteX1" fmla="*/ 7963 w 8178"/>
                <a:gd name="connsiteY1" fmla="*/ 7629 h 7745"/>
                <a:gd name="connsiteX2" fmla="*/ 5 w 8178"/>
                <a:gd name="connsiteY2" fmla="*/ 330 h 7745"/>
                <a:gd name="connsiteX0" fmla="*/ 0 w 10093"/>
                <a:gd name="connsiteY0" fmla="*/ 477 h 10050"/>
                <a:gd name="connsiteX1" fmla="*/ 9731 w 10093"/>
                <a:gd name="connsiteY1" fmla="*/ 9901 h 10050"/>
                <a:gd name="connsiteX2" fmla="*/ 0 w 10093"/>
                <a:gd name="connsiteY2" fmla="*/ 477 h 10050"/>
                <a:gd name="connsiteX0" fmla="*/ 0 w 9731"/>
                <a:gd name="connsiteY0" fmla="*/ 636 h 10209"/>
                <a:gd name="connsiteX1" fmla="*/ 9731 w 9731"/>
                <a:gd name="connsiteY1" fmla="*/ 10060 h 10209"/>
                <a:gd name="connsiteX2" fmla="*/ 0 w 9731"/>
                <a:gd name="connsiteY2" fmla="*/ 636 h 10209"/>
                <a:gd name="connsiteX0" fmla="*/ 0 w 10000"/>
                <a:gd name="connsiteY0" fmla="*/ 97 h 9475"/>
                <a:gd name="connsiteX1" fmla="*/ 10000 w 10000"/>
                <a:gd name="connsiteY1" fmla="*/ 9328 h 9475"/>
                <a:gd name="connsiteX2" fmla="*/ 0 w 10000"/>
                <a:gd name="connsiteY2" fmla="*/ 97 h 9475"/>
                <a:gd name="connsiteX0" fmla="*/ 0 w 10000"/>
                <a:gd name="connsiteY0" fmla="*/ 102 h 9940"/>
                <a:gd name="connsiteX1" fmla="*/ 10000 w 10000"/>
                <a:gd name="connsiteY1" fmla="*/ 9845 h 9940"/>
                <a:gd name="connsiteX2" fmla="*/ 0 w 10000"/>
                <a:gd name="connsiteY2" fmla="*/ 102 h 9940"/>
              </a:gdLst>
              <a:ahLst/>
              <a:cxnLst>
                <a:cxn ang="0">
                  <a:pos x="connsiteX0" y="connsiteY0"/>
                </a:cxn>
                <a:cxn ang="0">
                  <a:pos x="connsiteX1" y="connsiteY1"/>
                </a:cxn>
                <a:cxn ang="0">
                  <a:pos x="connsiteX2" y="connsiteY2"/>
                </a:cxn>
              </a:cxnLst>
              <a:rect l="l" t="t" r="r" b="b"/>
              <a:pathLst>
                <a:path w="10000" h="9940">
                  <a:moveTo>
                    <a:pt x="0" y="102"/>
                  </a:moveTo>
                  <a:cubicBezTo>
                    <a:pt x="1254" y="6563"/>
                    <a:pt x="7749" y="10625"/>
                    <a:pt x="10000" y="9845"/>
                  </a:cubicBezTo>
                  <a:cubicBezTo>
                    <a:pt x="8788" y="5251"/>
                    <a:pt x="2814" y="-864"/>
                    <a:pt x="0" y="102"/>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25"/>
            <p:cNvSpPr>
              <a:spLocks/>
            </p:cNvSpPr>
            <p:nvPr/>
          </p:nvSpPr>
          <p:spPr bwMode="auto">
            <a:xfrm>
              <a:off x="8718947" y="5377348"/>
              <a:ext cx="349680" cy="396781"/>
            </a:xfrm>
            <a:custGeom>
              <a:avLst/>
              <a:gdLst>
                <a:gd name="T0" fmla="*/ 133 w 149"/>
                <a:gd name="T1" fmla="*/ 26 h 151"/>
                <a:gd name="T2" fmla="*/ 8 w 149"/>
                <a:gd name="T3" fmla="*/ 107 h 151"/>
                <a:gd name="T4" fmla="*/ 17 w 149"/>
                <a:gd name="T5" fmla="*/ 111 h 151"/>
                <a:gd name="T6" fmla="*/ 80 w 149"/>
                <a:gd name="T7" fmla="*/ 137 h 151"/>
                <a:gd name="T8" fmla="*/ 23 w 149"/>
                <a:gd name="T9" fmla="*/ 108 h 151"/>
                <a:gd name="T10" fmla="*/ 133 w 149"/>
                <a:gd name="T11" fmla="*/ 26 h 151"/>
                <a:gd name="connsiteX0" fmla="*/ 8650 w 8781"/>
                <a:gd name="connsiteY0" fmla="*/ 295 h 7940"/>
                <a:gd name="connsiteX1" fmla="*/ 261 w 8781"/>
                <a:gd name="connsiteY1" fmla="*/ 5659 h 7940"/>
                <a:gd name="connsiteX2" fmla="*/ 865 w 8781"/>
                <a:gd name="connsiteY2" fmla="*/ 5924 h 7940"/>
                <a:gd name="connsiteX3" fmla="*/ 5093 w 8781"/>
                <a:gd name="connsiteY3" fmla="*/ 7646 h 7940"/>
                <a:gd name="connsiteX4" fmla="*/ 1268 w 8781"/>
                <a:gd name="connsiteY4" fmla="*/ 5725 h 7940"/>
                <a:gd name="connsiteX5" fmla="*/ 8650 w 8781"/>
                <a:gd name="connsiteY5" fmla="*/ 295 h 7940"/>
                <a:gd name="connsiteX0" fmla="*/ 9851 w 10000"/>
                <a:gd name="connsiteY0" fmla="*/ 525 h 10154"/>
                <a:gd name="connsiteX1" fmla="*/ 297 w 10000"/>
                <a:gd name="connsiteY1" fmla="*/ 7280 h 10154"/>
                <a:gd name="connsiteX2" fmla="*/ 985 w 10000"/>
                <a:gd name="connsiteY2" fmla="*/ 7614 h 10154"/>
                <a:gd name="connsiteX3" fmla="*/ 5800 w 10000"/>
                <a:gd name="connsiteY3" fmla="*/ 9783 h 10154"/>
                <a:gd name="connsiteX4" fmla="*/ 1444 w 10000"/>
                <a:gd name="connsiteY4" fmla="*/ 7363 h 10154"/>
                <a:gd name="connsiteX5" fmla="*/ 9851 w 10000"/>
                <a:gd name="connsiteY5" fmla="*/ 525 h 10154"/>
                <a:gd name="connsiteX0" fmla="*/ 9851 w 9851"/>
                <a:gd name="connsiteY0" fmla="*/ 525 h 10154"/>
                <a:gd name="connsiteX1" fmla="*/ 297 w 9851"/>
                <a:gd name="connsiteY1" fmla="*/ 7280 h 10154"/>
                <a:gd name="connsiteX2" fmla="*/ 985 w 9851"/>
                <a:gd name="connsiteY2" fmla="*/ 7614 h 10154"/>
                <a:gd name="connsiteX3" fmla="*/ 5800 w 9851"/>
                <a:gd name="connsiteY3" fmla="*/ 9783 h 10154"/>
                <a:gd name="connsiteX4" fmla="*/ 1444 w 9851"/>
                <a:gd name="connsiteY4" fmla="*/ 7363 h 10154"/>
                <a:gd name="connsiteX5" fmla="*/ 9851 w 9851"/>
                <a:gd name="connsiteY5" fmla="*/ 525 h 10154"/>
                <a:gd name="connsiteX0" fmla="*/ 10000 w 10602"/>
                <a:gd name="connsiteY0" fmla="*/ 517 h 10000"/>
                <a:gd name="connsiteX1" fmla="*/ 301 w 10602"/>
                <a:gd name="connsiteY1" fmla="*/ 7170 h 10000"/>
                <a:gd name="connsiteX2" fmla="*/ 1000 w 10602"/>
                <a:gd name="connsiteY2" fmla="*/ 7499 h 10000"/>
                <a:gd name="connsiteX3" fmla="*/ 5888 w 10602"/>
                <a:gd name="connsiteY3" fmla="*/ 9635 h 10000"/>
                <a:gd name="connsiteX4" fmla="*/ 1466 w 10602"/>
                <a:gd name="connsiteY4" fmla="*/ 7251 h 10000"/>
                <a:gd name="connsiteX5" fmla="*/ 10000 w 10602"/>
                <a:gd name="connsiteY5" fmla="*/ 517 h 10000"/>
                <a:gd name="connsiteX0" fmla="*/ 10000 w 10118"/>
                <a:gd name="connsiteY0" fmla="*/ 1687 h 11170"/>
                <a:gd name="connsiteX1" fmla="*/ 301 w 10118"/>
                <a:gd name="connsiteY1" fmla="*/ 8340 h 11170"/>
                <a:gd name="connsiteX2" fmla="*/ 1000 w 10118"/>
                <a:gd name="connsiteY2" fmla="*/ 8669 h 11170"/>
                <a:gd name="connsiteX3" fmla="*/ 5888 w 10118"/>
                <a:gd name="connsiteY3" fmla="*/ 10805 h 11170"/>
                <a:gd name="connsiteX4" fmla="*/ 1466 w 10118"/>
                <a:gd name="connsiteY4" fmla="*/ 8421 h 11170"/>
                <a:gd name="connsiteX5" fmla="*/ 10000 w 10118"/>
                <a:gd name="connsiteY5" fmla="*/ 1687 h 11170"/>
                <a:gd name="connsiteX0" fmla="*/ 10000 w 10038"/>
                <a:gd name="connsiteY0" fmla="*/ 1102 h 10585"/>
                <a:gd name="connsiteX1" fmla="*/ 301 w 10038"/>
                <a:gd name="connsiteY1" fmla="*/ 7755 h 10585"/>
                <a:gd name="connsiteX2" fmla="*/ 1000 w 10038"/>
                <a:gd name="connsiteY2" fmla="*/ 8084 h 10585"/>
                <a:gd name="connsiteX3" fmla="*/ 5888 w 10038"/>
                <a:gd name="connsiteY3" fmla="*/ 10220 h 10585"/>
                <a:gd name="connsiteX4" fmla="*/ 1466 w 10038"/>
                <a:gd name="connsiteY4" fmla="*/ 7836 h 10585"/>
                <a:gd name="connsiteX5" fmla="*/ 10000 w 10038"/>
                <a:gd name="connsiteY5" fmla="*/ 1102 h 10585"/>
                <a:gd name="connsiteX0" fmla="*/ 10000 w 10602"/>
                <a:gd name="connsiteY0" fmla="*/ 740 h 10223"/>
                <a:gd name="connsiteX1" fmla="*/ 301 w 10602"/>
                <a:gd name="connsiteY1" fmla="*/ 7393 h 10223"/>
                <a:gd name="connsiteX2" fmla="*/ 1000 w 10602"/>
                <a:gd name="connsiteY2" fmla="*/ 7722 h 10223"/>
                <a:gd name="connsiteX3" fmla="*/ 5888 w 10602"/>
                <a:gd name="connsiteY3" fmla="*/ 9858 h 10223"/>
                <a:gd name="connsiteX4" fmla="*/ 1466 w 10602"/>
                <a:gd name="connsiteY4" fmla="*/ 7474 h 10223"/>
                <a:gd name="connsiteX5" fmla="*/ 10000 w 10602"/>
                <a:gd name="connsiteY5" fmla="*/ 740 h 10223"/>
                <a:gd name="connsiteX0" fmla="*/ 6852 w 7703"/>
                <a:gd name="connsiteY0" fmla="*/ 687 h 11041"/>
                <a:gd name="connsiteX1" fmla="*/ 301 w 7703"/>
                <a:gd name="connsiteY1" fmla="*/ 8211 h 11041"/>
                <a:gd name="connsiteX2" fmla="*/ 1000 w 7703"/>
                <a:gd name="connsiteY2" fmla="*/ 8540 h 11041"/>
                <a:gd name="connsiteX3" fmla="*/ 5888 w 7703"/>
                <a:gd name="connsiteY3" fmla="*/ 10676 h 11041"/>
                <a:gd name="connsiteX4" fmla="*/ 1466 w 7703"/>
                <a:gd name="connsiteY4" fmla="*/ 8292 h 11041"/>
                <a:gd name="connsiteX5" fmla="*/ 6852 w 7703"/>
                <a:gd name="connsiteY5" fmla="*/ 687 h 11041"/>
                <a:gd name="connsiteX0" fmla="*/ 8895 w 9440"/>
                <a:gd name="connsiteY0" fmla="*/ 189 h 9567"/>
                <a:gd name="connsiteX1" fmla="*/ 391 w 9440"/>
                <a:gd name="connsiteY1" fmla="*/ 7004 h 9567"/>
                <a:gd name="connsiteX2" fmla="*/ 1298 w 9440"/>
                <a:gd name="connsiteY2" fmla="*/ 7302 h 9567"/>
                <a:gd name="connsiteX3" fmla="*/ 7644 w 9440"/>
                <a:gd name="connsiteY3" fmla="*/ 9236 h 9567"/>
                <a:gd name="connsiteX4" fmla="*/ 1903 w 9440"/>
                <a:gd name="connsiteY4" fmla="*/ 7077 h 9567"/>
                <a:gd name="connsiteX5" fmla="*/ 8895 w 9440"/>
                <a:gd name="connsiteY5" fmla="*/ 189 h 9567"/>
                <a:gd name="connsiteX0" fmla="*/ 11246 w 11712"/>
                <a:gd name="connsiteY0" fmla="*/ 214 h 9356"/>
                <a:gd name="connsiteX1" fmla="*/ 414 w 11712"/>
                <a:gd name="connsiteY1" fmla="*/ 6677 h 9356"/>
                <a:gd name="connsiteX2" fmla="*/ 1375 w 11712"/>
                <a:gd name="connsiteY2" fmla="*/ 6988 h 9356"/>
                <a:gd name="connsiteX3" fmla="*/ 8097 w 11712"/>
                <a:gd name="connsiteY3" fmla="*/ 9010 h 9356"/>
                <a:gd name="connsiteX4" fmla="*/ 2016 w 11712"/>
                <a:gd name="connsiteY4" fmla="*/ 6753 h 9356"/>
                <a:gd name="connsiteX5" fmla="*/ 11246 w 11712"/>
                <a:gd name="connsiteY5" fmla="*/ 214 h 9356"/>
                <a:gd name="connsiteX0" fmla="*/ 9602 w 10000"/>
                <a:gd name="connsiteY0" fmla="*/ 514 h 10285"/>
                <a:gd name="connsiteX1" fmla="*/ 353 w 10000"/>
                <a:gd name="connsiteY1" fmla="*/ 7422 h 10285"/>
                <a:gd name="connsiteX2" fmla="*/ 1174 w 10000"/>
                <a:gd name="connsiteY2" fmla="*/ 7754 h 10285"/>
                <a:gd name="connsiteX3" fmla="*/ 6913 w 10000"/>
                <a:gd name="connsiteY3" fmla="*/ 9915 h 10285"/>
                <a:gd name="connsiteX4" fmla="*/ 1721 w 10000"/>
                <a:gd name="connsiteY4" fmla="*/ 7503 h 10285"/>
                <a:gd name="connsiteX5" fmla="*/ 9602 w 10000"/>
                <a:gd name="connsiteY5" fmla="*/ 514 h 102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285">
                  <a:moveTo>
                    <a:pt x="9602" y="514"/>
                  </a:moveTo>
                  <a:cubicBezTo>
                    <a:pt x="7561" y="-2176"/>
                    <a:pt x="1721" y="6507"/>
                    <a:pt x="353" y="7422"/>
                  </a:cubicBezTo>
                  <a:cubicBezTo>
                    <a:pt x="-375" y="8005"/>
                    <a:pt x="81" y="8005"/>
                    <a:pt x="1174" y="7754"/>
                  </a:cubicBezTo>
                  <a:cubicBezTo>
                    <a:pt x="2139" y="9262"/>
                    <a:pt x="5821" y="11078"/>
                    <a:pt x="6913" y="9915"/>
                  </a:cubicBezTo>
                  <a:cubicBezTo>
                    <a:pt x="7277" y="9583"/>
                    <a:pt x="6093" y="8337"/>
                    <a:pt x="1721" y="7503"/>
                  </a:cubicBezTo>
                  <a:cubicBezTo>
                    <a:pt x="5365" y="6424"/>
                    <a:pt x="11643" y="3204"/>
                    <a:pt x="9602" y="51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26"/>
            <p:cNvSpPr>
              <a:spLocks/>
            </p:cNvSpPr>
            <p:nvPr/>
          </p:nvSpPr>
          <p:spPr bwMode="auto">
            <a:xfrm>
              <a:off x="10057214" y="5246797"/>
              <a:ext cx="198438" cy="198438"/>
            </a:xfrm>
            <a:custGeom>
              <a:avLst/>
              <a:gdLst>
                <a:gd name="T0" fmla="*/ 57 w 62"/>
                <a:gd name="T1" fmla="*/ 32 h 62"/>
                <a:gd name="T2" fmla="*/ 62 w 62"/>
                <a:gd name="T3" fmla="*/ 26 h 62"/>
                <a:gd name="T4" fmla="*/ 52 w 62"/>
                <a:gd name="T5" fmla="*/ 22 h 62"/>
                <a:gd name="T6" fmla="*/ 56 w 62"/>
                <a:gd name="T7" fmla="*/ 12 h 62"/>
                <a:gd name="T8" fmla="*/ 46 w 62"/>
                <a:gd name="T9" fmla="*/ 13 h 62"/>
                <a:gd name="T10" fmla="*/ 45 w 62"/>
                <a:gd name="T11" fmla="*/ 3 h 62"/>
                <a:gd name="T12" fmla="*/ 37 w 62"/>
                <a:gd name="T13" fmla="*/ 7 h 62"/>
                <a:gd name="T14" fmla="*/ 33 w 62"/>
                <a:gd name="T15" fmla="*/ 0 h 62"/>
                <a:gd name="T16" fmla="*/ 27 w 62"/>
                <a:gd name="T17" fmla="*/ 7 h 62"/>
                <a:gd name="T18" fmla="*/ 20 w 62"/>
                <a:gd name="T19" fmla="*/ 2 h 62"/>
                <a:gd name="T20" fmla="*/ 18 w 62"/>
                <a:gd name="T21" fmla="*/ 11 h 62"/>
                <a:gd name="T22" fmla="*/ 9 w 62"/>
                <a:gd name="T23" fmla="*/ 9 h 62"/>
                <a:gd name="T24" fmla="*/ 13 w 62"/>
                <a:gd name="T25" fmla="*/ 21 h 62"/>
                <a:gd name="T26" fmla="*/ 1 w 62"/>
                <a:gd name="T27" fmla="*/ 25 h 62"/>
                <a:gd name="T28" fmla="*/ 5 w 62"/>
                <a:gd name="T29" fmla="*/ 30 h 62"/>
                <a:gd name="T30" fmla="*/ 0 w 62"/>
                <a:gd name="T31" fmla="*/ 36 h 62"/>
                <a:gd name="T32" fmla="*/ 10 w 62"/>
                <a:gd name="T33" fmla="*/ 40 h 62"/>
                <a:gd name="T34" fmla="*/ 6 w 62"/>
                <a:gd name="T35" fmla="*/ 50 h 62"/>
                <a:gd name="T36" fmla="*/ 16 w 62"/>
                <a:gd name="T37" fmla="*/ 49 h 62"/>
                <a:gd name="T38" fmla="*/ 17 w 62"/>
                <a:gd name="T39" fmla="*/ 59 h 62"/>
                <a:gd name="T40" fmla="*/ 25 w 62"/>
                <a:gd name="T41" fmla="*/ 55 h 62"/>
                <a:gd name="T42" fmla="*/ 29 w 62"/>
                <a:gd name="T43" fmla="*/ 62 h 62"/>
                <a:gd name="T44" fmla="*/ 35 w 62"/>
                <a:gd name="T45" fmla="*/ 55 h 62"/>
                <a:gd name="T46" fmla="*/ 42 w 62"/>
                <a:gd name="T47" fmla="*/ 60 h 62"/>
                <a:gd name="T48" fmla="*/ 44 w 62"/>
                <a:gd name="T49" fmla="*/ 51 h 62"/>
                <a:gd name="T50" fmla="*/ 53 w 62"/>
                <a:gd name="T51" fmla="*/ 53 h 62"/>
                <a:gd name="T52" fmla="*/ 50 w 62"/>
                <a:gd name="T53" fmla="*/ 41 h 62"/>
                <a:gd name="T54" fmla="*/ 61 w 62"/>
                <a:gd name="T55" fmla="*/ 37 h 62"/>
                <a:gd name="T56" fmla="*/ 57 w 62"/>
                <a:gd name="T57" fmla="*/ 3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2" h="62">
                  <a:moveTo>
                    <a:pt x="57" y="32"/>
                  </a:moveTo>
                  <a:cubicBezTo>
                    <a:pt x="60" y="30"/>
                    <a:pt x="62" y="28"/>
                    <a:pt x="62" y="26"/>
                  </a:cubicBezTo>
                  <a:cubicBezTo>
                    <a:pt x="61" y="24"/>
                    <a:pt x="58" y="23"/>
                    <a:pt x="52" y="22"/>
                  </a:cubicBezTo>
                  <a:cubicBezTo>
                    <a:pt x="55" y="18"/>
                    <a:pt x="57" y="14"/>
                    <a:pt x="56" y="12"/>
                  </a:cubicBezTo>
                  <a:cubicBezTo>
                    <a:pt x="54" y="11"/>
                    <a:pt x="51" y="11"/>
                    <a:pt x="46" y="13"/>
                  </a:cubicBezTo>
                  <a:cubicBezTo>
                    <a:pt x="47" y="8"/>
                    <a:pt x="47" y="4"/>
                    <a:pt x="45" y="3"/>
                  </a:cubicBezTo>
                  <a:cubicBezTo>
                    <a:pt x="43" y="2"/>
                    <a:pt x="40" y="4"/>
                    <a:pt x="37" y="7"/>
                  </a:cubicBezTo>
                  <a:cubicBezTo>
                    <a:pt x="36" y="3"/>
                    <a:pt x="35" y="0"/>
                    <a:pt x="33" y="0"/>
                  </a:cubicBezTo>
                  <a:cubicBezTo>
                    <a:pt x="31" y="0"/>
                    <a:pt x="29" y="3"/>
                    <a:pt x="27" y="7"/>
                  </a:cubicBezTo>
                  <a:cubicBezTo>
                    <a:pt x="24" y="4"/>
                    <a:pt x="22" y="1"/>
                    <a:pt x="20" y="2"/>
                  </a:cubicBezTo>
                  <a:cubicBezTo>
                    <a:pt x="18" y="3"/>
                    <a:pt x="17" y="6"/>
                    <a:pt x="18" y="11"/>
                  </a:cubicBezTo>
                  <a:cubicBezTo>
                    <a:pt x="14" y="9"/>
                    <a:pt x="10" y="8"/>
                    <a:pt x="9" y="9"/>
                  </a:cubicBezTo>
                  <a:cubicBezTo>
                    <a:pt x="7" y="11"/>
                    <a:pt x="9" y="16"/>
                    <a:pt x="13" y="21"/>
                  </a:cubicBezTo>
                  <a:cubicBezTo>
                    <a:pt x="6" y="21"/>
                    <a:pt x="1" y="23"/>
                    <a:pt x="1" y="25"/>
                  </a:cubicBezTo>
                  <a:cubicBezTo>
                    <a:pt x="0" y="27"/>
                    <a:pt x="2" y="29"/>
                    <a:pt x="5" y="30"/>
                  </a:cubicBezTo>
                  <a:cubicBezTo>
                    <a:pt x="2" y="32"/>
                    <a:pt x="0" y="34"/>
                    <a:pt x="0" y="36"/>
                  </a:cubicBezTo>
                  <a:cubicBezTo>
                    <a:pt x="1" y="38"/>
                    <a:pt x="4" y="39"/>
                    <a:pt x="10" y="40"/>
                  </a:cubicBezTo>
                  <a:cubicBezTo>
                    <a:pt x="7" y="44"/>
                    <a:pt x="5" y="48"/>
                    <a:pt x="6" y="50"/>
                  </a:cubicBezTo>
                  <a:cubicBezTo>
                    <a:pt x="8" y="51"/>
                    <a:pt x="11" y="51"/>
                    <a:pt x="16" y="49"/>
                  </a:cubicBezTo>
                  <a:cubicBezTo>
                    <a:pt x="15" y="54"/>
                    <a:pt x="16" y="58"/>
                    <a:pt x="17" y="59"/>
                  </a:cubicBezTo>
                  <a:cubicBezTo>
                    <a:pt x="19" y="60"/>
                    <a:pt x="22" y="58"/>
                    <a:pt x="25" y="55"/>
                  </a:cubicBezTo>
                  <a:cubicBezTo>
                    <a:pt x="26" y="59"/>
                    <a:pt x="27" y="62"/>
                    <a:pt x="29" y="62"/>
                  </a:cubicBezTo>
                  <a:cubicBezTo>
                    <a:pt x="31" y="62"/>
                    <a:pt x="33" y="59"/>
                    <a:pt x="35" y="55"/>
                  </a:cubicBezTo>
                  <a:cubicBezTo>
                    <a:pt x="38" y="58"/>
                    <a:pt x="40" y="61"/>
                    <a:pt x="42" y="60"/>
                  </a:cubicBezTo>
                  <a:cubicBezTo>
                    <a:pt x="44" y="59"/>
                    <a:pt x="45" y="56"/>
                    <a:pt x="44" y="51"/>
                  </a:cubicBezTo>
                  <a:cubicBezTo>
                    <a:pt x="49" y="53"/>
                    <a:pt x="52" y="54"/>
                    <a:pt x="53" y="53"/>
                  </a:cubicBezTo>
                  <a:cubicBezTo>
                    <a:pt x="55" y="51"/>
                    <a:pt x="53" y="46"/>
                    <a:pt x="50" y="41"/>
                  </a:cubicBezTo>
                  <a:cubicBezTo>
                    <a:pt x="56" y="41"/>
                    <a:pt x="61" y="39"/>
                    <a:pt x="61" y="37"/>
                  </a:cubicBezTo>
                  <a:cubicBezTo>
                    <a:pt x="62" y="35"/>
                    <a:pt x="60" y="33"/>
                    <a:pt x="57" y="3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27"/>
            <p:cNvSpPr>
              <a:spLocks/>
            </p:cNvSpPr>
            <p:nvPr/>
          </p:nvSpPr>
          <p:spPr bwMode="auto">
            <a:xfrm>
              <a:off x="10402328" y="6046412"/>
              <a:ext cx="193675" cy="198438"/>
            </a:xfrm>
            <a:custGeom>
              <a:avLst/>
              <a:gdLst>
                <a:gd name="T0" fmla="*/ 57 w 61"/>
                <a:gd name="T1" fmla="*/ 32 h 62"/>
                <a:gd name="T2" fmla="*/ 61 w 61"/>
                <a:gd name="T3" fmla="*/ 27 h 62"/>
                <a:gd name="T4" fmla="*/ 51 w 61"/>
                <a:gd name="T5" fmla="*/ 23 h 62"/>
                <a:gd name="T6" fmla="*/ 55 w 61"/>
                <a:gd name="T7" fmla="*/ 13 h 62"/>
                <a:gd name="T8" fmla="*/ 45 w 61"/>
                <a:gd name="T9" fmla="*/ 13 h 62"/>
                <a:gd name="T10" fmla="*/ 44 w 61"/>
                <a:gd name="T11" fmla="*/ 4 h 62"/>
                <a:gd name="T12" fmla="*/ 37 w 61"/>
                <a:gd name="T13" fmla="*/ 7 h 62"/>
                <a:gd name="T14" fmla="*/ 32 w 61"/>
                <a:gd name="T15" fmla="*/ 1 h 62"/>
                <a:gd name="T16" fmla="*/ 27 w 61"/>
                <a:gd name="T17" fmla="*/ 8 h 62"/>
                <a:gd name="T18" fmla="*/ 19 w 61"/>
                <a:gd name="T19" fmla="*/ 3 h 62"/>
                <a:gd name="T20" fmla="*/ 17 w 61"/>
                <a:gd name="T21" fmla="*/ 11 h 62"/>
                <a:gd name="T22" fmla="*/ 9 w 61"/>
                <a:gd name="T23" fmla="*/ 10 h 62"/>
                <a:gd name="T24" fmla="*/ 12 w 61"/>
                <a:gd name="T25" fmla="*/ 22 h 62"/>
                <a:gd name="T26" fmla="*/ 0 w 61"/>
                <a:gd name="T27" fmla="*/ 26 h 62"/>
                <a:gd name="T28" fmla="*/ 4 w 61"/>
                <a:gd name="T29" fmla="*/ 31 h 62"/>
                <a:gd name="T30" fmla="*/ 0 w 61"/>
                <a:gd name="T31" fmla="*/ 36 h 62"/>
                <a:gd name="T32" fmla="*/ 10 w 61"/>
                <a:gd name="T33" fmla="*/ 40 h 62"/>
                <a:gd name="T34" fmla="*/ 6 w 61"/>
                <a:gd name="T35" fmla="*/ 50 h 62"/>
                <a:gd name="T36" fmla="*/ 16 w 61"/>
                <a:gd name="T37" fmla="*/ 49 h 62"/>
                <a:gd name="T38" fmla="*/ 17 w 61"/>
                <a:gd name="T39" fmla="*/ 59 h 62"/>
                <a:gd name="T40" fmla="*/ 24 w 61"/>
                <a:gd name="T41" fmla="*/ 55 h 62"/>
                <a:gd name="T42" fmla="*/ 29 w 61"/>
                <a:gd name="T43" fmla="*/ 62 h 62"/>
                <a:gd name="T44" fmla="*/ 34 w 61"/>
                <a:gd name="T45" fmla="*/ 55 h 62"/>
                <a:gd name="T46" fmla="*/ 42 w 61"/>
                <a:gd name="T47" fmla="*/ 60 h 62"/>
                <a:gd name="T48" fmla="*/ 44 w 61"/>
                <a:gd name="T49" fmla="*/ 52 h 62"/>
                <a:gd name="T50" fmla="*/ 53 w 61"/>
                <a:gd name="T51" fmla="*/ 53 h 62"/>
                <a:gd name="T52" fmla="*/ 49 w 61"/>
                <a:gd name="T53" fmla="*/ 41 h 62"/>
                <a:gd name="T54" fmla="*/ 61 w 61"/>
                <a:gd name="T55" fmla="*/ 37 h 62"/>
                <a:gd name="T56" fmla="*/ 57 w 61"/>
                <a:gd name="T57" fmla="*/ 3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1" h="62">
                  <a:moveTo>
                    <a:pt x="57" y="32"/>
                  </a:moveTo>
                  <a:cubicBezTo>
                    <a:pt x="60" y="30"/>
                    <a:pt x="61" y="29"/>
                    <a:pt x="61" y="27"/>
                  </a:cubicBezTo>
                  <a:cubicBezTo>
                    <a:pt x="61" y="25"/>
                    <a:pt x="57" y="23"/>
                    <a:pt x="51" y="23"/>
                  </a:cubicBezTo>
                  <a:cubicBezTo>
                    <a:pt x="55" y="18"/>
                    <a:pt x="57" y="15"/>
                    <a:pt x="55" y="13"/>
                  </a:cubicBezTo>
                  <a:cubicBezTo>
                    <a:pt x="54" y="11"/>
                    <a:pt x="50" y="12"/>
                    <a:pt x="45" y="13"/>
                  </a:cubicBezTo>
                  <a:cubicBezTo>
                    <a:pt x="46" y="8"/>
                    <a:pt x="46" y="5"/>
                    <a:pt x="44" y="4"/>
                  </a:cubicBezTo>
                  <a:cubicBezTo>
                    <a:pt x="43" y="3"/>
                    <a:pt x="40" y="4"/>
                    <a:pt x="37" y="7"/>
                  </a:cubicBezTo>
                  <a:cubicBezTo>
                    <a:pt x="36" y="3"/>
                    <a:pt x="34" y="1"/>
                    <a:pt x="32" y="1"/>
                  </a:cubicBezTo>
                  <a:cubicBezTo>
                    <a:pt x="31" y="0"/>
                    <a:pt x="29" y="3"/>
                    <a:pt x="27" y="8"/>
                  </a:cubicBezTo>
                  <a:cubicBezTo>
                    <a:pt x="24" y="4"/>
                    <a:pt x="21" y="2"/>
                    <a:pt x="19" y="3"/>
                  </a:cubicBezTo>
                  <a:cubicBezTo>
                    <a:pt x="18" y="3"/>
                    <a:pt x="17" y="7"/>
                    <a:pt x="17" y="11"/>
                  </a:cubicBezTo>
                  <a:cubicBezTo>
                    <a:pt x="13" y="9"/>
                    <a:pt x="10" y="8"/>
                    <a:pt x="9" y="10"/>
                  </a:cubicBezTo>
                  <a:cubicBezTo>
                    <a:pt x="7" y="11"/>
                    <a:pt x="8" y="16"/>
                    <a:pt x="12" y="22"/>
                  </a:cubicBezTo>
                  <a:cubicBezTo>
                    <a:pt x="5" y="22"/>
                    <a:pt x="1" y="23"/>
                    <a:pt x="0" y="26"/>
                  </a:cubicBezTo>
                  <a:cubicBezTo>
                    <a:pt x="0" y="27"/>
                    <a:pt x="2" y="29"/>
                    <a:pt x="4" y="31"/>
                  </a:cubicBezTo>
                  <a:cubicBezTo>
                    <a:pt x="1" y="33"/>
                    <a:pt x="0" y="34"/>
                    <a:pt x="0" y="36"/>
                  </a:cubicBezTo>
                  <a:cubicBezTo>
                    <a:pt x="0" y="38"/>
                    <a:pt x="4" y="40"/>
                    <a:pt x="10" y="40"/>
                  </a:cubicBezTo>
                  <a:cubicBezTo>
                    <a:pt x="6" y="45"/>
                    <a:pt x="5" y="48"/>
                    <a:pt x="6" y="50"/>
                  </a:cubicBezTo>
                  <a:cubicBezTo>
                    <a:pt x="7" y="52"/>
                    <a:pt x="11" y="51"/>
                    <a:pt x="16" y="49"/>
                  </a:cubicBezTo>
                  <a:cubicBezTo>
                    <a:pt x="15" y="55"/>
                    <a:pt x="15" y="58"/>
                    <a:pt x="17" y="59"/>
                  </a:cubicBezTo>
                  <a:cubicBezTo>
                    <a:pt x="19" y="60"/>
                    <a:pt x="21" y="59"/>
                    <a:pt x="24" y="55"/>
                  </a:cubicBezTo>
                  <a:cubicBezTo>
                    <a:pt x="25" y="60"/>
                    <a:pt x="27" y="62"/>
                    <a:pt x="29" y="62"/>
                  </a:cubicBezTo>
                  <a:cubicBezTo>
                    <a:pt x="31" y="62"/>
                    <a:pt x="33" y="60"/>
                    <a:pt x="34" y="55"/>
                  </a:cubicBezTo>
                  <a:cubicBezTo>
                    <a:pt x="37" y="59"/>
                    <a:pt x="40" y="61"/>
                    <a:pt x="42" y="60"/>
                  </a:cubicBezTo>
                  <a:cubicBezTo>
                    <a:pt x="44" y="60"/>
                    <a:pt x="44" y="56"/>
                    <a:pt x="44" y="52"/>
                  </a:cubicBezTo>
                  <a:cubicBezTo>
                    <a:pt x="48" y="54"/>
                    <a:pt x="51" y="55"/>
                    <a:pt x="53" y="53"/>
                  </a:cubicBezTo>
                  <a:cubicBezTo>
                    <a:pt x="54" y="51"/>
                    <a:pt x="53" y="47"/>
                    <a:pt x="49" y="41"/>
                  </a:cubicBezTo>
                  <a:cubicBezTo>
                    <a:pt x="56" y="41"/>
                    <a:pt x="60" y="40"/>
                    <a:pt x="61" y="37"/>
                  </a:cubicBezTo>
                  <a:cubicBezTo>
                    <a:pt x="61" y="36"/>
                    <a:pt x="60" y="34"/>
                    <a:pt x="57" y="32"/>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grpSp>
          <p:nvGrpSpPr>
            <p:cNvPr id="65" name="Group 64"/>
            <p:cNvGrpSpPr/>
            <p:nvPr/>
          </p:nvGrpSpPr>
          <p:grpSpPr>
            <a:xfrm flipH="1">
              <a:off x="11113409" y="5783561"/>
              <a:ext cx="325521" cy="364355"/>
              <a:chOff x="2114915" y="2460535"/>
              <a:chExt cx="452438" cy="506413"/>
            </a:xfrm>
          </p:grpSpPr>
          <p:sp>
            <p:nvSpPr>
              <p:cNvPr id="66" name="Freeform 28"/>
              <p:cNvSpPr>
                <a:spLocks/>
              </p:cNvSpPr>
              <p:nvPr/>
            </p:nvSpPr>
            <p:spPr bwMode="auto">
              <a:xfrm flipH="1">
                <a:off x="2114915" y="2512923"/>
                <a:ext cx="430213" cy="450850"/>
              </a:xfrm>
              <a:custGeom>
                <a:avLst/>
                <a:gdLst>
                  <a:gd name="T0" fmla="*/ 19 w 135"/>
                  <a:gd name="T1" fmla="*/ 32 h 141"/>
                  <a:gd name="T2" fmla="*/ 9 w 135"/>
                  <a:gd name="T3" fmla="*/ 100 h 141"/>
                  <a:gd name="T4" fmla="*/ 66 w 135"/>
                  <a:gd name="T5" fmla="*/ 135 h 141"/>
                  <a:gd name="T6" fmla="*/ 88 w 135"/>
                  <a:gd name="T7" fmla="*/ 90 h 141"/>
                  <a:gd name="T8" fmla="*/ 126 w 135"/>
                  <a:gd name="T9" fmla="*/ 63 h 141"/>
                  <a:gd name="T10" fmla="*/ 19 w 135"/>
                  <a:gd name="T11" fmla="*/ 32 h 141"/>
                </a:gdLst>
                <a:ahLst/>
                <a:cxnLst>
                  <a:cxn ang="0">
                    <a:pos x="T0" y="T1"/>
                  </a:cxn>
                  <a:cxn ang="0">
                    <a:pos x="T2" y="T3"/>
                  </a:cxn>
                  <a:cxn ang="0">
                    <a:pos x="T4" y="T5"/>
                  </a:cxn>
                  <a:cxn ang="0">
                    <a:pos x="T6" y="T7"/>
                  </a:cxn>
                  <a:cxn ang="0">
                    <a:pos x="T8" y="T9"/>
                  </a:cxn>
                  <a:cxn ang="0">
                    <a:pos x="T10" y="T11"/>
                  </a:cxn>
                </a:cxnLst>
                <a:rect l="0" t="0" r="r" b="b"/>
                <a:pathLst>
                  <a:path w="135" h="141">
                    <a:moveTo>
                      <a:pt x="19" y="32"/>
                    </a:moveTo>
                    <a:cubicBezTo>
                      <a:pt x="7" y="39"/>
                      <a:pt x="0" y="77"/>
                      <a:pt x="9" y="100"/>
                    </a:cubicBezTo>
                    <a:cubicBezTo>
                      <a:pt x="21" y="129"/>
                      <a:pt x="53" y="141"/>
                      <a:pt x="66" y="135"/>
                    </a:cubicBezTo>
                    <a:cubicBezTo>
                      <a:pt x="87" y="124"/>
                      <a:pt x="92" y="107"/>
                      <a:pt x="88" y="90"/>
                    </a:cubicBezTo>
                    <a:cubicBezTo>
                      <a:pt x="109" y="86"/>
                      <a:pt x="124" y="73"/>
                      <a:pt x="126" y="63"/>
                    </a:cubicBezTo>
                    <a:cubicBezTo>
                      <a:pt x="135" y="0"/>
                      <a:pt x="42" y="7"/>
                      <a:pt x="19" y="32"/>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29"/>
              <p:cNvSpPr>
                <a:spLocks/>
              </p:cNvSpPr>
              <p:nvPr/>
            </p:nvSpPr>
            <p:spPr bwMode="auto">
              <a:xfrm flipH="1">
                <a:off x="2124440" y="2460535"/>
                <a:ext cx="442913" cy="506413"/>
              </a:xfrm>
              <a:custGeom>
                <a:avLst/>
                <a:gdLst>
                  <a:gd name="T0" fmla="*/ 85 w 139"/>
                  <a:gd name="T1" fmla="*/ 46 h 158"/>
                  <a:gd name="T2" fmla="*/ 138 w 139"/>
                  <a:gd name="T3" fmla="*/ 23 h 158"/>
                  <a:gd name="T4" fmla="*/ 27 w 139"/>
                  <a:gd name="T5" fmla="*/ 42 h 158"/>
                  <a:gd name="T6" fmla="*/ 24 w 139"/>
                  <a:gd name="T7" fmla="*/ 42 h 158"/>
                  <a:gd name="T8" fmla="*/ 24 w 139"/>
                  <a:gd name="T9" fmla="*/ 45 h 158"/>
                  <a:gd name="T10" fmla="*/ 5 w 139"/>
                  <a:gd name="T11" fmla="*/ 98 h 158"/>
                  <a:gd name="T12" fmla="*/ 11 w 139"/>
                  <a:gd name="T13" fmla="*/ 155 h 158"/>
                  <a:gd name="T14" fmla="*/ 32 w 139"/>
                  <a:gd name="T15" fmla="*/ 60 h 158"/>
                  <a:gd name="T16" fmla="*/ 58 w 139"/>
                  <a:gd name="T17" fmla="*/ 90 h 158"/>
                  <a:gd name="T18" fmla="*/ 109 w 139"/>
                  <a:gd name="T19" fmla="*/ 117 h 158"/>
                  <a:gd name="T20" fmla="*/ 43 w 139"/>
                  <a:gd name="T21" fmla="*/ 48 h 158"/>
                  <a:gd name="T22" fmla="*/ 85 w 139"/>
                  <a:gd name="T23" fmla="*/ 4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9" h="158">
                    <a:moveTo>
                      <a:pt x="85" y="46"/>
                    </a:moveTo>
                    <a:cubicBezTo>
                      <a:pt x="115" y="41"/>
                      <a:pt x="139" y="28"/>
                      <a:pt x="138" y="23"/>
                    </a:cubicBezTo>
                    <a:cubicBezTo>
                      <a:pt x="133" y="0"/>
                      <a:pt x="34" y="29"/>
                      <a:pt x="27" y="42"/>
                    </a:cubicBezTo>
                    <a:cubicBezTo>
                      <a:pt x="25" y="42"/>
                      <a:pt x="25" y="42"/>
                      <a:pt x="24" y="42"/>
                    </a:cubicBezTo>
                    <a:cubicBezTo>
                      <a:pt x="24" y="43"/>
                      <a:pt x="24" y="44"/>
                      <a:pt x="24" y="45"/>
                    </a:cubicBezTo>
                    <a:cubicBezTo>
                      <a:pt x="18" y="51"/>
                      <a:pt x="8" y="77"/>
                      <a:pt x="5" y="98"/>
                    </a:cubicBezTo>
                    <a:cubicBezTo>
                      <a:pt x="0" y="129"/>
                      <a:pt x="6" y="155"/>
                      <a:pt x="11" y="155"/>
                    </a:cubicBezTo>
                    <a:cubicBezTo>
                      <a:pt x="30" y="158"/>
                      <a:pt x="35" y="91"/>
                      <a:pt x="32" y="60"/>
                    </a:cubicBezTo>
                    <a:cubicBezTo>
                      <a:pt x="38" y="69"/>
                      <a:pt x="48" y="81"/>
                      <a:pt x="58" y="90"/>
                    </a:cubicBezTo>
                    <a:cubicBezTo>
                      <a:pt x="81" y="111"/>
                      <a:pt x="106" y="121"/>
                      <a:pt x="109" y="117"/>
                    </a:cubicBezTo>
                    <a:cubicBezTo>
                      <a:pt x="121" y="103"/>
                      <a:pt x="72" y="63"/>
                      <a:pt x="43" y="48"/>
                    </a:cubicBezTo>
                    <a:cubicBezTo>
                      <a:pt x="55" y="49"/>
                      <a:pt x="71" y="49"/>
                      <a:pt x="85" y="46"/>
                    </a:cubicBezTo>
                    <a:close/>
                  </a:path>
                </a:pathLst>
              </a:custGeom>
              <a:solidFill>
                <a:schemeClr val="accent1">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68" name="Freeform 30"/>
            <p:cNvSpPr>
              <a:spLocks noEditPoints="1"/>
            </p:cNvSpPr>
            <p:nvPr/>
          </p:nvSpPr>
          <p:spPr bwMode="auto">
            <a:xfrm>
              <a:off x="6170612" y="5482877"/>
              <a:ext cx="4602163" cy="879475"/>
            </a:xfrm>
            <a:custGeom>
              <a:avLst/>
              <a:gdLst>
                <a:gd name="T0" fmla="*/ 1444 w 1444"/>
                <a:gd name="T1" fmla="*/ 28 h 275"/>
                <a:gd name="T2" fmla="*/ 1438 w 1444"/>
                <a:gd name="T3" fmla="*/ 21 h 275"/>
                <a:gd name="T4" fmla="*/ 1045 w 1444"/>
                <a:gd name="T5" fmla="*/ 119 h 275"/>
                <a:gd name="T6" fmla="*/ 1008 w 1444"/>
                <a:gd name="T7" fmla="*/ 87 h 275"/>
                <a:gd name="T8" fmla="*/ 918 w 1444"/>
                <a:gd name="T9" fmla="*/ 55 h 275"/>
                <a:gd name="T10" fmla="*/ 975 w 1444"/>
                <a:gd name="T11" fmla="*/ 7 h 275"/>
                <a:gd name="T12" fmla="*/ 969 w 1444"/>
                <a:gd name="T13" fmla="*/ 0 h 275"/>
                <a:gd name="T14" fmla="*/ 905 w 1444"/>
                <a:gd name="T15" fmla="*/ 53 h 275"/>
                <a:gd name="T16" fmla="*/ 561 w 1444"/>
                <a:gd name="T17" fmla="*/ 123 h 275"/>
                <a:gd name="T18" fmla="*/ 0 w 1444"/>
                <a:gd name="T19" fmla="*/ 207 h 275"/>
                <a:gd name="T20" fmla="*/ 2 w 1444"/>
                <a:gd name="T21" fmla="*/ 216 h 275"/>
                <a:gd name="T22" fmla="*/ 890 w 1444"/>
                <a:gd name="T23" fmla="*/ 129 h 275"/>
                <a:gd name="T24" fmla="*/ 1040 w 1444"/>
                <a:gd name="T25" fmla="*/ 129 h 275"/>
                <a:gd name="T26" fmla="*/ 1083 w 1444"/>
                <a:gd name="T27" fmla="*/ 275 h 275"/>
                <a:gd name="T28" fmla="*/ 1092 w 1444"/>
                <a:gd name="T29" fmla="*/ 275 h 275"/>
                <a:gd name="T30" fmla="*/ 1052 w 1444"/>
                <a:gd name="T31" fmla="*/ 129 h 275"/>
                <a:gd name="T32" fmla="*/ 1444 w 1444"/>
                <a:gd name="T33" fmla="*/ 28 h 275"/>
                <a:gd name="T34" fmla="*/ 890 w 1444"/>
                <a:gd name="T35" fmla="*/ 119 h 275"/>
                <a:gd name="T36" fmla="*/ 589 w 1444"/>
                <a:gd name="T37" fmla="*/ 122 h 275"/>
                <a:gd name="T38" fmla="*/ 1002 w 1444"/>
                <a:gd name="T39" fmla="*/ 95 h 275"/>
                <a:gd name="T40" fmla="*/ 1032 w 1444"/>
                <a:gd name="T41" fmla="*/ 120 h 275"/>
                <a:gd name="T42" fmla="*/ 890 w 1444"/>
                <a:gd name="T43" fmla="*/ 119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4" h="275">
                  <a:moveTo>
                    <a:pt x="1444" y="28"/>
                  </a:moveTo>
                  <a:cubicBezTo>
                    <a:pt x="1438" y="21"/>
                    <a:pt x="1438" y="21"/>
                    <a:pt x="1438" y="21"/>
                  </a:cubicBezTo>
                  <a:cubicBezTo>
                    <a:pt x="1333" y="100"/>
                    <a:pt x="1207" y="117"/>
                    <a:pt x="1045" y="119"/>
                  </a:cubicBezTo>
                  <a:cubicBezTo>
                    <a:pt x="1034" y="107"/>
                    <a:pt x="1022" y="96"/>
                    <a:pt x="1008" y="87"/>
                  </a:cubicBezTo>
                  <a:cubicBezTo>
                    <a:pt x="981" y="70"/>
                    <a:pt x="951" y="60"/>
                    <a:pt x="918" y="55"/>
                  </a:cubicBezTo>
                  <a:cubicBezTo>
                    <a:pt x="975" y="7"/>
                    <a:pt x="975" y="7"/>
                    <a:pt x="975" y="7"/>
                  </a:cubicBezTo>
                  <a:cubicBezTo>
                    <a:pt x="969" y="0"/>
                    <a:pt x="969" y="0"/>
                    <a:pt x="969" y="0"/>
                  </a:cubicBezTo>
                  <a:cubicBezTo>
                    <a:pt x="905" y="53"/>
                    <a:pt x="905" y="53"/>
                    <a:pt x="905" y="53"/>
                  </a:cubicBezTo>
                  <a:cubicBezTo>
                    <a:pt x="757" y="37"/>
                    <a:pt x="574" y="117"/>
                    <a:pt x="561" y="123"/>
                  </a:cubicBezTo>
                  <a:cubicBezTo>
                    <a:pt x="397" y="132"/>
                    <a:pt x="212" y="153"/>
                    <a:pt x="0" y="207"/>
                  </a:cubicBezTo>
                  <a:cubicBezTo>
                    <a:pt x="2" y="216"/>
                    <a:pt x="2" y="216"/>
                    <a:pt x="2" y="216"/>
                  </a:cubicBezTo>
                  <a:cubicBezTo>
                    <a:pt x="371" y="123"/>
                    <a:pt x="659" y="126"/>
                    <a:pt x="890" y="129"/>
                  </a:cubicBezTo>
                  <a:cubicBezTo>
                    <a:pt x="943" y="129"/>
                    <a:pt x="993" y="130"/>
                    <a:pt x="1040" y="129"/>
                  </a:cubicBezTo>
                  <a:cubicBezTo>
                    <a:pt x="1068" y="164"/>
                    <a:pt x="1082" y="213"/>
                    <a:pt x="1083" y="275"/>
                  </a:cubicBezTo>
                  <a:cubicBezTo>
                    <a:pt x="1092" y="275"/>
                    <a:pt x="1092" y="275"/>
                    <a:pt x="1092" y="275"/>
                  </a:cubicBezTo>
                  <a:cubicBezTo>
                    <a:pt x="1092" y="214"/>
                    <a:pt x="1079" y="165"/>
                    <a:pt x="1052" y="129"/>
                  </a:cubicBezTo>
                  <a:cubicBezTo>
                    <a:pt x="1212" y="126"/>
                    <a:pt x="1338" y="108"/>
                    <a:pt x="1444" y="28"/>
                  </a:cubicBezTo>
                  <a:moveTo>
                    <a:pt x="890" y="119"/>
                  </a:moveTo>
                  <a:cubicBezTo>
                    <a:pt x="799" y="118"/>
                    <a:pt x="699" y="117"/>
                    <a:pt x="589" y="122"/>
                  </a:cubicBezTo>
                  <a:cubicBezTo>
                    <a:pt x="664" y="93"/>
                    <a:pt x="883" y="18"/>
                    <a:pt x="1002" y="95"/>
                  </a:cubicBezTo>
                  <a:cubicBezTo>
                    <a:pt x="1013" y="102"/>
                    <a:pt x="1023" y="110"/>
                    <a:pt x="1032" y="120"/>
                  </a:cubicBezTo>
                  <a:cubicBezTo>
                    <a:pt x="987" y="120"/>
                    <a:pt x="940" y="120"/>
                    <a:pt x="890" y="119"/>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31"/>
            <p:cNvSpPr>
              <a:spLocks/>
            </p:cNvSpPr>
            <p:nvPr/>
          </p:nvSpPr>
          <p:spPr bwMode="auto">
            <a:xfrm>
              <a:off x="9232628" y="5393578"/>
              <a:ext cx="149225" cy="150813"/>
            </a:xfrm>
            <a:custGeom>
              <a:avLst/>
              <a:gdLst>
                <a:gd name="T0" fmla="*/ 11 w 47"/>
                <a:gd name="T1" fmla="*/ 11 h 47"/>
                <a:gd name="T2" fmla="*/ 7 w 47"/>
                <a:gd name="T3" fmla="*/ 40 h 47"/>
                <a:gd name="T4" fmla="*/ 36 w 47"/>
                <a:gd name="T5" fmla="*/ 37 h 47"/>
                <a:gd name="T6" fmla="*/ 40 w 47"/>
                <a:gd name="T7" fmla="*/ 8 h 47"/>
                <a:gd name="T8" fmla="*/ 11 w 47"/>
                <a:gd name="T9" fmla="*/ 11 h 47"/>
              </a:gdLst>
              <a:ahLst/>
              <a:cxnLst>
                <a:cxn ang="0">
                  <a:pos x="T0" y="T1"/>
                </a:cxn>
                <a:cxn ang="0">
                  <a:pos x="T2" y="T3"/>
                </a:cxn>
                <a:cxn ang="0">
                  <a:pos x="T4" y="T5"/>
                </a:cxn>
                <a:cxn ang="0">
                  <a:pos x="T6" y="T7"/>
                </a:cxn>
                <a:cxn ang="0">
                  <a:pos x="T8" y="T9"/>
                </a:cxn>
              </a:cxnLst>
              <a:rect l="0" t="0" r="r" b="b"/>
              <a:pathLst>
                <a:path w="47" h="47">
                  <a:moveTo>
                    <a:pt x="11" y="11"/>
                  </a:moveTo>
                  <a:cubicBezTo>
                    <a:pt x="2" y="19"/>
                    <a:pt x="0" y="32"/>
                    <a:pt x="7" y="40"/>
                  </a:cubicBezTo>
                  <a:cubicBezTo>
                    <a:pt x="14" y="47"/>
                    <a:pt x="27" y="46"/>
                    <a:pt x="36" y="37"/>
                  </a:cubicBezTo>
                  <a:cubicBezTo>
                    <a:pt x="45" y="28"/>
                    <a:pt x="47" y="15"/>
                    <a:pt x="40" y="8"/>
                  </a:cubicBezTo>
                  <a:cubicBezTo>
                    <a:pt x="33" y="0"/>
                    <a:pt x="20" y="2"/>
                    <a:pt x="11"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32"/>
            <p:cNvSpPr>
              <a:spLocks/>
            </p:cNvSpPr>
            <p:nvPr/>
          </p:nvSpPr>
          <p:spPr bwMode="auto">
            <a:xfrm>
              <a:off x="9245597" y="5522596"/>
              <a:ext cx="892175" cy="895542"/>
            </a:xfrm>
            <a:custGeom>
              <a:avLst/>
              <a:gdLst>
                <a:gd name="T0" fmla="*/ 242 w 264"/>
                <a:gd name="T1" fmla="*/ 157 h 264"/>
                <a:gd name="T2" fmla="*/ 259 w 264"/>
                <a:gd name="T3" fmla="*/ 128 h 264"/>
                <a:gd name="T4" fmla="*/ 238 w 264"/>
                <a:gd name="T5" fmla="*/ 66 h 264"/>
                <a:gd name="T6" fmla="*/ 192 w 264"/>
                <a:gd name="T7" fmla="*/ 20 h 264"/>
                <a:gd name="T8" fmla="*/ 158 w 264"/>
                <a:gd name="T9" fmla="*/ 23 h 264"/>
                <a:gd name="T10" fmla="*/ 157 w 264"/>
                <a:gd name="T11" fmla="*/ 23 h 264"/>
                <a:gd name="T12" fmla="*/ 156 w 264"/>
                <a:gd name="T13" fmla="*/ 23 h 264"/>
                <a:gd name="T14" fmla="*/ 128 w 264"/>
                <a:gd name="T15" fmla="*/ 5 h 264"/>
                <a:gd name="T16" fmla="*/ 66 w 264"/>
                <a:gd name="T17" fmla="*/ 26 h 264"/>
                <a:gd name="T18" fmla="*/ 20 w 264"/>
                <a:gd name="T19" fmla="*/ 72 h 264"/>
                <a:gd name="T20" fmla="*/ 23 w 264"/>
                <a:gd name="T21" fmla="*/ 106 h 264"/>
                <a:gd name="T22" fmla="*/ 23 w 264"/>
                <a:gd name="T23" fmla="*/ 107 h 264"/>
                <a:gd name="T24" fmla="*/ 22 w 264"/>
                <a:gd name="T25" fmla="*/ 108 h 264"/>
                <a:gd name="T26" fmla="*/ 5 w 264"/>
                <a:gd name="T27" fmla="*/ 136 h 264"/>
                <a:gd name="T28" fmla="*/ 26 w 264"/>
                <a:gd name="T29" fmla="*/ 198 h 264"/>
                <a:gd name="T30" fmla="*/ 72 w 264"/>
                <a:gd name="T31" fmla="*/ 244 h 264"/>
                <a:gd name="T32" fmla="*/ 106 w 264"/>
                <a:gd name="T33" fmla="*/ 241 h 264"/>
                <a:gd name="T34" fmla="*/ 107 w 264"/>
                <a:gd name="T35" fmla="*/ 242 h 264"/>
                <a:gd name="T36" fmla="*/ 108 w 264"/>
                <a:gd name="T37" fmla="*/ 242 h 264"/>
                <a:gd name="T38" fmla="*/ 136 w 264"/>
                <a:gd name="T39" fmla="*/ 259 h 264"/>
                <a:gd name="T40" fmla="*/ 198 w 264"/>
                <a:gd name="T41" fmla="*/ 238 h 264"/>
                <a:gd name="T42" fmla="*/ 244 w 264"/>
                <a:gd name="T43" fmla="*/ 192 h 264"/>
                <a:gd name="T44" fmla="*/ 241 w 264"/>
                <a:gd name="T45" fmla="*/ 159 h 264"/>
                <a:gd name="T46" fmla="*/ 241 w 264"/>
                <a:gd name="T47" fmla="*/ 158 h 264"/>
                <a:gd name="T48" fmla="*/ 242 w 264"/>
                <a:gd name="T49" fmla="*/ 157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4" h="264">
                  <a:moveTo>
                    <a:pt x="242" y="157"/>
                  </a:moveTo>
                  <a:cubicBezTo>
                    <a:pt x="250" y="149"/>
                    <a:pt x="256" y="139"/>
                    <a:pt x="259" y="128"/>
                  </a:cubicBezTo>
                  <a:cubicBezTo>
                    <a:pt x="264" y="107"/>
                    <a:pt x="255" y="85"/>
                    <a:pt x="238" y="66"/>
                  </a:cubicBezTo>
                  <a:cubicBezTo>
                    <a:pt x="229" y="42"/>
                    <a:pt x="213" y="25"/>
                    <a:pt x="192" y="20"/>
                  </a:cubicBezTo>
                  <a:cubicBezTo>
                    <a:pt x="181" y="18"/>
                    <a:pt x="170" y="19"/>
                    <a:pt x="158" y="23"/>
                  </a:cubicBezTo>
                  <a:cubicBezTo>
                    <a:pt x="157" y="23"/>
                    <a:pt x="157" y="23"/>
                    <a:pt x="157" y="23"/>
                  </a:cubicBezTo>
                  <a:cubicBezTo>
                    <a:pt x="156" y="23"/>
                    <a:pt x="156" y="23"/>
                    <a:pt x="156" y="23"/>
                  </a:cubicBezTo>
                  <a:cubicBezTo>
                    <a:pt x="148" y="14"/>
                    <a:pt x="139" y="8"/>
                    <a:pt x="128" y="5"/>
                  </a:cubicBezTo>
                  <a:cubicBezTo>
                    <a:pt x="107" y="0"/>
                    <a:pt x="85" y="9"/>
                    <a:pt x="66" y="26"/>
                  </a:cubicBezTo>
                  <a:cubicBezTo>
                    <a:pt x="42" y="35"/>
                    <a:pt x="25" y="51"/>
                    <a:pt x="20" y="72"/>
                  </a:cubicBezTo>
                  <a:cubicBezTo>
                    <a:pt x="17" y="83"/>
                    <a:pt x="19" y="95"/>
                    <a:pt x="23" y="106"/>
                  </a:cubicBezTo>
                  <a:cubicBezTo>
                    <a:pt x="23" y="107"/>
                    <a:pt x="23" y="107"/>
                    <a:pt x="23" y="107"/>
                  </a:cubicBezTo>
                  <a:cubicBezTo>
                    <a:pt x="22" y="108"/>
                    <a:pt x="22" y="108"/>
                    <a:pt x="22" y="108"/>
                  </a:cubicBezTo>
                  <a:cubicBezTo>
                    <a:pt x="14" y="116"/>
                    <a:pt x="8" y="125"/>
                    <a:pt x="5" y="136"/>
                  </a:cubicBezTo>
                  <a:cubicBezTo>
                    <a:pt x="0" y="157"/>
                    <a:pt x="9" y="179"/>
                    <a:pt x="26" y="198"/>
                  </a:cubicBezTo>
                  <a:cubicBezTo>
                    <a:pt x="35" y="222"/>
                    <a:pt x="51" y="239"/>
                    <a:pt x="72" y="244"/>
                  </a:cubicBezTo>
                  <a:cubicBezTo>
                    <a:pt x="83" y="247"/>
                    <a:pt x="94" y="246"/>
                    <a:pt x="106" y="241"/>
                  </a:cubicBezTo>
                  <a:cubicBezTo>
                    <a:pt x="107" y="242"/>
                    <a:pt x="107" y="242"/>
                    <a:pt x="107" y="242"/>
                  </a:cubicBezTo>
                  <a:cubicBezTo>
                    <a:pt x="108" y="242"/>
                    <a:pt x="108" y="242"/>
                    <a:pt x="108" y="242"/>
                  </a:cubicBezTo>
                  <a:cubicBezTo>
                    <a:pt x="116" y="250"/>
                    <a:pt x="125" y="257"/>
                    <a:pt x="136" y="259"/>
                  </a:cubicBezTo>
                  <a:cubicBezTo>
                    <a:pt x="157" y="264"/>
                    <a:pt x="179" y="256"/>
                    <a:pt x="198" y="238"/>
                  </a:cubicBezTo>
                  <a:cubicBezTo>
                    <a:pt x="222" y="229"/>
                    <a:pt x="239" y="213"/>
                    <a:pt x="244" y="192"/>
                  </a:cubicBezTo>
                  <a:cubicBezTo>
                    <a:pt x="247" y="181"/>
                    <a:pt x="245" y="170"/>
                    <a:pt x="241" y="159"/>
                  </a:cubicBezTo>
                  <a:cubicBezTo>
                    <a:pt x="241" y="158"/>
                    <a:pt x="241" y="158"/>
                    <a:pt x="241" y="158"/>
                  </a:cubicBezTo>
                  <a:lnTo>
                    <a:pt x="242" y="157"/>
                  </a:lnTo>
                  <a:close/>
                </a:path>
              </a:pathLst>
            </a:custGeom>
            <a:gradFill flip="none" rotWithShape="1">
              <a:gsLst>
                <a:gs pos="0">
                  <a:schemeClr val="accent1">
                    <a:lumMod val="75000"/>
                  </a:schemeClr>
                </a:gs>
                <a:gs pos="100000">
                  <a:schemeClr val="accent1">
                    <a:lumMod val="60000"/>
                    <a:lumOff val="40000"/>
                  </a:schemeClr>
                </a:gs>
              </a:gsLst>
              <a:path path="circle">
                <a:fillToRect l="50000" t="50000" r="50000" b="50000"/>
              </a:path>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Freeform 33"/>
            <p:cNvSpPr>
              <a:spLocks/>
            </p:cNvSpPr>
            <p:nvPr/>
          </p:nvSpPr>
          <p:spPr bwMode="auto">
            <a:xfrm>
              <a:off x="9411047" y="5688259"/>
              <a:ext cx="561276" cy="564216"/>
            </a:xfrm>
            <a:custGeom>
              <a:avLst/>
              <a:gdLst>
                <a:gd name="T0" fmla="*/ 93 w 95"/>
                <a:gd name="T1" fmla="*/ 45 h 95"/>
                <a:gd name="T2" fmla="*/ 92 w 95"/>
                <a:gd name="T3" fmla="*/ 32 h 95"/>
                <a:gd name="T4" fmla="*/ 75 w 95"/>
                <a:gd name="T5" fmla="*/ 17 h 95"/>
                <a:gd name="T6" fmla="*/ 58 w 95"/>
                <a:gd name="T7" fmla="*/ 1 h 95"/>
                <a:gd name="T8" fmla="*/ 45 w 95"/>
                <a:gd name="T9" fmla="*/ 2 h 95"/>
                <a:gd name="T10" fmla="*/ 32 w 95"/>
                <a:gd name="T11" fmla="*/ 3 h 95"/>
                <a:gd name="T12" fmla="*/ 16 w 95"/>
                <a:gd name="T13" fmla="*/ 20 h 95"/>
                <a:gd name="T14" fmla="*/ 1 w 95"/>
                <a:gd name="T15" fmla="*/ 37 h 95"/>
                <a:gd name="T16" fmla="*/ 2 w 95"/>
                <a:gd name="T17" fmla="*/ 50 h 95"/>
                <a:gd name="T18" fmla="*/ 2 w 95"/>
                <a:gd name="T19" fmla="*/ 63 h 95"/>
                <a:gd name="T20" fmla="*/ 19 w 95"/>
                <a:gd name="T21" fmla="*/ 79 h 95"/>
                <a:gd name="T22" fmla="*/ 36 w 95"/>
                <a:gd name="T23" fmla="*/ 94 h 95"/>
                <a:gd name="T24" fmla="*/ 50 w 95"/>
                <a:gd name="T25" fmla="*/ 93 h 95"/>
                <a:gd name="T26" fmla="*/ 63 w 95"/>
                <a:gd name="T27" fmla="*/ 93 h 95"/>
                <a:gd name="T28" fmla="*/ 78 w 95"/>
                <a:gd name="T29" fmla="*/ 76 h 95"/>
                <a:gd name="T30" fmla="*/ 94 w 95"/>
                <a:gd name="T31" fmla="*/ 59 h 95"/>
                <a:gd name="T32" fmla="*/ 93 w 95"/>
                <a:gd name="T33" fmla="*/ 4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95">
                  <a:moveTo>
                    <a:pt x="93" y="45"/>
                  </a:moveTo>
                  <a:cubicBezTo>
                    <a:pt x="94" y="41"/>
                    <a:pt x="94" y="36"/>
                    <a:pt x="92" y="32"/>
                  </a:cubicBezTo>
                  <a:cubicBezTo>
                    <a:pt x="90" y="25"/>
                    <a:pt x="83" y="20"/>
                    <a:pt x="75" y="17"/>
                  </a:cubicBezTo>
                  <a:cubicBezTo>
                    <a:pt x="71" y="9"/>
                    <a:pt x="66" y="3"/>
                    <a:pt x="58" y="1"/>
                  </a:cubicBezTo>
                  <a:cubicBezTo>
                    <a:pt x="54" y="0"/>
                    <a:pt x="49" y="1"/>
                    <a:pt x="45" y="2"/>
                  </a:cubicBezTo>
                  <a:cubicBezTo>
                    <a:pt x="40" y="1"/>
                    <a:pt x="36" y="1"/>
                    <a:pt x="32" y="3"/>
                  </a:cubicBezTo>
                  <a:cubicBezTo>
                    <a:pt x="24" y="5"/>
                    <a:pt x="19" y="11"/>
                    <a:pt x="16" y="20"/>
                  </a:cubicBezTo>
                  <a:cubicBezTo>
                    <a:pt x="8" y="24"/>
                    <a:pt x="3" y="29"/>
                    <a:pt x="1" y="37"/>
                  </a:cubicBezTo>
                  <a:cubicBezTo>
                    <a:pt x="0" y="41"/>
                    <a:pt x="0" y="46"/>
                    <a:pt x="2" y="50"/>
                  </a:cubicBezTo>
                  <a:cubicBezTo>
                    <a:pt x="1" y="55"/>
                    <a:pt x="1" y="59"/>
                    <a:pt x="2" y="63"/>
                  </a:cubicBezTo>
                  <a:cubicBezTo>
                    <a:pt x="5" y="71"/>
                    <a:pt x="11" y="76"/>
                    <a:pt x="19" y="79"/>
                  </a:cubicBezTo>
                  <a:cubicBezTo>
                    <a:pt x="23" y="87"/>
                    <a:pt x="29" y="92"/>
                    <a:pt x="36" y="94"/>
                  </a:cubicBezTo>
                  <a:cubicBezTo>
                    <a:pt x="41" y="95"/>
                    <a:pt x="45" y="95"/>
                    <a:pt x="50" y="93"/>
                  </a:cubicBezTo>
                  <a:cubicBezTo>
                    <a:pt x="54" y="94"/>
                    <a:pt x="59" y="94"/>
                    <a:pt x="63" y="93"/>
                  </a:cubicBezTo>
                  <a:cubicBezTo>
                    <a:pt x="70" y="90"/>
                    <a:pt x="75" y="84"/>
                    <a:pt x="78" y="76"/>
                  </a:cubicBezTo>
                  <a:cubicBezTo>
                    <a:pt x="86" y="72"/>
                    <a:pt x="92" y="66"/>
                    <a:pt x="94" y="59"/>
                  </a:cubicBezTo>
                  <a:cubicBezTo>
                    <a:pt x="95" y="54"/>
                    <a:pt x="94" y="50"/>
                    <a:pt x="9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Freeform 34"/>
            <p:cNvSpPr>
              <a:spLocks/>
            </p:cNvSpPr>
            <p:nvPr/>
          </p:nvSpPr>
          <p:spPr bwMode="auto">
            <a:xfrm>
              <a:off x="11401423" y="4988370"/>
              <a:ext cx="96838" cy="88900"/>
            </a:xfrm>
            <a:custGeom>
              <a:avLst/>
              <a:gdLst>
                <a:gd name="T0" fmla="*/ 7 w 30"/>
                <a:gd name="T1" fmla="*/ 5 h 28"/>
                <a:gd name="T2" fmla="*/ 5 w 30"/>
                <a:gd name="T3" fmla="*/ 23 h 28"/>
                <a:gd name="T4" fmla="*/ 23 w 30"/>
                <a:gd name="T5" fmla="*/ 23 h 28"/>
                <a:gd name="T6" fmla="*/ 26 w 30"/>
                <a:gd name="T7" fmla="*/ 5 h 28"/>
                <a:gd name="T8" fmla="*/ 7 w 30"/>
                <a:gd name="T9" fmla="*/ 5 h 28"/>
              </a:gdLst>
              <a:ahLst/>
              <a:cxnLst>
                <a:cxn ang="0">
                  <a:pos x="T0" y="T1"/>
                </a:cxn>
                <a:cxn ang="0">
                  <a:pos x="T2" y="T3"/>
                </a:cxn>
                <a:cxn ang="0">
                  <a:pos x="T4" y="T5"/>
                </a:cxn>
                <a:cxn ang="0">
                  <a:pos x="T6" y="T7"/>
                </a:cxn>
                <a:cxn ang="0">
                  <a:pos x="T8" y="T9"/>
                </a:cxn>
              </a:cxnLst>
              <a:rect l="0" t="0" r="r" b="b"/>
              <a:pathLst>
                <a:path w="30" h="28">
                  <a:moveTo>
                    <a:pt x="7" y="5"/>
                  </a:moveTo>
                  <a:cubicBezTo>
                    <a:pt x="1" y="10"/>
                    <a:pt x="0" y="18"/>
                    <a:pt x="5" y="23"/>
                  </a:cubicBezTo>
                  <a:cubicBezTo>
                    <a:pt x="9" y="28"/>
                    <a:pt x="17" y="28"/>
                    <a:pt x="23" y="23"/>
                  </a:cubicBezTo>
                  <a:cubicBezTo>
                    <a:pt x="29" y="18"/>
                    <a:pt x="30" y="10"/>
                    <a:pt x="26" y="5"/>
                  </a:cubicBezTo>
                  <a:cubicBezTo>
                    <a:pt x="21" y="0"/>
                    <a:pt x="13" y="0"/>
                    <a:pt x="7" y="5"/>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73"/>
            <p:cNvSpPr>
              <a:spLocks/>
            </p:cNvSpPr>
            <p:nvPr/>
          </p:nvSpPr>
          <p:spPr bwMode="auto">
            <a:xfrm>
              <a:off x="8069261" y="5064570"/>
              <a:ext cx="161925" cy="160338"/>
            </a:xfrm>
            <a:custGeom>
              <a:avLst/>
              <a:gdLst>
                <a:gd name="T0" fmla="*/ 50 w 51"/>
                <a:gd name="T1" fmla="*/ 21 h 50"/>
                <a:gd name="T2" fmla="*/ 46 w 51"/>
                <a:gd name="T3" fmla="*/ 18 h 50"/>
                <a:gd name="T4" fmla="*/ 48 w 51"/>
                <a:gd name="T5" fmla="*/ 13 h 50"/>
                <a:gd name="T6" fmla="*/ 39 w 51"/>
                <a:gd name="T7" fmla="*/ 12 h 50"/>
                <a:gd name="T8" fmla="*/ 40 w 51"/>
                <a:gd name="T9" fmla="*/ 4 h 50"/>
                <a:gd name="T10" fmla="*/ 32 w 51"/>
                <a:gd name="T11" fmla="*/ 7 h 50"/>
                <a:gd name="T12" fmla="*/ 29 w 51"/>
                <a:gd name="T13" fmla="*/ 0 h 50"/>
                <a:gd name="T14" fmla="*/ 24 w 51"/>
                <a:gd name="T15" fmla="*/ 4 h 50"/>
                <a:gd name="T16" fmla="*/ 19 w 51"/>
                <a:gd name="T17" fmla="*/ 0 h 50"/>
                <a:gd name="T18" fmla="*/ 17 w 51"/>
                <a:gd name="T19" fmla="*/ 7 h 50"/>
                <a:gd name="T20" fmla="*/ 9 w 51"/>
                <a:gd name="T21" fmla="*/ 5 h 50"/>
                <a:gd name="T22" fmla="*/ 10 w 51"/>
                <a:gd name="T23" fmla="*/ 12 h 50"/>
                <a:gd name="T24" fmla="*/ 3 w 51"/>
                <a:gd name="T25" fmla="*/ 14 h 50"/>
                <a:gd name="T26" fmla="*/ 9 w 51"/>
                <a:gd name="T27" fmla="*/ 22 h 50"/>
                <a:gd name="T28" fmla="*/ 1 w 51"/>
                <a:gd name="T29" fmla="*/ 28 h 50"/>
                <a:gd name="T30" fmla="*/ 5 w 51"/>
                <a:gd name="T31" fmla="*/ 31 h 50"/>
                <a:gd name="T32" fmla="*/ 3 w 51"/>
                <a:gd name="T33" fmla="*/ 36 h 50"/>
                <a:gd name="T34" fmla="*/ 12 w 51"/>
                <a:gd name="T35" fmla="*/ 37 h 50"/>
                <a:gd name="T36" fmla="*/ 11 w 51"/>
                <a:gd name="T37" fmla="*/ 45 h 50"/>
                <a:gd name="T38" fmla="*/ 19 w 51"/>
                <a:gd name="T39" fmla="*/ 42 h 50"/>
                <a:gd name="T40" fmla="*/ 22 w 51"/>
                <a:gd name="T41" fmla="*/ 49 h 50"/>
                <a:gd name="T42" fmla="*/ 27 w 51"/>
                <a:gd name="T43" fmla="*/ 45 h 50"/>
                <a:gd name="T44" fmla="*/ 32 w 51"/>
                <a:gd name="T45" fmla="*/ 49 h 50"/>
                <a:gd name="T46" fmla="*/ 35 w 51"/>
                <a:gd name="T47" fmla="*/ 42 h 50"/>
                <a:gd name="T48" fmla="*/ 42 w 51"/>
                <a:gd name="T49" fmla="*/ 44 h 50"/>
                <a:gd name="T50" fmla="*/ 41 w 51"/>
                <a:gd name="T51" fmla="*/ 37 h 50"/>
                <a:gd name="T52" fmla="*/ 48 w 51"/>
                <a:gd name="T53" fmla="*/ 36 h 50"/>
                <a:gd name="T54" fmla="*/ 42 w 51"/>
                <a:gd name="T55" fmla="*/ 27 h 50"/>
                <a:gd name="T56" fmla="*/ 50 w 51"/>
                <a:gd name="T57" fmla="*/ 2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50">
                  <a:moveTo>
                    <a:pt x="50" y="21"/>
                  </a:moveTo>
                  <a:cubicBezTo>
                    <a:pt x="50" y="20"/>
                    <a:pt x="49" y="19"/>
                    <a:pt x="46" y="18"/>
                  </a:cubicBezTo>
                  <a:cubicBezTo>
                    <a:pt x="48" y="16"/>
                    <a:pt x="48" y="14"/>
                    <a:pt x="48" y="13"/>
                  </a:cubicBezTo>
                  <a:cubicBezTo>
                    <a:pt x="47" y="12"/>
                    <a:pt x="44" y="11"/>
                    <a:pt x="39" y="12"/>
                  </a:cubicBezTo>
                  <a:cubicBezTo>
                    <a:pt x="41" y="8"/>
                    <a:pt x="41" y="5"/>
                    <a:pt x="40" y="4"/>
                  </a:cubicBezTo>
                  <a:cubicBezTo>
                    <a:pt x="38" y="3"/>
                    <a:pt x="36" y="4"/>
                    <a:pt x="32" y="7"/>
                  </a:cubicBezTo>
                  <a:cubicBezTo>
                    <a:pt x="32" y="3"/>
                    <a:pt x="31" y="0"/>
                    <a:pt x="29" y="0"/>
                  </a:cubicBezTo>
                  <a:cubicBezTo>
                    <a:pt x="27" y="0"/>
                    <a:pt x="26" y="1"/>
                    <a:pt x="24" y="4"/>
                  </a:cubicBezTo>
                  <a:cubicBezTo>
                    <a:pt x="22" y="2"/>
                    <a:pt x="20" y="0"/>
                    <a:pt x="19" y="0"/>
                  </a:cubicBezTo>
                  <a:cubicBezTo>
                    <a:pt x="18" y="1"/>
                    <a:pt x="17" y="3"/>
                    <a:pt x="17" y="7"/>
                  </a:cubicBezTo>
                  <a:cubicBezTo>
                    <a:pt x="13" y="5"/>
                    <a:pt x="11" y="4"/>
                    <a:pt x="9" y="5"/>
                  </a:cubicBezTo>
                  <a:cubicBezTo>
                    <a:pt x="8" y="6"/>
                    <a:pt x="9" y="9"/>
                    <a:pt x="10" y="12"/>
                  </a:cubicBezTo>
                  <a:cubicBezTo>
                    <a:pt x="6" y="12"/>
                    <a:pt x="4" y="12"/>
                    <a:pt x="3" y="14"/>
                  </a:cubicBezTo>
                  <a:cubicBezTo>
                    <a:pt x="2" y="15"/>
                    <a:pt x="4" y="18"/>
                    <a:pt x="9" y="22"/>
                  </a:cubicBezTo>
                  <a:cubicBezTo>
                    <a:pt x="4" y="24"/>
                    <a:pt x="0" y="26"/>
                    <a:pt x="1" y="28"/>
                  </a:cubicBezTo>
                  <a:cubicBezTo>
                    <a:pt x="1" y="29"/>
                    <a:pt x="3" y="30"/>
                    <a:pt x="5" y="31"/>
                  </a:cubicBezTo>
                  <a:cubicBezTo>
                    <a:pt x="3" y="33"/>
                    <a:pt x="3" y="35"/>
                    <a:pt x="3" y="36"/>
                  </a:cubicBezTo>
                  <a:cubicBezTo>
                    <a:pt x="4" y="38"/>
                    <a:pt x="7" y="38"/>
                    <a:pt x="12" y="37"/>
                  </a:cubicBezTo>
                  <a:cubicBezTo>
                    <a:pt x="10" y="41"/>
                    <a:pt x="10" y="44"/>
                    <a:pt x="11" y="45"/>
                  </a:cubicBezTo>
                  <a:cubicBezTo>
                    <a:pt x="13" y="46"/>
                    <a:pt x="16" y="45"/>
                    <a:pt x="19" y="42"/>
                  </a:cubicBezTo>
                  <a:cubicBezTo>
                    <a:pt x="19" y="47"/>
                    <a:pt x="21" y="49"/>
                    <a:pt x="22" y="49"/>
                  </a:cubicBezTo>
                  <a:cubicBezTo>
                    <a:pt x="24" y="50"/>
                    <a:pt x="25" y="48"/>
                    <a:pt x="27" y="45"/>
                  </a:cubicBezTo>
                  <a:cubicBezTo>
                    <a:pt x="29" y="48"/>
                    <a:pt x="31" y="49"/>
                    <a:pt x="32" y="49"/>
                  </a:cubicBezTo>
                  <a:cubicBezTo>
                    <a:pt x="34" y="48"/>
                    <a:pt x="34" y="46"/>
                    <a:pt x="35" y="42"/>
                  </a:cubicBezTo>
                  <a:cubicBezTo>
                    <a:pt x="38" y="44"/>
                    <a:pt x="40" y="45"/>
                    <a:pt x="42" y="44"/>
                  </a:cubicBezTo>
                  <a:cubicBezTo>
                    <a:pt x="43" y="43"/>
                    <a:pt x="43" y="40"/>
                    <a:pt x="41" y="37"/>
                  </a:cubicBezTo>
                  <a:cubicBezTo>
                    <a:pt x="45" y="37"/>
                    <a:pt x="47" y="37"/>
                    <a:pt x="48" y="36"/>
                  </a:cubicBezTo>
                  <a:cubicBezTo>
                    <a:pt x="49" y="34"/>
                    <a:pt x="47" y="31"/>
                    <a:pt x="42" y="27"/>
                  </a:cubicBezTo>
                  <a:cubicBezTo>
                    <a:pt x="48" y="25"/>
                    <a:pt x="51" y="23"/>
                    <a:pt x="50" y="21"/>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74"/>
            <p:cNvSpPr>
              <a:spLocks/>
            </p:cNvSpPr>
            <p:nvPr/>
          </p:nvSpPr>
          <p:spPr bwMode="auto">
            <a:xfrm>
              <a:off x="8290121" y="6129448"/>
              <a:ext cx="282179" cy="283379"/>
            </a:xfrm>
            <a:custGeom>
              <a:avLst/>
              <a:gdLst>
                <a:gd name="T0" fmla="*/ 117 w 117"/>
                <a:gd name="T1" fmla="*/ 67 h 117"/>
                <a:gd name="T2" fmla="*/ 103 w 117"/>
                <a:gd name="T3" fmla="*/ 54 h 117"/>
                <a:gd name="T4" fmla="*/ 114 w 117"/>
                <a:gd name="T5" fmla="*/ 40 h 117"/>
                <a:gd name="T6" fmla="*/ 100 w 117"/>
                <a:gd name="T7" fmla="*/ 35 h 117"/>
                <a:gd name="T8" fmla="*/ 103 w 117"/>
                <a:gd name="T9" fmla="*/ 20 h 117"/>
                <a:gd name="T10" fmla="*/ 86 w 117"/>
                <a:gd name="T11" fmla="*/ 22 h 117"/>
                <a:gd name="T12" fmla="*/ 83 w 117"/>
                <a:gd name="T13" fmla="*/ 5 h 117"/>
                <a:gd name="T14" fmla="*/ 68 w 117"/>
                <a:gd name="T15" fmla="*/ 13 h 117"/>
                <a:gd name="T16" fmla="*/ 59 w 117"/>
                <a:gd name="T17" fmla="*/ 0 h 117"/>
                <a:gd name="T18" fmla="*/ 47 w 117"/>
                <a:gd name="T19" fmla="*/ 20 h 117"/>
                <a:gd name="T20" fmla="*/ 26 w 117"/>
                <a:gd name="T21" fmla="*/ 9 h 117"/>
                <a:gd name="T22" fmla="*/ 25 w 117"/>
                <a:gd name="T23" fmla="*/ 22 h 117"/>
                <a:gd name="T24" fmla="*/ 12 w 117"/>
                <a:gd name="T25" fmla="*/ 23 h 117"/>
                <a:gd name="T26" fmla="*/ 19 w 117"/>
                <a:gd name="T27" fmla="*/ 42 h 117"/>
                <a:gd name="T28" fmla="*/ 1 w 117"/>
                <a:gd name="T29" fmla="*/ 50 h 117"/>
                <a:gd name="T30" fmla="*/ 15 w 117"/>
                <a:gd name="T31" fmla="*/ 62 h 117"/>
                <a:gd name="T32" fmla="*/ 3 w 117"/>
                <a:gd name="T33" fmla="*/ 77 h 117"/>
                <a:gd name="T34" fmla="*/ 18 w 117"/>
                <a:gd name="T35" fmla="*/ 81 h 117"/>
                <a:gd name="T36" fmla="*/ 14 w 117"/>
                <a:gd name="T37" fmla="*/ 97 h 117"/>
                <a:gd name="T38" fmla="*/ 32 w 117"/>
                <a:gd name="T39" fmla="*/ 95 h 117"/>
                <a:gd name="T40" fmla="*/ 35 w 117"/>
                <a:gd name="T41" fmla="*/ 112 h 117"/>
                <a:gd name="T42" fmla="*/ 49 w 117"/>
                <a:gd name="T43" fmla="*/ 103 h 117"/>
                <a:gd name="T44" fmla="*/ 59 w 117"/>
                <a:gd name="T45" fmla="*/ 117 h 117"/>
                <a:gd name="T46" fmla="*/ 70 w 117"/>
                <a:gd name="T47" fmla="*/ 96 h 117"/>
                <a:gd name="T48" fmla="*/ 91 w 117"/>
                <a:gd name="T49" fmla="*/ 107 h 117"/>
                <a:gd name="T50" fmla="*/ 93 w 117"/>
                <a:gd name="T51" fmla="*/ 94 h 117"/>
                <a:gd name="T52" fmla="*/ 105 w 117"/>
                <a:gd name="T53" fmla="*/ 93 h 117"/>
                <a:gd name="T54" fmla="*/ 98 w 117"/>
                <a:gd name="T55" fmla="*/ 75 h 117"/>
                <a:gd name="T56" fmla="*/ 117 w 117"/>
                <a:gd name="T57" fmla="*/ 6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17">
                  <a:moveTo>
                    <a:pt x="117" y="67"/>
                  </a:moveTo>
                  <a:cubicBezTo>
                    <a:pt x="117" y="63"/>
                    <a:pt x="112" y="58"/>
                    <a:pt x="103" y="54"/>
                  </a:cubicBezTo>
                  <a:cubicBezTo>
                    <a:pt x="111" y="49"/>
                    <a:pt x="116" y="43"/>
                    <a:pt x="114" y="40"/>
                  </a:cubicBezTo>
                  <a:cubicBezTo>
                    <a:pt x="113" y="36"/>
                    <a:pt x="108" y="35"/>
                    <a:pt x="100" y="35"/>
                  </a:cubicBezTo>
                  <a:cubicBezTo>
                    <a:pt x="104" y="28"/>
                    <a:pt x="105" y="22"/>
                    <a:pt x="103" y="20"/>
                  </a:cubicBezTo>
                  <a:cubicBezTo>
                    <a:pt x="100" y="17"/>
                    <a:pt x="94" y="18"/>
                    <a:pt x="86" y="22"/>
                  </a:cubicBezTo>
                  <a:cubicBezTo>
                    <a:pt x="87" y="12"/>
                    <a:pt x="86" y="6"/>
                    <a:pt x="83" y="5"/>
                  </a:cubicBezTo>
                  <a:cubicBezTo>
                    <a:pt x="79" y="3"/>
                    <a:pt x="74" y="6"/>
                    <a:pt x="68" y="13"/>
                  </a:cubicBezTo>
                  <a:cubicBezTo>
                    <a:pt x="66" y="5"/>
                    <a:pt x="62" y="0"/>
                    <a:pt x="59" y="0"/>
                  </a:cubicBezTo>
                  <a:cubicBezTo>
                    <a:pt x="54" y="0"/>
                    <a:pt x="50" y="8"/>
                    <a:pt x="47" y="20"/>
                  </a:cubicBezTo>
                  <a:cubicBezTo>
                    <a:pt x="38" y="11"/>
                    <a:pt x="30" y="7"/>
                    <a:pt x="26" y="9"/>
                  </a:cubicBezTo>
                  <a:cubicBezTo>
                    <a:pt x="24" y="11"/>
                    <a:pt x="23" y="16"/>
                    <a:pt x="25" y="22"/>
                  </a:cubicBezTo>
                  <a:cubicBezTo>
                    <a:pt x="18" y="20"/>
                    <a:pt x="14" y="20"/>
                    <a:pt x="12" y="23"/>
                  </a:cubicBezTo>
                  <a:cubicBezTo>
                    <a:pt x="9" y="26"/>
                    <a:pt x="12" y="33"/>
                    <a:pt x="19" y="42"/>
                  </a:cubicBezTo>
                  <a:cubicBezTo>
                    <a:pt x="8" y="43"/>
                    <a:pt x="1" y="45"/>
                    <a:pt x="1" y="50"/>
                  </a:cubicBezTo>
                  <a:cubicBezTo>
                    <a:pt x="0" y="54"/>
                    <a:pt x="6" y="58"/>
                    <a:pt x="15" y="62"/>
                  </a:cubicBezTo>
                  <a:cubicBezTo>
                    <a:pt x="6" y="68"/>
                    <a:pt x="2" y="73"/>
                    <a:pt x="3" y="77"/>
                  </a:cubicBezTo>
                  <a:cubicBezTo>
                    <a:pt x="4" y="80"/>
                    <a:pt x="10" y="82"/>
                    <a:pt x="18" y="81"/>
                  </a:cubicBezTo>
                  <a:cubicBezTo>
                    <a:pt x="14" y="88"/>
                    <a:pt x="12" y="94"/>
                    <a:pt x="14" y="97"/>
                  </a:cubicBezTo>
                  <a:cubicBezTo>
                    <a:pt x="17" y="99"/>
                    <a:pt x="23" y="98"/>
                    <a:pt x="32" y="95"/>
                  </a:cubicBezTo>
                  <a:cubicBezTo>
                    <a:pt x="30" y="104"/>
                    <a:pt x="31" y="110"/>
                    <a:pt x="35" y="112"/>
                  </a:cubicBezTo>
                  <a:cubicBezTo>
                    <a:pt x="38" y="113"/>
                    <a:pt x="43" y="110"/>
                    <a:pt x="49" y="103"/>
                  </a:cubicBezTo>
                  <a:cubicBezTo>
                    <a:pt x="52" y="112"/>
                    <a:pt x="55" y="117"/>
                    <a:pt x="59" y="117"/>
                  </a:cubicBezTo>
                  <a:cubicBezTo>
                    <a:pt x="63" y="117"/>
                    <a:pt x="67" y="109"/>
                    <a:pt x="70" y="96"/>
                  </a:cubicBezTo>
                  <a:cubicBezTo>
                    <a:pt x="79" y="105"/>
                    <a:pt x="87" y="109"/>
                    <a:pt x="91" y="107"/>
                  </a:cubicBezTo>
                  <a:cubicBezTo>
                    <a:pt x="94" y="105"/>
                    <a:pt x="94" y="101"/>
                    <a:pt x="93" y="94"/>
                  </a:cubicBezTo>
                  <a:cubicBezTo>
                    <a:pt x="99" y="96"/>
                    <a:pt x="104" y="96"/>
                    <a:pt x="105" y="93"/>
                  </a:cubicBezTo>
                  <a:cubicBezTo>
                    <a:pt x="108" y="90"/>
                    <a:pt x="105" y="83"/>
                    <a:pt x="98" y="75"/>
                  </a:cubicBezTo>
                  <a:cubicBezTo>
                    <a:pt x="109" y="74"/>
                    <a:pt x="116" y="71"/>
                    <a:pt x="117" y="6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75"/>
            <p:cNvSpPr>
              <a:spLocks/>
            </p:cNvSpPr>
            <p:nvPr/>
          </p:nvSpPr>
          <p:spPr bwMode="auto">
            <a:xfrm>
              <a:off x="8012111" y="6440932"/>
              <a:ext cx="12700" cy="0"/>
            </a:xfrm>
            <a:custGeom>
              <a:avLst/>
              <a:gdLst>
                <a:gd name="T0" fmla="*/ 8 w 8"/>
                <a:gd name="T1" fmla="*/ 0 w 8"/>
                <a:gd name="T2" fmla="*/ 8 w 8"/>
              </a:gdLst>
              <a:ahLst/>
              <a:cxnLst>
                <a:cxn ang="0">
                  <a:pos x="T0" y="0"/>
                </a:cxn>
                <a:cxn ang="0">
                  <a:pos x="T1" y="0"/>
                </a:cxn>
                <a:cxn ang="0">
                  <a:pos x="T2" y="0"/>
                </a:cxn>
              </a:cxnLst>
              <a:rect l="0" t="0" r="r" b="b"/>
              <a:pathLst>
                <a:path w="8">
                  <a:moveTo>
                    <a:pt x="8" y="0"/>
                  </a:moveTo>
                  <a:lnTo>
                    <a:pt x="0" y="0"/>
                  </a:lnTo>
                  <a:lnTo>
                    <a:pt x="8" y="0"/>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6" name="Line 76"/>
            <p:cNvSpPr>
              <a:spLocks noChangeShapeType="1"/>
            </p:cNvSpPr>
            <p:nvPr/>
          </p:nvSpPr>
          <p:spPr bwMode="auto">
            <a:xfrm flipH="1">
              <a:off x="8012111" y="6440932"/>
              <a:ext cx="1270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7" name="Freeform 78"/>
            <p:cNvSpPr>
              <a:spLocks/>
            </p:cNvSpPr>
            <p:nvPr/>
          </p:nvSpPr>
          <p:spPr bwMode="auto">
            <a:xfrm>
              <a:off x="7799385" y="5452753"/>
              <a:ext cx="719138" cy="723900"/>
            </a:xfrm>
            <a:custGeom>
              <a:avLst/>
              <a:gdLst>
                <a:gd name="T0" fmla="*/ 216 w 226"/>
                <a:gd name="T1" fmla="*/ 84 h 226"/>
                <a:gd name="T2" fmla="*/ 195 w 226"/>
                <a:gd name="T3" fmla="*/ 65 h 226"/>
                <a:gd name="T4" fmla="*/ 194 w 226"/>
                <a:gd name="T5" fmla="*/ 64 h 226"/>
                <a:gd name="T6" fmla="*/ 194 w 226"/>
                <a:gd name="T7" fmla="*/ 63 h 226"/>
                <a:gd name="T8" fmla="*/ 188 w 226"/>
                <a:gd name="T9" fmla="*/ 35 h 226"/>
                <a:gd name="T10" fmla="*/ 139 w 226"/>
                <a:gd name="T11" fmla="*/ 10 h 226"/>
                <a:gd name="T12" fmla="*/ 83 w 226"/>
                <a:gd name="T13" fmla="*/ 9 h 226"/>
                <a:gd name="T14" fmla="*/ 65 w 226"/>
                <a:gd name="T15" fmla="*/ 30 h 226"/>
                <a:gd name="T16" fmla="*/ 64 w 226"/>
                <a:gd name="T17" fmla="*/ 31 h 226"/>
                <a:gd name="T18" fmla="*/ 63 w 226"/>
                <a:gd name="T19" fmla="*/ 31 h 226"/>
                <a:gd name="T20" fmla="*/ 35 w 226"/>
                <a:gd name="T21" fmla="*/ 38 h 226"/>
                <a:gd name="T22" fmla="*/ 10 w 226"/>
                <a:gd name="T23" fmla="*/ 87 h 226"/>
                <a:gd name="T24" fmla="*/ 9 w 226"/>
                <a:gd name="T25" fmla="*/ 142 h 226"/>
                <a:gd name="T26" fmla="*/ 30 w 226"/>
                <a:gd name="T27" fmla="*/ 161 h 226"/>
                <a:gd name="T28" fmla="*/ 31 w 226"/>
                <a:gd name="T29" fmla="*/ 161 h 226"/>
                <a:gd name="T30" fmla="*/ 31 w 226"/>
                <a:gd name="T31" fmla="*/ 162 h 226"/>
                <a:gd name="T32" fmla="*/ 37 w 226"/>
                <a:gd name="T33" fmla="*/ 190 h 226"/>
                <a:gd name="T34" fmla="*/ 87 w 226"/>
                <a:gd name="T35" fmla="*/ 215 h 226"/>
                <a:gd name="T36" fmla="*/ 142 w 226"/>
                <a:gd name="T37" fmla="*/ 216 h 226"/>
                <a:gd name="T38" fmla="*/ 161 w 226"/>
                <a:gd name="T39" fmla="*/ 195 h 226"/>
                <a:gd name="T40" fmla="*/ 161 w 226"/>
                <a:gd name="T41" fmla="*/ 195 h 226"/>
                <a:gd name="T42" fmla="*/ 162 w 226"/>
                <a:gd name="T43" fmla="*/ 194 h 226"/>
                <a:gd name="T44" fmla="*/ 190 w 226"/>
                <a:gd name="T45" fmla="*/ 188 h 226"/>
                <a:gd name="T46" fmla="*/ 215 w 226"/>
                <a:gd name="T47" fmla="*/ 139 h 226"/>
                <a:gd name="T48" fmla="*/ 216 w 226"/>
                <a:gd name="T49" fmla="*/ 8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6" h="226">
                  <a:moveTo>
                    <a:pt x="216" y="84"/>
                  </a:moveTo>
                  <a:cubicBezTo>
                    <a:pt x="211" y="75"/>
                    <a:pt x="204" y="69"/>
                    <a:pt x="195" y="65"/>
                  </a:cubicBezTo>
                  <a:cubicBezTo>
                    <a:pt x="194" y="64"/>
                    <a:pt x="194" y="64"/>
                    <a:pt x="194" y="64"/>
                  </a:cubicBezTo>
                  <a:cubicBezTo>
                    <a:pt x="194" y="63"/>
                    <a:pt x="194" y="63"/>
                    <a:pt x="194" y="63"/>
                  </a:cubicBezTo>
                  <a:cubicBezTo>
                    <a:pt x="195" y="53"/>
                    <a:pt x="193" y="44"/>
                    <a:pt x="188" y="35"/>
                  </a:cubicBezTo>
                  <a:cubicBezTo>
                    <a:pt x="178" y="20"/>
                    <a:pt x="160" y="11"/>
                    <a:pt x="139" y="10"/>
                  </a:cubicBezTo>
                  <a:cubicBezTo>
                    <a:pt x="119" y="1"/>
                    <a:pt x="99" y="0"/>
                    <a:pt x="83" y="9"/>
                  </a:cubicBezTo>
                  <a:cubicBezTo>
                    <a:pt x="75" y="14"/>
                    <a:pt x="69" y="21"/>
                    <a:pt x="65" y="30"/>
                  </a:cubicBezTo>
                  <a:cubicBezTo>
                    <a:pt x="64" y="31"/>
                    <a:pt x="64" y="31"/>
                    <a:pt x="64" y="31"/>
                  </a:cubicBezTo>
                  <a:cubicBezTo>
                    <a:pt x="63" y="31"/>
                    <a:pt x="63" y="31"/>
                    <a:pt x="63" y="31"/>
                  </a:cubicBezTo>
                  <a:cubicBezTo>
                    <a:pt x="53" y="31"/>
                    <a:pt x="44" y="33"/>
                    <a:pt x="35" y="38"/>
                  </a:cubicBezTo>
                  <a:cubicBezTo>
                    <a:pt x="20" y="47"/>
                    <a:pt x="11" y="65"/>
                    <a:pt x="10" y="87"/>
                  </a:cubicBezTo>
                  <a:cubicBezTo>
                    <a:pt x="1" y="106"/>
                    <a:pt x="0" y="126"/>
                    <a:pt x="9" y="142"/>
                  </a:cubicBezTo>
                  <a:cubicBezTo>
                    <a:pt x="14" y="150"/>
                    <a:pt x="21" y="156"/>
                    <a:pt x="30" y="161"/>
                  </a:cubicBezTo>
                  <a:cubicBezTo>
                    <a:pt x="31" y="161"/>
                    <a:pt x="31" y="161"/>
                    <a:pt x="31" y="161"/>
                  </a:cubicBezTo>
                  <a:cubicBezTo>
                    <a:pt x="31" y="162"/>
                    <a:pt x="31" y="162"/>
                    <a:pt x="31" y="162"/>
                  </a:cubicBezTo>
                  <a:cubicBezTo>
                    <a:pt x="31" y="172"/>
                    <a:pt x="33" y="182"/>
                    <a:pt x="37" y="190"/>
                  </a:cubicBezTo>
                  <a:cubicBezTo>
                    <a:pt x="47" y="206"/>
                    <a:pt x="65" y="214"/>
                    <a:pt x="87" y="215"/>
                  </a:cubicBezTo>
                  <a:cubicBezTo>
                    <a:pt x="106" y="225"/>
                    <a:pt x="126" y="226"/>
                    <a:pt x="142" y="216"/>
                  </a:cubicBezTo>
                  <a:cubicBezTo>
                    <a:pt x="150" y="212"/>
                    <a:pt x="156" y="204"/>
                    <a:pt x="161" y="195"/>
                  </a:cubicBezTo>
                  <a:cubicBezTo>
                    <a:pt x="161" y="195"/>
                    <a:pt x="161" y="195"/>
                    <a:pt x="161" y="195"/>
                  </a:cubicBezTo>
                  <a:cubicBezTo>
                    <a:pt x="162" y="194"/>
                    <a:pt x="162" y="194"/>
                    <a:pt x="162" y="194"/>
                  </a:cubicBezTo>
                  <a:cubicBezTo>
                    <a:pt x="172" y="195"/>
                    <a:pt x="182" y="193"/>
                    <a:pt x="190" y="188"/>
                  </a:cubicBezTo>
                  <a:cubicBezTo>
                    <a:pt x="205" y="179"/>
                    <a:pt x="214" y="161"/>
                    <a:pt x="215" y="139"/>
                  </a:cubicBezTo>
                  <a:cubicBezTo>
                    <a:pt x="224" y="119"/>
                    <a:pt x="226" y="99"/>
                    <a:pt x="216" y="84"/>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79"/>
            <p:cNvSpPr>
              <a:spLocks/>
            </p:cNvSpPr>
            <p:nvPr/>
          </p:nvSpPr>
          <p:spPr bwMode="auto">
            <a:xfrm>
              <a:off x="7970835" y="5624203"/>
              <a:ext cx="376238" cy="381000"/>
            </a:xfrm>
            <a:custGeom>
              <a:avLst/>
              <a:gdLst>
                <a:gd name="T0" fmla="*/ 102 w 118"/>
                <a:gd name="T1" fmla="*/ 62 h 119"/>
                <a:gd name="T2" fmla="*/ 117 w 118"/>
                <a:gd name="T3" fmla="*/ 48 h 119"/>
                <a:gd name="T4" fmla="*/ 105 w 118"/>
                <a:gd name="T5" fmla="*/ 42 h 119"/>
                <a:gd name="T6" fmla="*/ 110 w 118"/>
                <a:gd name="T7" fmla="*/ 29 h 119"/>
                <a:gd name="T8" fmla="*/ 86 w 118"/>
                <a:gd name="T9" fmla="*/ 30 h 119"/>
                <a:gd name="T10" fmla="*/ 84 w 118"/>
                <a:gd name="T11" fmla="*/ 6 h 119"/>
                <a:gd name="T12" fmla="*/ 70 w 118"/>
                <a:gd name="T13" fmla="*/ 14 h 119"/>
                <a:gd name="T14" fmla="*/ 60 w 118"/>
                <a:gd name="T15" fmla="*/ 1 h 119"/>
                <a:gd name="T16" fmla="*/ 50 w 118"/>
                <a:gd name="T17" fmla="*/ 15 h 119"/>
                <a:gd name="T18" fmla="*/ 35 w 118"/>
                <a:gd name="T19" fmla="*/ 5 h 119"/>
                <a:gd name="T20" fmla="*/ 31 w 118"/>
                <a:gd name="T21" fmla="*/ 20 h 119"/>
                <a:gd name="T22" fmla="*/ 16 w 118"/>
                <a:gd name="T23" fmla="*/ 19 h 119"/>
                <a:gd name="T24" fmla="*/ 20 w 118"/>
                <a:gd name="T25" fmla="*/ 37 h 119"/>
                <a:gd name="T26" fmla="*/ 2 w 118"/>
                <a:gd name="T27" fmla="*/ 42 h 119"/>
                <a:gd name="T28" fmla="*/ 15 w 118"/>
                <a:gd name="T29" fmla="*/ 58 h 119"/>
                <a:gd name="T30" fmla="*/ 1 w 118"/>
                <a:gd name="T31" fmla="*/ 71 h 119"/>
                <a:gd name="T32" fmla="*/ 12 w 118"/>
                <a:gd name="T33" fmla="*/ 78 h 119"/>
                <a:gd name="T34" fmla="*/ 8 w 118"/>
                <a:gd name="T35" fmla="*/ 90 h 119"/>
                <a:gd name="T36" fmla="*/ 31 w 118"/>
                <a:gd name="T37" fmla="*/ 89 h 119"/>
                <a:gd name="T38" fmla="*/ 33 w 118"/>
                <a:gd name="T39" fmla="*/ 113 h 119"/>
                <a:gd name="T40" fmla="*/ 48 w 118"/>
                <a:gd name="T41" fmla="*/ 105 h 119"/>
                <a:gd name="T42" fmla="*/ 57 w 118"/>
                <a:gd name="T43" fmla="*/ 119 h 119"/>
                <a:gd name="T44" fmla="*/ 67 w 118"/>
                <a:gd name="T45" fmla="*/ 105 h 119"/>
                <a:gd name="T46" fmla="*/ 82 w 118"/>
                <a:gd name="T47" fmla="*/ 114 h 119"/>
                <a:gd name="T48" fmla="*/ 86 w 118"/>
                <a:gd name="T49" fmla="*/ 99 h 119"/>
                <a:gd name="T50" fmla="*/ 101 w 118"/>
                <a:gd name="T51" fmla="*/ 101 h 119"/>
                <a:gd name="T52" fmla="*/ 97 w 118"/>
                <a:gd name="T53" fmla="*/ 83 h 119"/>
                <a:gd name="T54" fmla="*/ 115 w 118"/>
                <a:gd name="T55" fmla="*/ 77 h 119"/>
                <a:gd name="T56" fmla="*/ 102 w 118"/>
                <a:gd name="T57"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8" h="119">
                  <a:moveTo>
                    <a:pt x="102" y="62"/>
                  </a:moveTo>
                  <a:cubicBezTo>
                    <a:pt x="112" y="57"/>
                    <a:pt x="118" y="52"/>
                    <a:pt x="117" y="48"/>
                  </a:cubicBezTo>
                  <a:cubicBezTo>
                    <a:pt x="116" y="45"/>
                    <a:pt x="112" y="43"/>
                    <a:pt x="105" y="42"/>
                  </a:cubicBezTo>
                  <a:cubicBezTo>
                    <a:pt x="109" y="36"/>
                    <a:pt x="111" y="32"/>
                    <a:pt x="110" y="29"/>
                  </a:cubicBezTo>
                  <a:cubicBezTo>
                    <a:pt x="107" y="25"/>
                    <a:pt x="98" y="26"/>
                    <a:pt x="86" y="30"/>
                  </a:cubicBezTo>
                  <a:cubicBezTo>
                    <a:pt x="89" y="17"/>
                    <a:pt x="88" y="8"/>
                    <a:pt x="84" y="6"/>
                  </a:cubicBezTo>
                  <a:cubicBezTo>
                    <a:pt x="81" y="5"/>
                    <a:pt x="76" y="8"/>
                    <a:pt x="70" y="14"/>
                  </a:cubicBezTo>
                  <a:cubicBezTo>
                    <a:pt x="67" y="6"/>
                    <a:pt x="64" y="1"/>
                    <a:pt x="60" y="1"/>
                  </a:cubicBezTo>
                  <a:cubicBezTo>
                    <a:pt x="56" y="0"/>
                    <a:pt x="53" y="6"/>
                    <a:pt x="50" y="15"/>
                  </a:cubicBezTo>
                  <a:cubicBezTo>
                    <a:pt x="44" y="7"/>
                    <a:pt x="39" y="4"/>
                    <a:pt x="35" y="5"/>
                  </a:cubicBezTo>
                  <a:cubicBezTo>
                    <a:pt x="32" y="7"/>
                    <a:pt x="31" y="12"/>
                    <a:pt x="31" y="20"/>
                  </a:cubicBezTo>
                  <a:cubicBezTo>
                    <a:pt x="24" y="17"/>
                    <a:pt x="18" y="16"/>
                    <a:pt x="16" y="19"/>
                  </a:cubicBezTo>
                  <a:cubicBezTo>
                    <a:pt x="13" y="21"/>
                    <a:pt x="15" y="28"/>
                    <a:pt x="20" y="37"/>
                  </a:cubicBezTo>
                  <a:cubicBezTo>
                    <a:pt x="10" y="37"/>
                    <a:pt x="3" y="38"/>
                    <a:pt x="2" y="42"/>
                  </a:cubicBezTo>
                  <a:cubicBezTo>
                    <a:pt x="1" y="46"/>
                    <a:pt x="6" y="52"/>
                    <a:pt x="15" y="58"/>
                  </a:cubicBezTo>
                  <a:cubicBezTo>
                    <a:pt x="5" y="62"/>
                    <a:pt x="0" y="67"/>
                    <a:pt x="1" y="71"/>
                  </a:cubicBezTo>
                  <a:cubicBezTo>
                    <a:pt x="1" y="75"/>
                    <a:pt x="5" y="77"/>
                    <a:pt x="12" y="78"/>
                  </a:cubicBezTo>
                  <a:cubicBezTo>
                    <a:pt x="8" y="83"/>
                    <a:pt x="6" y="87"/>
                    <a:pt x="8" y="90"/>
                  </a:cubicBezTo>
                  <a:cubicBezTo>
                    <a:pt x="10" y="94"/>
                    <a:pt x="19" y="93"/>
                    <a:pt x="31" y="89"/>
                  </a:cubicBezTo>
                  <a:cubicBezTo>
                    <a:pt x="29" y="102"/>
                    <a:pt x="29" y="111"/>
                    <a:pt x="33" y="113"/>
                  </a:cubicBezTo>
                  <a:cubicBezTo>
                    <a:pt x="36" y="115"/>
                    <a:pt x="42" y="112"/>
                    <a:pt x="48" y="105"/>
                  </a:cubicBezTo>
                  <a:cubicBezTo>
                    <a:pt x="50" y="114"/>
                    <a:pt x="53" y="119"/>
                    <a:pt x="57" y="119"/>
                  </a:cubicBezTo>
                  <a:cubicBezTo>
                    <a:pt x="61" y="119"/>
                    <a:pt x="64" y="114"/>
                    <a:pt x="67" y="105"/>
                  </a:cubicBezTo>
                  <a:cubicBezTo>
                    <a:pt x="73" y="112"/>
                    <a:pt x="79" y="116"/>
                    <a:pt x="82" y="114"/>
                  </a:cubicBezTo>
                  <a:cubicBezTo>
                    <a:pt x="85" y="113"/>
                    <a:pt x="86" y="107"/>
                    <a:pt x="86" y="99"/>
                  </a:cubicBezTo>
                  <a:cubicBezTo>
                    <a:pt x="93" y="103"/>
                    <a:pt x="99" y="103"/>
                    <a:pt x="101" y="101"/>
                  </a:cubicBezTo>
                  <a:cubicBezTo>
                    <a:pt x="104" y="98"/>
                    <a:pt x="102" y="91"/>
                    <a:pt x="97" y="83"/>
                  </a:cubicBezTo>
                  <a:cubicBezTo>
                    <a:pt x="107" y="83"/>
                    <a:pt x="114" y="81"/>
                    <a:pt x="115" y="77"/>
                  </a:cubicBezTo>
                  <a:cubicBezTo>
                    <a:pt x="116" y="73"/>
                    <a:pt x="111" y="68"/>
                    <a:pt x="102" y="62"/>
                  </a:cubicBezTo>
                  <a:close/>
                </a:path>
              </a:pathLst>
            </a:custGeom>
            <a:solidFill>
              <a:schemeClr val="accent1">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82"/>
            <p:cNvSpPr>
              <a:spLocks/>
            </p:cNvSpPr>
            <p:nvPr/>
          </p:nvSpPr>
          <p:spPr bwMode="auto">
            <a:xfrm>
              <a:off x="7713696" y="5958857"/>
              <a:ext cx="95250" cy="104775"/>
            </a:xfrm>
            <a:custGeom>
              <a:avLst/>
              <a:gdLst>
                <a:gd name="T0" fmla="*/ 25 w 30"/>
                <a:gd name="T1" fmla="*/ 23 h 33"/>
                <a:gd name="T2" fmla="*/ 7 w 30"/>
                <a:gd name="T3" fmla="*/ 30 h 33"/>
                <a:gd name="T4" fmla="*/ 4 w 30"/>
                <a:gd name="T5" fmla="*/ 11 h 33"/>
                <a:gd name="T6" fmla="*/ 22 w 30"/>
                <a:gd name="T7" fmla="*/ 4 h 33"/>
                <a:gd name="T8" fmla="*/ 25 w 30"/>
                <a:gd name="T9" fmla="*/ 23 h 33"/>
              </a:gdLst>
              <a:ahLst/>
              <a:cxnLst>
                <a:cxn ang="0">
                  <a:pos x="T0" y="T1"/>
                </a:cxn>
                <a:cxn ang="0">
                  <a:pos x="T2" y="T3"/>
                </a:cxn>
                <a:cxn ang="0">
                  <a:pos x="T4" y="T5"/>
                </a:cxn>
                <a:cxn ang="0">
                  <a:pos x="T6" y="T7"/>
                </a:cxn>
                <a:cxn ang="0">
                  <a:pos x="T8" y="T9"/>
                </a:cxn>
              </a:cxnLst>
              <a:rect l="0" t="0" r="r" b="b"/>
              <a:pathLst>
                <a:path w="30" h="33">
                  <a:moveTo>
                    <a:pt x="25" y="23"/>
                  </a:moveTo>
                  <a:cubicBezTo>
                    <a:pt x="21" y="30"/>
                    <a:pt x="13" y="33"/>
                    <a:pt x="7" y="30"/>
                  </a:cubicBezTo>
                  <a:cubicBezTo>
                    <a:pt x="1" y="27"/>
                    <a:pt x="0" y="18"/>
                    <a:pt x="4" y="11"/>
                  </a:cubicBezTo>
                  <a:cubicBezTo>
                    <a:pt x="8" y="3"/>
                    <a:pt x="16" y="0"/>
                    <a:pt x="22" y="4"/>
                  </a:cubicBezTo>
                  <a:cubicBezTo>
                    <a:pt x="28" y="7"/>
                    <a:pt x="30" y="15"/>
                    <a:pt x="25" y="23"/>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3"/>
            <p:cNvSpPr>
              <a:spLocks/>
            </p:cNvSpPr>
            <p:nvPr/>
          </p:nvSpPr>
          <p:spPr bwMode="auto">
            <a:xfrm>
              <a:off x="7183961" y="5694756"/>
              <a:ext cx="475102" cy="473402"/>
            </a:xfrm>
            <a:custGeom>
              <a:avLst/>
              <a:gdLst>
                <a:gd name="T0" fmla="*/ 133 w 139"/>
                <a:gd name="T1" fmla="*/ 54 h 138"/>
                <a:gd name="T2" fmla="*/ 121 w 139"/>
                <a:gd name="T3" fmla="*/ 42 h 138"/>
                <a:gd name="T4" fmla="*/ 120 w 139"/>
                <a:gd name="T5" fmla="*/ 41 h 138"/>
                <a:gd name="T6" fmla="*/ 120 w 139"/>
                <a:gd name="T7" fmla="*/ 41 h 138"/>
                <a:gd name="T8" fmla="*/ 117 w 139"/>
                <a:gd name="T9" fmla="*/ 24 h 138"/>
                <a:gd name="T10" fmla="*/ 88 w 139"/>
                <a:gd name="T11" fmla="*/ 7 h 138"/>
                <a:gd name="T12" fmla="*/ 54 w 139"/>
                <a:gd name="T13" fmla="*/ 5 h 138"/>
                <a:gd name="T14" fmla="*/ 42 w 139"/>
                <a:gd name="T15" fmla="*/ 18 h 138"/>
                <a:gd name="T16" fmla="*/ 42 w 139"/>
                <a:gd name="T17" fmla="*/ 18 h 138"/>
                <a:gd name="T18" fmla="*/ 41 w 139"/>
                <a:gd name="T19" fmla="*/ 18 h 138"/>
                <a:gd name="T20" fmla="*/ 24 w 139"/>
                <a:gd name="T21" fmla="*/ 21 h 138"/>
                <a:gd name="T22" fmla="*/ 8 w 139"/>
                <a:gd name="T23" fmla="*/ 50 h 138"/>
                <a:gd name="T24" fmla="*/ 5 w 139"/>
                <a:gd name="T25" fmla="*/ 84 h 138"/>
                <a:gd name="T26" fmla="*/ 18 w 139"/>
                <a:gd name="T27" fmla="*/ 96 h 138"/>
                <a:gd name="T28" fmla="*/ 18 w 139"/>
                <a:gd name="T29" fmla="*/ 96 h 138"/>
                <a:gd name="T30" fmla="*/ 19 w 139"/>
                <a:gd name="T31" fmla="*/ 97 h 138"/>
                <a:gd name="T32" fmla="*/ 22 w 139"/>
                <a:gd name="T33" fmla="*/ 114 h 138"/>
                <a:gd name="T34" fmla="*/ 51 w 139"/>
                <a:gd name="T35" fmla="*/ 131 h 138"/>
                <a:gd name="T36" fmla="*/ 84 w 139"/>
                <a:gd name="T37" fmla="*/ 133 h 138"/>
                <a:gd name="T38" fmla="*/ 96 w 139"/>
                <a:gd name="T39" fmla="*/ 120 h 138"/>
                <a:gd name="T40" fmla="*/ 97 w 139"/>
                <a:gd name="T41" fmla="*/ 120 h 138"/>
                <a:gd name="T42" fmla="*/ 97 w 139"/>
                <a:gd name="T43" fmla="*/ 120 h 138"/>
                <a:gd name="T44" fmla="*/ 114 w 139"/>
                <a:gd name="T45" fmla="*/ 117 h 138"/>
                <a:gd name="T46" fmla="*/ 131 w 139"/>
                <a:gd name="T47" fmla="*/ 87 h 138"/>
                <a:gd name="T48" fmla="*/ 133 w 139"/>
                <a:gd name="T49" fmla="*/ 5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9" h="138">
                  <a:moveTo>
                    <a:pt x="133" y="54"/>
                  </a:moveTo>
                  <a:cubicBezTo>
                    <a:pt x="130" y="49"/>
                    <a:pt x="126" y="45"/>
                    <a:pt x="121" y="42"/>
                  </a:cubicBezTo>
                  <a:cubicBezTo>
                    <a:pt x="120" y="41"/>
                    <a:pt x="120" y="41"/>
                    <a:pt x="120" y="41"/>
                  </a:cubicBezTo>
                  <a:cubicBezTo>
                    <a:pt x="120" y="41"/>
                    <a:pt x="120" y="41"/>
                    <a:pt x="120" y="41"/>
                  </a:cubicBezTo>
                  <a:cubicBezTo>
                    <a:pt x="121" y="35"/>
                    <a:pt x="120" y="29"/>
                    <a:pt x="117" y="24"/>
                  </a:cubicBezTo>
                  <a:cubicBezTo>
                    <a:pt x="112" y="14"/>
                    <a:pt x="101" y="9"/>
                    <a:pt x="88" y="7"/>
                  </a:cubicBezTo>
                  <a:cubicBezTo>
                    <a:pt x="76" y="1"/>
                    <a:pt x="64" y="0"/>
                    <a:pt x="54" y="5"/>
                  </a:cubicBezTo>
                  <a:cubicBezTo>
                    <a:pt x="49" y="8"/>
                    <a:pt x="45" y="12"/>
                    <a:pt x="42" y="18"/>
                  </a:cubicBezTo>
                  <a:cubicBezTo>
                    <a:pt x="42" y="18"/>
                    <a:pt x="42" y="18"/>
                    <a:pt x="42" y="18"/>
                  </a:cubicBezTo>
                  <a:cubicBezTo>
                    <a:pt x="41" y="18"/>
                    <a:pt x="41" y="18"/>
                    <a:pt x="41" y="18"/>
                  </a:cubicBezTo>
                  <a:cubicBezTo>
                    <a:pt x="35" y="17"/>
                    <a:pt x="30" y="18"/>
                    <a:pt x="24" y="21"/>
                  </a:cubicBezTo>
                  <a:cubicBezTo>
                    <a:pt x="15" y="26"/>
                    <a:pt x="9" y="37"/>
                    <a:pt x="8" y="50"/>
                  </a:cubicBezTo>
                  <a:cubicBezTo>
                    <a:pt x="1" y="62"/>
                    <a:pt x="0" y="74"/>
                    <a:pt x="5" y="84"/>
                  </a:cubicBezTo>
                  <a:cubicBezTo>
                    <a:pt x="8" y="89"/>
                    <a:pt x="13" y="93"/>
                    <a:pt x="18" y="96"/>
                  </a:cubicBezTo>
                  <a:cubicBezTo>
                    <a:pt x="18" y="96"/>
                    <a:pt x="18" y="96"/>
                    <a:pt x="18" y="96"/>
                  </a:cubicBezTo>
                  <a:cubicBezTo>
                    <a:pt x="19" y="97"/>
                    <a:pt x="19" y="97"/>
                    <a:pt x="19" y="97"/>
                  </a:cubicBezTo>
                  <a:cubicBezTo>
                    <a:pt x="18" y="103"/>
                    <a:pt x="19" y="109"/>
                    <a:pt x="22" y="114"/>
                  </a:cubicBezTo>
                  <a:cubicBezTo>
                    <a:pt x="27" y="124"/>
                    <a:pt x="38" y="129"/>
                    <a:pt x="51" y="131"/>
                  </a:cubicBezTo>
                  <a:cubicBezTo>
                    <a:pt x="63" y="137"/>
                    <a:pt x="75" y="138"/>
                    <a:pt x="84" y="133"/>
                  </a:cubicBezTo>
                  <a:cubicBezTo>
                    <a:pt x="90" y="130"/>
                    <a:pt x="94" y="126"/>
                    <a:pt x="96" y="120"/>
                  </a:cubicBezTo>
                  <a:cubicBezTo>
                    <a:pt x="97" y="120"/>
                    <a:pt x="97" y="120"/>
                    <a:pt x="97" y="120"/>
                  </a:cubicBezTo>
                  <a:cubicBezTo>
                    <a:pt x="97" y="120"/>
                    <a:pt x="97" y="120"/>
                    <a:pt x="97" y="120"/>
                  </a:cubicBezTo>
                  <a:cubicBezTo>
                    <a:pt x="103" y="120"/>
                    <a:pt x="109" y="120"/>
                    <a:pt x="114" y="117"/>
                  </a:cubicBezTo>
                  <a:cubicBezTo>
                    <a:pt x="124" y="111"/>
                    <a:pt x="130" y="101"/>
                    <a:pt x="131" y="87"/>
                  </a:cubicBezTo>
                  <a:cubicBezTo>
                    <a:pt x="137" y="76"/>
                    <a:pt x="139" y="64"/>
                    <a:pt x="133" y="54"/>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4"/>
            <p:cNvSpPr>
              <a:spLocks/>
            </p:cNvSpPr>
            <p:nvPr/>
          </p:nvSpPr>
          <p:spPr bwMode="auto">
            <a:xfrm>
              <a:off x="9155600" y="5297224"/>
              <a:ext cx="302060" cy="296022"/>
            </a:xfrm>
            <a:custGeom>
              <a:avLst/>
              <a:gdLst>
                <a:gd name="T0" fmla="*/ 49 w 50"/>
                <a:gd name="T1" fmla="*/ 26 h 49"/>
                <a:gd name="T2" fmla="*/ 48 w 50"/>
                <a:gd name="T3" fmla="*/ 20 h 49"/>
                <a:gd name="T4" fmla="*/ 47 w 50"/>
                <a:gd name="T5" fmla="*/ 13 h 49"/>
                <a:gd name="T6" fmla="*/ 37 w 50"/>
                <a:gd name="T7" fmla="*/ 7 h 49"/>
                <a:gd name="T8" fmla="*/ 27 w 50"/>
                <a:gd name="T9" fmla="*/ 0 h 49"/>
                <a:gd name="T10" fmla="*/ 20 w 50"/>
                <a:gd name="T11" fmla="*/ 2 h 49"/>
                <a:gd name="T12" fmla="*/ 13 w 50"/>
                <a:gd name="T13" fmla="*/ 3 h 49"/>
                <a:gd name="T14" fmla="*/ 7 w 50"/>
                <a:gd name="T15" fmla="*/ 13 h 49"/>
                <a:gd name="T16" fmla="*/ 0 w 50"/>
                <a:gd name="T17" fmla="*/ 23 h 49"/>
                <a:gd name="T18" fmla="*/ 2 w 50"/>
                <a:gd name="T19" fmla="*/ 30 h 49"/>
                <a:gd name="T20" fmla="*/ 3 w 50"/>
                <a:gd name="T21" fmla="*/ 36 h 49"/>
                <a:gd name="T22" fmla="*/ 13 w 50"/>
                <a:gd name="T23" fmla="*/ 43 h 49"/>
                <a:gd name="T24" fmla="*/ 23 w 50"/>
                <a:gd name="T25" fmla="*/ 49 h 49"/>
                <a:gd name="T26" fmla="*/ 30 w 50"/>
                <a:gd name="T27" fmla="*/ 48 h 49"/>
                <a:gd name="T28" fmla="*/ 37 w 50"/>
                <a:gd name="T29" fmla="*/ 46 h 49"/>
                <a:gd name="T30" fmla="*/ 43 w 50"/>
                <a:gd name="T31" fmla="*/ 37 h 49"/>
                <a:gd name="T32" fmla="*/ 49 w 50"/>
                <a:gd name="T33" fmla="*/ 2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49">
                  <a:moveTo>
                    <a:pt x="49" y="26"/>
                  </a:moveTo>
                  <a:cubicBezTo>
                    <a:pt x="50" y="24"/>
                    <a:pt x="49" y="22"/>
                    <a:pt x="48" y="20"/>
                  </a:cubicBezTo>
                  <a:cubicBezTo>
                    <a:pt x="48" y="17"/>
                    <a:pt x="48" y="15"/>
                    <a:pt x="47" y="13"/>
                  </a:cubicBezTo>
                  <a:cubicBezTo>
                    <a:pt x="45" y="10"/>
                    <a:pt x="41" y="7"/>
                    <a:pt x="37" y="7"/>
                  </a:cubicBezTo>
                  <a:cubicBezTo>
                    <a:pt x="34" y="3"/>
                    <a:pt x="31" y="0"/>
                    <a:pt x="27" y="0"/>
                  </a:cubicBezTo>
                  <a:cubicBezTo>
                    <a:pt x="24" y="0"/>
                    <a:pt x="22" y="1"/>
                    <a:pt x="20" y="2"/>
                  </a:cubicBezTo>
                  <a:cubicBezTo>
                    <a:pt x="18" y="2"/>
                    <a:pt x="15" y="2"/>
                    <a:pt x="13" y="3"/>
                  </a:cubicBezTo>
                  <a:cubicBezTo>
                    <a:pt x="10" y="5"/>
                    <a:pt x="7" y="9"/>
                    <a:pt x="7" y="13"/>
                  </a:cubicBezTo>
                  <a:cubicBezTo>
                    <a:pt x="3" y="16"/>
                    <a:pt x="1" y="19"/>
                    <a:pt x="0" y="23"/>
                  </a:cubicBezTo>
                  <a:cubicBezTo>
                    <a:pt x="0" y="25"/>
                    <a:pt x="1" y="28"/>
                    <a:pt x="2" y="30"/>
                  </a:cubicBezTo>
                  <a:cubicBezTo>
                    <a:pt x="2" y="32"/>
                    <a:pt x="2" y="34"/>
                    <a:pt x="3" y="36"/>
                  </a:cubicBezTo>
                  <a:cubicBezTo>
                    <a:pt x="5" y="40"/>
                    <a:pt x="9" y="42"/>
                    <a:pt x="13" y="43"/>
                  </a:cubicBezTo>
                  <a:cubicBezTo>
                    <a:pt x="16" y="47"/>
                    <a:pt x="19" y="49"/>
                    <a:pt x="23" y="49"/>
                  </a:cubicBezTo>
                  <a:cubicBezTo>
                    <a:pt x="25" y="49"/>
                    <a:pt x="28" y="49"/>
                    <a:pt x="30" y="48"/>
                  </a:cubicBezTo>
                  <a:cubicBezTo>
                    <a:pt x="32" y="48"/>
                    <a:pt x="34" y="48"/>
                    <a:pt x="37" y="46"/>
                  </a:cubicBezTo>
                  <a:cubicBezTo>
                    <a:pt x="40" y="45"/>
                    <a:pt x="42" y="41"/>
                    <a:pt x="43" y="37"/>
                  </a:cubicBezTo>
                  <a:cubicBezTo>
                    <a:pt x="47" y="34"/>
                    <a:pt x="49" y="30"/>
                    <a:pt x="49" y="26"/>
                  </a:cubicBezTo>
                  <a:close/>
                </a:path>
              </a:pathLst>
            </a:custGeom>
            <a:gradFill>
              <a:gsLst>
                <a:gs pos="0">
                  <a:schemeClr val="accent2">
                    <a:lumMod val="60000"/>
                    <a:lumOff val="40000"/>
                  </a:schemeClr>
                </a:gs>
                <a:gs pos="56000">
                  <a:schemeClr val="accent2">
                    <a:lumMod val="75000"/>
                  </a:schemeClr>
                </a:gs>
              </a:gsLst>
              <a:path path="circle">
                <a:fillToRect l="50000" t="50000" r="50000" b="50000"/>
              </a:path>
            </a:gra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80"/>
            <p:cNvSpPr>
              <a:spLocks/>
            </p:cNvSpPr>
            <p:nvPr/>
          </p:nvSpPr>
          <p:spPr bwMode="auto">
            <a:xfrm flipV="1">
              <a:off x="11806856" y="4608615"/>
              <a:ext cx="95955" cy="95955"/>
            </a:xfrm>
            <a:custGeom>
              <a:avLst/>
              <a:gdLst>
                <a:gd name="T0" fmla="*/ 76 w 76"/>
                <a:gd name="T1" fmla="*/ 39 h 76"/>
                <a:gd name="T2" fmla="*/ 67 w 76"/>
                <a:gd name="T3" fmla="*/ 32 h 76"/>
                <a:gd name="T4" fmla="*/ 73 w 76"/>
                <a:gd name="T5" fmla="*/ 23 h 76"/>
                <a:gd name="T6" fmla="*/ 62 w 76"/>
                <a:gd name="T7" fmla="*/ 20 h 76"/>
                <a:gd name="T8" fmla="*/ 63 w 76"/>
                <a:gd name="T9" fmla="*/ 10 h 76"/>
                <a:gd name="T10" fmla="*/ 49 w 76"/>
                <a:gd name="T11" fmla="*/ 15 h 76"/>
                <a:gd name="T12" fmla="*/ 43 w 76"/>
                <a:gd name="T13" fmla="*/ 0 h 76"/>
                <a:gd name="T14" fmla="*/ 37 w 76"/>
                <a:gd name="T15" fmla="*/ 6 h 76"/>
                <a:gd name="T16" fmla="*/ 31 w 76"/>
                <a:gd name="T17" fmla="*/ 0 h 76"/>
                <a:gd name="T18" fmla="*/ 26 w 76"/>
                <a:gd name="T19" fmla="*/ 13 h 76"/>
                <a:gd name="T20" fmla="*/ 13 w 76"/>
                <a:gd name="T21" fmla="*/ 9 h 76"/>
                <a:gd name="T22" fmla="*/ 15 w 76"/>
                <a:gd name="T23" fmla="*/ 21 h 76"/>
                <a:gd name="T24" fmla="*/ 3 w 76"/>
                <a:gd name="T25" fmla="*/ 23 h 76"/>
                <a:gd name="T26" fmla="*/ 8 w 76"/>
                <a:gd name="T27" fmla="*/ 31 h 76"/>
                <a:gd name="T28" fmla="*/ 0 w 76"/>
                <a:gd name="T29" fmla="*/ 37 h 76"/>
                <a:gd name="T30" fmla="*/ 9 w 76"/>
                <a:gd name="T31" fmla="*/ 44 h 76"/>
                <a:gd name="T32" fmla="*/ 3 w 76"/>
                <a:gd name="T33" fmla="*/ 53 h 76"/>
                <a:gd name="T34" fmla="*/ 13 w 76"/>
                <a:gd name="T35" fmla="*/ 56 h 76"/>
                <a:gd name="T36" fmla="*/ 12 w 76"/>
                <a:gd name="T37" fmla="*/ 66 h 76"/>
                <a:gd name="T38" fmla="*/ 27 w 76"/>
                <a:gd name="T39" fmla="*/ 61 h 76"/>
                <a:gd name="T40" fmla="*/ 32 w 76"/>
                <a:gd name="T41" fmla="*/ 76 h 76"/>
                <a:gd name="T42" fmla="*/ 38 w 76"/>
                <a:gd name="T43" fmla="*/ 70 h 76"/>
                <a:gd name="T44" fmla="*/ 45 w 76"/>
                <a:gd name="T45" fmla="*/ 76 h 76"/>
                <a:gd name="T46" fmla="*/ 50 w 76"/>
                <a:gd name="T47" fmla="*/ 63 h 76"/>
                <a:gd name="T48" fmla="*/ 62 w 76"/>
                <a:gd name="T49" fmla="*/ 67 h 76"/>
                <a:gd name="T50" fmla="*/ 61 w 76"/>
                <a:gd name="T51" fmla="*/ 55 h 76"/>
                <a:gd name="T52" fmla="*/ 73 w 76"/>
                <a:gd name="T53" fmla="*/ 53 h 76"/>
                <a:gd name="T54" fmla="*/ 68 w 76"/>
                <a:gd name="T55" fmla="*/ 45 h 76"/>
                <a:gd name="T56" fmla="*/ 76 w 76"/>
                <a:gd name="T57"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6" h="76">
                  <a:moveTo>
                    <a:pt x="76" y="39"/>
                  </a:moveTo>
                  <a:cubicBezTo>
                    <a:pt x="76" y="36"/>
                    <a:pt x="73" y="34"/>
                    <a:pt x="67" y="32"/>
                  </a:cubicBezTo>
                  <a:cubicBezTo>
                    <a:pt x="71" y="28"/>
                    <a:pt x="74" y="25"/>
                    <a:pt x="73" y="23"/>
                  </a:cubicBezTo>
                  <a:cubicBezTo>
                    <a:pt x="72" y="20"/>
                    <a:pt x="68" y="20"/>
                    <a:pt x="62" y="20"/>
                  </a:cubicBezTo>
                  <a:cubicBezTo>
                    <a:pt x="65" y="15"/>
                    <a:pt x="65" y="11"/>
                    <a:pt x="63" y="10"/>
                  </a:cubicBezTo>
                  <a:cubicBezTo>
                    <a:pt x="61" y="8"/>
                    <a:pt x="56" y="10"/>
                    <a:pt x="49" y="15"/>
                  </a:cubicBezTo>
                  <a:cubicBezTo>
                    <a:pt x="48" y="6"/>
                    <a:pt x="46" y="1"/>
                    <a:pt x="43" y="0"/>
                  </a:cubicBezTo>
                  <a:cubicBezTo>
                    <a:pt x="41" y="0"/>
                    <a:pt x="39" y="2"/>
                    <a:pt x="37" y="6"/>
                  </a:cubicBezTo>
                  <a:cubicBezTo>
                    <a:pt x="35" y="2"/>
                    <a:pt x="33" y="0"/>
                    <a:pt x="31" y="0"/>
                  </a:cubicBezTo>
                  <a:cubicBezTo>
                    <a:pt x="28" y="1"/>
                    <a:pt x="26" y="6"/>
                    <a:pt x="26" y="13"/>
                  </a:cubicBezTo>
                  <a:cubicBezTo>
                    <a:pt x="20" y="9"/>
                    <a:pt x="16" y="7"/>
                    <a:pt x="13" y="9"/>
                  </a:cubicBezTo>
                  <a:cubicBezTo>
                    <a:pt x="11" y="10"/>
                    <a:pt x="12" y="15"/>
                    <a:pt x="15" y="21"/>
                  </a:cubicBezTo>
                  <a:cubicBezTo>
                    <a:pt x="8" y="20"/>
                    <a:pt x="4" y="20"/>
                    <a:pt x="3" y="23"/>
                  </a:cubicBezTo>
                  <a:cubicBezTo>
                    <a:pt x="2" y="25"/>
                    <a:pt x="4" y="28"/>
                    <a:pt x="8" y="31"/>
                  </a:cubicBezTo>
                  <a:cubicBezTo>
                    <a:pt x="3" y="33"/>
                    <a:pt x="0" y="35"/>
                    <a:pt x="0" y="37"/>
                  </a:cubicBezTo>
                  <a:cubicBezTo>
                    <a:pt x="0" y="40"/>
                    <a:pt x="3" y="42"/>
                    <a:pt x="9" y="44"/>
                  </a:cubicBezTo>
                  <a:cubicBezTo>
                    <a:pt x="4" y="48"/>
                    <a:pt x="2" y="51"/>
                    <a:pt x="3" y="53"/>
                  </a:cubicBezTo>
                  <a:cubicBezTo>
                    <a:pt x="4" y="56"/>
                    <a:pt x="8" y="56"/>
                    <a:pt x="13" y="56"/>
                  </a:cubicBezTo>
                  <a:cubicBezTo>
                    <a:pt x="11" y="61"/>
                    <a:pt x="10" y="65"/>
                    <a:pt x="12" y="66"/>
                  </a:cubicBezTo>
                  <a:cubicBezTo>
                    <a:pt x="14" y="68"/>
                    <a:pt x="20" y="66"/>
                    <a:pt x="27" y="61"/>
                  </a:cubicBezTo>
                  <a:cubicBezTo>
                    <a:pt x="27" y="70"/>
                    <a:pt x="29" y="75"/>
                    <a:pt x="32" y="76"/>
                  </a:cubicBezTo>
                  <a:cubicBezTo>
                    <a:pt x="34" y="76"/>
                    <a:pt x="36" y="74"/>
                    <a:pt x="38" y="70"/>
                  </a:cubicBezTo>
                  <a:cubicBezTo>
                    <a:pt x="41" y="74"/>
                    <a:pt x="43" y="76"/>
                    <a:pt x="45" y="76"/>
                  </a:cubicBezTo>
                  <a:cubicBezTo>
                    <a:pt x="48" y="75"/>
                    <a:pt x="49" y="70"/>
                    <a:pt x="50" y="63"/>
                  </a:cubicBezTo>
                  <a:cubicBezTo>
                    <a:pt x="55" y="67"/>
                    <a:pt x="60" y="69"/>
                    <a:pt x="62" y="67"/>
                  </a:cubicBezTo>
                  <a:cubicBezTo>
                    <a:pt x="64" y="66"/>
                    <a:pt x="63" y="61"/>
                    <a:pt x="61" y="55"/>
                  </a:cubicBezTo>
                  <a:cubicBezTo>
                    <a:pt x="67" y="56"/>
                    <a:pt x="72" y="56"/>
                    <a:pt x="73" y="53"/>
                  </a:cubicBezTo>
                  <a:cubicBezTo>
                    <a:pt x="74" y="51"/>
                    <a:pt x="72" y="48"/>
                    <a:pt x="68" y="45"/>
                  </a:cubicBezTo>
                  <a:cubicBezTo>
                    <a:pt x="73" y="43"/>
                    <a:pt x="76" y="41"/>
                    <a:pt x="76" y="39"/>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Oval 82"/>
            <p:cNvSpPr/>
            <p:nvPr/>
          </p:nvSpPr>
          <p:spPr>
            <a:xfrm flipH="1">
              <a:off x="11653815" y="4674864"/>
              <a:ext cx="76937" cy="7693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p:cNvSpPr/>
            <p:nvPr/>
          </p:nvSpPr>
          <p:spPr>
            <a:xfrm flipH="1">
              <a:off x="11618560" y="4191000"/>
              <a:ext cx="36576" cy="3657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84"/>
            <p:cNvSpPr/>
            <p:nvPr/>
          </p:nvSpPr>
          <p:spPr>
            <a:xfrm flipH="1">
              <a:off x="11785248" y="4849812"/>
              <a:ext cx="36576" cy="3657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6" name="Group 85"/>
            <p:cNvGrpSpPr/>
            <p:nvPr/>
          </p:nvGrpSpPr>
          <p:grpSpPr>
            <a:xfrm flipH="1">
              <a:off x="10230672" y="4858573"/>
              <a:ext cx="1154448" cy="1149586"/>
              <a:chOff x="4277517" y="3752400"/>
              <a:chExt cx="1154448" cy="1149586"/>
            </a:xfrm>
          </p:grpSpPr>
          <p:sp>
            <p:nvSpPr>
              <p:cNvPr id="87" name="Freeform 86"/>
              <p:cNvSpPr>
                <a:spLocks/>
              </p:cNvSpPr>
              <p:nvPr/>
            </p:nvSpPr>
            <p:spPr bwMode="auto">
              <a:xfrm rot="21259688" flipH="1">
                <a:off x="4277517" y="3752400"/>
                <a:ext cx="1154448" cy="1149586"/>
              </a:xfrm>
              <a:custGeom>
                <a:avLst/>
                <a:gdLst>
                  <a:gd name="T0" fmla="*/ 272 w 355"/>
                  <a:gd name="T1" fmla="*/ 16 h 352"/>
                  <a:gd name="T2" fmla="*/ 178 w 355"/>
                  <a:gd name="T3" fmla="*/ 41 h 352"/>
                  <a:gd name="T4" fmla="*/ 137 w 355"/>
                  <a:gd name="T5" fmla="*/ 36 h 352"/>
                  <a:gd name="T6" fmla="*/ 66 w 355"/>
                  <a:gd name="T7" fmla="*/ 51 h 352"/>
                  <a:gd name="T8" fmla="*/ 62 w 355"/>
                  <a:gd name="T9" fmla="*/ 142 h 352"/>
                  <a:gd name="T10" fmla="*/ 32 w 355"/>
                  <a:gd name="T11" fmla="*/ 251 h 352"/>
                  <a:gd name="T12" fmla="*/ 129 w 355"/>
                  <a:gd name="T13" fmla="*/ 291 h 352"/>
                  <a:gd name="T14" fmla="*/ 226 w 355"/>
                  <a:gd name="T15" fmla="*/ 350 h 352"/>
                  <a:gd name="T16" fmla="*/ 291 w 355"/>
                  <a:gd name="T17" fmla="*/ 262 h 352"/>
                  <a:gd name="T18" fmla="*/ 352 w 355"/>
                  <a:gd name="T19" fmla="*/ 207 h 352"/>
                  <a:gd name="T20" fmla="*/ 317 w 355"/>
                  <a:gd name="T21" fmla="*/ 117 h 352"/>
                  <a:gd name="T22" fmla="*/ 272 w 355"/>
                  <a:gd name="T23" fmla="*/ 16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5" h="352">
                    <a:moveTo>
                      <a:pt x="272" y="16"/>
                    </a:moveTo>
                    <a:cubicBezTo>
                      <a:pt x="230" y="0"/>
                      <a:pt x="208" y="40"/>
                      <a:pt x="178" y="41"/>
                    </a:cubicBezTo>
                    <a:cubicBezTo>
                      <a:pt x="163" y="42"/>
                      <a:pt x="150" y="39"/>
                      <a:pt x="137" y="36"/>
                    </a:cubicBezTo>
                    <a:cubicBezTo>
                      <a:pt x="110" y="30"/>
                      <a:pt x="86" y="24"/>
                      <a:pt x="66" y="51"/>
                    </a:cubicBezTo>
                    <a:cubicBezTo>
                      <a:pt x="40" y="89"/>
                      <a:pt x="77" y="121"/>
                      <a:pt x="62" y="142"/>
                    </a:cubicBezTo>
                    <a:cubicBezTo>
                      <a:pt x="47" y="163"/>
                      <a:pt x="0" y="212"/>
                      <a:pt x="32" y="251"/>
                    </a:cubicBezTo>
                    <a:cubicBezTo>
                      <a:pt x="63" y="289"/>
                      <a:pt x="102" y="274"/>
                      <a:pt x="129" y="291"/>
                    </a:cubicBezTo>
                    <a:cubicBezTo>
                      <a:pt x="156" y="308"/>
                      <a:pt x="180" y="352"/>
                      <a:pt x="226" y="350"/>
                    </a:cubicBezTo>
                    <a:cubicBezTo>
                      <a:pt x="269" y="348"/>
                      <a:pt x="253" y="270"/>
                      <a:pt x="291" y="262"/>
                    </a:cubicBezTo>
                    <a:cubicBezTo>
                      <a:pt x="321" y="255"/>
                      <a:pt x="349" y="233"/>
                      <a:pt x="352" y="207"/>
                    </a:cubicBezTo>
                    <a:cubicBezTo>
                      <a:pt x="355" y="182"/>
                      <a:pt x="322" y="150"/>
                      <a:pt x="317" y="117"/>
                    </a:cubicBezTo>
                    <a:cubicBezTo>
                      <a:pt x="314" y="94"/>
                      <a:pt x="301" y="27"/>
                      <a:pt x="272" y="16"/>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35"/>
              <p:cNvSpPr>
                <a:spLocks/>
              </p:cNvSpPr>
              <p:nvPr/>
            </p:nvSpPr>
            <p:spPr bwMode="auto">
              <a:xfrm rot="18790958" flipH="1">
                <a:off x="4338999" y="3813623"/>
                <a:ext cx="1031484" cy="1027140"/>
              </a:xfrm>
              <a:custGeom>
                <a:avLst/>
                <a:gdLst>
                  <a:gd name="T0" fmla="*/ 272 w 355"/>
                  <a:gd name="T1" fmla="*/ 16 h 352"/>
                  <a:gd name="T2" fmla="*/ 178 w 355"/>
                  <a:gd name="T3" fmla="*/ 41 h 352"/>
                  <a:gd name="T4" fmla="*/ 137 w 355"/>
                  <a:gd name="T5" fmla="*/ 36 h 352"/>
                  <a:gd name="T6" fmla="*/ 66 w 355"/>
                  <a:gd name="T7" fmla="*/ 51 h 352"/>
                  <a:gd name="T8" fmla="*/ 62 w 355"/>
                  <a:gd name="T9" fmla="*/ 142 h 352"/>
                  <a:gd name="T10" fmla="*/ 32 w 355"/>
                  <a:gd name="T11" fmla="*/ 251 h 352"/>
                  <a:gd name="T12" fmla="*/ 129 w 355"/>
                  <a:gd name="T13" fmla="*/ 291 h 352"/>
                  <a:gd name="T14" fmla="*/ 226 w 355"/>
                  <a:gd name="T15" fmla="*/ 350 h 352"/>
                  <a:gd name="T16" fmla="*/ 291 w 355"/>
                  <a:gd name="T17" fmla="*/ 262 h 352"/>
                  <a:gd name="T18" fmla="*/ 352 w 355"/>
                  <a:gd name="T19" fmla="*/ 207 h 352"/>
                  <a:gd name="T20" fmla="*/ 317 w 355"/>
                  <a:gd name="T21" fmla="*/ 117 h 352"/>
                  <a:gd name="T22" fmla="*/ 272 w 355"/>
                  <a:gd name="T23" fmla="*/ 16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5" h="352">
                    <a:moveTo>
                      <a:pt x="272" y="16"/>
                    </a:moveTo>
                    <a:cubicBezTo>
                      <a:pt x="230" y="0"/>
                      <a:pt x="208" y="40"/>
                      <a:pt x="178" y="41"/>
                    </a:cubicBezTo>
                    <a:cubicBezTo>
                      <a:pt x="163" y="42"/>
                      <a:pt x="150" y="39"/>
                      <a:pt x="137" y="36"/>
                    </a:cubicBezTo>
                    <a:cubicBezTo>
                      <a:pt x="110" y="30"/>
                      <a:pt x="86" y="24"/>
                      <a:pt x="66" y="51"/>
                    </a:cubicBezTo>
                    <a:cubicBezTo>
                      <a:pt x="40" y="89"/>
                      <a:pt x="77" y="121"/>
                      <a:pt x="62" y="142"/>
                    </a:cubicBezTo>
                    <a:cubicBezTo>
                      <a:pt x="47" y="163"/>
                      <a:pt x="0" y="212"/>
                      <a:pt x="32" y="251"/>
                    </a:cubicBezTo>
                    <a:cubicBezTo>
                      <a:pt x="63" y="289"/>
                      <a:pt x="102" y="274"/>
                      <a:pt x="129" y="291"/>
                    </a:cubicBezTo>
                    <a:cubicBezTo>
                      <a:pt x="156" y="308"/>
                      <a:pt x="180" y="352"/>
                      <a:pt x="226" y="350"/>
                    </a:cubicBezTo>
                    <a:cubicBezTo>
                      <a:pt x="269" y="348"/>
                      <a:pt x="253" y="270"/>
                      <a:pt x="291" y="262"/>
                    </a:cubicBezTo>
                    <a:cubicBezTo>
                      <a:pt x="321" y="255"/>
                      <a:pt x="349" y="233"/>
                      <a:pt x="352" y="207"/>
                    </a:cubicBezTo>
                    <a:cubicBezTo>
                      <a:pt x="355" y="182"/>
                      <a:pt x="322" y="150"/>
                      <a:pt x="317" y="117"/>
                    </a:cubicBezTo>
                    <a:cubicBezTo>
                      <a:pt x="314" y="94"/>
                      <a:pt x="301" y="27"/>
                      <a:pt x="272" y="16"/>
                    </a:cubicBezTo>
                  </a:path>
                </a:pathLst>
              </a:custGeom>
              <a:gradFill flip="none" rotWithShape="1">
                <a:gsLst>
                  <a:gs pos="0">
                    <a:schemeClr val="accent1">
                      <a:lumMod val="20000"/>
                      <a:lumOff val="80000"/>
                    </a:schemeClr>
                  </a:gs>
                  <a:gs pos="46000">
                    <a:schemeClr val="accent1">
                      <a:lumMod val="60000"/>
                      <a:lumOff val="40000"/>
                    </a:schemeClr>
                  </a:gs>
                  <a:gs pos="100000">
                    <a:schemeClr val="accent1"/>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41"/>
              <p:cNvSpPr>
                <a:spLocks/>
              </p:cNvSpPr>
              <p:nvPr/>
            </p:nvSpPr>
            <p:spPr bwMode="auto">
              <a:xfrm rot="756312" flipH="1">
                <a:off x="4402943" y="3855259"/>
                <a:ext cx="903597" cy="943869"/>
              </a:xfrm>
              <a:custGeom>
                <a:avLst/>
                <a:gdLst>
                  <a:gd name="T0" fmla="*/ 167 w 179"/>
                  <a:gd name="T1" fmla="*/ 33 h 186"/>
                  <a:gd name="T2" fmla="*/ 132 w 179"/>
                  <a:gd name="T3" fmla="*/ 35 h 186"/>
                  <a:gd name="T4" fmla="*/ 107 w 179"/>
                  <a:gd name="T5" fmla="*/ 41 h 186"/>
                  <a:gd name="T6" fmla="*/ 60 w 179"/>
                  <a:gd name="T7" fmla="*/ 7 h 186"/>
                  <a:gd name="T8" fmla="*/ 51 w 179"/>
                  <a:gd name="T9" fmla="*/ 63 h 186"/>
                  <a:gd name="T10" fmla="*/ 8 w 179"/>
                  <a:gd name="T11" fmla="*/ 100 h 186"/>
                  <a:gd name="T12" fmla="*/ 53 w 179"/>
                  <a:gd name="T13" fmla="*/ 132 h 186"/>
                  <a:gd name="T14" fmla="*/ 60 w 179"/>
                  <a:gd name="T15" fmla="*/ 176 h 186"/>
                  <a:gd name="T16" fmla="*/ 89 w 179"/>
                  <a:gd name="T17" fmla="*/ 160 h 186"/>
                  <a:gd name="T18" fmla="*/ 113 w 179"/>
                  <a:gd name="T19" fmla="*/ 141 h 186"/>
                  <a:gd name="T20" fmla="*/ 166 w 179"/>
                  <a:gd name="T21" fmla="*/ 143 h 186"/>
                  <a:gd name="T22" fmla="*/ 140 w 179"/>
                  <a:gd name="T23" fmla="*/ 94 h 186"/>
                  <a:gd name="T24" fmla="*/ 167 w 179"/>
                  <a:gd name="T25" fmla="*/ 3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86">
                    <a:moveTo>
                      <a:pt x="167" y="33"/>
                    </a:moveTo>
                    <a:cubicBezTo>
                      <a:pt x="157" y="24"/>
                      <a:pt x="144" y="29"/>
                      <a:pt x="132" y="35"/>
                    </a:cubicBezTo>
                    <a:cubicBezTo>
                      <a:pt x="122" y="39"/>
                      <a:pt x="113" y="44"/>
                      <a:pt x="107" y="41"/>
                    </a:cubicBezTo>
                    <a:cubicBezTo>
                      <a:pt x="84" y="33"/>
                      <a:pt x="85" y="0"/>
                      <a:pt x="60" y="7"/>
                    </a:cubicBezTo>
                    <a:cubicBezTo>
                      <a:pt x="34" y="14"/>
                      <a:pt x="63" y="56"/>
                      <a:pt x="51" y="63"/>
                    </a:cubicBezTo>
                    <a:cubicBezTo>
                      <a:pt x="40" y="70"/>
                      <a:pt x="0" y="74"/>
                      <a:pt x="8" y="100"/>
                    </a:cubicBezTo>
                    <a:cubicBezTo>
                      <a:pt x="15" y="125"/>
                      <a:pt x="43" y="119"/>
                      <a:pt x="53" y="132"/>
                    </a:cubicBezTo>
                    <a:cubicBezTo>
                      <a:pt x="62" y="146"/>
                      <a:pt x="46" y="158"/>
                      <a:pt x="60" y="176"/>
                    </a:cubicBezTo>
                    <a:cubicBezTo>
                      <a:pt x="68" y="186"/>
                      <a:pt x="78" y="173"/>
                      <a:pt x="89" y="160"/>
                    </a:cubicBezTo>
                    <a:cubicBezTo>
                      <a:pt x="98" y="148"/>
                      <a:pt x="106" y="136"/>
                      <a:pt x="113" y="141"/>
                    </a:cubicBezTo>
                    <a:cubicBezTo>
                      <a:pt x="127" y="150"/>
                      <a:pt x="159" y="154"/>
                      <a:pt x="166" y="143"/>
                    </a:cubicBezTo>
                    <a:cubicBezTo>
                      <a:pt x="173" y="131"/>
                      <a:pt x="147" y="110"/>
                      <a:pt x="140" y="94"/>
                    </a:cubicBezTo>
                    <a:cubicBezTo>
                      <a:pt x="133" y="78"/>
                      <a:pt x="179" y="44"/>
                      <a:pt x="167" y="33"/>
                    </a:cubicBezTo>
                  </a:path>
                </a:pathLst>
              </a:custGeom>
              <a:solidFill>
                <a:schemeClr val="accent1">
                  <a:lumMod val="20000"/>
                  <a:lumOff val="80000"/>
                  <a:alpha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41"/>
              <p:cNvSpPr>
                <a:spLocks/>
              </p:cNvSpPr>
              <p:nvPr/>
            </p:nvSpPr>
            <p:spPr bwMode="auto">
              <a:xfrm rot="19656312" flipH="1">
                <a:off x="4620471" y="4082482"/>
                <a:ext cx="468541" cy="489422"/>
              </a:xfrm>
              <a:custGeom>
                <a:avLst/>
                <a:gdLst>
                  <a:gd name="T0" fmla="*/ 167 w 179"/>
                  <a:gd name="T1" fmla="*/ 33 h 186"/>
                  <a:gd name="T2" fmla="*/ 132 w 179"/>
                  <a:gd name="T3" fmla="*/ 35 h 186"/>
                  <a:gd name="T4" fmla="*/ 107 w 179"/>
                  <a:gd name="T5" fmla="*/ 41 h 186"/>
                  <a:gd name="T6" fmla="*/ 60 w 179"/>
                  <a:gd name="T7" fmla="*/ 7 h 186"/>
                  <a:gd name="T8" fmla="*/ 51 w 179"/>
                  <a:gd name="T9" fmla="*/ 63 h 186"/>
                  <a:gd name="T10" fmla="*/ 8 w 179"/>
                  <a:gd name="T11" fmla="*/ 100 h 186"/>
                  <a:gd name="T12" fmla="*/ 53 w 179"/>
                  <a:gd name="T13" fmla="*/ 132 h 186"/>
                  <a:gd name="T14" fmla="*/ 60 w 179"/>
                  <a:gd name="T15" fmla="*/ 176 h 186"/>
                  <a:gd name="T16" fmla="*/ 89 w 179"/>
                  <a:gd name="T17" fmla="*/ 160 h 186"/>
                  <a:gd name="T18" fmla="*/ 113 w 179"/>
                  <a:gd name="T19" fmla="*/ 141 h 186"/>
                  <a:gd name="T20" fmla="*/ 166 w 179"/>
                  <a:gd name="T21" fmla="*/ 143 h 186"/>
                  <a:gd name="T22" fmla="*/ 140 w 179"/>
                  <a:gd name="T23" fmla="*/ 94 h 186"/>
                  <a:gd name="T24" fmla="*/ 167 w 179"/>
                  <a:gd name="T25" fmla="*/ 3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86">
                    <a:moveTo>
                      <a:pt x="167" y="33"/>
                    </a:moveTo>
                    <a:cubicBezTo>
                      <a:pt x="157" y="24"/>
                      <a:pt x="144" y="29"/>
                      <a:pt x="132" y="35"/>
                    </a:cubicBezTo>
                    <a:cubicBezTo>
                      <a:pt x="122" y="39"/>
                      <a:pt x="113" y="44"/>
                      <a:pt x="107" y="41"/>
                    </a:cubicBezTo>
                    <a:cubicBezTo>
                      <a:pt x="84" y="33"/>
                      <a:pt x="85" y="0"/>
                      <a:pt x="60" y="7"/>
                    </a:cubicBezTo>
                    <a:cubicBezTo>
                      <a:pt x="34" y="14"/>
                      <a:pt x="63" y="56"/>
                      <a:pt x="51" y="63"/>
                    </a:cubicBezTo>
                    <a:cubicBezTo>
                      <a:pt x="40" y="70"/>
                      <a:pt x="0" y="74"/>
                      <a:pt x="8" y="100"/>
                    </a:cubicBezTo>
                    <a:cubicBezTo>
                      <a:pt x="15" y="125"/>
                      <a:pt x="43" y="119"/>
                      <a:pt x="53" y="132"/>
                    </a:cubicBezTo>
                    <a:cubicBezTo>
                      <a:pt x="62" y="146"/>
                      <a:pt x="46" y="158"/>
                      <a:pt x="60" y="176"/>
                    </a:cubicBezTo>
                    <a:cubicBezTo>
                      <a:pt x="68" y="186"/>
                      <a:pt x="78" y="173"/>
                      <a:pt x="89" y="160"/>
                    </a:cubicBezTo>
                    <a:cubicBezTo>
                      <a:pt x="98" y="148"/>
                      <a:pt x="106" y="136"/>
                      <a:pt x="113" y="141"/>
                    </a:cubicBezTo>
                    <a:cubicBezTo>
                      <a:pt x="127" y="150"/>
                      <a:pt x="159" y="154"/>
                      <a:pt x="166" y="143"/>
                    </a:cubicBezTo>
                    <a:cubicBezTo>
                      <a:pt x="173" y="131"/>
                      <a:pt x="147" y="110"/>
                      <a:pt x="140" y="94"/>
                    </a:cubicBezTo>
                    <a:cubicBezTo>
                      <a:pt x="133" y="78"/>
                      <a:pt x="179" y="44"/>
                      <a:pt x="167" y="33"/>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42"/>
              <p:cNvSpPr>
                <a:spLocks/>
              </p:cNvSpPr>
              <p:nvPr/>
            </p:nvSpPr>
            <p:spPr bwMode="auto">
              <a:xfrm rot="19656312" flipH="1">
                <a:off x="4765993" y="4239097"/>
                <a:ext cx="177497" cy="176192"/>
              </a:xfrm>
              <a:custGeom>
                <a:avLst/>
                <a:gdLst>
                  <a:gd name="T0" fmla="*/ 68 w 68"/>
                  <a:gd name="T1" fmla="*/ 31 h 67"/>
                  <a:gd name="T2" fmla="*/ 59 w 68"/>
                  <a:gd name="T3" fmla="*/ 26 h 67"/>
                  <a:gd name="T4" fmla="*/ 63 w 68"/>
                  <a:gd name="T5" fmla="*/ 17 h 67"/>
                  <a:gd name="T6" fmla="*/ 55 w 68"/>
                  <a:gd name="T7" fmla="*/ 16 h 67"/>
                  <a:gd name="T8" fmla="*/ 55 w 68"/>
                  <a:gd name="T9" fmla="*/ 7 h 67"/>
                  <a:gd name="T10" fmla="*/ 45 w 68"/>
                  <a:gd name="T11" fmla="*/ 10 h 67"/>
                  <a:gd name="T12" fmla="*/ 41 w 68"/>
                  <a:gd name="T13" fmla="*/ 0 h 67"/>
                  <a:gd name="T14" fmla="*/ 33 w 68"/>
                  <a:gd name="T15" fmla="*/ 9 h 67"/>
                  <a:gd name="T16" fmla="*/ 24 w 68"/>
                  <a:gd name="T17" fmla="*/ 1 h 67"/>
                  <a:gd name="T18" fmla="*/ 21 w 68"/>
                  <a:gd name="T19" fmla="*/ 8 h 67"/>
                  <a:gd name="T20" fmla="*/ 14 w 68"/>
                  <a:gd name="T21" fmla="*/ 6 h 67"/>
                  <a:gd name="T22" fmla="*/ 15 w 68"/>
                  <a:gd name="T23" fmla="*/ 20 h 67"/>
                  <a:gd name="T24" fmla="*/ 2 w 68"/>
                  <a:gd name="T25" fmla="*/ 22 h 67"/>
                  <a:gd name="T26" fmla="*/ 7 w 68"/>
                  <a:gd name="T27" fmla="*/ 30 h 67"/>
                  <a:gd name="T28" fmla="*/ 0 w 68"/>
                  <a:gd name="T29" fmla="*/ 36 h 67"/>
                  <a:gd name="T30" fmla="*/ 9 w 68"/>
                  <a:gd name="T31" fmla="*/ 41 h 67"/>
                  <a:gd name="T32" fmla="*/ 4 w 68"/>
                  <a:gd name="T33" fmla="*/ 50 h 67"/>
                  <a:gd name="T34" fmla="*/ 13 w 68"/>
                  <a:gd name="T35" fmla="*/ 51 h 67"/>
                  <a:gd name="T36" fmla="*/ 13 w 68"/>
                  <a:gd name="T37" fmla="*/ 60 h 67"/>
                  <a:gd name="T38" fmla="*/ 23 w 68"/>
                  <a:gd name="T39" fmla="*/ 56 h 67"/>
                  <a:gd name="T40" fmla="*/ 27 w 68"/>
                  <a:gd name="T41" fmla="*/ 67 h 67"/>
                  <a:gd name="T42" fmla="*/ 35 w 68"/>
                  <a:gd name="T43" fmla="*/ 58 h 67"/>
                  <a:gd name="T44" fmla="*/ 44 w 68"/>
                  <a:gd name="T45" fmla="*/ 66 h 67"/>
                  <a:gd name="T46" fmla="*/ 47 w 68"/>
                  <a:gd name="T47" fmla="*/ 59 h 67"/>
                  <a:gd name="T48" fmla="*/ 54 w 68"/>
                  <a:gd name="T49" fmla="*/ 61 h 67"/>
                  <a:gd name="T50" fmla="*/ 52 w 68"/>
                  <a:gd name="T51" fmla="*/ 47 h 67"/>
                  <a:gd name="T52" fmla="*/ 66 w 68"/>
                  <a:gd name="T53" fmla="*/ 45 h 67"/>
                  <a:gd name="T54" fmla="*/ 60 w 68"/>
                  <a:gd name="T55" fmla="*/ 37 h 67"/>
                  <a:gd name="T56" fmla="*/ 68 w 68"/>
                  <a:gd name="T57" fmla="*/ 3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8" h="67">
                    <a:moveTo>
                      <a:pt x="68" y="31"/>
                    </a:moveTo>
                    <a:cubicBezTo>
                      <a:pt x="67" y="29"/>
                      <a:pt x="64" y="27"/>
                      <a:pt x="59" y="26"/>
                    </a:cubicBezTo>
                    <a:cubicBezTo>
                      <a:pt x="63" y="22"/>
                      <a:pt x="64" y="19"/>
                      <a:pt x="63" y="17"/>
                    </a:cubicBezTo>
                    <a:cubicBezTo>
                      <a:pt x="62" y="15"/>
                      <a:pt x="59" y="15"/>
                      <a:pt x="55" y="16"/>
                    </a:cubicBezTo>
                    <a:cubicBezTo>
                      <a:pt x="56" y="11"/>
                      <a:pt x="56" y="8"/>
                      <a:pt x="55" y="7"/>
                    </a:cubicBezTo>
                    <a:cubicBezTo>
                      <a:pt x="53" y="5"/>
                      <a:pt x="49" y="7"/>
                      <a:pt x="45" y="10"/>
                    </a:cubicBezTo>
                    <a:cubicBezTo>
                      <a:pt x="44" y="4"/>
                      <a:pt x="43" y="1"/>
                      <a:pt x="41" y="0"/>
                    </a:cubicBezTo>
                    <a:cubicBezTo>
                      <a:pt x="38" y="0"/>
                      <a:pt x="35" y="3"/>
                      <a:pt x="33" y="9"/>
                    </a:cubicBezTo>
                    <a:cubicBezTo>
                      <a:pt x="29" y="3"/>
                      <a:pt x="26" y="0"/>
                      <a:pt x="24" y="1"/>
                    </a:cubicBezTo>
                    <a:cubicBezTo>
                      <a:pt x="22" y="1"/>
                      <a:pt x="21" y="4"/>
                      <a:pt x="21" y="8"/>
                    </a:cubicBezTo>
                    <a:cubicBezTo>
                      <a:pt x="18" y="6"/>
                      <a:pt x="15" y="5"/>
                      <a:pt x="14" y="6"/>
                    </a:cubicBezTo>
                    <a:cubicBezTo>
                      <a:pt x="12" y="8"/>
                      <a:pt x="12" y="13"/>
                      <a:pt x="15" y="20"/>
                    </a:cubicBezTo>
                    <a:cubicBezTo>
                      <a:pt x="8" y="19"/>
                      <a:pt x="3" y="19"/>
                      <a:pt x="2" y="22"/>
                    </a:cubicBezTo>
                    <a:cubicBezTo>
                      <a:pt x="1" y="24"/>
                      <a:pt x="3" y="27"/>
                      <a:pt x="7" y="30"/>
                    </a:cubicBezTo>
                    <a:cubicBezTo>
                      <a:pt x="3" y="32"/>
                      <a:pt x="0" y="34"/>
                      <a:pt x="0" y="36"/>
                    </a:cubicBezTo>
                    <a:cubicBezTo>
                      <a:pt x="0" y="38"/>
                      <a:pt x="3" y="40"/>
                      <a:pt x="9" y="41"/>
                    </a:cubicBezTo>
                    <a:cubicBezTo>
                      <a:pt x="5" y="45"/>
                      <a:pt x="3" y="48"/>
                      <a:pt x="4" y="50"/>
                    </a:cubicBezTo>
                    <a:cubicBezTo>
                      <a:pt x="5" y="52"/>
                      <a:pt x="8" y="52"/>
                      <a:pt x="13" y="51"/>
                    </a:cubicBezTo>
                    <a:cubicBezTo>
                      <a:pt x="11" y="55"/>
                      <a:pt x="11" y="59"/>
                      <a:pt x="13" y="60"/>
                    </a:cubicBezTo>
                    <a:cubicBezTo>
                      <a:pt x="15" y="61"/>
                      <a:pt x="18" y="60"/>
                      <a:pt x="23" y="56"/>
                    </a:cubicBezTo>
                    <a:cubicBezTo>
                      <a:pt x="23" y="62"/>
                      <a:pt x="25" y="66"/>
                      <a:pt x="27" y="67"/>
                    </a:cubicBezTo>
                    <a:cubicBezTo>
                      <a:pt x="29" y="67"/>
                      <a:pt x="32" y="64"/>
                      <a:pt x="35" y="58"/>
                    </a:cubicBezTo>
                    <a:cubicBezTo>
                      <a:pt x="38" y="64"/>
                      <a:pt x="41" y="66"/>
                      <a:pt x="44" y="66"/>
                    </a:cubicBezTo>
                    <a:cubicBezTo>
                      <a:pt x="45" y="65"/>
                      <a:pt x="46" y="63"/>
                      <a:pt x="47" y="59"/>
                    </a:cubicBezTo>
                    <a:cubicBezTo>
                      <a:pt x="50" y="61"/>
                      <a:pt x="52" y="62"/>
                      <a:pt x="54" y="61"/>
                    </a:cubicBezTo>
                    <a:cubicBezTo>
                      <a:pt x="56" y="59"/>
                      <a:pt x="55" y="54"/>
                      <a:pt x="52" y="47"/>
                    </a:cubicBezTo>
                    <a:cubicBezTo>
                      <a:pt x="59" y="48"/>
                      <a:pt x="65" y="47"/>
                      <a:pt x="66" y="45"/>
                    </a:cubicBezTo>
                    <a:cubicBezTo>
                      <a:pt x="66" y="43"/>
                      <a:pt x="64" y="40"/>
                      <a:pt x="60" y="37"/>
                    </a:cubicBezTo>
                    <a:cubicBezTo>
                      <a:pt x="65" y="35"/>
                      <a:pt x="68" y="33"/>
                      <a:pt x="68" y="31"/>
                    </a:cubicBezTo>
                  </a:path>
                </a:pathLst>
              </a:custGeom>
              <a:gradFill flip="none" rotWithShape="1">
                <a:gsLst>
                  <a:gs pos="0">
                    <a:schemeClr val="accent1">
                      <a:lumMod val="75000"/>
                    </a:schemeClr>
                  </a:gs>
                  <a:gs pos="100000">
                    <a:schemeClr val="accent1">
                      <a:lumMod val="60000"/>
                      <a:lumOff val="40000"/>
                    </a:schemeClr>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pPr lvl="0"/>
                <a:endParaRPr lang="en-US"/>
              </a:p>
            </p:txBody>
          </p:sp>
        </p:grpSp>
        <p:sp>
          <p:nvSpPr>
            <p:cNvPr id="92" name="Freeform 32"/>
            <p:cNvSpPr>
              <a:spLocks/>
            </p:cNvSpPr>
            <p:nvPr/>
          </p:nvSpPr>
          <p:spPr bwMode="auto">
            <a:xfrm>
              <a:off x="9499406" y="5777362"/>
              <a:ext cx="384558" cy="386010"/>
            </a:xfrm>
            <a:custGeom>
              <a:avLst/>
              <a:gdLst>
                <a:gd name="T0" fmla="*/ 242 w 264"/>
                <a:gd name="T1" fmla="*/ 157 h 264"/>
                <a:gd name="T2" fmla="*/ 259 w 264"/>
                <a:gd name="T3" fmla="*/ 128 h 264"/>
                <a:gd name="T4" fmla="*/ 238 w 264"/>
                <a:gd name="T5" fmla="*/ 66 h 264"/>
                <a:gd name="T6" fmla="*/ 192 w 264"/>
                <a:gd name="T7" fmla="*/ 20 h 264"/>
                <a:gd name="T8" fmla="*/ 158 w 264"/>
                <a:gd name="T9" fmla="*/ 23 h 264"/>
                <a:gd name="T10" fmla="*/ 157 w 264"/>
                <a:gd name="T11" fmla="*/ 23 h 264"/>
                <a:gd name="T12" fmla="*/ 156 w 264"/>
                <a:gd name="T13" fmla="*/ 23 h 264"/>
                <a:gd name="T14" fmla="*/ 128 w 264"/>
                <a:gd name="T15" fmla="*/ 5 h 264"/>
                <a:gd name="T16" fmla="*/ 66 w 264"/>
                <a:gd name="T17" fmla="*/ 26 h 264"/>
                <a:gd name="T18" fmla="*/ 20 w 264"/>
                <a:gd name="T19" fmla="*/ 72 h 264"/>
                <a:gd name="T20" fmla="*/ 23 w 264"/>
                <a:gd name="T21" fmla="*/ 106 h 264"/>
                <a:gd name="T22" fmla="*/ 23 w 264"/>
                <a:gd name="T23" fmla="*/ 107 h 264"/>
                <a:gd name="T24" fmla="*/ 22 w 264"/>
                <a:gd name="T25" fmla="*/ 108 h 264"/>
                <a:gd name="T26" fmla="*/ 5 w 264"/>
                <a:gd name="T27" fmla="*/ 136 h 264"/>
                <a:gd name="T28" fmla="*/ 26 w 264"/>
                <a:gd name="T29" fmla="*/ 198 h 264"/>
                <a:gd name="T30" fmla="*/ 72 w 264"/>
                <a:gd name="T31" fmla="*/ 244 h 264"/>
                <a:gd name="T32" fmla="*/ 106 w 264"/>
                <a:gd name="T33" fmla="*/ 241 h 264"/>
                <a:gd name="T34" fmla="*/ 107 w 264"/>
                <a:gd name="T35" fmla="*/ 242 h 264"/>
                <a:gd name="T36" fmla="*/ 108 w 264"/>
                <a:gd name="T37" fmla="*/ 242 h 264"/>
                <a:gd name="T38" fmla="*/ 136 w 264"/>
                <a:gd name="T39" fmla="*/ 259 h 264"/>
                <a:gd name="T40" fmla="*/ 198 w 264"/>
                <a:gd name="T41" fmla="*/ 238 h 264"/>
                <a:gd name="T42" fmla="*/ 244 w 264"/>
                <a:gd name="T43" fmla="*/ 192 h 264"/>
                <a:gd name="T44" fmla="*/ 241 w 264"/>
                <a:gd name="T45" fmla="*/ 159 h 264"/>
                <a:gd name="T46" fmla="*/ 241 w 264"/>
                <a:gd name="T47" fmla="*/ 158 h 264"/>
                <a:gd name="T48" fmla="*/ 242 w 264"/>
                <a:gd name="T49" fmla="*/ 157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4" h="264">
                  <a:moveTo>
                    <a:pt x="242" y="157"/>
                  </a:moveTo>
                  <a:cubicBezTo>
                    <a:pt x="250" y="149"/>
                    <a:pt x="256" y="139"/>
                    <a:pt x="259" y="128"/>
                  </a:cubicBezTo>
                  <a:cubicBezTo>
                    <a:pt x="264" y="107"/>
                    <a:pt x="255" y="85"/>
                    <a:pt x="238" y="66"/>
                  </a:cubicBezTo>
                  <a:cubicBezTo>
                    <a:pt x="229" y="42"/>
                    <a:pt x="213" y="25"/>
                    <a:pt x="192" y="20"/>
                  </a:cubicBezTo>
                  <a:cubicBezTo>
                    <a:pt x="181" y="18"/>
                    <a:pt x="170" y="19"/>
                    <a:pt x="158" y="23"/>
                  </a:cubicBezTo>
                  <a:cubicBezTo>
                    <a:pt x="157" y="23"/>
                    <a:pt x="157" y="23"/>
                    <a:pt x="157" y="23"/>
                  </a:cubicBezTo>
                  <a:cubicBezTo>
                    <a:pt x="156" y="23"/>
                    <a:pt x="156" y="23"/>
                    <a:pt x="156" y="23"/>
                  </a:cubicBezTo>
                  <a:cubicBezTo>
                    <a:pt x="148" y="14"/>
                    <a:pt x="139" y="8"/>
                    <a:pt x="128" y="5"/>
                  </a:cubicBezTo>
                  <a:cubicBezTo>
                    <a:pt x="107" y="0"/>
                    <a:pt x="85" y="9"/>
                    <a:pt x="66" y="26"/>
                  </a:cubicBezTo>
                  <a:cubicBezTo>
                    <a:pt x="42" y="35"/>
                    <a:pt x="25" y="51"/>
                    <a:pt x="20" y="72"/>
                  </a:cubicBezTo>
                  <a:cubicBezTo>
                    <a:pt x="17" y="83"/>
                    <a:pt x="19" y="95"/>
                    <a:pt x="23" y="106"/>
                  </a:cubicBezTo>
                  <a:cubicBezTo>
                    <a:pt x="23" y="107"/>
                    <a:pt x="23" y="107"/>
                    <a:pt x="23" y="107"/>
                  </a:cubicBezTo>
                  <a:cubicBezTo>
                    <a:pt x="22" y="108"/>
                    <a:pt x="22" y="108"/>
                    <a:pt x="22" y="108"/>
                  </a:cubicBezTo>
                  <a:cubicBezTo>
                    <a:pt x="14" y="116"/>
                    <a:pt x="8" y="125"/>
                    <a:pt x="5" y="136"/>
                  </a:cubicBezTo>
                  <a:cubicBezTo>
                    <a:pt x="0" y="157"/>
                    <a:pt x="9" y="179"/>
                    <a:pt x="26" y="198"/>
                  </a:cubicBezTo>
                  <a:cubicBezTo>
                    <a:pt x="35" y="222"/>
                    <a:pt x="51" y="239"/>
                    <a:pt x="72" y="244"/>
                  </a:cubicBezTo>
                  <a:cubicBezTo>
                    <a:pt x="83" y="247"/>
                    <a:pt x="94" y="246"/>
                    <a:pt x="106" y="241"/>
                  </a:cubicBezTo>
                  <a:cubicBezTo>
                    <a:pt x="107" y="242"/>
                    <a:pt x="107" y="242"/>
                    <a:pt x="107" y="242"/>
                  </a:cubicBezTo>
                  <a:cubicBezTo>
                    <a:pt x="108" y="242"/>
                    <a:pt x="108" y="242"/>
                    <a:pt x="108" y="242"/>
                  </a:cubicBezTo>
                  <a:cubicBezTo>
                    <a:pt x="116" y="250"/>
                    <a:pt x="125" y="257"/>
                    <a:pt x="136" y="259"/>
                  </a:cubicBezTo>
                  <a:cubicBezTo>
                    <a:pt x="157" y="264"/>
                    <a:pt x="179" y="256"/>
                    <a:pt x="198" y="238"/>
                  </a:cubicBezTo>
                  <a:cubicBezTo>
                    <a:pt x="222" y="229"/>
                    <a:pt x="239" y="213"/>
                    <a:pt x="244" y="192"/>
                  </a:cubicBezTo>
                  <a:cubicBezTo>
                    <a:pt x="247" y="181"/>
                    <a:pt x="245" y="170"/>
                    <a:pt x="241" y="159"/>
                  </a:cubicBezTo>
                  <a:cubicBezTo>
                    <a:pt x="241" y="158"/>
                    <a:pt x="241" y="158"/>
                    <a:pt x="241" y="158"/>
                  </a:cubicBezTo>
                  <a:lnTo>
                    <a:pt x="242" y="15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80"/>
            <p:cNvSpPr>
              <a:spLocks/>
            </p:cNvSpPr>
            <p:nvPr/>
          </p:nvSpPr>
          <p:spPr bwMode="auto">
            <a:xfrm flipV="1">
              <a:off x="9258652" y="5397258"/>
              <a:ext cx="95955" cy="95955"/>
            </a:xfrm>
            <a:custGeom>
              <a:avLst/>
              <a:gdLst>
                <a:gd name="T0" fmla="*/ 76 w 76"/>
                <a:gd name="T1" fmla="*/ 39 h 76"/>
                <a:gd name="T2" fmla="*/ 67 w 76"/>
                <a:gd name="T3" fmla="*/ 32 h 76"/>
                <a:gd name="T4" fmla="*/ 73 w 76"/>
                <a:gd name="T5" fmla="*/ 23 h 76"/>
                <a:gd name="T6" fmla="*/ 62 w 76"/>
                <a:gd name="T7" fmla="*/ 20 h 76"/>
                <a:gd name="T8" fmla="*/ 63 w 76"/>
                <a:gd name="T9" fmla="*/ 10 h 76"/>
                <a:gd name="T10" fmla="*/ 49 w 76"/>
                <a:gd name="T11" fmla="*/ 15 h 76"/>
                <a:gd name="T12" fmla="*/ 43 w 76"/>
                <a:gd name="T13" fmla="*/ 0 h 76"/>
                <a:gd name="T14" fmla="*/ 37 w 76"/>
                <a:gd name="T15" fmla="*/ 6 h 76"/>
                <a:gd name="T16" fmla="*/ 31 w 76"/>
                <a:gd name="T17" fmla="*/ 0 h 76"/>
                <a:gd name="T18" fmla="*/ 26 w 76"/>
                <a:gd name="T19" fmla="*/ 13 h 76"/>
                <a:gd name="T20" fmla="*/ 13 w 76"/>
                <a:gd name="T21" fmla="*/ 9 h 76"/>
                <a:gd name="T22" fmla="*/ 15 w 76"/>
                <a:gd name="T23" fmla="*/ 21 h 76"/>
                <a:gd name="T24" fmla="*/ 3 w 76"/>
                <a:gd name="T25" fmla="*/ 23 h 76"/>
                <a:gd name="T26" fmla="*/ 8 w 76"/>
                <a:gd name="T27" fmla="*/ 31 h 76"/>
                <a:gd name="T28" fmla="*/ 0 w 76"/>
                <a:gd name="T29" fmla="*/ 37 h 76"/>
                <a:gd name="T30" fmla="*/ 9 w 76"/>
                <a:gd name="T31" fmla="*/ 44 h 76"/>
                <a:gd name="T32" fmla="*/ 3 w 76"/>
                <a:gd name="T33" fmla="*/ 53 h 76"/>
                <a:gd name="T34" fmla="*/ 13 w 76"/>
                <a:gd name="T35" fmla="*/ 56 h 76"/>
                <a:gd name="T36" fmla="*/ 12 w 76"/>
                <a:gd name="T37" fmla="*/ 66 h 76"/>
                <a:gd name="T38" fmla="*/ 27 w 76"/>
                <a:gd name="T39" fmla="*/ 61 h 76"/>
                <a:gd name="T40" fmla="*/ 32 w 76"/>
                <a:gd name="T41" fmla="*/ 76 h 76"/>
                <a:gd name="T42" fmla="*/ 38 w 76"/>
                <a:gd name="T43" fmla="*/ 70 h 76"/>
                <a:gd name="T44" fmla="*/ 45 w 76"/>
                <a:gd name="T45" fmla="*/ 76 h 76"/>
                <a:gd name="T46" fmla="*/ 50 w 76"/>
                <a:gd name="T47" fmla="*/ 63 h 76"/>
                <a:gd name="T48" fmla="*/ 62 w 76"/>
                <a:gd name="T49" fmla="*/ 67 h 76"/>
                <a:gd name="T50" fmla="*/ 61 w 76"/>
                <a:gd name="T51" fmla="*/ 55 h 76"/>
                <a:gd name="T52" fmla="*/ 73 w 76"/>
                <a:gd name="T53" fmla="*/ 53 h 76"/>
                <a:gd name="T54" fmla="*/ 68 w 76"/>
                <a:gd name="T55" fmla="*/ 45 h 76"/>
                <a:gd name="T56" fmla="*/ 76 w 76"/>
                <a:gd name="T57"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6" h="76">
                  <a:moveTo>
                    <a:pt x="76" y="39"/>
                  </a:moveTo>
                  <a:cubicBezTo>
                    <a:pt x="76" y="36"/>
                    <a:pt x="73" y="34"/>
                    <a:pt x="67" y="32"/>
                  </a:cubicBezTo>
                  <a:cubicBezTo>
                    <a:pt x="71" y="28"/>
                    <a:pt x="74" y="25"/>
                    <a:pt x="73" y="23"/>
                  </a:cubicBezTo>
                  <a:cubicBezTo>
                    <a:pt x="72" y="20"/>
                    <a:pt x="68" y="20"/>
                    <a:pt x="62" y="20"/>
                  </a:cubicBezTo>
                  <a:cubicBezTo>
                    <a:pt x="65" y="15"/>
                    <a:pt x="65" y="11"/>
                    <a:pt x="63" y="10"/>
                  </a:cubicBezTo>
                  <a:cubicBezTo>
                    <a:pt x="61" y="8"/>
                    <a:pt x="56" y="10"/>
                    <a:pt x="49" y="15"/>
                  </a:cubicBezTo>
                  <a:cubicBezTo>
                    <a:pt x="48" y="6"/>
                    <a:pt x="46" y="1"/>
                    <a:pt x="43" y="0"/>
                  </a:cubicBezTo>
                  <a:cubicBezTo>
                    <a:pt x="41" y="0"/>
                    <a:pt x="39" y="2"/>
                    <a:pt x="37" y="6"/>
                  </a:cubicBezTo>
                  <a:cubicBezTo>
                    <a:pt x="35" y="2"/>
                    <a:pt x="33" y="0"/>
                    <a:pt x="31" y="0"/>
                  </a:cubicBezTo>
                  <a:cubicBezTo>
                    <a:pt x="28" y="1"/>
                    <a:pt x="26" y="6"/>
                    <a:pt x="26" y="13"/>
                  </a:cubicBezTo>
                  <a:cubicBezTo>
                    <a:pt x="20" y="9"/>
                    <a:pt x="16" y="7"/>
                    <a:pt x="13" y="9"/>
                  </a:cubicBezTo>
                  <a:cubicBezTo>
                    <a:pt x="11" y="10"/>
                    <a:pt x="12" y="15"/>
                    <a:pt x="15" y="21"/>
                  </a:cubicBezTo>
                  <a:cubicBezTo>
                    <a:pt x="8" y="20"/>
                    <a:pt x="4" y="20"/>
                    <a:pt x="3" y="23"/>
                  </a:cubicBezTo>
                  <a:cubicBezTo>
                    <a:pt x="2" y="25"/>
                    <a:pt x="4" y="28"/>
                    <a:pt x="8" y="31"/>
                  </a:cubicBezTo>
                  <a:cubicBezTo>
                    <a:pt x="3" y="33"/>
                    <a:pt x="0" y="35"/>
                    <a:pt x="0" y="37"/>
                  </a:cubicBezTo>
                  <a:cubicBezTo>
                    <a:pt x="0" y="40"/>
                    <a:pt x="3" y="42"/>
                    <a:pt x="9" y="44"/>
                  </a:cubicBezTo>
                  <a:cubicBezTo>
                    <a:pt x="4" y="48"/>
                    <a:pt x="2" y="51"/>
                    <a:pt x="3" y="53"/>
                  </a:cubicBezTo>
                  <a:cubicBezTo>
                    <a:pt x="4" y="56"/>
                    <a:pt x="8" y="56"/>
                    <a:pt x="13" y="56"/>
                  </a:cubicBezTo>
                  <a:cubicBezTo>
                    <a:pt x="11" y="61"/>
                    <a:pt x="10" y="65"/>
                    <a:pt x="12" y="66"/>
                  </a:cubicBezTo>
                  <a:cubicBezTo>
                    <a:pt x="14" y="68"/>
                    <a:pt x="20" y="66"/>
                    <a:pt x="27" y="61"/>
                  </a:cubicBezTo>
                  <a:cubicBezTo>
                    <a:pt x="27" y="70"/>
                    <a:pt x="29" y="75"/>
                    <a:pt x="32" y="76"/>
                  </a:cubicBezTo>
                  <a:cubicBezTo>
                    <a:pt x="34" y="76"/>
                    <a:pt x="36" y="74"/>
                    <a:pt x="38" y="70"/>
                  </a:cubicBezTo>
                  <a:cubicBezTo>
                    <a:pt x="41" y="74"/>
                    <a:pt x="43" y="76"/>
                    <a:pt x="45" y="76"/>
                  </a:cubicBezTo>
                  <a:cubicBezTo>
                    <a:pt x="48" y="75"/>
                    <a:pt x="49" y="70"/>
                    <a:pt x="50" y="63"/>
                  </a:cubicBezTo>
                  <a:cubicBezTo>
                    <a:pt x="55" y="67"/>
                    <a:pt x="60" y="69"/>
                    <a:pt x="62" y="67"/>
                  </a:cubicBezTo>
                  <a:cubicBezTo>
                    <a:pt x="64" y="66"/>
                    <a:pt x="63" y="61"/>
                    <a:pt x="61" y="55"/>
                  </a:cubicBezTo>
                  <a:cubicBezTo>
                    <a:pt x="67" y="56"/>
                    <a:pt x="72" y="56"/>
                    <a:pt x="73" y="53"/>
                  </a:cubicBezTo>
                  <a:cubicBezTo>
                    <a:pt x="74" y="51"/>
                    <a:pt x="72" y="48"/>
                    <a:pt x="68" y="45"/>
                  </a:cubicBezTo>
                  <a:cubicBezTo>
                    <a:pt x="73" y="43"/>
                    <a:pt x="76" y="41"/>
                    <a:pt x="76" y="3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80"/>
            <p:cNvSpPr>
              <a:spLocks/>
            </p:cNvSpPr>
            <p:nvPr/>
          </p:nvSpPr>
          <p:spPr bwMode="auto">
            <a:xfrm>
              <a:off x="7300068" y="5810013"/>
              <a:ext cx="242888" cy="242888"/>
            </a:xfrm>
            <a:custGeom>
              <a:avLst/>
              <a:gdLst>
                <a:gd name="T0" fmla="*/ 76 w 76"/>
                <a:gd name="T1" fmla="*/ 39 h 76"/>
                <a:gd name="T2" fmla="*/ 67 w 76"/>
                <a:gd name="T3" fmla="*/ 32 h 76"/>
                <a:gd name="T4" fmla="*/ 73 w 76"/>
                <a:gd name="T5" fmla="*/ 23 h 76"/>
                <a:gd name="T6" fmla="*/ 62 w 76"/>
                <a:gd name="T7" fmla="*/ 20 h 76"/>
                <a:gd name="T8" fmla="*/ 63 w 76"/>
                <a:gd name="T9" fmla="*/ 10 h 76"/>
                <a:gd name="T10" fmla="*/ 49 w 76"/>
                <a:gd name="T11" fmla="*/ 15 h 76"/>
                <a:gd name="T12" fmla="*/ 43 w 76"/>
                <a:gd name="T13" fmla="*/ 0 h 76"/>
                <a:gd name="T14" fmla="*/ 37 w 76"/>
                <a:gd name="T15" fmla="*/ 6 h 76"/>
                <a:gd name="T16" fmla="*/ 31 w 76"/>
                <a:gd name="T17" fmla="*/ 0 h 76"/>
                <a:gd name="T18" fmla="*/ 26 w 76"/>
                <a:gd name="T19" fmla="*/ 13 h 76"/>
                <a:gd name="T20" fmla="*/ 13 w 76"/>
                <a:gd name="T21" fmla="*/ 9 h 76"/>
                <a:gd name="T22" fmla="*/ 15 w 76"/>
                <a:gd name="T23" fmla="*/ 21 h 76"/>
                <a:gd name="T24" fmla="*/ 3 w 76"/>
                <a:gd name="T25" fmla="*/ 23 h 76"/>
                <a:gd name="T26" fmla="*/ 8 w 76"/>
                <a:gd name="T27" fmla="*/ 31 h 76"/>
                <a:gd name="T28" fmla="*/ 0 w 76"/>
                <a:gd name="T29" fmla="*/ 37 h 76"/>
                <a:gd name="T30" fmla="*/ 9 w 76"/>
                <a:gd name="T31" fmla="*/ 44 h 76"/>
                <a:gd name="T32" fmla="*/ 3 w 76"/>
                <a:gd name="T33" fmla="*/ 53 h 76"/>
                <a:gd name="T34" fmla="*/ 13 w 76"/>
                <a:gd name="T35" fmla="*/ 56 h 76"/>
                <a:gd name="T36" fmla="*/ 12 w 76"/>
                <a:gd name="T37" fmla="*/ 66 h 76"/>
                <a:gd name="T38" fmla="*/ 27 w 76"/>
                <a:gd name="T39" fmla="*/ 61 h 76"/>
                <a:gd name="T40" fmla="*/ 32 w 76"/>
                <a:gd name="T41" fmla="*/ 76 h 76"/>
                <a:gd name="T42" fmla="*/ 38 w 76"/>
                <a:gd name="T43" fmla="*/ 70 h 76"/>
                <a:gd name="T44" fmla="*/ 45 w 76"/>
                <a:gd name="T45" fmla="*/ 76 h 76"/>
                <a:gd name="T46" fmla="*/ 50 w 76"/>
                <a:gd name="T47" fmla="*/ 63 h 76"/>
                <a:gd name="T48" fmla="*/ 62 w 76"/>
                <a:gd name="T49" fmla="*/ 67 h 76"/>
                <a:gd name="T50" fmla="*/ 61 w 76"/>
                <a:gd name="T51" fmla="*/ 55 h 76"/>
                <a:gd name="T52" fmla="*/ 73 w 76"/>
                <a:gd name="T53" fmla="*/ 53 h 76"/>
                <a:gd name="T54" fmla="*/ 68 w 76"/>
                <a:gd name="T55" fmla="*/ 45 h 76"/>
                <a:gd name="T56" fmla="*/ 76 w 76"/>
                <a:gd name="T57"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6" h="76">
                  <a:moveTo>
                    <a:pt x="76" y="39"/>
                  </a:moveTo>
                  <a:cubicBezTo>
                    <a:pt x="76" y="36"/>
                    <a:pt x="73" y="34"/>
                    <a:pt x="67" y="32"/>
                  </a:cubicBezTo>
                  <a:cubicBezTo>
                    <a:pt x="71" y="28"/>
                    <a:pt x="74" y="25"/>
                    <a:pt x="73" y="23"/>
                  </a:cubicBezTo>
                  <a:cubicBezTo>
                    <a:pt x="72" y="20"/>
                    <a:pt x="68" y="20"/>
                    <a:pt x="62" y="20"/>
                  </a:cubicBezTo>
                  <a:cubicBezTo>
                    <a:pt x="65" y="15"/>
                    <a:pt x="65" y="11"/>
                    <a:pt x="63" y="10"/>
                  </a:cubicBezTo>
                  <a:cubicBezTo>
                    <a:pt x="61" y="8"/>
                    <a:pt x="56" y="10"/>
                    <a:pt x="49" y="15"/>
                  </a:cubicBezTo>
                  <a:cubicBezTo>
                    <a:pt x="48" y="6"/>
                    <a:pt x="46" y="1"/>
                    <a:pt x="43" y="0"/>
                  </a:cubicBezTo>
                  <a:cubicBezTo>
                    <a:pt x="41" y="0"/>
                    <a:pt x="39" y="2"/>
                    <a:pt x="37" y="6"/>
                  </a:cubicBezTo>
                  <a:cubicBezTo>
                    <a:pt x="35" y="2"/>
                    <a:pt x="33" y="0"/>
                    <a:pt x="31" y="0"/>
                  </a:cubicBezTo>
                  <a:cubicBezTo>
                    <a:pt x="28" y="1"/>
                    <a:pt x="26" y="6"/>
                    <a:pt x="26" y="13"/>
                  </a:cubicBezTo>
                  <a:cubicBezTo>
                    <a:pt x="20" y="9"/>
                    <a:pt x="16" y="7"/>
                    <a:pt x="13" y="9"/>
                  </a:cubicBezTo>
                  <a:cubicBezTo>
                    <a:pt x="11" y="10"/>
                    <a:pt x="12" y="15"/>
                    <a:pt x="15" y="21"/>
                  </a:cubicBezTo>
                  <a:cubicBezTo>
                    <a:pt x="8" y="20"/>
                    <a:pt x="4" y="20"/>
                    <a:pt x="3" y="23"/>
                  </a:cubicBezTo>
                  <a:cubicBezTo>
                    <a:pt x="2" y="25"/>
                    <a:pt x="4" y="28"/>
                    <a:pt x="8" y="31"/>
                  </a:cubicBezTo>
                  <a:cubicBezTo>
                    <a:pt x="3" y="33"/>
                    <a:pt x="0" y="35"/>
                    <a:pt x="0" y="37"/>
                  </a:cubicBezTo>
                  <a:cubicBezTo>
                    <a:pt x="0" y="40"/>
                    <a:pt x="3" y="42"/>
                    <a:pt x="9" y="44"/>
                  </a:cubicBezTo>
                  <a:cubicBezTo>
                    <a:pt x="4" y="48"/>
                    <a:pt x="2" y="51"/>
                    <a:pt x="3" y="53"/>
                  </a:cubicBezTo>
                  <a:cubicBezTo>
                    <a:pt x="4" y="56"/>
                    <a:pt x="8" y="56"/>
                    <a:pt x="13" y="56"/>
                  </a:cubicBezTo>
                  <a:cubicBezTo>
                    <a:pt x="11" y="61"/>
                    <a:pt x="10" y="65"/>
                    <a:pt x="12" y="66"/>
                  </a:cubicBezTo>
                  <a:cubicBezTo>
                    <a:pt x="14" y="68"/>
                    <a:pt x="20" y="66"/>
                    <a:pt x="27" y="61"/>
                  </a:cubicBezTo>
                  <a:cubicBezTo>
                    <a:pt x="27" y="70"/>
                    <a:pt x="29" y="75"/>
                    <a:pt x="32" y="76"/>
                  </a:cubicBezTo>
                  <a:cubicBezTo>
                    <a:pt x="34" y="76"/>
                    <a:pt x="36" y="74"/>
                    <a:pt x="38" y="70"/>
                  </a:cubicBezTo>
                  <a:cubicBezTo>
                    <a:pt x="41" y="74"/>
                    <a:pt x="43" y="76"/>
                    <a:pt x="45" y="76"/>
                  </a:cubicBezTo>
                  <a:cubicBezTo>
                    <a:pt x="48" y="75"/>
                    <a:pt x="49" y="70"/>
                    <a:pt x="50" y="63"/>
                  </a:cubicBezTo>
                  <a:cubicBezTo>
                    <a:pt x="55" y="67"/>
                    <a:pt x="60" y="69"/>
                    <a:pt x="62" y="67"/>
                  </a:cubicBezTo>
                  <a:cubicBezTo>
                    <a:pt x="64" y="66"/>
                    <a:pt x="63" y="61"/>
                    <a:pt x="61" y="55"/>
                  </a:cubicBezTo>
                  <a:cubicBezTo>
                    <a:pt x="67" y="56"/>
                    <a:pt x="72" y="56"/>
                    <a:pt x="73" y="53"/>
                  </a:cubicBezTo>
                  <a:cubicBezTo>
                    <a:pt x="74" y="51"/>
                    <a:pt x="72" y="48"/>
                    <a:pt x="68" y="45"/>
                  </a:cubicBezTo>
                  <a:cubicBezTo>
                    <a:pt x="73" y="43"/>
                    <a:pt x="76" y="41"/>
                    <a:pt x="76" y="39"/>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84"/>
            <p:cNvSpPr>
              <a:spLocks/>
            </p:cNvSpPr>
            <p:nvPr/>
          </p:nvSpPr>
          <p:spPr bwMode="auto">
            <a:xfrm>
              <a:off x="8076679" y="5734073"/>
              <a:ext cx="164550" cy="161261"/>
            </a:xfrm>
            <a:custGeom>
              <a:avLst/>
              <a:gdLst>
                <a:gd name="T0" fmla="*/ 49 w 50"/>
                <a:gd name="T1" fmla="*/ 26 h 49"/>
                <a:gd name="T2" fmla="*/ 48 w 50"/>
                <a:gd name="T3" fmla="*/ 20 h 49"/>
                <a:gd name="T4" fmla="*/ 47 w 50"/>
                <a:gd name="T5" fmla="*/ 13 h 49"/>
                <a:gd name="T6" fmla="*/ 37 w 50"/>
                <a:gd name="T7" fmla="*/ 7 h 49"/>
                <a:gd name="T8" fmla="*/ 27 w 50"/>
                <a:gd name="T9" fmla="*/ 0 h 49"/>
                <a:gd name="T10" fmla="*/ 20 w 50"/>
                <a:gd name="T11" fmla="*/ 2 h 49"/>
                <a:gd name="T12" fmla="*/ 13 w 50"/>
                <a:gd name="T13" fmla="*/ 3 h 49"/>
                <a:gd name="T14" fmla="*/ 7 w 50"/>
                <a:gd name="T15" fmla="*/ 13 h 49"/>
                <a:gd name="T16" fmla="*/ 0 w 50"/>
                <a:gd name="T17" fmla="*/ 23 h 49"/>
                <a:gd name="T18" fmla="*/ 2 w 50"/>
                <a:gd name="T19" fmla="*/ 30 h 49"/>
                <a:gd name="T20" fmla="*/ 3 w 50"/>
                <a:gd name="T21" fmla="*/ 36 h 49"/>
                <a:gd name="T22" fmla="*/ 13 w 50"/>
                <a:gd name="T23" fmla="*/ 43 h 49"/>
                <a:gd name="T24" fmla="*/ 23 w 50"/>
                <a:gd name="T25" fmla="*/ 49 h 49"/>
                <a:gd name="T26" fmla="*/ 30 w 50"/>
                <a:gd name="T27" fmla="*/ 48 h 49"/>
                <a:gd name="T28" fmla="*/ 37 w 50"/>
                <a:gd name="T29" fmla="*/ 46 h 49"/>
                <a:gd name="T30" fmla="*/ 43 w 50"/>
                <a:gd name="T31" fmla="*/ 37 h 49"/>
                <a:gd name="T32" fmla="*/ 49 w 50"/>
                <a:gd name="T33" fmla="*/ 2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49">
                  <a:moveTo>
                    <a:pt x="49" y="26"/>
                  </a:moveTo>
                  <a:cubicBezTo>
                    <a:pt x="50" y="24"/>
                    <a:pt x="49" y="22"/>
                    <a:pt x="48" y="20"/>
                  </a:cubicBezTo>
                  <a:cubicBezTo>
                    <a:pt x="48" y="17"/>
                    <a:pt x="48" y="15"/>
                    <a:pt x="47" y="13"/>
                  </a:cubicBezTo>
                  <a:cubicBezTo>
                    <a:pt x="45" y="10"/>
                    <a:pt x="41" y="7"/>
                    <a:pt x="37" y="7"/>
                  </a:cubicBezTo>
                  <a:cubicBezTo>
                    <a:pt x="34" y="3"/>
                    <a:pt x="31" y="0"/>
                    <a:pt x="27" y="0"/>
                  </a:cubicBezTo>
                  <a:cubicBezTo>
                    <a:pt x="24" y="0"/>
                    <a:pt x="22" y="1"/>
                    <a:pt x="20" y="2"/>
                  </a:cubicBezTo>
                  <a:cubicBezTo>
                    <a:pt x="18" y="2"/>
                    <a:pt x="15" y="2"/>
                    <a:pt x="13" y="3"/>
                  </a:cubicBezTo>
                  <a:cubicBezTo>
                    <a:pt x="10" y="5"/>
                    <a:pt x="7" y="9"/>
                    <a:pt x="7" y="13"/>
                  </a:cubicBezTo>
                  <a:cubicBezTo>
                    <a:pt x="3" y="16"/>
                    <a:pt x="1" y="19"/>
                    <a:pt x="0" y="23"/>
                  </a:cubicBezTo>
                  <a:cubicBezTo>
                    <a:pt x="0" y="25"/>
                    <a:pt x="1" y="28"/>
                    <a:pt x="2" y="30"/>
                  </a:cubicBezTo>
                  <a:cubicBezTo>
                    <a:pt x="2" y="32"/>
                    <a:pt x="2" y="34"/>
                    <a:pt x="3" y="36"/>
                  </a:cubicBezTo>
                  <a:cubicBezTo>
                    <a:pt x="5" y="40"/>
                    <a:pt x="9" y="42"/>
                    <a:pt x="13" y="43"/>
                  </a:cubicBezTo>
                  <a:cubicBezTo>
                    <a:pt x="16" y="47"/>
                    <a:pt x="19" y="49"/>
                    <a:pt x="23" y="49"/>
                  </a:cubicBezTo>
                  <a:cubicBezTo>
                    <a:pt x="25" y="49"/>
                    <a:pt x="28" y="49"/>
                    <a:pt x="30" y="48"/>
                  </a:cubicBezTo>
                  <a:cubicBezTo>
                    <a:pt x="32" y="48"/>
                    <a:pt x="34" y="48"/>
                    <a:pt x="37" y="46"/>
                  </a:cubicBezTo>
                  <a:cubicBezTo>
                    <a:pt x="40" y="45"/>
                    <a:pt x="42" y="41"/>
                    <a:pt x="43" y="37"/>
                  </a:cubicBezTo>
                  <a:cubicBezTo>
                    <a:pt x="47" y="34"/>
                    <a:pt x="49" y="30"/>
                    <a:pt x="49" y="26"/>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84"/>
            <p:cNvSpPr>
              <a:spLocks/>
            </p:cNvSpPr>
            <p:nvPr/>
          </p:nvSpPr>
          <p:spPr bwMode="auto">
            <a:xfrm>
              <a:off x="7368564" y="5884605"/>
              <a:ext cx="105896" cy="103780"/>
            </a:xfrm>
            <a:custGeom>
              <a:avLst/>
              <a:gdLst>
                <a:gd name="T0" fmla="*/ 49 w 50"/>
                <a:gd name="T1" fmla="*/ 26 h 49"/>
                <a:gd name="T2" fmla="*/ 48 w 50"/>
                <a:gd name="T3" fmla="*/ 20 h 49"/>
                <a:gd name="T4" fmla="*/ 47 w 50"/>
                <a:gd name="T5" fmla="*/ 13 h 49"/>
                <a:gd name="T6" fmla="*/ 37 w 50"/>
                <a:gd name="T7" fmla="*/ 7 h 49"/>
                <a:gd name="T8" fmla="*/ 27 w 50"/>
                <a:gd name="T9" fmla="*/ 0 h 49"/>
                <a:gd name="T10" fmla="*/ 20 w 50"/>
                <a:gd name="T11" fmla="*/ 2 h 49"/>
                <a:gd name="T12" fmla="*/ 13 w 50"/>
                <a:gd name="T13" fmla="*/ 3 h 49"/>
                <a:gd name="T14" fmla="*/ 7 w 50"/>
                <a:gd name="T15" fmla="*/ 13 h 49"/>
                <a:gd name="T16" fmla="*/ 0 w 50"/>
                <a:gd name="T17" fmla="*/ 23 h 49"/>
                <a:gd name="T18" fmla="*/ 2 w 50"/>
                <a:gd name="T19" fmla="*/ 30 h 49"/>
                <a:gd name="T20" fmla="*/ 3 w 50"/>
                <a:gd name="T21" fmla="*/ 36 h 49"/>
                <a:gd name="T22" fmla="*/ 13 w 50"/>
                <a:gd name="T23" fmla="*/ 43 h 49"/>
                <a:gd name="T24" fmla="*/ 23 w 50"/>
                <a:gd name="T25" fmla="*/ 49 h 49"/>
                <a:gd name="T26" fmla="*/ 30 w 50"/>
                <a:gd name="T27" fmla="*/ 48 h 49"/>
                <a:gd name="T28" fmla="*/ 37 w 50"/>
                <a:gd name="T29" fmla="*/ 46 h 49"/>
                <a:gd name="T30" fmla="*/ 43 w 50"/>
                <a:gd name="T31" fmla="*/ 37 h 49"/>
                <a:gd name="T32" fmla="*/ 49 w 50"/>
                <a:gd name="T33" fmla="*/ 2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49">
                  <a:moveTo>
                    <a:pt x="49" y="26"/>
                  </a:moveTo>
                  <a:cubicBezTo>
                    <a:pt x="50" y="24"/>
                    <a:pt x="49" y="22"/>
                    <a:pt x="48" y="20"/>
                  </a:cubicBezTo>
                  <a:cubicBezTo>
                    <a:pt x="48" y="17"/>
                    <a:pt x="48" y="15"/>
                    <a:pt x="47" y="13"/>
                  </a:cubicBezTo>
                  <a:cubicBezTo>
                    <a:pt x="45" y="10"/>
                    <a:pt x="41" y="7"/>
                    <a:pt x="37" y="7"/>
                  </a:cubicBezTo>
                  <a:cubicBezTo>
                    <a:pt x="34" y="3"/>
                    <a:pt x="31" y="0"/>
                    <a:pt x="27" y="0"/>
                  </a:cubicBezTo>
                  <a:cubicBezTo>
                    <a:pt x="24" y="0"/>
                    <a:pt x="22" y="1"/>
                    <a:pt x="20" y="2"/>
                  </a:cubicBezTo>
                  <a:cubicBezTo>
                    <a:pt x="18" y="2"/>
                    <a:pt x="15" y="2"/>
                    <a:pt x="13" y="3"/>
                  </a:cubicBezTo>
                  <a:cubicBezTo>
                    <a:pt x="10" y="5"/>
                    <a:pt x="7" y="9"/>
                    <a:pt x="7" y="13"/>
                  </a:cubicBezTo>
                  <a:cubicBezTo>
                    <a:pt x="3" y="16"/>
                    <a:pt x="1" y="19"/>
                    <a:pt x="0" y="23"/>
                  </a:cubicBezTo>
                  <a:cubicBezTo>
                    <a:pt x="0" y="25"/>
                    <a:pt x="1" y="28"/>
                    <a:pt x="2" y="30"/>
                  </a:cubicBezTo>
                  <a:cubicBezTo>
                    <a:pt x="2" y="32"/>
                    <a:pt x="2" y="34"/>
                    <a:pt x="3" y="36"/>
                  </a:cubicBezTo>
                  <a:cubicBezTo>
                    <a:pt x="5" y="40"/>
                    <a:pt x="9" y="42"/>
                    <a:pt x="13" y="43"/>
                  </a:cubicBezTo>
                  <a:cubicBezTo>
                    <a:pt x="16" y="47"/>
                    <a:pt x="19" y="49"/>
                    <a:pt x="23" y="49"/>
                  </a:cubicBezTo>
                  <a:cubicBezTo>
                    <a:pt x="25" y="49"/>
                    <a:pt x="28" y="49"/>
                    <a:pt x="30" y="48"/>
                  </a:cubicBezTo>
                  <a:cubicBezTo>
                    <a:pt x="32" y="48"/>
                    <a:pt x="34" y="48"/>
                    <a:pt x="37" y="46"/>
                  </a:cubicBezTo>
                  <a:cubicBezTo>
                    <a:pt x="40" y="45"/>
                    <a:pt x="42" y="41"/>
                    <a:pt x="43" y="37"/>
                  </a:cubicBezTo>
                  <a:cubicBezTo>
                    <a:pt x="47" y="34"/>
                    <a:pt x="49" y="30"/>
                    <a:pt x="49" y="26"/>
                  </a:cubicBezTo>
                  <a:close/>
                </a:path>
              </a:pathLst>
            </a:custGeom>
            <a:solidFill>
              <a:schemeClr val="accent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Oval 96"/>
            <p:cNvSpPr/>
            <p:nvPr/>
          </p:nvSpPr>
          <p:spPr>
            <a:xfrm flipH="1">
              <a:off x="9615485" y="5894167"/>
              <a:ext cx="152400" cy="15240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8" name="Group 97"/>
            <p:cNvGrpSpPr/>
            <p:nvPr/>
          </p:nvGrpSpPr>
          <p:grpSpPr>
            <a:xfrm>
              <a:off x="4803790" y="5319186"/>
              <a:ext cx="2690707" cy="1385231"/>
              <a:chOff x="5184534" y="1125344"/>
              <a:chExt cx="2690707" cy="1385231"/>
            </a:xfrm>
          </p:grpSpPr>
          <p:sp>
            <p:nvSpPr>
              <p:cNvPr id="99" name="Freeform 67"/>
              <p:cNvSpPr>
                <a:spLocks/>
              </p:cNvSpPr>
              <p:nvPr/>
            </p:nvSpPr>
            <p:spPr bwMode="auto">
              <a:xfrm rot="8881702">
                <a:off x="6702013" y="1340794"/>
                <a:ext cx="1173228" cy="1169781"/>
              </a:xfrm>
              <a:custGeom>
                <a:avLst/>
                <a:gdLst>
                  <a:gd name="T0" fmla="*/ 100 w 128"/>
                  <a:gd name="T1" fmla="*/ 86 h 143"/>
                  <a:gd name="T2" fmla="*/ 98 w 128"/>
                  <a:gd name="T3" fmla="*/ 86 h 143"/>
                  <a:gd name="T4" fmla="*/ 96 w 128"/>
                  <a:gd name="T5" fmla="*/ 83 h 143"/>
                  <a:gd name="T6" fmla="*/ 24 w 128"/>
                  <a:gd name="T7" fmla="*/ 15 h 143"/>
                  <a:gd name="T8" fmla="*/ 95 w 128"/>
                  <a:gd name="T9" fmla="*/ 87 h 143"/>
                  <a:gd name="T10" fmla="*/ 6 w 128"/>
                  <a:gd name="T11" fmla="*/ 117 h 143"/>
                  <a:gd name="T12" fmla="*/ 100 w 128"/>
                  <a:gd name="T13" fmla="*/ 86 h 143"/>
                  <a:gd name="connsiteX0" fmla="*/ 7394 w 7741"/>
                  <a:gd name="connsiteY0" fmla="*/ 5105 h 7714"/>
                  <a:gd name="connsiteX1" fmla="*/ 7237 w 7741"/>
                  <a:gd name="connsiteY1" fmla="*/ 5105 h 7714"/>
                  <a:gd name="connsiteX2" fmla="*/ 7081 w 7741"/>
                  <a:gd name="connsiteY2" fmla="*/ 4895 h 7714"/>
                  <a:gd name="connsiteX3" fmla="*/ 1456 w 7741"/>
                  <a:gd name="connsiteY3" fmla="*/ 140 h 7714"/>
                  <a:gd name="connsiteX4" fmla="*/ 7003 w 7741"/>
                  <a:gd name="connsiteY4" fmla="*/ 5175 h 7714"/>
                  <a:gd name="connsiteX5" fmla="*/ 50 w 7741"/>
                  <a:gd name="connsiteY5" fmla="*/ 7273 h 7714"/>
                  <a:gd name="connsiteX6" fmla="*/ 7394 w 7741"/>
                  <a:gd name="connsiteY6" fmla="*/ 5105 h 7714"/>
                  <a:gd name="connsiteX0" fmla="*/ 9558 w 10006"/>
                  <a:gd name="connsiteY0" fmla="*/ 6618 h 10000"/>
                  <a:gd name="connsiteX1" fmla="*/ 9355 w 10006"/>
                  <a:gd name="connsiteY1" fmla="*/ 6618 h 10000"/>
                  <a:gd name="connsiteX2" fmla="*/ 9153 w 10006"/>
                  <a:gd name="connsiteY2" fmla="*/ 6346 h 10000"/>
                  <a:gd name="connsiteX3" fmla="*/ 1887 w 10006"/>
                  <a:gd name="connsiteY3" fmla="*/ 181 h 10000"/>
                  <a:gd name="connsiteX4" fmla="*/ 8236 w 10006"/>
                  <a:gd name="connsiteY4" fmla="*/ 6348 h 10000"/>
                  <a:gd name="connsiteX5" fmla="*/ 71 w 10006"/>
                  <a:gd name="connsiteY5" fmla="*/ 9428 h 10000"/>
                  <a:gd name="connsiteX6" fmla="*/ 9558 w 10006"/>
                  <a:gd name="connsiteY6" fmla="*/ 6618 h 10000"/>
                  <a:gd name="connsiteX0" fmla="*/ 9558 w 10006"/>
                  <a:gd name="connsiteY0" fmla="*/ 6652 h 10034"/>
                  <a:gd name="connsiteX1" fmla="*/ 9355 w 10006"/>
                  <a:gd name="connsiteY1" fmla="*/ 6652 h 10034"/>
                  <a:gd name="connsiteX2" fmla="*/ 9153 w 10006"/>
                  <a:gd name="connsiteY2" fmla="*/ 6380 h 10034"/>
                  <a:gd name="connsiteX3" fmla="*/ 1887 w 10006"/>
                  <a:gd name="connsiteY3" fmla="*/ 215 h 10034"/>
                  <a:gd name="connsiteX4" fmla="*/ 8236 w 10006"/>
                  <a:gd name="connsiteY4" fmla="*/ 6382 h 10034"/>
                  <a:gd name="connsiteX5" fmla="*/ 71 w 10006"/>
                  <a:gd name="connsiteY5" fmla="*/ 9462 h 10034"/>
                  <a:gd name="connsiteX6" fmla="*/ 9558 w 10006"/>
                  <a:gd name="connsiteY6" fmla="*/ 6652 h 10034"/>
                  <a:gd name="connsiteX0" fmla="*/ 9558 w 9558"/>
                  <a:gd name="connsiteY0" fmla="*/ 6652 h 10197"/>
                  <a:gd name="connsiteX1" fmla="*/ 9355 w 9558"/>
                  <a:gd name="connsiteY1" fmla="*/ 6652 h 10197"/>
                  <a:gd name="connsiteX2" fmla="*/ 9153 w 9558"/>
                  <a:gd name="connsiteY2" fmla="*/ 6380 h 10197"/>
                  <a:gd name="connsiteX3" fmla="*/ 1887 w 9558"/>
                  <a:gd name="connsiteY3" fmla="*/ 215 h 10197"/>
                  <a:gd name="connsiteX4" fmla="*/ 8236 w 9558"/>
                  <a:gd name="connsiteY4" fmla="*/ 6382 h 10197"/>
                  <a:gd name="connsiteX5" fmla="*/ 71 w 9558"/>
                  <a:gd name="connsiteY5" fmla="*/ 9462 h 10197"/>
                  <a:gd name="connsiteX6" fmla="*/ 9558 w 9558"/>
                  <a:gd name="connsiteY6" fmla="*/ 6652 h 10197"/>
                  <a:gd name="connsiteX0" fmla="*/ 10234 w 10234"/>
                  <a:gd name="connsiteY0" fmla="*/ 6523 h 10000"/>
                  <a:gd name="connsiteX1" fmla="*/ 10022 w 10234"/>
                  <a:gd name="connsiteY1" fmla="*/ 6523 h 10000"/>
                  <a:gd name="connsiteX2" fmla="*/ 9810 w 10234"/>
                  <a:gd name="connsiteY2" fmla="*/ 6257 h 10000"/>
                  <a:gd name="connsiteX3" fmla="*/ 2208 w 10234"/>
                  <a:gd name="connsiteY3" fmla="*/ 211 h 10000"/>
                  <a:gd name="connsiteX4" fmla="*/ 8851 w 10234"/>
                  <a:gd name="connsiteY4" fmla="*/ 6259 h 10000"/>
                  <a:gd name="connsiteX5" fmla="*/ 308 w 10234"/>
                  <a:gd name="connsiteY5" fmla="*/ 9279 h 10000"/>
                  <a:gd name="connsiteX6" fmla="*/ 10234 w 10234"/>
                  <a:gd name="connsiteY6" fmla="*/ 6523 h 10000"/>
                  <a:gd name="connsiteX0" fmla="*/ 9701 w 9701"/>
                  <a:gd name="connsiteY0" fmla="*/ 6523 h 9364"/>
                  <a:gd name="connsiteX1" fmla="*/ 9489 w 9701"/>
                  <a:gd name="connsiteY1" fmla="*/ 6523 h 9364"/>
                  <a:gd name="connsiteX2" fmla="*/ 9277 w 9701"/>
                  <a:gd name="connsiteY2" fmla="*/ 6257 h 9364"/>
                  <a:gd name="connsiteX3" fmla="*/ 1675 w 9701"/>
                  <a:gd name="connsiteY3" fmla="*/ 211 h 9364"/>
                  <a:gd name="connsiteX4" fmla="*/ 8318 w 9701"/>
                  <a:gd name="connsiteY4" fmla="*/ 6259 h 9364"/>
                  <a:gd name="connsiteX5" fmla="*/ 328 w 9701"/>
                  <a:gd name="connsiteY5" fmla="*/ 8536 h 9364"/>
                  <a:gd name="connsiteX6" fmla="*/ 9701 w 9701"/>
                  <a:gd name="connsiteY6" fmla="*/ 6523 h 9364"/>
                  <a:gd name="connsiteX0" fmla="*/ 9679 w 9679"/>
                  <a:gd name="connsiteY0" fmla="*/ 6967 h 10001"/>
                  <a:gd name="connsiteX1" fmla="*/ 9460 w 9679"/>
                  <a:gd name="connsiteY1" fmla="*/ 6967 h 10001"/>
                  <a:gd name="connsiteX2" fmla="*/ 9242 w 9679"/>
                  <a:gd name="connsiteY2" fmla="*/ 6683 h 10001"/>
                  <a:gd name="connsiteX3" fmla="*/ 1406 w 9679"/>
                  <a:gd name="connsiteY3" fmla="*/ 226 h 10001"/>
                  <a:gd name="connsiteX4" fmla="*/ 8253 w 9679"/>
                  <a:gd name="connsiteY4" fmla="*/ 6685 h 10001"/>
                  <a:gd name="connsiteX5" fmla="*/ 17 w 9679"/>
                  <a:gd name="connsiteY5" fmla="*/ 9117 h 10001"/>
                  <a:gd name="connsiteX6" fmla="*/ 9679 w 9679"/>
                  <a:gd name="connsiteY6" fmla="*/ 6967 h 10001"/>
                  <a:gd name="connsiteX0" fmla="*/ 10080 w 10080"/>
                  <a:gd name="connsiteY0" fmla="*/ 6966 h 10000"/>
                  <a:gd name="connsiteX1" fmla="*/ 9854 w 10080"/>
                  <a:gd name="connsiteY1" fmla="*/ 6966 h 10000"/>
                  <a:gd name="connsiteX2" fmla="*/ 9629 w 10080"/>
                  <a:gd name="connsiteY2" fmla="*/ 6682 h 10000"/>
                  <a:gd name="connsiteX3" fmla="*/ 1533 w 10080"/>
                  <a:gd name="connsiteY3" fmla="*/ 226 h 10000"/>
                  <a:gd name="connsiteX4" fmla="*/ 8607 w 10080"/>
                  <a:gd name="connsiteY4" fmla="*/ 6684 h 10000"/>
                  <a:gd name="connsiteX5" fmla="*/ 98 w 10080"/>
                  <a:gd name="connsiteY5" fmla="*/ 9116 h 10000"/>
                  <a:gd name="connsiteX6" fmla="*/ 10080 w 10080"/>
                  <a:gd name="connsiteY6" fmla="*/ 6966 h 10000"/>
                  <a:gd name="connsiteX0" fmla="*/ 9999 w 9999"/>
                  <a:gd name="connsiteY0" fmla="*/ 6966 h 10505"/>
                  <a:gd name="connsiteX1" fmla="*/ 9773 w 9999"/>
                  <a:gd name="connsiteY1" fmla="*/ 6966 h 10505"/>
                  <a:gd name="connsiteX2" fmla="*/ 9548 w 9999"/>
                  <a:gd name="connsiteY2" fmla="*/ 6682 h 10505"/>
                  <a:gd name="connsiteX3" fmla="*/ 1452 w 9999"/>
                  <a:gd name="connsiteY3" fmla="*/ 226 h 10505"/>
                  <a:gd name="connsiteX4" fmla="*/ 8526 w 9999"/>
                  <a:gd name="connsiteY4" fmla="*/ 6684 h 10505"/>
                  <a:gd name="connsiteX5" fmla="*/ 17 w 9999"/>
                  <a:gd name="connsiteY5" fmla="*/ 9116 h 10505"/>
                  <a:gd name="connsiteX6" fmla="*/ 9999 w 9999"/>
                  <a:gd name="connsiteY6" fmla="*/ 6966 h 10505"/>
                  <a:gd name="connsiteX0" fmla="*/ 9477 w 9477"/>
                  <a:gd name="connsiteY0" fmla="*/ 6631 h 8681"/>
                  <a:gd name="connsiteX1" fmla="*/ 9251 w 9477"/>
                  <a:gd name="connsiteY1" fmla="*/ 6631 h 8681"/>
                  <a:gd name="connsiteX2" fmla="*/ 9026 w 9477"/>
                  <a:gd name="connsiteY2" fmla="*/ 6361 h 8681"/>
                  <a:gd name="connsiteX3" fmla="*/ 929 w 9477"/>
                  <a:gd name="connsiteY3" fmla="*/ 215 h 8681"/>
                  <a:gd name="connsiteX4" fmla="*/ 8004 w 9477"/>
                  <a:gd name="connsiteY4" fmla="*/ 6363 h 8681"/>
                  <a:gd name="connsiteX5" fmla="*/ 18 w 9477"/>
                  <a:gd name="connsiteY5" fmla="*/ 6936 h 8681"/>
                  <a:gd name="connsiteX6" fmla="*/ 9477 w 9477"/>
                  <a:gd name="connsiteY6" fmla="*/ 6631 h 8681"/>
                  <a:gd name="connsiteX0" fmla="*/ 11827 w 11827"/>
                  <a:gd name="connsiteY0" fmla="*/ 7639 h 9493"/>
                  <a:gd name="connsiteX1" fmla="*/ 11589 w 11827"/>
                  <a:gd name="connsiteY1" fmla="*/ 7639 h 9493"/>
                  <a:gd name="connsiteX2" fmla="*/ 11351 w 11827"/>
                  <a:gd name="connsiteY2" fmla="*/ 7327 h 9493"/>
                  <a:gd name="connsiteX3" fmla="*/ 2807 w 11827"/>
                  <a:gd name="connsiteY3" fmla="*/ 248 h 9493"/>
                  <a:gd name="connsiteX4" fmla="*/ 10273 w 11827"/>
                  <a:gd name="connsiteY4" fmla="*/ 7330 h 9493"/>
                  <a:gd name="connsiteX5" fmla="*/ 14 w 11827"/>
                  <a:gd name="connsiteY5" fmla="*/ 7210 h 9493"/>
                  <a:gd name="connsiteX6" fmla="*/ 11827 w 11827"/>
                  <a:gd name="connsiteY6" fmla="*/ 7639 h 9493"/>
                  <a:gd name="connsiteX0" fmla="*/ 9989 w 9989"/>
                  <a:gd name="connsiteY0" fmla="*/ 8047 h 9586"/>
                  <a:gd name="connsiteX1" fmla="*/ 9788 w 9989"/>
                  <a:gd name="connsiteY1" fmla="*/ 8047 h 9586"/>
                  <a:gd name="connsiteX2" fmla="*/ 9587 w 9989"/>
                  <a:gd name="connsiteY2" fmla="*/ 7718 h 9586"/>
                  <a:gd name="connsiteX3" fmla="*/ 2362 w 9989"/>
                  <a:gd name="connsiteY3" fmla="*/ 261 h 9586"/>
                  <a:gd name="connsiteX4" fmla="*/ 8675 w 9989"/>
                  <a:gd name="connsiteY4" fmla="*/ 7721 h 9586"/>
                  <a:gd name="connsiteX5" fmla="*/ 1 w 9989"/>
                  <a:gd name="connsiteY5" fmla="*/ 7595 h 9586"/>
                  <a:gd name="connsiteX6" fmla="*/ 9989 w 9989"/>
                  <a:gd name="connsiteY6" fmla="*/ 8047 h 9586"/>
                  <a:gd name="connsiteX0" fmla="*/ 10021 w 10021"/>
                  <a:gd name="connsiteY0" fmla="*/ 8395 h 10528"/>
                  <a:gd name="connsiteX1" fmla="*/ 9820 w 10021"/>
                  <a:gd name="connsiteY1" fmla="*/ 8395 h 10528"/>
                  <a:gd name="connsiteX2" fmla="*/ 9619 w 10021"/>
                  <a:gd name="connsiteY2" fmla="*/ 8051 h 10528"/>
                  <a:gd name="connsiteX3" fmla="*/ 2386 w 10021"/>
                  <a:gd name="connsiteY3" fmla="*/ 272 h 10528"/>
                  <a:gd name="connsiteX4" fmla="*/ 8706 w 10021"/>
                  <a:gd name="connsiteY4" fmla="*/ 8054 h 10528"/>
                  <a:gd name="connsiteX5" fmla="*/ 22 w 10021"/>
                  <a:gd name="connsiteY5" fmla="*/ 7923 h 10528"/>
                  <a:gd name="connsiteX6" fmla="*/ 10021 w 10021"/>
                  <a:gd name="connsiteY6" fmla="*/ 8395 h 10528"/>
                  <a:gd name="connsiteX0" fmla="*/ 10007 w 10007"/>
                  <a:gd name="connsiteY0" fmla="*/ 8395 h 9947"/>
                  <a:gd name="connsiteX1" fmla="*/ 9806 w 10007"/>
                  <a:gd name="connsiteY1" fmla="*/ 8395 h 9947"/>
                  <a:gd name="connsiteX2" fmla="*/ 9605 w 10007"/>
                  <a:gd name="connsiteY2" fmla="*/ 8051 h 9947"/>
                  <a:gd name="connsiteX3" fmla="*/ 2372 w 10007"/>
                  <a:gd name="connsiteY3" fmla="*/ 272 h 9947"/>
                  <a:gd name="connsiteX4" fmla="*/ 8692 w 10007"/>
                  <a:gd name="connsiteY4" fmla="*/ 8054 h 9947"/>
                  <a:gd name="connsiteX5" fmla="*/ 8 w 10007"/>
                  <a:gd name="connsiteY5" fmla="*/ 7923 h 9947"/>
                  <a:gd name="connsiteX6" fmla="*/ 10007 w 10007"/>
                  <a:gd name="connsiteY6" fmla="*/ 8395 h 9947"/>
                  <a:gd name="connsiteX0" fmla="*/ 10000 w 10000"/>
                  <a:gd name="connsiteY0" fmla="*/ 8440 h 10000"/>
                  <a:gd name="connsiteX1" fmla="*/ 9799 w 10000"/>
                  <a:gd name="connsiteY1" fmla="*/ 8440 h 10000"/>
                  <a:gd name="connsiteX2" fmla="*/ 9598 w 10000"/>
                  <a:gd name="connsiteY2" fmla="*/ 8094 h 10000"/>
                  <a:gd name="connsiteX3" fmla="*/ 2370 w 10000"/>
                  <a:gd name="connsiteY3" fmla="*/ 273 h 10000"/>
                  <a:gd name="connsiteX4" fmla="*/ 8686 w 10000"/>
                  <a:gd name="connsiteY4" fmla="*/ 8097 h 10000"/>
                  <a:gd name="connsiteX5" fmla="*/ 8 w 10000"/>
                  <a:gd name="connsiteY5" fmla="*/ 7965 h 10000"/>
                  <a:gd name="connsiteX6" fmla="*/ 10000 w 10000"/>
                  <a:gd name="connsiteY6" fmla="*/ 8440 h 10000"/>
                  <a:gd name="connsiteX0" fmla="*/ 10000 w 10000"/>
                  <a:gd name="connsiteY0" fmla="*/ 8440 h 10355"/>
                  <a:gd name="connsiteX1" fmla="*/ 9799 w 10000"/>
                  <a:gd name="connsiteY1" fmla="*/ 8440 h 10355"/>
                  <a:gd name="connsiteX2" fmla="*/ 9598 w 10000"/>
                  <a:gd name="connsiteY2" fmla="*/ 8094 h 10355"/>
                  <a:gd name="connsiteX3" fmla="*/ 2370 w 10000"/>
                  <a:gd name="connsiteY3" fmla="*/ 273 h 10355"/>
                  <a:gd name="connsiteX4" fmla="*/ 8686 w 10000"/>
                  <a:gd name="connsiteY4" fmla="*/ 8097 h 10355"/>
                  <a:gd name="connsiteX5" fmla="*/ 8 w 10000"/>
                  <a:gd name="connsiteY5" fmla="*/ 7965 h 10355"/>
                  <a:gd name="connsiteX6" fmla="*/ 10000 w 10000"/>
                  <a:gd name="connsiteY6" fmla="*/ 8440 h 10355"/>
                  <a:gd name="connsiteX0" fmla="*/ 10000 w 10000"/>
                  <a:gd name="connsiteY0" fmla="*/ 8440 h 10355"/>
                  <a:gd name="connsiteX1" fmla="*/ 9799 w 10000"/>
                  <a:gd name="connsiteY1" fmla="*/ 8440 h 10355"/>
                  <a:gd name="connsiteX2" fmla="*/ 9598 w 10000"/>
                  <a:gd name="connsiteY2" fmla="*/ 8094 h 10355"/>
                  <a:gd name="connsiteX3" fmla="*/ 2370 w 10000"/>
                  <a:gd name="connsiteY3" fmla="*/ 273 h 10355"/>
                  <a:gd name="connsiteX4" fmla="*/ 8686 w 10000"/>
                  <a:gd name="connsiteY4" fmla="*/ 8097 h 10355"/>
                  <a:gd name="connsiteX5" fmla="*/ 8 w 10000"/>
                  <a:gd name="connsiteY5" fmla="*/ 7965 h 10355"/>
                  <a:gd name="connsiteX6" fmla="*/ 10000 w 10000"/>
                  <a:gd name="connsiteY6" fmla="*/ 8440 h 10355"/>
                  <a:gd name="connsiteX0" fmla="*/ 10000 w 10000"/>
                  <a:gd name="connsiteY0" fmla="*/ 8605 h 10520"/>
                  <a:gd name="connsiteX1" fmla="*/ 9799 w 10000"/>
                  <a:gd name="connsiteY1" fmla="*/ 8605 h 10520"/>
                  <a:gd name="connsiteX2" fmla="*/ 9598 w 10000"/>
                  <a:gd name="connsiteY2" fmla="*/ 8259 h 10520"/>
                  <a:gd name="connsiteX3" fmla="*/ 2370 w 10000"/>
                  <a:gd name="connsiteY3" fmla="*/ 438 h 10520"/>
                  <a:gd name="connsiteX4" fmla="*/ 8686 w 10000"/>
                  <a:gd name="connsiteY4" fmla="*/ 8262 h 10520"/>
                  <a:gd name="connsiteX5" fmla="*/ 8 w 10000"/>
                  <a:gd name="connsiteY5" fmla="*/ 8130 h 10520"/>
                  <a:gd name="connsiteX6" fmla="*/ 10000 w 10000"/>
                  <a:gd name="connsiteY6" fmla="*/ 8605 h 10520"/>
                  <a:gd name="connsiteX0" fmla="*/ 10000 w 10000"/>
                  <a:gd name="connsiteY0" fmla="*/ 9473 h 11388"/>
                  <a:gd name="connsiteX1" fmla="*/ 9799 w 10000"/>
                  <a:gd name="connsiteY1" fmla="*/ 9473 h 11388"/>
                  <a:gd name="connsiteX2" fmla="*/ 9598 w 10000"/>
                  <a:gd name="connsiteY2" fmla="*/ 9127 h 11388"/>
                  <a:gd name="connsiteX3" fmla="*/ 2972 w 10000"/>
                  <a:gd name="connsiteY3" fmla="*/ 399 h 11388"/>
                  <a:gd name="connsiteX4" fmla="*/ 8686 w 10000"/>
                  <a:gd name="connsiteY4" fmla="*/ 9130 h 11388"/>
                  <a:gd name="connsiteX5" fmla="*/ 8 w 10000"/>
                  <a:gd name="connsiteY5" fmla="*/ 8998 h 11388"/>
                  <a:gd name="connsiteX6" fmla="*/ 10000 w 10000"/>
                  <a:gd name="connsiteY6" fmla="*/ 9473 h 11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1388">
                    <a:moveTo>
                      <a:pt x="10000" y="9473"/>
                    </a:moveTo>
                    <a:lnTo>
                      <a:pt x="9799" y="9473"/>
                    </a:lnTo>
                    <a:cubicBezTo>
                      <a:pt x="9799" y="9473"/>
                      <a:pt x="9697" y="9357"/>
                      <a:pt x="9598" y="9127"/>
                    </a:cubicBezTo>
                    <a:cubicBezTo>
                      <a:pt x="9052" y="6455"/>
                      <a:pt x="4912" y="-1914"/>
                      <a:pt x="2972" y="399"/>
                    </a:cubicBezTo>
                    <a:cubicBezTo>
                      <a:pt x="1036" y="3143"/>
                      <a:pt x="7079" y="8438"/>
                      <a:pt x="8686" y="9130"/>
                    </a:cubicBezTo>
                    <a:cubicBezTo>
                      <a:pt x="6064" y="8088"/>
                      <a:pt x="302" y="5769"/>
                      <a:pt x="8" y="8998"/>
                    </a:cubicBezTo>
                    <a:cubicBezTo>
                      <a:pt x="-286" y="12227"/>
                      <a:pt x="6911" y="11984"/>
                      <a:pt x="10000" y="9473"/>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67"/>
              <p:cNvSpPr>
                <a:spLocks/>
              </p:cNvSpPr>
              <p:nvPr/>
            </p:nvSpPr>
            <p:spPr bwMode="auto">
              <a:xfrm rot="21087457">
                <a:off x="5184534" y="1138589"/>
                <a:ext cx="1116456" cy="1228699"/>
              </a:xfrm>
              <a:custGeom>
                <a:avLst/>
                <a:gdLst>
                  <a:gd name="T0" fmla="*/ 100 w 128"/>
                  <a:gd name="T1" fmla="*/ 86 h 143"/>
                  <a:gd name="T2" fmla="*/ 98 w 128"/>
                  <a:gd name="T3" fmla="*/ 86 h 143"/>
                  <a:gd name="T4" fmla="*/ 96 w 128"/>
                  <a:gd name="T5" fmla="*/ 83 h 143"/>
                  <a:gd name="T6" fmla="*/ 24 w 128"/>
                  <a:gd name="T7" fmla="*/ 15 h 143"/>
                  <a:gd name="T8" fmla="*/ 95 w 128"/>
                  <a:gd name="T9" fmla="*/ 87 h 143"/>
                  <a:gd name="T10" fmla="*/ 6 w 128"/>
                  <a:gd name="T11" fmla="*/ 117 h 143"/>
                  <a:gd name="T12" fmla="*/ 100 w 128"/>
                  <a:gd name="T13" fmla="*/ 86 h 143"/>
                  <a:gd name="connsiteX0" fmla="*/ 7394 w 7741"/>
                  <a:gd name="connsiteY0" fmla="*/ 5105 h 7714"/>
                  <a:gd name="connsiteX1" fmla="*/ 7237 w 7741"/>
                  <a:gd name="connsiteY1" fmla="*/ 5105 h 7714"/>
                  <a:gd name="connsiteX2" fmla="*/ 7081 w 7741"/>
                  <a:gd name="connsiteY2" fmla="*/ 4895 h 7714"/>
                  <a:gd name="connsiteX3" fmla="*/ 1456 w 7741"/>
                  <a:gd name="connsiteY3" fmla="*/ 140 h 7714"/>
                  <a:gd name="connsiteX4" fmla="*/ 7003 w 7741"/>
                  <a:gd name="connsiteY4" fmla="*/ 5175 h 7714"/>
                  <a:gd name="connsiteX5" fmla="*/ 50 w 7741"/>
                  <a:gd name="connsiteY5" fmla="*/ 7273 h 7714"/>
                  <a:gd name="connsiteX6" fmla="*/ 7394 w 7741"/>
                  <a:gd name="connsiteY6" fmla="*/ 5105 h 7714"/>
                  <a:gd name="connsiteX0" fmla="*/ 9558 w 10006"/>
                  <a:gd name="connsiteY0" fmla="*/ 6618 h 10000"/>
                  <a:gd name="connsiteX1" fmla="*/ 9355 w 10006"/>
                  <a:gd name="connsiteY1" fmla="*/ 6618 h 10000"/>
                  <a:gd name="connsiteX2" fmla="*/ 9153 w 10006"/>
                  <a:gd name="connsiteY2" fmla="*/ 6346 h 10000"/>
                  <a:gd name="connsiteX3" fmla="*/ 1887 w 10006"/>
                  <a:gd name="connsiteY3" fmla="*/ 181 h 10000"/>
                  <a:gd name="connsiteX4" fmla="*/ 8236 w 10006"/>
                  <a:gd name="connsiteY4" fmla="*/ 6348 h 10000"/>
                  <a:gd name="connsiteX5" fmla="*/ 71 w 10006"/>
                  <a:gd name="connsiteY5" fmla="*/ 9428 h 10000"/>
                  <a:gd name="connsiteX6" fmla="*/ 9558 w 10006"/>
                  <a:gd name="connsiteY6" fmla="*/ 6618 h 10000"/>
                  <a:gd name="connsiteX0" fmla="*/ 9558 w 10006"/>
                  <a:gd name="connsiteY0" fmla="*/ 6652 h 10034"/>
                  <a:gd name="connsiteX1" fmla="*/ 9355 w 10006"/>
                  <a:gd name="connsiteY1" fmla="*/ 6652 h 10034"/>
                  <a:gd name="connsiteX2" fmla="*/ 9153 w 10006"/>
                  <a:gd name="connsiteY2" fmla="*/ 6380 h 10034"/>
                  <a:gd name="connsiteX3" fmla="*/ 1887 w 10006"/>
                  <a:gd name="connsiteY3" fmla="*/ 215 h 10034"/>
                  <a:gd name="connsiteX4" fmla="*/ 8236 w 10006"/>
                  <a:gd name="connsiteY4" fmla="*/ 6382 h 10034"/>
                  <a:gd name="connsiteX5" fmla="*/ 71 w 10006"/>
                  <a:gd name="connsiteY5" fmla="*/ 9462 h 10034"/>
                  <a:gd name="connsiteX6" fmla="*/ 9558 w 10006"/>
                  <a:gd name="connsiteY6" fmla="*/ 6652 h 10034"/>
                  <a:gd name="connsiteX0" fmla="*/ 9558 w 9558"/>
                  <a:gd name="connsiteY0" fmla="*/ 6652 h 10197"/>
                  <a:gd name="connsiteX1" fmla="*/ 9355 w 9558"/>
                  <a:gd name="connsiteY1" fmla="*/ 6652 h 10197"/>
                  <a:gd name="connsiteX2" fmla="*/ 9153 w 9558"/>
                  <a:gd name="connsiteY2" fmla="*/ 6380 h 10197"/>
                  <a:gd name="connsiteX3" fmla="*/ 1887 w 9558"/>
                  <a:gd name="connsiteY3" fmla="*/ 215 h 10197"/>
                  <a:gd name="connsiteX4" fmla="*/ 8236 w 9558"/>
                  <a:gd name="connsiteY4" fmla="*/ 6382 h 10197"/>
                  <a:gd name="connsiteX5" fmla="*/ 71 w 9558"/>
                  <a:gd name="connsiteY5" fmla="*/ 9462 h 10197"/>
                  <a:gd name="connsiteX6" fmla="*/ 9558 w 9558"/>
                  <a:gd name="connsiteY6" fmla="*/ 6652 h 10197"/>
                  <a:gd name="connsiteX0" fmla="*/ 10000 w 10000"/>
                  <a:gd name="connsiteY0" fmla="*/ 6696 h 10173"/>
                  <a:gd name="connsiteX1" fmla="*/ 9788 w 10000"/>
                  <a:gd name="connsiteY1" fmla="*/ 6696 h 10173"/>
                  <a:gd name="connsiteX2" fmla="*/ 9576 w 10000"/>
                  <a:gd name="connsiteY2" fmla="*/ 6430 h 10173"/>
                  <a:gd name="connsiteX3" fmla="*/ 1974 w 10000"/>
                  <a:gd name="connsiteY3" fmla="*/ 384 h 10173"/>
                  <a:gd name="connsiteX4" fmla="*/ 8617 w 10000"/>
                  <a:gd name="connsiteY4" fmla="*/ 6432 h 10173"/>
                  <a:gd name="connsiteX5" fmla="*/ 74 w 10000"/>
                  <a:gd name="connsiteY5" fmla="*/ 9452 h 10173"/>
                  <a:gd name="connsiteX6" fmla="*/ 10000 w 10000"/>
                  <a:gd name="connsiteY6" fmla="*/ 6696 h 10173"/>
                  <a:gd name="connsiteX0" fmla="*/ 10000 w 10000"/>
                  <a:gd name="connsiteY0" fmla="*/ 6696 h 10173"/>
                  <a:gd name="connsiteX1" fmla="*/ 9788 w 10000"/>
                  <a:gd name="connsiteY1" fmla="*/ 6696 h 10173"/>
                  <a:gd name="connsiteX2" fmla="*/ 9576 w 10000"/>
                  <a:gd name="connsiteY2" fmla="*/ 6430 h 10173"/>
                  <a:gd name="connsiteX3" fmla="*/ 1974 w 10000"/>
                  <a:gd name="connsiteY3" fmla="*/ 384 h 10173"/>
                  <a:gd name="connsiteX4" fmla="*/ 8617 w 10000"/>
                  <a:gd name="connsiteY4" fmla="*/ 6432 h 10173"/>
                  <a:gd name="connsiteX5" fmla="*/ 74 w 10000"/>
                  <a:gd name="connsiteY5" fmla="*/ 9452 h 10173"/>
                  <a:gd name="connsiteX6" fmla="*/ 10000 w 10000"/>
                  <a:gd name="connsiteY6" fmla="*/ 6696 h 10173"/>
                  <a:gd name="connsiteX0" fmla="*/ 10000 w 10000"/>
                  <a:gd name="connsiteY0" fmla="*/ 6747 h 10224"/>
                  <a:gd name="connsiteX1" fmla="*/ 9788 w 10000"/>
                  <a:gd name="connsiteY1" fmla="*/ 6747 h 10224"/>
                  <a:gd name="connsiteX2" fmla="*/ 9576 w 10000"/>
                  <a:gd name="connsiteY2" fmla="*/ 6481 h 10224"/>
                  <a:gd name="connsiteX3" fmla="*/ 1974 w 10000"/>
                  <a:gd name="connsiteY3" fmla="*/ 435 h 10224"/>
                  <a:gd name="connsiteX4" fmla="*/ 8617 w 10000"/>
                  <a:gd name="connsiteY4" fmla="*/ 6483 h 10224"/>
                  <a:gd name="connsiteX5" fmla="*/ 74 w 10000"/>
                  <a:gd name="connsiteY5" fmla="*/ 9503 h 10224"/>
                  <a:gd name="connsiteX6" fmla="*/ 10000 w 10000"/>
                  <a:gd name="connsiteY6" fmla="*/ 6747 h 10224"/>
                  <a:gd name="connsiteX0" fmla="*/ 10000 w 10000"/>
                  <a:gd name="connsiteY0" fmla="*/ 5820 h 9297"/>
                  <a:gd name="connsiteX1" fmla="*/ 9788 w 10000"/>
                  <a:gd name="connsiteY1" fmla="*/ 5820 h 9297"/>
                  <a:gd name="connsiteX2" fmla="*/ 9576 w 10000"/>
                  <a:gd name="connsiteY2" fmla="*/ 5554 h 9297"/>
                  <a:gd name="connsiteX3" fmla="*/ 2180 w 10000"/>
                  <a:gd name="connsiteY3" fmla="*/ 500 h 9297"/>
                  <a:gd name="connsiteX4" fmla="*/ 8617 w 10000"/>
                  <a:gd name="connsiteY4" fmla="*/ 5556 h 9297"/>
                  <a:gd name="connsiteX5" fmla="*/ 74 w 10000"/>
                  <a:gd name="connsiteY5" fmla="*/ 8576 h 9297"/>
                  <a:gd name="connsiteX6" fmla="*/ 10000 w 10000"/>
                  <a:gd name="connsiteY6" fmla="*/ 5820 h 9297"/>
                  <a:gd name="connsiteX0" fmla="*/ 10000 w 10000"/>
                  <a:gd name="connsiteY0" fmla="*/ 6260 h 10000"/>
                  <a:gd name="connsiteX1" fmla="*/ 9788 w 10000"/>
                  <a:gd name="connsiteY1" fmla="*/ 6260 h 10000"/>
                  <a:gd name="connsiteX2" fmla="*/ 9576 w 10000"/>
                  <a:gd name="connsiteY2" fmla="*/ 5974 h 10000"/>
                  <a:gd name="connsiteX3" fmla="*/ 2180 w 10000"/>
                  <a:gd name="connsiteY3" fmla="*/ 538 h 10000"/>
                  <a:gd name="connsiteX4" fmla="*/ 8617 w 10000"/>
                  <a:gd name="connsiteY4" fmla="*/ 5976 h 10000"/>
                  <a:gd name="connsiteX5" fmla="*/ 74 w 10000"/>
                  <a:gd name="connsiteY5" fmla="*/ 9224 h 10000"/>
                  <a:gd name="connsiteX6" fmla="*/ 10000 w 10000"/>
                  <a:gd name="connsiteY6" fmla="*/ 6260 h 10000"/>
                  <a:gd name="connsiteX0" fmla="*/ 10000 w 10000"/>
                  <a:gd name="connsiteY0" fmla="*/ 6206 h 9946"/>
                  <a:gd name="connsiteX1" fmla="*/ 9788 w 10000"/>
                  <a:gd name="connsiteY1" fmla="*/ 6206 h 9946"/>
                  <a:gd name="connsiteX2" fmla="*/ 9576 w 10000"/>
                  <a:gd name="connsiteY2" fmla="*/ 5920 h 9946"/>
                  <a:gd name="connsiteX3" fmla="*/ 2180 w 10000"/>
                  <a:gd name="connsiteY3" fmla="*/ 484 h 9946"/>
                  <a:gd name="connsiteX4" fmla="*/ 8617 w 10000"/>
                  <a:gd name="connsiteY4" fmla="*/ 5922 h 9946"/>
                  <a:gd name="connsiteX5" fmla="*/ 74 w 10000"/>
                  <a:gd name="connsiteY5" fmla="*/ 9170 h 9946"/>
                  <a:gd name="connsiteX6" fmla="*/ 10000 w 10000"/>
                  <a:gd name="connsiteY6" fmla="*/ 6206 h 9946"/>
                  <a:gd name="connsiteX0" fmla="*/ 10000 w 10000"/>
                  <a:gd name="connsiteY0" fmla="*/ 6240 h 10000"/>
                  <a:gd name="connsiteX1" fmla="*/ 9788 w 10000"/>
                  <a:gd name="connsiteY1" fmla="*/ 6240 h 10000"/>
                  <a:gd name="connsiteX2" fmla="*/ 9576 w 10000"/>
                  <a:gd name="connsiteY2" fmla="*/ 5952 h 10000"/>
                  <a:gd name="connsiteX3" fmla="*/ 2180 w 10000"/>
                  <a:gd name="connsiteY3" fmla="*/ 487 h 10000"/>
                  <a:gd name="connsiteX4" fmla="*/ 8617 w 10000"/>
                  <a:gd name="connsiteY4" fmla="*/ 5954 h 10000"/>
                  <a:gd name="connsiteX5" fmla="*/ 74 w 10000"/>
                  <a:gd name="connsiteY5" fmla="*/ 9220 h 10000"/>
                  <a:gd name="connsiteX6" fmla="*/ 10000 w 10000"/>
                  <a:gd name="connsiteY6" fmla="*/ 6240 h 10000"/>
                  <a:gd name="connsiteX0" fmla="*/ 10010 w 10010"/>
                  <a:gd name="connsiteY0" fmla="*/ 6240 h 10000"/>
                  <a:gd name="connsiteX1" fmla="*/ 9798 w 10010"/>
                  <a:gd name="connsiteY1" fmla="*/ 6240 h 10000"/>
                  <a:gd name="connsiteX2" fmla="*/ 9586 w 10010"/>
                  <a:gd name="connsiteY2" fmla="*/ 5952 h 10000"/>
                  <a:gd name="connsiteX3" fmla="*/ 2190 w 10010"/>
                  <a:gd name="connsiteY3" fmla="*/ 487 h 10000"/>
                  <a:gd name="connsiteX4" fmla="*/ 8627 w 10010"/>
                  <a:gd name="connsiteY4" fmla="*/ 5954 h 10000"/>
                  <a:gd name="connsiteX5" fmla="*/ 84 w 10010"/>
                  <a:gd name="connsiteY5" fmla="*/ 9220 h 10000"/>
                  <a:gd name="connsiteX6" fmla="*/ 10010 w 10010"/>
                  <a:gd name="connsiteY6" fmla="*/ 624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10" h="10000">
                    <a:moveTo>
                      <a:pt x="10010" y="6240"/>
                    </a:moveTo>
                    <a:cubicBezTo>
                      <a:pt x="9939" y="6240"/>
                      <a:pt x="9869" y="6288"/>
                      <a:pt x="9798" y="6240"/>
                    </a:cubicBezTo>
                    <a:cubicBezTo>
                      <a:pt x="9727" y="6191"/>
                      <a:pt x="9692" y="6143"/>
                      <a:pt x="9586" y="5952"/>
                    </a:cubicBezTo>
                    <a:cubicBezTo>
                      <a:pt x="8966" y="4582"/>
                      <a:pt x="4839" y="-1788"/>
                      <a:pt x="2190" y="487"/>
                    </a:cubicBezTo>
                    <a:cubicBezTo>
                      <a:pt x="-459" y="2761"/>
                      <a:pt x="8035" y="5700"/>
                      <a:pt x="8627" y="5954"/>
                    </a:cubicBezTo>
                    <a:cubicBezTo>
                      <a:pt x="5379" y="6029"/>
                      <a:pt x="-792" y="6539"/>
                      <a:pt x="84" y="9220"/>
                    </a:cubicBezTo>
                    <a:cubicBezTo>
                      <a:pt x="1034" y="11720"/>
                      <a:pt x="8552" y="7527"/>
                      <a:pt x="10010" y="6240"/>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05"/>
              <p:cNvSpPr>
                <a:spLocks/>
              </p:cNvSpPr>
              <p:nvPr/>
            </p:nvSpPr>
            <p:spPr bwMode="auto">
              <a:xfrm>
                <a:off x="5767357" y="1125344"/>
                <a:ext cx="1357232" cy="1364000"/>
              </a:xfrm>
              <a:custGeom>
                <a:avLst/>
                <a:gdLst>
                  <a:gd name="T0" fmla="*/ 183 w 200"/>
                  <a:gd name="T1" fmla="*/ 119 h 200"/>
                  <a:gd name="T2" fmla="*/ 196 w 200"/>
                  <a:gd name="T3" fmla="*/ 97 h 200"/>
                  <a:gd name="T4" fmla="*/ 180 w 200"/>
                  <a:gd name="T5" fmla="*/ 50 h 200"/>
                  <a:gd name="T6" fmla="*/ 145 w 200"/>
                  <a:gd name="T7" fmla="*/ 15 h 200"/>
                  <a:gd name="T8" fmla="*/ 120 w 200"/>
                  <a:gd name="T9" fmla="*/ 17 h 200"/>
                  <a:gd name="T10" fmla="*/ 119 w 200"/>
                  <a:gd name="T11" fmla="*/ 17 h 200"/>
                  <a:gd name="T12" fmla="*/ 119 w 200"/>
                  <a:gd name="T13" fmla="*/ 17 h 200"/>
                  <a:gd name="T14" fmla="*/ 97 w 200"/>
                  <a:gd name="T15" fmla="*/ 4 h 200"/>
                  <a:gd name="T16" fmla="*/ 50 w 200"/>
                  <a:gd name="T17" fmla="*/ 20 h 200"/>
                  <a:gd name="T18" fmla="*/ 15 w 200"/>
                  <a:gd name="T19" fmla="*/ 55 h 200"/>
                  <a:gd name="T20" fmla="*/ 17 w 200"/>
                  <a:gd name="T21" fmla="*/ 80 h 200"/>
                  <a:gd name="T22" fmla="*/ 17 w 200"/>
                  <a:gd name="T23" fmla="*/ 81 h 200"/>
                  <a:gd name="T24" fmla="*/ 17 w 200"/>
                  <a:gd name="T25" fmla="*/ 82 h 200"/>
                  <a:gd name="T26" fmla="*/ 4 w 200"/>
                  <a:gd name="T27" fmla="*/ 103 h 200"/>
                  <a:gd name="T28" fmla="*/ 20 w 200"/>
                  <a:gd name="T29" fmla="*/ 150 h 200"/>
                  <a:gd name="T30" fmla="*/ 55 w 200"/>
                  <a:gd name="T31" fmla="*/ 185 h 200"/>
                  <a:gd name="T32" fmla="*/ 80 w 200"/>
                  <a:gd name="T33" fmla="*/ 183 h 200"/>
                  <a:gd name="T34" fmla="*/ 81 w 200"/>
                  <a:gd name="T35" fmla="*/ 183 h 200"/>
                  <a:gd name="T36" fmla="*/ 81 w 200"/>
                  <a:gd name="T37" fmla="*/ 183 h 200"/>
                  <a:gd name="T38" fmla="*/ 103 w 200"/>
                  <a:gd name="T39" fmla="*/ 196 h 200"/>
                  <a:gd name="T40" fmla="*/ 150 w 200"/>
                  <a:gd name="T41" fmla="*/ 180 h 200"/>
                  <a:gd name="T42" fmla="*/ 185 w 200"/>
                  <a:gd name="T43" fmla="*/ 146 h 200"/>
                  <a:gd name="T44" fmla="*/ 183 w 200"/>
                  <a:gd name="T45" fmla="*/ 120 h 200"/>
                  <a:gd name="T46" fmla="*/ 183 w 200"/>
                  <a:gd name="T47" fmla="*/ 120 h 200"/>
                  <a:gd name="T48" fmla="*/ 183 w 200"/>
                  <a:gd name="T49" fmla="*/ 119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0" h="200">
                    <a:moveTo>
                      <a:pt x="183" y="119"/>
                    </a:moveTo>
                    <a:cubicBezTo>
                      <a:pt x="190" y="113"/>
                      <a:pt x="194" y="105"/>
                      <a:pt x="196" y="97"/>
                    </a:cubicBezTo>
                    <a:cubicBezTo>
                      <a:pt x="200" y="81"/>
                      <a:pt x="194" y="64"/>
                      <a:pt x="180" y="50"/>
                    </a:cubicBezTo>
                    <a:cubicBezTo>
                      <a:pt x="173" y="32"/>
                      <a:pt x="161" y="19"/>
                      <a:pt x="145" y="15"/>
                    </a:cubicBezTo>
                    <a:cubicBezTo>
                      <a:pt x="137" y="13"/>
                      <a:pt x="128" y="14"/>
                      <a:pt x="120" y="17"/>
                    </a:cubicBezTo>
                    <a:cubicBezTo>
                      <a:pt x="119" y="17"/>
                      <a:pt x="119" y="17"/>
                      <a:pt x="119" y="17"/>
                    </a:cubicBezTo>
                    <a:cubicBezTo>
                      <a:pt x="119" y="17"/>
                      <a:pt x="119" y="17"/>
                      <a:pt x="119" y="17"/>
                    </a:cubicBezTo>
                    <a:cubicBezTo>
                      <a:pt x="112" y="10"/>
                      <a:pt x="105" y="6"/>
                      <a:pt x="97" y="4"/>
                    </a:cubicBezTo>
                    <a:cubicBezTo>
                      <a:pt x="81" y="0"/>
                      <a:pt x="64" y="7"/>
                      <a:pt x="50" y="20"/>
                    </a:cubicBezTo>
                    <a:cubicBezTo>
                      <a:pt x="32" y="27"/>
                      <a:pt x="19" y="39"/>
                      <a:pt x="15" y="55"/>
                    </a:cubicBezTo>
                    <a:cubicBezTo>
                      <a:pt x="13" y="63"/>
                      <a:pt x="14" y="72"/>
                      <a:pt x="17" y="80"/>
                    </a:cubicBezTo>
                    <a:cubicBezTo>
                      <a:pt x="17" y="81"/>
                      <a:pt x="17" y="81"/>
                      <a:pt x="17" y="81"/>
                    </a:cubicBezTo>
                    <a:cubicBezTo>
                      <a:pt x="17" y="82"/>
                      <a:pt x="17" y="82"/>
                      <a:pt x="17" y="82"/>
                    </a:cubicBezTo>
                    <a:cubicBezTo>
                      <a:pt x="10" y="88"/>
                      <a:pt x="6" y="95"/>
                      <a:pt x="4" y="103"/>
                    </a:cubicBezTo>
                    <a:cubicBezTo>
                      <a:pt x="0" y="119"/>
                      <a:pt x="6" y="136"/>
                      <a:pt x="20" y="150"/>
                    </a:cubicBezTo>
                    <a:cubicBezTo>
                      <a:pt x="27" y="168"/>
                      <a:pt x="39" y="181"/>
                      <a:pt x="55" y="185"/>
                    </a:cubicBezTo>
                    <a:cubicBezTo>
                      <a:pt x="63" y="187"/>
                      <a:pt x="72" y="186"/>
                      <a:pt x="80" y="183"/>
                    </a:cubicBezTo>
                    <a:cubicBezTo>
                      <a:pt x="81" y="183"/>
                      <a:pt x="81" y="183"/>
                      <a:pt x="81" y="183"/>
                    </a:cubicBezTo>
                    <a:cubicBezTo>
                      <a:pt x="81" y="183"/>
                      <a:pt x="81" y="183"/>
                      <a:pt x="81" y="183"/>
                    </a:cubicBezTo>
                    <a:cubicBezTo>
                      <a:pt x="88" y="190"/>
                      <a:pt x="95" y="195"/>
                      <a:pt x="103" y="196"/>
                    </a:cubicBezTo>
                    <a:cubicBezTo>
                      <a:pt x="119" y="200"/>
                      <a:pt x="136" y="194"/>
                      <a:pt x="150" y="180"/>
                    </a:cubicBezTo>
                    <a:cubicBezTo>
                      <a:pt x="168" y="174"/>
                      <a:pt x="181" y="161"/>
                      <a:pt x="185" y="146"/>
                    </a:cubicBezTo>
                    <a:cubicBezTo>
                      <a:pt x="187" y="137"/>
                      <a:pt x="186" y="129"/>
                      <a:pt x="183" y="120"/>
                    </a:cubicBezTo>
                    <a:cubicBezTo>
                      <a:pt x="183" y="120"/>
                      <a:pt x="183" y="120"/>
                      <a:pt x="183" y="120"/>
                    </a:cubicBezTo>
                    <a:lnTo>
                      <a:pt x="183" y="119"/>
                    </a:lnTo>
                    <a:close/>
                  </a:path>
                </a:pathLst>
              </a:custGeom>
              <a:gradFill flip="none" rotWithShape="1">
                <a:gsLst>
                  <a:gs pos="0">
                    <a:schemeClr val="accent1">
                      <a:lumMod val="60000"/>
                      <a:lumOff val="40000"/>
                    </a:schemeClr>
                  </a:gs>
                  <a:gs pos="60000">
                    <a:schemeClr val="accent1"/>
                  </a:gs>
                  <a:gs pos="100000">
                    <a:schemeClr val="accent1">
                      <a:lumMod val="75000"/>
                    </a:schemeClr>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06"/>
              <p:cNvSpPr>
                <a:spLocks/>
              </p:cNvSpPr>
              <p:nvPr/>
            </p:nvSpPr>
            <p:spPr bwMode="auto">
              <a:xfrm>
                <a:off x="5977499" y="1338871"/>
                <a:ext cx="936948" cy="936947"/>
              </a:xfrm>
              <a:custGeom>
                <a:avLst/>
                <a:gdLst>
                  <a:gd name="T0" fmla="*/ 70 w 72"/>
                  <a:gd name="T1" fmla="*/ 34 h 72"/>
                  <a:gd name="T2" fmla="*/ 70 w 72"/>
                  <a:gd name="T3" fmla="*/ 24 h 72"/>
                  <a:gd name="T4" fmla="*/ 57 w 72"/>
                  <a:gd name="T5" fmla="*/ 12 h 72"/>
                  <a:gd name="T6" fmla="*/ 44 w 72"/>
                  <a:gd name="T7" fmla="*/ 1 h 72"/>
                  <a:gd name="T8" fmla="*/ 34 w 72"/>
                  <a:gd name="T9" fmla="*/ 1 h 72"/>
                  <a:gd name="T10" fmla="*/ 24 w 72"/>
                  <a:gd name="T11" fmla="*/ 2 h 72"/>
                  <a:gd name="T12" fmla="*/ 12 w 72"/>
                  <a:gd name="T13" fmla="*/ 15 h 72"/>
                  <a:gd name="T14" fmla="*/ 0 w 72"/>
                  <a:gd name="T15" fmla="*/ 28 h 72"/>
                  <a:gd name="T16" fmla="*/ 1 w 72"/>
                  <a:gd name="T17" fmla="*/ 38 h 72"/>
                  <a:gd name="T18" fmla="*/ 1 w 72"/>
                  <a:gd name="T19" fmla="*/ 48 h 72"/>
                  <a:gd name="T20" fmla="*/ 14 w 72"/>
                  <a:gd name="T21" fmla="*/ 59 h 72"/>
                  <a:gd name="T22" fmla="*/ 27 w 72"/>
                  <a:gd name="T23" fmla="*/ 71 h 72"/>
                  <a:gd name="T24" fmla="*/ 37 w 72"/>
                  <a:gd name="T25" fmla="*/ 70 h 72"/>
                  <a:gd name="T26" fmla="*/ 47 w 72"/>
                  <a:gd name="T27" fmla="*/ 70 h 72"/>
                  <a:gd name="T28" fmla="*/ 59 w 72"/>
                  <a:gd name="T29" fmla="*/ 57 h 72"/>
                  <a:gd name="T30" fmla="*/ 71 w 72"/>
                  <a:gd name="T31" fmla="*/ 44 h 72"/>
                  <a:gd name="T32" fmla="*/ 70 w 72"/>
                  <a:gd name="T33" fmla="*/ 3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72">
                    <a:moveTo>
                      <a:pt x="70" y="34"/>
                    </a:moveTo>
                    <a:cubicBezTo>
                      <a:pt x="71" y="31"/>
                      <a:pt x="71" y="27"/>
                      <a:pt x="70" y="24"/>
                    </a:cubicBezTo>
                    <a:cubicBezTo>
                      <a:pt x="68" y="18"/>
                      <a:pt x="63" y="15"/>
                      <a:pt x="57" y="12"/>
                    </a:cubicBezTo>
                    <a:cubicBezTo>
                      <a:pt x="54" y="6"/>
                      <a:pt x="50" y="2"/>
                      <a:pt x="44" y="1"/>
                    </a:cubicBezTo>
                    <a:cubicBezTo>
                      <a:pt x="41" y="0"/>
                      <a:pt x="37" y="0"/>
                      <a:pt x="34" y="1"/>
                    </a:cubicBezTo>
                    <a:cubicBezTo>
                      <a:pt x="30" y="0"/>
                      <a:pt x="27" y="1"/>
                      <a:pt x="24" y="2"/>
                    </a:cubicBezTo>
                    <a:cubicBezTo>
                      <a:pt x="18" y="4"/>
                      <a:pt x="14" y="8"/>
                      <a:pt x="12" y="15"/>
                    </a:cubicBezTo>
                    <a:cubicBezTo>
                      <a:pt x="6" y="17"/>
                      <a:pt x="2" y="22"/>
                      <a:pt x="0" y="28"/>
                    </a:cubicBezTo>
                    <a:cubicBezTo>
                      <a:pt x="0" y="31"/>
                      <a:pt x="0" y="34"/>
                      <a:pt x="1" y="38"/>
                    </a:cubicBezTo>
                    <a:cubicBezTo>
                      <a:pt x="0" y="41"/>
                      <a:pt x="0" y="44"/>
                      <a:pt x="1" y="48"/>
                    </a:cubicBezTo>
                    <a:cubicBezTo>
                      <a:pt x="3" y="53"/>
                      <a:pt x="8" y="57"/>
                      <a:pt x="14" y="59"/>
                    </a:cubicBezTo>
                    <a:cubicBezTo>
                      <a:pt x="17" y="65"/>
                      <a:pt x="22" y="70"/>
                      <a:pt x="27" y="71"/>
                    </a:cubicBezTo>
                    <a:cubicBezTo>
                      <a:pt x="31" y="72"/>
                      <a:pt x="34" y="71"/>
                      <a:pt x="37" y="70"/>
                    </a:cubicBezTo>
                    <a:cubicBezTo>
                      <a:pt x="41" y="71"/>
                      <a:pt x="44" y="71"/>
                      <a:pt x="47" y="70"/>
                    </a:cubicBezTo>
                    <a:cubicBezTo>
                      <a:pt x="53" y="68"/>
                      <a:pt x="57" y="63"/>
                      <a:pt x="59" y="57"/>
                    </a:cubicBezTo>
                    <a:cubicBezTo>
                      <a:pt x="65" y="54"/>
                      <a:pt x="70" y="50"/>
                      <a:pt x="71" y="44"/>
                    </a:cubicBezTo>
                    <a:cubicBezTo>
                      <a:pt x="72" y="41"/>
                      <a:pt x="71" y="37"/>
                      <a:pt x="70" y="34"/>
                    </a:cubicBezTo>
                    <a:close/>
                  </a:path>
                </a:pathLst>
              </a:custGeom>
              <a:gradFill flip="none" rotWithShape="1">
                <a:gsLst>
                  <a:gs pos="0">
                    <a:schemeClr val="accent1">
                      <a:lumMod val="75000"/>
                    </a:schemeClr>
                  </a:gs>
                  <a:gs pos="100000">
                    <a:schemeClr val="accent1">
                      <a:lumMod val="60000"/>
                      <a:lumOff val="40000"/>
                    </a:schemeClr>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pPr lvl="0"/>
                <a:endParaRPr lang="en-US"/>
              </a:p>
            </p:txBody>
          </p:sp>
          <p:sp>
            <p:nvSpPr>
              <p:cNvPr id="103" name="Freeform 106"/>
              <p:cNvSpPr>
                <a:spLocks/>
              </p:cNvSpPr>
              <p:nvPr/>
            </p:nvSpPr>
            <p:spPr bwMode="auto">
              <a:xfrm>
                <a:off x="6222745" y="1584116"/>
                <a:ext cx="446457" cy="446457"/>
              </a:xfrm>
              <a:custGeom>
                <a:avLst/>
                <a:gdLst>
                  <a:gd name="T0" fmla="*/ 70 w 72"/>
                  <a:gd name="T1" fmla="*/ 34 h 72"/>
                  <a:gd name="T2" fmla="*/ 70 w 72"/>
                  <a:gd name="T3" fmla="*/ 24 h 72"/>
                  <a:gd name="T4" fmla="*/ 57 w 72"/>
                  <a:gd name="T5" fmla="*/ 12 h 72"/>
                  <a:gd name="T6" fmla="*/ 44 w 72"/>
                  <a:gd name="T7" fmla="*/ 1 h 72"/>
                  <a:gd name="T8" fmla="*/ 34 w 72"/>
                  <a:gd name="T9" fmla="*/ 1 h 72"/>
                  <a:gd name="T10" fmla="*/ 24 w 72"/>
                  <a:gd name="T11" fmla="*/ 2 h 72"/>
                  <a:gd name="T12" fmla="*/ 12 w 72"/>
                  <a:gd name="T13" fmla="*/ 15 h 72"/>
                  <a:gd name="T14" fmla="*/ 0 w 72"/>
                  <a:gd name="T15" fmla="*/ 28 h 72"/>
                  <a:gd name="T16" fmla="*/ 1 w 72"/>
                  <a:gd name="T17" fmla="*/ 38 h 72"/>
                  <a:gd name="T18" fmla="*/ 1 w 72"/>
                  <a:gd name="T19" fmla="*/ 48 h 72"/>
                  <a:gd name="T20" fmla="*/ 14 w 72"/>
                  <a:gd name="T21" fmla="*/ 59 h 72"/>
                  <a:gd name="T22" fmla="*/ 27 w 72"/>
                  <a:gd name="T23" fmla="*/ 71 h 72"/>
                  <a:gd name="T24" fmla="*/ 37 w 72"/>
                  <a:gd name="T25" fmla="*/ 70 h 72"/>
                  <a:gd name="T26" fmla="*/ 47 w 72"/>
                  <a:gd name="T27" fmla="*/ 70 h 72"/>
                  <a:gd name="T28" fmla="*/ 59 w 72"/>
                  <a:gd name="T29" fmla="*/ 57 h 72"/>
                  <a:gd name="T30" fmla="*/ 71 w 72"/>
                  <a:gd name="T31" fmla="*/ 44 h 72"/>
                  <a:gd name="T32" fmla="*/ 70 w 72"/>
                  <a:gd name="T33" fmla="*/ 3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72">
                    <a:moveTo>
                      <a:pt x="70" y="34"/>
                    </a:moveTo>
                    <a:cubicBezTo>
                      <a:pt x="71" y="31"/>
                      <a:pt x="71" y="27"/>
                      <a:pt x="70" y="24"/>
                    </a:cubicBezTo>
                    <a:cubicBezTo>
                      <a:pt x="68" y="18"/>
                      <a:pt x="63" y="15"/>
                      <a:pt x="57" y="12"/>
                    </a:cubicBezTo>
                    <a:cubicBezTo>
                      <a:pt x="54" y="6"/>
                      <a:pt x="50" y="2"/>
                      <a:pt x="44" y="1"/>
                    </a:cubicBezTo>
                    <a:cubicBezTo>
                      <a:pt x="41" y="0"/>
                      <a:pt x="37" y="0"/>
                      <a:pt x="34" y="1"/>
                    </a:cubicBezTo>
                    <a:cubicBezTo>
                      <a:pt x="30" y="0"/>
                      <a:pt x="27" y="1"/>
                      <a:pt x="24" y="2"/>
                    </a:cubicBezTo>
                    <a:cubicBezTo>
                      <a:pt x="18" y="4"/>
                      <a:pt x="14" y="8"/>
                      <a:pt x="12" y="15"/>
                    </a:cubicBezTo>
                    <a:cubicBezTo>
                      <a:pt x="6" y="17"/>
                      <a:pt x="2" y="22"/>
                      <a:pt x="0" y="28"/>
                    </a:cubicBezTo>
                    <a:cubicBezTo>
                      <a:pt x="0" y="31"/>
                      <a:pt x="0" y="34"/>
                      <a:pt x="1" y="38"/>
                    </a:cubicBezTo>
                    <a:cubicBezTo>
                      <a:pt x="0" y="41"/>
                      <a:pt x="0" y="44"/>
                      <a:pt x="1" y="48"/>
                    </a:cubicBezTo>
                    <a:cubicBezTo>
                      <a:pt x="3" y="53"/>
                      <a:pt x="8" y="57"/>
                      <a:pt x="14" y="59"/>
                    </a:cubicBezTo>
                    <a:cubicBezTo>
                      <a:pt x="17" y="65"/>
                      <a:pt x="22" y="70"/>
                      <a:pt x="27" y="71"/>
                    </a:cubicBezTo>
                    <a:cubicBezTo>
                      <a:pt x="31" y="72"/>
                      <a:pt x="34" y="71"/>
                      <a:pt x="37" y="70"/>
                    </a:cubicBezTo>
                    <a:cubicBezTo>
                      <a:pt x="41" y="71"/>
                      <a:pt x="44" y="71"/>
                      <a:pt x="47" y="70"/>
                    </a:cubicBezTo>
                    <a:cubicBezTo>
                      <a:pt x="53" y="68"/>
                      <a:pt x="57" y="63"/>
                      <a:pt x="59" y="57"/>
                    </a:cubicBezTo>
                    <a:cubicBezTo>
                      <a:pt x="65" y="54"/>
                      <a:pt x="70" y="50"/>
                      <a:pt x="71" y="44"/>
                    </a:cubicBezTo>
                    <a:cubicBezTo>
                      <a:pt x="72" y="41"/>
                      <a:pt x="71" y="37"/>
                      <a:pt x="70" y="34"/>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grpSp>
      </p:grpSp>
      <p:sp>
        <p:nvSpPr>
          <p:cNvPr id="2" name="Title 1"/>
          <p:cNvSpPr>
            <a:spLocks noGrp="1"/>
          </p:cNvSpPr>
          <p:nvPr>
            <p:ph type="ctrTitle"/>
          </p:nvPr>
        </p:nvSpPr>
        <p:spPr>
          <a:xfrm>
            <a:off x="1524000" y="1005840"/>
            <a:ext cx="9144000" cy="2651760"/>
          </a:xfrm>
        </p:spPr>
        <p:txBody>
          <a:bodyPr anchor="b">
            <a:normAutofit/>
          </a:bodyPr>
          <a:lstStyle>
            <a:lvl1pPr algn="ctr">
              <a:lnSpc>
                <a:spcPct val="80000"/>
              </a:lnSpc>
              <a:defRPr sz="7200">
                <a:solidFill>
                  <a:schemeClr val="tx1"/>
                </a:solidFill>
                <a:effectLst>
                  <a:outerShdw blurRad="50800" algn="ctr" rotWithShape="0">
                    <a:prstClr val="black">
                      <a:alpha val="35000"/>
                    </a:prstClr>
                  </a:outerShdw>
                </a:effectLst>
              </a:defRPr>
            </a:lvl1pPr>
          </a:lstStyle>
          <a:p>
            <a:r>
              <a:rPr lang="en-US"/>
              <a:t>Click to edit Master title style</a:t>
            </a:r>
          </a:p>
        </p:txBody>
      </p:sp>
      <p:sp>
        <p:nvSpPr>
          <p:cNvPr id="3" name="Subtitle 2"/>
          <p:cNvSpPr>
            <a:spLocks noGrp="1"/>
          </p:cNvSpPr>
          <p:nvPr>
            <p:ph type="subTitle" idx="1"/>
          </p:nvPr>
        </p:nvSpPr>
        <p:spPr>
          <a:xfrm>
            <a:off x="1524000" y="3719568"/>
            <a:ext cx="9144000" cy="1082939"/>
          </a:xfrm>
        </p:spPr>
        <p:txBody>
          <a:bodyPr/>
          <a:lstStyle>
            <a:lvl1pPr marL="0" indent="0" algn="ctr">
              <a:spcBef>
                <a:spcPts val="1000"/>
              </a:spcBef>
              <a:buNone/>
              <a:defRPr sz="2400">
                <a:effectLst>
                  <a:outerShdw blurRad="50800" algn="ctr" rotWithShape="0">
                    <a:prstClr val="black">
                      <a:alpha val="35000"/>
                    </a:prstClr>
                  </a:outerShdw>
                </a:effectLs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9217887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a:t>Children, Young People and Families</a:t>
            </a:r>
          </a:p>
        </p:txBody>
      </p:sp>
      <p:sp>
        <p:nvSpPr>
          <p:cNvPr id="4" name="Date Placeholder 3"/>
          <p:cNvSpPr>
            <a:spLocks noGrp="1"/>
          </p:cNvSpPr>
          <p:nvPr>
            <p:ph type="dt" sz="half" idx="10"/>
          </p:nvPr>
        </p:nvSpPr>
        <p:spPr/>
        <p:txBody>
          <a:bodyPr/>
          <a:lstStyle/>
          <a:p>
            <a:fld id="{E6FFA8D6-61CB-47CF-BA93-9D77189827BB}" type="datetime1">
              <a:rPr lang="en-US" smtClean="0"/>
              <a:t>6/23/2023</a:t>
            </a:fld>
            <a:endParaRPr lang="en-US"/>
          </a:p>
        </p:txBody>
      </p:sp>
      <p:sp>
        <p:nvSpPr>
          <p:cNvPr id="6" name="Slide Number Placeholder 5"/>
          <p:cNvSpPr>
            <a:spLocks noGrp="1"/>
          </p:cNvSpPr>
          <p:nvPr>
            <p:ph type="sldNum" sz="quarter" idx="12"/>
          </p:nvPr>
        </p:nvSpPr>
        <p:spPr/>
        <p:txBody>
          <a:bodyPr/>
          <a:lstStyle/>
          <a:p>
            <a:fld id="{484FD59D-33F1-4A76-843D-E67207CAFE54}" type="slidenum">
              <a:rPr lang="en-US" smtClean="0"/>
              <a:t>‹#›</a:t>
            </a:fld>
            <a:endParaRPr lang="en-US"/>
          </a:p>
        </p:txBody>
      </p:sp>
    </p:spTree>
    <p:extLst>
      <p:ext uri="{BB962C8B-B14F-4D97-AF65-F5344CB8AC3E}">
        <p14:creationId xmlns:p14="http://schemas.microsoft.com/office/powerpoint/2010/main" val="3264311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4" name="Group 83"/>
          <p:cNvGrpSpPr/>
          <p:nvPr/>
        </p:nvGrpSpPr>
        <p:grpSpPr>
          <a:xfrm>
            <a:off x="-111192" y="56187"/>
            <a:ext cx="1187090" cy="6801813"/>
            <a:chOff x="-111192" y="56187"/>
            <a:chExt cx="1187090" cy="6801813"/>
          </a:xfrm>
        </p:grpSpPr>
        <p:sp>
          <p:nvSpPr>
            <p:cNvPr id="7" name="Freeform 6"/>
            <p:cNvSpPr>
              <a:spLocks/>
            </p:cNvSpPr>
            <p:nvPr/>
          </p:nvSpPr>
          <p:spPr bwMode="auto">
            <a:xfrm rot="21370907">
              <a:off x="309865" y="3163138"/>
              <a:ext cx="115581" cy="111454"/>
            </a:xfrm>
            <a:custGeom>
              <a:avLst/>
              <a:gdLst>
                <a:gd name="T0" fmla="*/ 28 w 36"/>
                <a:gd name="T1" fmla="*/ 7 h 35"/>
                <a:gd name="T2" fmla="*/ 30 w 36"/>
                <a:gd name="T3" fmla="*/ 29 h 35"/>
                <a:gd name="T4" fmla="*/ 8 w 36"/>
                <a:gd name="T5" fmla="*/ 27 h 35"/>
                <a:gd name="T6" fmla="*/ 6 w 36"/>
                <a:gd name="T7" fmla="*/ 5 h 35"/>
                <a:gd name="T8" fmla="*/ 28 w 36"/>
                <a:gd name="T9" fmla="*/ 7 h 35"/>
              </a:gdLst>
              <a:ahLst/>
              <a:cxnLst>
                <a:cxn ang="0">
                  <a:pos x="T0" y="T1"/>
                </a:cxn>
                <a:cxn ang="0">
                  <a:pos x="T2" y="T3"/>
                </a:cxn>
                <a:cxn ang="0">
                  <a:pos x="T4" y="T5"/>
                </a:cxn>
                <a:cxn ang="0">
                  <a:pos x="T6" y="T7"/>
                </a:cxn>
                <a:cxn ang="0">
                  <a:pos x="T8" y="T9"/>
                </a:cxn>
              </a:cxnLst>
              <a:rect l="0" t="0" r="r" b="b"/>
              <a:pathLst>
                <a:path w="36" h="35">
                  <a:moveTo>
                    <a:pt x="28" y="7"/>
                  </a:moveTo>
                  <a:cubicBezTo>
                    <a:pt x="35" y="13"/>
                    <a:pt x="36" y="23"/>
                    <a:pt x="30" y="29"/>
                  </a:cubicBezTo>
                  <a:cubicBezTo>
                    <a:pt x="24" y="35"/>
                    <a:pt x="14" y="34"/>
                    <a:pt x="8" y="27"/>
                  </a:cubicBezTo>
                  <a:cubicBezTo>
                    <a:pt x="1" y="21"/>
                    <a:pt x="0" y="11"/>
                    <a:pt x="6" y="5"/>
                  </a:cubicBezTo>
                  <a:cubicBezTo>
                    <a:pt x="12" y="0"/>
                    <a:pt x="22" y="0"/>
                    <a:pt x="28" y="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Oval 33"/>
            <p:cNvSpPr>
              <a:spLocks noChangeArrowheads="1"/>
            </p:cNvSpPr>
            <p:nvPr/>
          </p:nvSpPr>
          <p:spPr bwMode="auto">
            <a:xfrm rot="21370907">
              <a:off x="156317" y="389499"/>
              <a:ext cx="107325" cy="90813"/>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9" name="Group 8"/>
            <p:cNvGrpSpPr/>
            <p:nvPr/>
          </p:nvGrpSpPr>
          <p:grpSpPr>
            <a:xfrm rot="21351673">
              <a:off x="188910" y="3285460"/>
              <a:ext cx="886988" cy="656333"/>
              <a:chOff x="452438" y="3540125"/>
              <a:chExt cx="750888" cy="555625"/>
            </a:xfrm>
          </p:grpSpPr>
          <p:sp>
            <p:nvSpPr>
              <p:cNvPr id="10" name="Freeform 9"/>
              <p:cNvSpPr>
                <a:spLocks/>
              </p:cNvSpPr>
              <p:nvPr/>
            </p:nvSpPr>
            <p:spPr bwMode="auto">
              <a:xfrm flipH="1">
                <a:off x="546100" y="3540125"/>
                <a:ext cx="657226" cy="555625"/>
              </a:xfrm>
              <a:custGeom>
                <a:avLst/>
                <a:gdLst>
                  <a:gd name="T0" fmla="*/ 265 w 267"/>
                  <a:gd name="T1" fmla="*/ 93 h 227"/>
                  <a:gd name="T2" fmla="*/ 192 w 267"/>
                  <a:gd name="T3" fmla="*/ 3 h 227"/>
                  <a:gd name="T4" fmla="*/ 130 w 267"/>
                  <a:gd name="T5" fmla="*/ 64 h 227"/>
                  <a:gd name="T6" fmla="*/ 52 w 267"/>
                  <a:gd name="T7" fmla="*/ 86 h 227"/>
                  <a:gd name="T8" fmla="*/ 208 w 267"/>
                  <a:gd name="T9" fmla="*/ 200 h 227"/>
                  <a:gd name="T10" fmla="*/ 265 w 267"/>
                  <a:gd name="T11" fmla="*/ 93 h 227"/>
                </a:gdLst>
                <a:ahLst/>
                <a:cxnLst>
                  <a:cxn ang="0">
                    <a:pos x="T0" y="T1"/>
                  </a:cxn>
                  <a:cxn ang="0">
                    <a:pos x="T2" y="T3"/>
                  </a:cxn>
                  <a:cxn ang="0">
                    <a:pos x="T4" y="T5"/>
                  </a:cxn>
                  <a:cxn ang="0">
                    <a:pos x="T6" y="T7"/>
                  </a:cxn>
                  <a:cxn ang="0">
                    <a:pos x="T8" y="T9"/>
                  </a:cxn>
                  <a:cxn ang="0">
                    <a:pos x="T10" y="T11"/>
                  </a:cxn>
                </a:cxnLst>
                <a:rect l="0" t="0" r="r" b="b"/>
                <a:pathLst>
                  <a:path w="267" h="227">
                    <a:moveTo>
                      <a:pt x="265" y="93"/>
                    </a:moveTo>
                    <a:cubicBezTo>
                      <a:pt x="263" y="39"/>
                      <a:pt x="218" y="0"/>
                      <a:pt x="192" y="3"/>
                    </a:cubicBezTo>
                    <a:cubicBezTo>
                      <a:pt x="151" y="8"/>
                      <a:pt x="133" y="33"/>
                      <a:pt x="130" y="64"/>
                    </a:cubicBezTo>
                    <a:cubicBezTo>
                      <a:pt x="95" y="57"/>
                      <a:pt x="61" y="69"/>
                      <a:pt x="52" y="86"/>
                    </a:cubicBezTo>
                    <a:cubicBezTo>
                      <a:pt x="0" y="183"/>
                      <a:pt x="156" y="227"/>
                      <a:pt x="208" y="200"/>
                    </a:cubicBezTo>
                    <a:cubicBezTo>
                      <a:pt x="232" y="195"/>
                      <a:pt x="267" y="136"/>
                      <a:pt x="265" y="93"/>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10"/>
              <p:cNvSpPr>
                <a:spLocks/>
              </p:cNvSpPr>
              <p:nvPr/>
            </p:nvSpPr>
            <p:spPr bwMode="auto">
              <a:xfrm flipH="1">
                <a:off x="452438" y="3581400"/>
                <a:ext cx="735013" cy="509587"/>
              </a:xfrm>
              <a:custGeom>
                <a:avLst/>
                <a:gdLst>
                  <a:gd name="T0" fmla="*/ 291 w 299"/>
                  <a:gd name="T1" fmla="*/ 15 h 208"/>
                  <a:gd name="T2" fmla="*/ 201 w 299"/>
                  <a:gd name="T3" fmla="*/ 160 h 208"/>
                  <a:gd name="T4" fmla="*/ 176 w 299"/>
                  <a:gd name="T5" fmla="*/ 94 h 208"/>
                  <a:gd name="T6" fmla="*/ 108 w 299"/>
                  <a:gd name="T7" fmla="*/ 20 h 208"/>
                  <a:gd name="T8" fmla="*/ 176 w 299"/>
                  <a:gd name="T9" fmla="*/ 172 h 208"/>
                  <a:gd name="T10" fmla="*/ 107 w 299"/>
                  <a:gd name="T11" fmla="*/ 150 h 208"/>
                  <a:gd name="T12" fmla="*/ 6 w 299"/>
                  <a:gd name="T13" fmla="*/ 157 h 208"/>
                  <a:gd name="T14" fmla="*/ 199 w 299"/>
                  <a:gd name="T15" fmla="*/ 192 h 208"/>
                  <a:gd name="T16" fmla="*/ 203 w 299"/>
                  <a:gd name="T17" fmla="*/ 192 h 208"/>
                  <a:gd name="T18" fmla="*/ 205 w 299"/>
                  <a:gd name="T19" fmla="*/ 189 h 208"/>
                  <a:gd name="T20" fmla="*/ 267 w 299"/>
                  <a:gd name="T21" fmla="*/ 113 h 208"/>
                  <a:gd name="T22" fmla="*/ 291 w 299"/>
                  <a:gd name="T23" fmla="*/ 15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9" h="208">
                    <a:moveTo>
                      <a:pt x="291" y="15"/>
                    </a:moveTo>
                    <a:cubicBezTo>
                      <a:pt x="262" y="0"/>
                      <a:pt x="214" y="106"/>
                      <a:pt x="201" y="160"/>
                    </a:cubicBezTo>
                    <a:cubicBezTo>
                      <a:pt x="196" y="140"/>
                      <a:pt x="186" y="115"/>
                      <a:pt x="176" y="94"/>
                    </a:cubicBezTo>
                    <a:cubicBezTo>
                      <a:pt x="150" y="46"/>
                      <a:pt x="116" y="15"/>
                      <a:pt x="108" y="20"/>
                    </a:cubicBezTo>
                    <a:cubicBezTo>
                      <a:pt x="80" y="36"/>
                      <a:pt x="138" y="130"/>
                      <a:pt x="176" y="172"/>
                    </a:cubicBezTo>
                    <a:cubicBezTo>
                      <a:pt x="157" y="164"/>
                      <a:pt x="130" y="154"/>
                      <a:pt x="107" y="150"/>
                    </a:cubicBezTo>
                    <a:cubicBezTo>
                      <a:pt x="53" y="140"/>
                      <a:pt x="7" y="148"/>
                      <a:pt x="6" y="157"/>
                    </a:cubicBezTo>
                    <a:cubicBezTo>
                      <a:pt x="0" y="197"/>
                      <a:pt x="179" y="208"/>
                      <a:pt x="199" y="192"/>
                    </a:cubicBezTo>
                    <a:cubicBezTo>
                      <a:pt x="200" y="193"/>
                      <a:pt x="202" y="193"/>
                      <a:pt x="203" y="192"/>
                    </a:cubicBezTo>
                    <a:cubicBezTo>
                      <a:pt x="204" y="192"/>
                      <a:pt x="205" y="191"/>
                      <a:pt x="205" y="189"/>
                    </a:cubicBezTo>
                    <a:cubicBezTo>
                      <a:pt x="218" y="182"/>
                      <a:pt x="249" y="146"/>
                      <a:pt x="267" y="113"/>
                    </a:cubicBezTo>
                    <a:cubicBezTo>
                      <a:pt x="292" y="65"/>
                      <a:pt x="299" y="19"/>
                      <a:pt x="291" y="15"/>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2" name="Freeform 11"/>
            <p:cNvSpPr>
              <a:spLocks/>
            </p:cNvSpPr>
            <p:nvPr/>
          </p:nvSpPr>
          <p:spPr bwMode="auto">
            <a:xfrm rot="21370907">
              <a:off x="40737" y="3810995"/>
              <a:ext cx="338487" cy="336423"/>
            </a:xfrm>
            <a:custGeom>
              <a:avLst/>
              <a:gdLst>
                <a:gd name="T0" fmla="*/ 50 w 106"/>
                <a:gd name="T1" fmla="*/ 0 h 106"/>
                <a:gd name="T2" fmla="*/ 50 w 106"/>
                <a:gd name="T3" fmla="*/ 0 h 106"/>
                <a:gd name="T4" fmla="*/ 42 w 106"/>
                <a:gd name="T5" fmla="*/ 12 h 106"/>
                <a:gd name="T6" fmla="*/ 32 w 106"/>
                <a:gd name="T7" fmla="*/ 5 h 106"/>
                <a:gd name="T8" fmla="*/ 30 w 106"/>
                <a:gd name="T9" fmla="*/ 5 h 106"/>
                <a:gd name="T10" fmla="*/ 28 w 106"/>
                <a:gd name="T11" fmla="*/ 22 h 106"/>
                <a:gd name="T12" fmla="*/ 16 w 106"/>
                <a:gd name="T13" fmla="*/ 19 h 106"/>
                <a:gd name="T14" fmla="*/ 11 w 106"/>
                <a:gd name="T15" fmla="*/ 21 h 106"/>
                <a:gd name="T16" fmla="*/ 17 w 106"/>
                <a:gd name="T17" fmla="*/ 38 h 106"/>
                <a:gd name="T18" fmla="*/ 1 w 106"/>
                <a:gd name="T19" fmla="*/ 45 h 106"/>
                <a:gd name="T20" fmla="*/ 8 w 106"/>
                <a:gd name="T21" fmla="*/ 54 h 106"/>
                <a:gd name="T22" fmla="*/ 1 w 106"/>
                <a:gd name="T23" fmla="*/ 63 h 106"/>
                <a:gd name="T24" fmla="*/ 21 w 106"/>
                <a:gd name="T25" fmla="*/ 70 h 106"/>
                <a:gd name="T26" fmla="*/ 15 w 106"/>
                <a:gd name="T27" fmla="*/ 91 h 106"/>
                <a:gd name="T28" fmla="*/ 19 w 106"/>
                <a:gd name="T29" fmla="*/ 92 h 106"/>
                <a:gd name="T30" fmla="*/ 30 w 106"/>
                <a:gd name="T31" fmla="*/ 88 h 106"/>
                <a:gd name="T32" fmla="*/ 34 w 106"/>
                <a:gd name="T33" fmla="*/ 103 h 106"/>
                <a:gd name="T34" fmla="*/ 35 w 106"/>
                <a:gd name="T35" fmla="*/ 103 h 106"/>
                <a:gd name="T36" fmla="*/ 47 w 106"/>
                <a:gd name="T37" fmla="*/ 94 h 106"/>
                <a:gd name="T38" fmla="*/ 56 w 106"/>
                <a:gd name="T39" fmla="*/ 106 h 106"/>
                <a:gd name="T40" fmla="*/ 57 w 106"/>
                <a:gd name="T41" fmla="*/ 106 h 106"/>
                <a:gd name="T42" fmla="*/ 64 w 106"/>
                <a:gd name="T43" fmla="*/ 95 h 106"/>
                <a:gd name="T44" fmla="*/ 75 w 106"/>
                <a:gd name="T45" fmla="*/ 101 h 106"/>
                <a:gd name="T46" fmla="*/ 77 w 106"/>
                <a:gd name="T47" fmla="*/ 101 h 106"/>
                <a:gd name="T48" fmla="*/ 79 w 106"/>
                <a:gd name="T49" fmla="*/ 84 h 106"/>
                <a:gd name="T50" fmla="*/ 91 w 106"/>
                <a:gd name="T51" fmla="*/ 87 h 106"/>
                <a:gd name="T52" fmla="*/ 96 w 106"/>
                <a:gd name="T53" fmla="*/ 85 h 106"/>
                <a:gd name="T54" fmla="*/ 89 w 106"/>
                <a:gd name="T55" fmla="*/ 68 h 106"/>
                <a:gd name="T56" fmla="*/ 106 w 106"/>
                <a:gd name="T57" fmla="*/ 61 h 106"/>
                <a:gd name="T58" fmla="*/ 98 w 106"/>
                <a:gd name="T59" fmla="*/ 52 h 106"/>
                <a:gd name="T60" fmla="*/ 106 w 106"/>
                <a:gd name="T61" fmla="*/ 43 h 106"/>
                <a:gd name="T62" fmla="*/ 85 w 106"/>
                <a:gd name="T63" fmla="*/ 36 h 106"/>
                <a:gd name="T64" fmla="*/ 91 w 106"/>
                <a:gd name="T65" fmla="*/ 16 h 106"/>
                <a:gd name="T66" fmla="*/ 88 w 106"/>
                <a:gd name="T67" fmla="*/ 15 h 106"/>
                <a:gd name="T68" fmla="*/ 76 w 106"/>
                <a:gd name="T69" fmla="*/ 18 h 106"/>
                <a:gd name="T70" fmla="*/ 73 w 106"/>
                <a:gd name="T71" fmla="*/ 4 h 106"/>
                <a:gd name="T72" fmla="*/ 71 w 106"/>
                <a:gd name="T73" fmla="*/ 3 h 106"/>
                <a:gd name="T74" fmla="*/ 60 w 106"/>
                <a:gd name="T75" fmla="*/ 12 h 106"/>
                <a:gd name="T76" fmla="*/ 50 w 106"/>
                <a:gd name="T7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6" h="106">
                  <a:moveTo>
                    <a:pt x="50" y="0"/>
                  </a:moveTo>
                  <a:cubicBezTo>
                    <a:pt x="50" y="0"/>
                    <a:pt x="50" y="0"/>
                    <a:pt x="50" y="0"/>
                  </a:cubicBezTo>
                  <a:cubicBezTo>
                    <a:pt x="47" y="0"/>
                    <a:pt x="44" y="5"/>
                    <a:pt x="42" y="12"/>
                  </a:cubicBezTo>
                  <a:cubicBezTo>
                    <a:pt x="38" y="7"/>
                    <a:pt x="34" y="5"/>
                    <a:pt x="32" y="5"/>
                  </a:cubicBezTo>
                  <a:cubicBezTo>
                    <a:pt x="31" y="5"/>
                    <a:pt x="30" y="5"/>
                    <a:pt x="30" y="5"/>
                  </a:cubicBezTo>
                  <a:cubicBezTo>
                    <a:pt x="27" y="7"/>
                    <a:pt x="26" y="13"/>
                    <a:pt x="28" y="22"/>
                  </a:cubicBezTo>
                  <a:cubicBezTo>
                    <a:pt x="23" y="20"/>
                    <a:pt x="19" y="19"/>
                    <a:pt x="16" y="19"/>
                  </a:cubicBezTo>
                  <a:cubicBezTo>
                    <a:pt x="13" y="19"/>
                    <a:pt x="12" y="20"/>
                    <a:pt x="11" y="21"/>
                  </a:cubicBezTo>
                  <a:cubicBezTo>
                    <a:pt x="8" y="24"/>
                    <a:pt x="11" y="30"/>
                    <a:pt x="17" y="38"/>
                  </a:cubicBezTo>
                  <a:cubicBezTo>
                    <a:pt x="7" y="39"/>
                    <a:pt x="1" y="42"/>
                    <a:pt x="1" y="45"/>
                  </a:cubicBezTo>
                  <a:cubicBezTo>
                    <a:pt x="0" y="48"/>
                    <a:pt x="3" y="51"/>
                    <a:pt x="8" y="54"/>
                  </a:cubicBezTo>
                  <a:cubicBezTo>
                    <a:pt x="3" y="57"/>
                    <a:pt x="0" y="61"/>
                    <a:pt x="1" y="63"/>
                  </a:cubicBezTo>
                  <a:cubicBezTo>
                    <a:pt x="2" y="67"/>
                    <a:pt x="10" y="70"/>
                    <a:pt x="21" y="70"/>
                  </a:cubicBezTo>
                  <a:cubicBezTo>
                    <a:pt x="15" y="80"/>
                    <a:pt x="12" y="88"/>
                    <a:pt x="15" y="91"/>
                  </a:cubicBezTo>
                  <a:cubicBezTo>
                    <a:pt x="16" y="91"/>
                    <a:pt x="17" y="92"/>
                    <a:pt x="19" y="92"/>
                  </a:cubicBezTo>
                  <a:cubicBezTo>
                    <a:pt x="22" y="92"/>
                    <a:pt x="26" y="91"/>
                    <a:pt x="30" y="88"/>
                  </a:cubicBezTo>
                  <a:cubicBezTo>
                    <a:pt x="30" y="96"/>
                    <a:pt x="31" y="102"/>
                    <a:pt x="34" y="103"/>
                  </a:cubicBezTo>
                  <a:cubicBezTo>
                    <a:pt x="34" y="103"/>
                    <a:pt x="35" y="103"/>
                    <a:pt x="35" y="103"/>
                  </a:cubicBezTo>
                  <a:cubicBezTo>
                    <a:pt x="38" y="103"/>
                    <a:pt x="42" y="100"/>
                    <a:pt x="47" y="94"/>
                  </a:cubicBezTo>
                  <a:cubicBezTo>
                    <a:pt x="50" y="102"/>
                    <a:pt x="53" y="106"/>
                    <a:pt x="56" y="106"/>
                  </a:cubicBezTo>
                  <a:cubicBezTo>
                    <a:pt x="56" y="106"/>
                    <a:pt x="57" y="106"/>
                    <a:pt x="57" y="106"/>
                  </a:cubicBezTo>
                  <a:cubicBezTo>
                    <a:pt x="60" y="106"/>
                    <a:pt x="62" y="102"/>
                    <a:pt x="64" y="95"/>
                  </a:cubicBezTo>
                  <a:cubicBezTo>
                    <a:pt x="69" y="99"/>
                    <a:pt x="72" y="101"/>
                    <a:pt x="75" y="101"/>
                  </a:cubicBezTo>
                  <a:cubicBezTo>
                    <a:pt x="76" y="101"/>
                    <a:pt x="76" y="101"/>
                    <a:pt x="77" y="101"/>
                  </a:cubicBezTo>
                  <a:cubicBezTo>
                    <a:pt x="80" y="99"/>
                    <a:pt x="81" y="93"/>
                    <a:pt x="79" y="84"/>
                  </a:cubicBezTo>
                  <a:cubicBezTo>
                    <a:pt x="84" y="86"/>
                    <a:pt x="88" y="87"/>
                    <a:pt x="91" y="87"/>
                  </a:cubicBezTo>
                  <a:cubicBezTo>
                    <a:pt x="93" y="87"/>
                    <a:pt x="95" y="87"/>
                    <a:pt x="96" y="85"/>
                  </a:cubicBezTo>
                  <a:cubicBezTo>
                    <a:pt x="98" y="82"/>
                    <a:pt x="95" y="76"/>
                    <a:pt x="89" y="68"/>
                  </a:cubicBezTo>
                  <a:cubicBezTo>
                    <a:pt x="99" y="67"/>
                    <a:pt x="105" y="65"/>
                    <a:pt x="106" y="61"/>
                  </a:cubicBezTo>
                  <a:cubicBezTo>
                    <a:pt x="106" y="58"/>
                    <a:pt x="104" y="55"/>
                    <a:pt x="98" y="52"/>
                  </a:cubicBezTo>
                  <a:cubicBezTo>
                    <a:pt x="103" y="49"/>
                    <a:pt x="106" y="46"/>
                    <a:pt x="106" y="43"/>
                  </a:cubicBezTo>
                  <a:cubicBezTo>
                    <a:pt x="105" y="39"/>
                    <a:pt x="97" y="37"/>
                    <a:pt x="85" y="36"/>
                  </a:cubicBezTo>
                  <a:cubicBezTo>
                    <a:pt x="92" y="27"/>
                    <a:pt x="94" y="19"/>
                    <a:pt x="91" y="16"/>
                  </a:cubicBezTo>
                  <a:cubicBezTo>
                    <a:pt x="90" y="15"/>
                    <a:pt x="89" y="15"/>
                    <a:pt x="88" y="15"/>
                  </a:cubicBezTo>
                  <a:cubicBezTo>
                    <a:pt x="85" y="15"/>
                    <a:pt x="81" y="16"/>
                    <a:pt x="76" y="18"/>
                  </a:cubicBezTo>
                  <a:cubicBezTo>
                    <a:pt x="77" y="10"/>
                    <a:pt x="76" y="5"/>
                    <a:pt x="73" y="4"/>
                  </a:cubicBezTo>
                  <a:cubicBezTo>
                    <a:pt x="72" y="3"/>
                    <a:pt x="72" y="3"/>
                    <a:pt x="71" y="3"/>
                  </a:cubicBezTo>
                  <a:cubicBezTo>
                    <a:pt x="68" y="3"/>
                    <a:pt x="64" y="7"/>
                    <a:pt x="60" y="12"/>
                  </a:cubicBezTo>
                  <a:cubicBezTo>
                    <a:pt x="57" y="5"/>
                    <a:pt x="54" y="0"/>
                    <a:pt x="5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2"/>
            <p:cNvSpPr>
              <a:spLocks/>
            </p:cNvSpPr>
            <p:nvPr/>
          </p:nvSpPr>
          <p:spPr bwMode="auto">
            <a:xfrm rot="1029304">
              <a:off x="-5757" y="2131015"/>
              <a:ext cx="717568" cy="786784"/>
            </a:xfrm>
            <a:custGeom>
              <a:avLst/>
              <a:gdLst>
                <a:gd name="connsiteX0" fmla="*/ 624166 w 717568"/>
                <a:gd name="connsiteY0" fmla="*/ 7939 h 786784"/>
                <a:gd name="connsiteX1" fmla="*/ 680993 w 717568"/>
                <a:gd name="connsiteY1" fmla="*/ 7779 h 786784"/>
                <a:gd name="connsiteX2" fmla="*/ 244665 w 717568"/>
                <a:gd name="connsiteY2" fmla="*/ 782347 h 786784"/>
                <a:gd name="connsiteX3" fmla="*/ 109114 w 717568"/>
                <a:gd name="connsiteY3" fmla="*/ 756152 h 786784"/>
                <a:gd name="connsiteX4" fmla="*/ 99313 w 717568"/>
                <a:gd name="connsiteY4" fmla="*/ 749712 h 786784"/>
                <a:gd name="connsiteX5" fmla="*/ 0 w 717568"/>
                <a:gd name="connsiteY5" fmla="*/ 427989 h 786784"/>
                <a:gd name="connsiteX6" fmla="*/ 3400 w 717568"/>
                <a:gd name="connsiteY6" fmla="*/ 430734 h 786784"/>
                <a:gd name="connsiteX7" fmla="*/ 260064 w 717568"/>
                <a:gd name="connsiteY7" fmla="*/ 731389 h 786784"/>
                <a:gd name="connsiteX8" fmla="*/ 624166 w 717568"/>
                <a:gd name="connsiteY8" fmla="*/ 7939 h 786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17568" h="786784">
                  <a:moveTo>
                    <a:pt x="624166" y="7939"/>
                  </a:moveTo>
                  <a:cubicBezTo>
                    <a:pt x="643937" y="-2174"/>
                    <a:pt x="663027" y="-3050"/>
                    <a:pt x="680993" y="7779"/>
                  </a:cubicBezTo>
                  <a:cubicBezTo>
                    <a:pt x="870924" y="119888"/>
                    <a:pt x="260065" y="848593"/>
                    <a:pt x="244665" y="782347"/>
                  </a:cubicBezTo>
                  <a:cubicBezTo>
                    <a:pt x="206165" y="793813"/>
                    <a:pt x="158682" y="782347"/>
                    <a:pt x="109114" y="756152"/>
                  </a:cubicBezTo>
                  <a:lnTo>
                    <a:pt x="99313" y="749712"/>
                  </a:lnTo>
                  <a:lnTo>
                    <a:pt x="0" y="427989"/>
                  </a:lnTo>
                  <a:lnTo>
                    <a:pt x="3400" y="430734"/>
                  </a:lnTo>
                  <a:cubicBezTo>
                    <a:pt x="113766" y="527555"/>
                    <a:pt x="231831" y="660047"/>
                    <a:pt x="260064" y="731389"/>
                  </a:cubicBezTo>
                  <a:cubicBezTo>
                    <a:pt x="313964" y="602081"/>
                    <a:pt x="485768" y="78723"/>
                    <a:pt x="624166" y="7939"/>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4" name="Freeform 13"/>
            <p:cNvSpPr>
              <a:spLocks/>
            </p:cNvSpPr>
            <p:nvPr/>
          </p:nvSpPr>
          <p:spPr bwMode="auto">
            <a:xfrm rot="229093" flipH="1">
              <a:off x="363693" y="5127408"/>
              <a:ext cx="115581" cy="111454"/>
            </a:xfrm>
            <a:custGeom>
              <a:avLst/>
              <a:gdLst>
                <a:gd name="T0" fmla="*/ 28 w 36"/>
                <a:gd name="T1" fmla="*/ 7 h 35"/>
                <a:gd name="T2" fmla="*/ 30 w 36"/>
                <a:gd name="T3" fmla="*/ 29 h 35"/>
                <a:gd name="T4" fmla="*/ 8 w 36"/>
                <a:gd name="T5" fmla="*/ 27 h 35"/>
                <a:gd name="T6" fmla="*/ 6 w 36"/>
                <a:gd name="T7" fmla="*/ 5 h 35"/>
                <a:gd name="T8" fmla="*/ 28 w 36"/>
                <a:gd name="T9" fmla="*/ 7 h 35"/>
              </a:gdLst>
              <a:ahLst/>
              <a:cxnLst>
                <a:cxn ang="0">
                  <a:pos x="T0" y="T1"/>
                </a:cxn>
                <a:cxn ang="0">
                  <a:pos x="T2" y="T3"/>
                </a:cxn>
                <a:cxn ang="0">
                  <a:pos x="T4" y="T5"/>
                </a:cxn>
                <a:cxn ang="0">
                  <a:pos x="T6" y="T7"/>
                </a:cxn>
                <a:cxn ang="0">
                  <a:pos x="T8" y="T9"/>
                </a:cxn>
              </a:cxnLst>
              <a:rect l="0" t="0" r="r" b="b"/>
              <a:pathLst>
                <a:path w="36" h="35">
                  <a:moveTo>
                    <a:pt x="28" y="7"/>
                  </a:moveTo>
                  <a:cubicBezTo>
                    <a:pt x="35" y="13"/>
                    <a:pt x="36" y="23"/>
                    <a:pt x="30" y="29"/>
                  </a:cubicBezTo>
                  <a:cubicBezTo>
                    <a:pt x="24" y="35"/>
                    <a:pt x="14" y="34"/>
                    <a:pt x="8" y="27"/>
                  </a:cubicBezTo>
                  <a:cubicBezTo>
                    <a:pt x="1" y="21"/>
                    <a:pt x="0" y="11"/>
                    <a:pt x="6" y="5"/>
                  </a:cubicBezTo>
                  <a:cubicBezTo>
                    <a:pt x="12" y="0"/>
                    <a:pt x="22" y="0"/>
                    <a:pt x="28" y="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4"/>
            <p:cNvSpPr>
              <a:spLocks/>
            </p:cNvSpPr>
            <p:nvPr/>
          </p:nvSpPr>
          <p:spPr bwMode="auto">
            <a:xfrm rot="229093" flipH="1">
              <a:off x="820539" y="6496790"/>
              <a:ext cx="130517" cy="129721"/>
            </a:xfrm>
            <a:custGeom>
              <a:avLst/>
              <a:gdLst>
                <a:gd name="T0" fmla="*/ 50 w 106"/>
                <a:gd name="T1" fmla="*/ 0 h 106"/>
                <a:gd name="T2" fmla="*/ 50 w 106"/>
                <a:gd name="T3" fmla="*/ 0 h 106"/>
                <a:gd name="T4" fmla="*/ 42 w 106"/>
                <a:gd name="T5" fmla="*/ 12 h 106"/>
                <a:gd name="T6" fmla="*/ 32 w 106"/>
                <a:gd name="T7" fmla="*/ 5 h 106"/>
                <a:gd name="T8" fmla="*/ 30 w 106"/>
                <a:gd name="T9" fmla="*/ 5 h 106"/>
                <a:gd name="T10" fmla="*/ 28 w 106"/>
                <a:gd name="T11" fmla="*/ 22 h 106"/>
                <a:gd name="T12" fmla="*/ 16 w 106"/>
                <a:gd name="T13" fmla="*/ 19 h 106"/>
                <a:gd name="T14" fmla="*/ 11 w 106"/>
                <a:gd name="T15" fmla="*/ 21 h 106"/>
                <a:gd name="T16" fmla="*/ 17 w 106"/>
                <a:gd name="T17" fmla="*/ 38 h 106"/>
                <a:gd name="T18" fmla="*/ 1 w 106"/>
                <a:gd name="T19" fmla="*/ 45 h 106"/>
                <a:gd name="T20" fmla="*/ 8 w 106"/>
                <a:gd name="T21" fmla="*/ 54 h 106"/>
                <a:gd name="T22" fmla="*/ 1 w 106"/>
                <a:gd name="T23" fmla="*/ 63 h 106"/>
                <a:gd name="T24" fmla="*/ 21 w 106"/>
                <a:gd name="T25" fmla="*/ 70 h 106"/>
                <a:gd name="T26" fmla="*/ 15 w 106"/>
                <a:gd name="T27" fmla="*/ 91 h 106"/>
                <a:gd name="T28" fmla="*/ 19 w 106"/>
                <a:gd name="T29" fmla="*/ 92 h 106"/>
                <a:gd name="T30" fmla="*/ 30 w 106"/>
                <a:gd name="T31" fmla="*/ 88 h 106"/>
                <a:gd name="T32" fmla="*/ 34 w 106"/>
                <a:gd name="T33" fmla="*/ 103 h 106"/>
                <a:gd name="T34" fmla="*/ 35 w 106"/>
                <a:gd name="T35" fmla="*/ 103 h 106"/>
                <a:gd name="T36" fmla="*/ 47 w 106"/>
                <a:gd name="T37" fmla="*/ 94 h 106"/>
                <a:gd name="T38" fmla="*/ 56 w 106"/>
                <a:gd name="T39" fmla="*/ 106 h 106"/>
                <a:gd name="T40" fmla="*/ 57 w 106"/>
                <a:gd name="T41" fmla="*/ 106 h 106"/>
                <a:gd name="T42" fmla="*/ 64 w 106"/>
                <a:gd name="T43" fmla="*/ 95 h 106"/>
                <a:gd name="T44" fmla="*/ 75 w 106"/>
                <a:gd name="T45" fmla="*/ 101 h 106"/>
                <a:gd name="T46" fmla="*/ 77 w 106"/>
                <a:gd name="T47" fmla="*/ 101 h 106"/>
                <a:gd name="T48" fmla="*/ 79 w 106"/>
                <a:gd name="T49" fmla="*/ 84 h 106"/>
                <a:gd name="T50" fmla="*/ 91 w 106"/>
                <a:gd name="T51" fmla="*/ 87 h 106"/>
                <a:gd name="T52" fmla="*/ 96 w 106"/>
                <a:gd name="T53" fmla="*/ 85 h 106"/>
                <a:gd name="T54" fmla="*/ 89 w 106"/>
                <a:gd name="T55" fmla="*/ 68 h 106"/>
                <a:gd name="T56" fmla="*/ 106 w 106"/>
                <a:gd name="T57" fmla="*/ 61 h 106"/>
                <a:gd name="T58" fmla="*/ 98 w 106"/>
                <a:gd name="T59" fmla="*/ 52 h 106"/>
                <a:gd name="T60" fmla="*/ 106 w 106"/>
                <a:gd name="T61" fmla="*/ 43 h 106"/>
                <a:gd name="T62" fmla="*/ 85 w 106"/>
                <a:gd name="T63" fmla="*/ 36 h 106"/>
                <a:gd name="T64" fmla="*/ 91 w 106"/>
                <a:gd name="T65" fmla="*/ 16 h 106"/>
                <a:gd name="T66" fmla="*/ 88 w 106"/>
                <a:gd name="T67" fmla="*/ 15 h 106"/>
                <a:gd name="T68" fmla="*/ 76 w 106"/>
                <a:gd name="T69" fmla="*/ 18 h 106"/>
                <a:gd name="T70" fmla="*/ 73 w 106"/>
                <a:gd name="T71" fmla="*/ 4 h 106"/>
                <a:gd name="T72" fmla="*/ 71 w 106"/>
                <a:gd name="T73" fmla="*/ 3 h 106"/>
                <a:gd name="T74" fmla="*/ 60 w 106"/>
                <a:gd name="T75" fmla="*/ 12 h 106"/>
                <a:gd name="T76" fmla="*/ 50 w 106"/>
                <a:gd name="T7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6" h="106">
                  <a:moveTo>
                    <a:pt x="50" y="0"/>
                  </a:moveTo>
                  <a:cubicBezTo>
                    <a:pt x="50" y="0"/>
                    <a:pt x="50" y="0"/>
                    <a:pt x="50" y="0"/>
                  </a:cubicBezTo>
                  <a:cubicBezTo>
                    <a:pt x="47" y="0"/>
                    <a:pt x="44" y="5"/>
                    <a:pt x="42" y="12"/>
                  </a:cubicBezTo>
                  <a:cubicBezTo>
                    <a:pt x="38" y="7"/>
                    <a:pt x="34" y="5"/>
                    <a:pt x="32" y="5"/>
                  </a:cubicBezTo>
                  <a:cubicBezTo>
                    <a:pt x="31" y="5"/>
                    <a:pt x="30" y="5"/>
                    <a:pt x="30" y="5"/>
                  </a:cubicBezTo>
                  <a:cubicBezTo>
                    <a:pt x="27" y="7"/>
                    <a:pt x="26" y="13"/>
                    <a:pt x="28" y="22"/>
                  </a:cubicBezTo>
                  <a:cubicBezTo>
                    <a:pt x="23" y="20"/>
                    <a:pt x="19" y="19"/>
                    <a:pt x="16" y="19"/>
                  </a:cubicBezTo>
                  <a:cubicBezTo>
                    <a:pt x="13" y="19"/>
                    <a:pt x="12" y="20"/>
                    <a:pt x="11" y="21"/>
                  </a:cubicBezTo>
                  <a:cubicBezTo>
                    <a:pt x="8" y="24"/>
                    <a:pt x="11" y="30"/>
                    <a:pt x="17" y="38"/>
                  </a:cubicBezTo>
                  <a:cubicBezTo>
                    <a:pt x="7" y="39"/>
                    <a:pt x="1" y="42"/>
                    <a:pt x="1" y="45"/>
                  </a:cubicBezTo>
                  <a:cubicBezTo>
                    <a:pt x="0" y="48"/>
                    <a:pt x="3" y="51"/>
                    <a:pt x="8" y="54"/>
                  </a:cubicBezTo>
                  <a:cubicBezTo>
                    <a:pt x="3" y="57"/>
                    <a:pt x="0" y="61"/>
                    <a:pt x="1" y="63"/>
                  </a:cubicBezTo>
                  <a:cubicBezTo>
                    <a:pt x="2" y="67"/>
                    <a:pt x="10" y="70"/>
                    <a:pt x="21" y="70"/>
                  </a:cubicBezTo>
                  <a:cubicBezTo>
                    <a:pt x="15" y="80"/>
                    <a:pt x="12" y="88"/>
                    <a:pt x="15" y="91"/>
                  </a:cubicBezTo>
                  <a:cubicBezTo>
                    <a:pt x="16" y="91"/>
                    <a:pt x="17" y="92"/>
                    <a:pt x="19" y="92"/>
                  </a:cubicBezTo>
                  <a:cubicBezTo>
                    <a:pt x="22" y="92"/>
                    <a:pt x="26" y="91"/>
                    <a:pt x="30" y="88"/>
                  </a:cubicBezTo>
                  <a:cubicBezTo>
                    <a:pt x="30" y="96"/>
                    <a:pt x="31" y="102"/>
                    <a:pt x="34" y="103"/>
                  </a:cubicBezTo>
                  <a:cubicBezTo>
                    <a:pt x="34" y="103"/>
                    <a:pt x="35" y="103"/>
                    <a:pt x="35" y="103"/>
                  </a:cubicBezTo>
                  <a:cubicBezTo>
                    <a:pt x="38" y="103"/>
                    <a:pt x="42" y="100"/>
                    <a:pt x="47" y="94"/>
                  </a:cubicBezTo>
                  <a:cubicBezTo>
                    <a:pt x="50" y="102"/>
                    <a:pt x="53" y="106"/>
                    <a:pt x="56" y="106"/>
                  </a:cubicBezTo>
                  <a:cubicBezTo>
                    <a:pt x="56" y="106"/>
                    <a:pt x="57" y="106"/>
                    <a:pt x="57" y="106"/>
                  </a:cubicBezTo>
                  <a:cubicBezTo>
                    <a:pt x="60" y="106"/>
                    <a:pt x="62" y="102"/>
                    <a:pt x="64" y="95"/>
                  </a:cubicBezTo>
                  <a:cubicBezTo>
                    <a:pt x="69" y="99"/>
                    <a:pt x="72" y="101"/>
                    <a:pt x="75" y="101"/>
                  </a:cubicBezTo>
                  <a:cubicBezTo>
                    <a:pt x="76" y="101"/>
                    <a:pt x="76" y="101"/>
                    <a:pt x="77" y="101"/>
                  </a:cubicBezTo>
                  <a:cubicBezTo>
                    <a:pt x="80" y="99"/>
                    <a:pt x="81" y="93"/>
                    <a:pt x="79" y="84"/>
                  </a:cubicBezTo>
                  <a:cubicBezTo>
                    <a:pt x="84" y="86"/>
                    <a:pt x="88" y="87"/>
                    <a:pt x="91" y="87"/>
                  </a:cubicBezTo>
                  <a:cubicBezTo>
                    <a:pt x="93" y="87"/>
                    <a:pt x="95" y="87"/>
                    <a:pt x="96" y="85"/>
                  </a:cubicBezTo>
                  <a:cubicBezTo>
                    <a:pt x="98" y="82"/>
                    <a:pt x="95" y="76"/>
                    <a:pt x="89" y="68"/>
                  </a:cubicBezTo>
                  <a:cubicBezTo>
                    <a:pt x="99" y="67"/>
                    <a:pt x="105" y="65"/>
                    <a:pt x="106" y="61"/>
                  </a:cubicBezTo>
                  <a:cubicBezTo>
                    <a:pt x="106" y="58"/>
                    <a:pt x="104" y="55"/>
                    <a:pt x="98" y="52"/>
                  </a:cubicBezTo>
                  <a:cubicBezTo>
                    <a:pt x="103" y="49"/>
                    <a:pt x="106" y="46"/>
                    <a:pt x="106" y="43"/>
                  </a:cubicBezTo>
                  <a:cubicBezTo>
                    <a:pt x="105" y="39"/>
                    <a:pt x="97" y="37"/>
                    <a:pt x="85" y="36"/>
                  </a:cubicBezTo>
                  <a:cubicBezTo>
                    <a:pt x="92" y="27"/>
                    <a:pt x="94" y="19"/>
                    <a:pt x="91" y="16"/>
                  </a:cubicBezTo>
                  <a:cubicBezTo>
                    <a:pt x="90" y="15"/>
                    <a:pt x="89" y="15"/>
                    <a:pt x="88" y="15"/>
                  </a:cubicBezTo>
                  <a:cubicBezTo>
                    <a:pt x="85" y="15"/>
                    <a:pt x="81" y="16"/>
                    <a:pt x="76" y="18"/>
                  </a:cubicBezTo>
                  <a:cubicBezTo>
                    <a:pt x="77" y="10"/>
                    <a:pt x="76" y="5"/>
                    <a:pt x="73" y="4"/>
                  </a:cubicBezTo>
                  <a:cubicBezTo>
                    <a:pt x="72" y="3"/>
                    <a:pt x="72" y="3"/>
                    <a:pt x="71" y="3"/>
                  </a:cubicBezTo>
                  <a:cubicBezTo>
                    <a:pt x="68" y="3"/>
                    <a:pt x="64" y="7"/>
                    <a:pt x="60" y="12"/>
                  </a:cubicBezTo>
                  <a:cubicBezTo>
                    <a:pt x="57" y="5"/>
                    <a:pt x="54" y="0"/>
                    <a:pt x="5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5"/>
            <p:cNvSpPr>
              <a:spLocks/>
            </p:cNvSpPr>
            <p:nvPr/>
          </p:nvSpPr>
          <p:spPr bwMode="auto">
            <a:xfrm rot="18488757">
              <a:off x="56320" y="5556204"/>
              <a:ext cx="303358" cy="304647"/>
            </a:xfrm>
            <a:custGeom>
              <a:avLst/>
              <a:gdLst>
                <a:gd name="T0" fmla="*/ 117 w 117"/>
                <a:gd name="T1" fmla="*/ 67 h 117"/>
                <a:gd name="T2" fmla="*/ 103 w 117"/>
                <a:gd name="T3" fmla="*/ 54 h 117"/>
                <a:gd name="T4" fmla="*/ 114 w 117"/>
                <a:gd name="T5" fmla="*/ 40 h 117"/>
                <a:gd name="T6" fmla="*/ 100 w 117"/>
                <a:gd name="T7" fmla="*/ 35 h 117"/>
                <a:gd name="T8" fmla="*/ 103 w 117"/>
                <a:gd name="T9" fmla="*/ 20 h 117"/>
                <a:gd name="T10" fmla="*/ 86 w 117"/>
                <a:gd name="T11" fmla="*/ 22 h 117"/>
                <a:gd name="T12" fmla="*/ 83 w 117"/>
                <a:gd name="T13" fmla="*/ 5 h 117"/>
                <a:gd name="T14" fmla="*/ 68 w 117"/>
                <a:gd name="T15" fmla="*/ 13 h 117"/>
                <a:gd name="T16" fmla="*/ 59 w 117"/>
                <a:gd name="T17" fmla="*/ 0 h 117"/>
                <a:gd name="T18" fmla="*/ 47 w 117"/>
                <a:gd name="T19" fmla="*/ 20 h 117"/>
                <a:gd name="T20" fmla="*/ 26 w 117"/>
                <a:gd name="T21" fmla="*/ 9 h 117"/>
                <a:gd name="T22" fmla="*/ 25 w 117"/>
                <a:gd name="T23" fmla="*/ 22 h 117"/>
                <a:gd name="T24" fmla="*/ 12 w 117"/>
                <a:gd name="T25" fmla="*/ 23 h 117"/>
                <a:gd name="T26" fmla="*/ 19 w 117"/>
                <a:gd name="T27" fmla="*/ 42 h 117"/>
                <a:gd name="T28" fmla="*/ 1 w 117"/>
                <a:gd name="T29" fmla="*/ 50 h 117"/>
                <a:gd name="T30" fmla="*/ 15 w 117"/>
                <a:gd name="T31" fmla="*/ 62 h 117"/>
                <a:gd name="T32" fmla="*/ 3 w 117"/>
                <a:gd name="T33" fmla="*/ 77 h 117"/>
                <a:gd name="T34" fmla="*/ 18 w 117"/>
                <a:gd name="T35" fmla="*/ 81 h 117"/>
                <a:gd name="T36" fmla="*/ 14 w 117"/>
                <a:gd name="T37" fmla="*/ 97 h 117"/>
                <a:gd name="T38" fmla="*/ 32 w 117"/>
                <a:gd name="T39" fmla="*/ 95 h 117"/>
                <a:gd name="T40" fmla="*/ 35 w 117"/>
                <a:gd name="T41" fmla="*/ 112 h 117"/>
                <a:gd name="T42" fmla="*/ 49 w 117"/>
                <a:gd name="T43" fmla="*/ 103 h 117"/>
                <a:gd name="T44" fmla="*/ 59 w 117"/>
                <a:gd name="T45" fmla="*/ 117 h 117"/>
                <a:gd name="T46" fmla="*/ 70 w 117"/>
                <a:gd name="T47" fmla="*/ 96 h 117"/>
                <a:gd name="T48" fmla="*/ 91 w 117"/>
                <a:gd name="T49" fmla="*/ 107 h 117"/>
                <a:gd name="T50" fmla="*/ 93 w 117"/>
                <a:gd name="T51" fmla="*/ 94 h 117"/>
                <a:gd name="T52" fmla="*/ 105 w 117"/>
                <a:gd name="T53" fmla="*/ 93 h 117"/>
                <a:gd name="T54" fmla="*/ 98 w 117"/>
                <a:gd name="T55" fmla="*/ 75 h 117"/>
                <a:gd name="T56" fmla="*/ 117 w 117"/>
                <a:gd name="T57" fmla="*/ 6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17">
                  <a:moveTo>
                    <a:pt x="117" y="67"/>
                  </a:moveTo>
                  <a:cubicBezTo>
                    <a:pt x="117" y="63"/>
                    <a:pt x="112" y="58"/>
                    <a:pt x="103" y="54"/>
                  </a:cubicBezTo>
                  <a:cubicBezTo>
                    <a:pt x="111" y="49"/>
                    <a:pt x="116" y="43"/>
                    <a:pt x="114" y="40"/>
                  </a:cubicBezTo>
                  <a:cubicBezTo>
                    <a:pt x="113" y="36"/>
                    <a:pt x="108" y="35"/>
                    <a:pt x="100" y="35"/>
                  </a:cubicBezTo>
                  <a:cubicBezTo>
                    <a:pt x="104" y="28"/>
                    <a:pt x="105" y="22"/>
                    <a:pt x="103" y="20"/>
                  </a:cubicBezTo>
                  <a:cubicBezTo>
                    <a:pt x="100" y="17"/>
                    <a:pt x="94" y="18"/>
                    <a:pt x="86" y="22"/>
                  </a:cubicBezTo>
                  <a:cubicBezTo>
                    <a:pt x="87" y="12"/>
                    <a:pt x="86" y="6"/>
                    <a:pt x="83" y="5"/>
                  </a:cubicBezTo>
                  <a:cubicBezTo>
                    <a:pt x="79" y="3"/>
                    <a:pt x="74" y="6"/>
                    <a:pt x="68" y="13"/>
                  </a:cubicBezTo>
                  <a:cubicBezTo>
                    <a:pt x="66" y="5"/>
                    <a:pt x="62" y="0"/>
                    <a:pt x="59" y="0"/>
                  </a:cubicBezTo>
                  <a:cubicBezTo>
                    <a:pt x="54" y="0"/>
                    <a:pt x="50" y="8"/>
                    <a:pt x="47" y="20"/>
                  </a:cubicBezTo>
                  <a:cubicBezTo>
                    <a:pt x="38" y="11"/>
                    <a:pt x="30" y="7"/>
                    <a:pt x="26" y="9"/>
                  </a:cubicBezTo>
                  <a:cubicBezTo>
                    <a:pt x="24" y="11"/>
                    <a:pt x="23" y="16"/>
                    <a:pt x="25" y="22"/>
                  </a:cubicBezTo>
                  <a:cubicBezTo>
                    <a:pt x="18" y="20"/>
                    <a:pt x="14" y="20"/>
                    <a:pt x="12" y="23"/>
                  </a:cubicBezTo>
                  <a:cubicBezTo>
                    <a:pt x="9" y="26"/>
                    <a:pt x="12" y="33"/>
                    <a:pt x="19" y="42"/>
                  </a:cubicBezTo>
                  <a:cubicBezTo>
                    <a:pt x="8" y="43"/>
                    <a:pt x="1" y="45"/>
                    <a:pt x="1" y="50"/>
                  </a:cubicBezTo>
                  <a:cubicBezTo>
                    <a:pt x="0" y="54"/>
                    <a:pt x="6" y="58"/>
                    <a:pt x="15" y="62"/>
                  </a:cubicBezTo>
                  <a:cubicBezTo>
                    <a:pt x="6" y="68"/>
                    <a:pt x="2" y="73"/>
                    <a:pt x="3" y="77"/>
                  </a:cubicBezTo>
                  <a:cubicBezTo>
                    <a:pt x="4" y="80"/>
                    <a:pt x="10" y="82"/>
                    <a:pt x="18" y="81"/>
                  </a:cubicBezTo>
                  <a:cubicBezTo>
                    <a:pt x="14" y="88"/>
                    <a:pt x="12" y="94"/>
                    <a:pt x="14" y="97"/>
                  </a:cubicBezTo>
                  <a:cubicBezTo>
                    <a:pt x="17" y="99"/>
                    <a:pt x="23" y="98"/>
                    <a:pt x="32" y="95"/>
                  </a:cubicBezTo>
                  <a:cubicBezTo>
                    <a:pt x="30" y="104"/>
                    <a:pt x="31" y="110"/>
                    <a:pt x="35" y="112"/>
                  </a:cubicBezTo>
                  <a:cubicBezTo>
                    <a:pt x="38" y="113"/>
                    <a:pt x="43" y="110"/>
                    <a:pt x="49" y="103"/>
                  </a:cubicBezTo>
                  <a:cubicBezTo>
                    <a:pt x="52" y="112"/>
                    <a:pt x="55" y="117"/>
                    <a:pt x="59" y="117"/>
                  </a:cubicBezTo>
                  <a:cubicBezTo>
                    <a:pt x="63" y="117"/>
                    <a:pt x="67" y="109"/>
                    <a:pt x="70" y="96"/>
                  </a:cubicBezTo>
                  <a:cubicBezTo>
                    <a:pt x="79" y="105"/>
                    <a:pt x="87" y="109"/>
                    <a:pt x="91" y="107"/>
                  </a:cubicBezTo>
                  <a:cubicBezTo>
                    <a:pt x="94" y="105"/>
                    <a:pt x="94" y="101"/>
                    <a:pt x="93" y="94"/>
                  </a:cubicBezTo>
                  <a:cubicBezTo>
                    <a:pt x="99" y="96"/>
                    <a:pt x="104" y="96"/>
                    <a:pt x="105" y="93"/>
                  </a:cubicBezTo>
                  <a:cubicBezTo>
                    <a:pt x="108" y="90"/>
                    <a:pt x="105" y="83"/>
                    <a:pt x="98" y="75"/>
                  </a:cubicBezTo>
                  <a:cubicBezTo>
                    <a:pt x="109" y="74"/>
                    <a:pt x="116" y="71"/>
                    <a:pt x="117" y="6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6"/>
            <p:cNvSpPr>
              <a:spLocks/>
            </p:cNvSpPr>
            <p:nvPr/>
          </p:nvSpPr>
          <p:spPr bwMode="auto">
            <a:xfrm rot="21540920" flipH="1">
              <a:off x="309775" y="56187"/>
              <a:ext cx="173372" cy="171307"/>
            </a:xfrm>
            <a:custGeom>
              <a:avLst/>
              <a:gdLst>
                <a:gd name="T0" fmla="*/ 54 w 54"/>
                <a:gd name="T1" fmla="*/ 31 h 54"/>
                <a:gd name="T2" fmla="*/ 50 w 54"/>
                <a:gd name="T3" fmla="*/ 26 h 54"/>
                <a:gd name="T4" fmla="*/ 54 w 54"/>
                <a:gd name="T5" fmla="*/ 22 h 54"/>
                <a:gd name="T6" fmla="*/ 43 w 54"/>
                <a:gd name="T7" fmla="*/ 18 h 54"/>
                <a:gd name="T8" fmla="*/ 47 w 54"/>
                <a:gd name="T9" fmla="*/ 8 h 54"/>
                <a:gd name="T10" fmla="*/ 39 w 54"/>
                <a:gd name="T11" fmla="*/ 9 h 54"/>
                <a:gd name="T12" fmla="*/ 37 w 54"/>
                <a:gd name="T13" fmla="*/ 1 h 54"/>
                <a:gd name="T14" fmla="*/ 30 w 54"/>
                <a:gd name="T15" fmla="*/ 6 h 54"/>
                <a:gd name="T16" fmla="*/ 25 w 54"/>
                <a:gd name="T17" fmla="*/ 0 h 54"/>
                <a:gd name="T18" fmla="*/ 21 w 54"/>
                <a:gd name="T19" fmla="*/ 6 h 54"/>
                <a:gd name="T20" fmla="*/ 15 w 54"/>
                <a:gd name="T21" fmla="*/ 2 h 54"/>
                <a:gd name="T22" fmla="*/ 14 w 54"/>
                <a:gd name="T23" fmla="*/ 11 h 54"/>
                <a:gd name="T24" fmla="*/ 5 w 54"/>
                <a:gd name="T25" fmla="*/ 10 h 54"/>
                <a:gd name="T26" fmla="*/ 9 w 54"/>
                <a:gd name="T27" fmla="*/ 19 h 54"/>
                <a:gd name="T28" fmla="*/ 0 w 54"/>
                <a:gd name="T29" fmla="*/ 23 h 54"/>
                <a:gd name="T30" fmla="*/ 4 w 54"/>
                <a:gd name="T31" fmla="*/ 27 h 54"/>
                <a:gd name="T32" fmla="*/ 0 w 54"/>
                <a:gd name="T33" fmla="*/ 32 h 54"/>
                <a:gd name="T34" fmla="*/ 11 w 54"/>
                <a:gd name="T35" fmla="*/ 36 h 54"/>
                <a:gd name="T36" fmla="*/ 8 w 54"/>
                <a:gd name="T37" fmla="*/ 46 h 54"/>
                <a:gd name="T38" fmla="*/ 15 w 54"/>
                <a:gd name="T39" fmla="*/ 45 h 54"/>
                <a:gd name="T40" fmla="*/ 17 w 54"/>
                <a:gd name="T41" fmla="*/ 52 h 54"/>
                <a:gd name="T42" fmla="*/ 24 w 54"/>
                <a:gd name="T43" fmla="*/ 48 h 54"/>
                <a:gd name="T44" fmla="*/ 29 w 54"/>
                <a:gd name="T45" fmla="*/ 54 h 54"/>
                <a:gd name="T46" fmla="*/ 33 w 54"/>
                <a:gd name="T47" fmla="*/ 48 h 54"/>
                <a:gd name="T48" fmla="*/ 39 w 54"/>
                <a:gd name="T49" fmla="*/ 51 h 54"/>
                <a:gd name="T50" fmla="*/ 40 w 54"/>
                <a:gd name="T51" fmla="*/ 43 h 54"/>
                <a:gd name="T52" fmla="*/ 49 w 54"/>
                <a:gd name="T53" fmla="*/ 43 h 54"/>
                <a:gd name="T54" fmla="*/ 46 w 54"/>
                <a:gd name="T55" fmla="*/ 35 h 54"/>
                <a:gd name="T56" fmla="*/ 54 w 54"/>
                <a:gd name="T5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4" h="54">
                  <a:moveTo>
                    <a:pt x="54" y="31"/>
                  </a:moveTo>
                  <a:cubicBezTo>
                    <a:pt x="54" y="29"/>
                    <a:pt x="53" y="28"/>
                    <a:pt x="50" y="26"/>
                  </a:cubicBezTo>
                  <a:cubicBezTo>
                    <a:pt x="53" y="25"/>
                    <a:pt x="54" y="23"/>
                    <a:pt x="54" y="22"/>
                  </a:cubicBezTo>
                  <a:cubicBezTo>
                    <a:pt x="53" y="20"/>
                    <a:pt x="49" y="18"/>
                    <a:pt x="43" y="18"/>
                  </a:cubicBezTo>
                  <a:cubicBezTo>
                    <a:pt x="47" y="13"/>
                    <a:pt x="48" y="9"/>
                    <a:pt x="47" y="8"/>
                  </a:cubicBezTo>
                  <a:cubicBezTo>
                    <a:pt x="45" y="7"/>
                    <a:pt x="43" y="7"/>
                    <a:pt x="39" y="9"/>
                  </a:cubicBezTo>
                  <a:cubicBezTo>
                    <a:pt x="39" y="5"/>
                    <a:pt x="39" y="2"/>
                    <a:pt x="37" y="1"/>
                  </a:cubicBezTo>
                  <a:cubicBezTo>
                    <a:pt x="35" y="1"/>
                    <a:pt x="33" y="3"/>
                    <a:pt x="30" y="6"/>
                  </a:cubicBezTo>
                  <a:cubicBezTo>
                    <a:pt x="29" y="2"/>
                    <a:pt x="27" y="0"/>
                    <a:pt x="25" y="0"/>
                  </a:cubicBezTo>
                  <a:cubicBezTo>
                    <a:pt x="24" y="0"/>
                    <a:pt x="22" y="2"/>
                    <a:pt x="21" y="6"/>
                  </a:cubicBezTo>
                  <a:cubicBezTo>
                    <a:pt x="19" y="3"/>
                    <a:pt x="16" y="2"/>
                    <a:pt x="15" y="2"/>
                  </a:cubicBezTo>
                  <a:cubicBezTo>
                    <a:pt x="13" y="3"/>
                    <a:pt x="13" y="6"/>
                    <a:pt x="14" y="11"/>
                  </a:cubicBezTo>
                  <a:cubicBezTo>
                    <a:pt x="10" y="9"/>
                    <a:pt x="6" y="9"/>
                    <a:pt x="5" y="10"/>
                  </a:cubicBezTo>
                  <a:cubicBezTo>
                    <a:pt x="4" y="12"/>
                    <a:pt x="5" y="15"/>
                    <a:pt x="9" y="19"/>
                  </a:cubicBezTo>
                  <a:cubicBezTo>
                    <a:pt x="4" y="20"/>
                    <a:pt x="0" y="21"/>
                    <a:pt x="0" y="23"/>
                  </a:cubicBezTo>
                  <a:cubicBezTo>
                    <a:pt x="0" y="24"/>
                    <a:pt x="1" y="26"/>
                    <a:pt x="4" y="27"/>
                  </a:cubicBezTo>
                  <a:cubicBezTo>
                    <a:pt x="1" y="29"/>
                    <a:pt x="0" y="31"/>
                    <a:pt x="0" y="32"/>
                  </a:cubicBezTo>
                  <a:cubicBezTo>
                    <a:pt x="1" y="34"/>
                    <a:pt x="5" y="35"/>
                    <a:pt x="11" y="36"/>
                  </a:cubicBezTo>
                  <a:cubicBezTo>
                    <a:pt x="7" y="41"/>
                    <a:pt x="6" y="45"/>
                    <a:pt x="8" y="46"/>
                  </a:cubicBezTo>
                  <a:cubicBezTo>
                    <a:pt x="9" y="47"/>
                    <a:pt x="12" y="47"/>
                    <a:pt x="15" y="45"/>
                  </a:cubicBezTo>
                  <a:cubicBezTo>
                    <a:pt x="15" y="49"/>
                    <a:pt x="16" y="52"/>
                    <a:pt x="17" y="52"/>
                  </a:cubicBezTo>
                  <a:cubicBezTo>
                    <a:pt x="19" y="53"/>
                    <a:pt x="21" y="51"/>
                    <a:pt x="24" y="48"/>
                  </a:cubicBezTo>
                  <a:cubicBezTo>
                    <a:pt x="25" y="52"/>
                    <a:pt x="27" y="54"/>
                    <a:pt x="29" y="54"/>
                  </a:cubicBezTo>
                  <a:cubicBezTo>
                    <a:pt x="30" y="54"/>
                    <a:pt x="32" y="52"/>
                    <a:pt x="33" y="48"/>
                  </a:cubicBezTo>
                  <a:cubicBezTo>
                    <a:pt x="35" y="51"/>
                    <a:pt x="38" y="52"/>
                    <a:pt x="39" y="51"/>
                  </a:cubicBezTo>
                  <a:cubicBezTo>
                    <a:pt x="41" y="51"/>
                    <a:pt x="41" y="47"/>
                    <a:pt x="40" y="43"/>
                  </a:cubicBezTo>
                  <a:cubicBezTo>
                    <a:pt x="45" y="44"/>
                    <a:pt x="48" y="45"/>
                    <a:pt x="49" y="43"/>
                  </a:cubicBezTo>
                  <a:cubicBezTo>
                    <a:pt x="50" y="42"/>
                    <a:pt x="49" y="39"/>
                    <a:pt x="46" y="35"/>
                  </a:cubicBezTo>
                  <a:cubicBezTo>
                    <a:pt x="51" y="34"/>
                    <a:pt x="54" y="33"/>
                    <a:pt x="54" y="3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Oval 33"/>
            <p:cNvSpPr>
              <a:spLocks noChangeArrowheads="1"/>
            </p:cNvSpPr>
            <p:nvPr/>
          </p:nvSpPr>
          <p:spPr bwMode="auto">
            <a:xfrm rot="21540920" flipH="1">
              <a:off x="77245" y="2006726"/>
              <a:ext cx="107325" cy="90813"/>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27"/>
            <p:cNvSpPr>
              <a:spLocks/>
            </p:cNvSpPr>
            <p:nvPr/>
          </p:nvSpPr>
          <p:spPr bwMode="auto">
            <a:xfrm rot="19007982" flipV="1">
              <a:off x="756768" y="5796628"/>
              <a:ext cx="138254" cy="141654"/>
            </a:xfrm>
            <a:custGeom>
              <a:avLst/>
              <a:gdLst>
                <a:gd name="T0" fmla="*/ 57 w 61"/>
                <a:gd name="T1" fmla="*/ 32 h 62"/>
                <a:gd name="T2" fmla="*/ 61 w 61"/>
                <a:gd name="T3" fmla="*/ 27 h 62"/>
                <a:gd name="T4" fmla="*/ 51 w 61"/>
                <a:gd name="T5" fmla="*/ 23 h 62"/>
                <a:gd name="T6" fmla="*/ 55 w 61"/>
                <a:gd name="T7" fmla="*/ 13 h 62"/>
                <a:gd name="T8" fmla="*/ 45 w 61"/>
                <a:gd name="T9" fmla="*/ 13 h 62"/>
                <a:gd name="T10" fmla="*/ 44 w 61"/>
                <a:gd name="T11" fmla="*/ 4 h 62"/>
                <a:gd name="T12" fmla="*/ 37 w 61"/>
                <a:gd name="T13" fmla="*/ 7 h 62"/>
                <a:gd name="T14" fmla="*/ 32 w 61"/>
                <a:gd name="T15" fmla="*/ 1 h 62"/>
                <a:gd name="T16" fmla="*/ 27 w 61"/>
                <a:gd name="T17" fmla="*/ 8 h 62"/>
                <a:gd name="T18" fmla="*/ 19 w 61"/>
                <a:gd name="T19" fmla="*/ 3 h 62"/>
                <a:gd name="T20" fmla="*/ 17 w 61"/>
                <a:gd name="T21" fmla="*/ 11 h 62"/>
                <a:gd name="T22" fmla="*/ 9 w 61"/>
                <a:gd name="T23" fmla="*/ 10 h 62"/>
                <a:gd name="T24" fmla="*/ 12 w 61"/>
                <a:gd name="T25" fmla="*/ 22 h 62"/>
                <a:gd name="T26" fmla="*/ 0 w 61"/>
                <a:gd name="T27" fmla="*/ 26 h 62"/>
                <a:gd name="T28" fmla="*/ 4 w 61"/>
                <a:gd name="T29" fmla="*/ 31 h 62"/>
                <a:gd name="T30" fmla="*/ 0 w 61"/>
                <a:gd name="T31" fmla="*/ 36 h 62"/>
                <a:gd name="T32" fmla="*/ 10 w 61"/>
                <a:gd name="T33" fmla="*/ 40 h 62"/>
                <a:gd name="T34" fmla="*/ 6 w 61"/>
                <a:gd name="T35" fmla="*/ 50 h 62"/>
                <a:gd name="T36" fmla="*/ 16 w 61"/>
                <a:gd name="T37" fmla="*/ 49 h 62"/>
                <a:gd name="T38" fmla="*/ 17 w 61"/>
                <a:gd name="T39" fmla="*/ 59 h 62"/>
                <a:gd name="T40" fmla="*/ 24 w 61"/>
                <a:gd name="T41" fmla="*/ 55 h 62"/>
                <a:gd name="T42" fmla="*/ 29 w 61"/>
                <a:gd name="T43" fmla="*/ 62 h 62"/>
                <a:gd name="T44" fmla="*/ 34 w 61"/>
                <a:gd name="T45" fmla="*/ 55 h 62"/>
                <a:gd name="T46" fmla="*/ 42 w 61"/>
                <a:gd name="T47" fmla="*/ 60 h 62"/>
                <a:gd name="T48" fmla="*/ 44 w 61"/>
                <a:gd name="T49" fmla="*/ 52 h 62"/>
                <a:gd name="T50" fmla="*/ 53 w 61"/>
                <a:gd name="T51" fmla="*/ 53 h 62"/>
                <a:gd name="T52" fmla="*/ 49 w 61"/>
                <a:gd name="T53" fmla="*/ 41 h 62"/>
                <a:gd name="T54" fmla="*/ 61 w 61"/>
                <a:gd name="T55" fmla="*/ 37 h 62"/>
                <a:gd name="T56" fmla="*/ 57 w 61"/>
                <a:gd name="T57" fmla="*/ 3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1" h="62">
                  <a:moveTo>
                    <a:pt x="57" y="32"/>
                  </a:moveTo>
                  <a:cubicBezTo>
                    <a:pt x="60" y="30"/>
                    <a:pt x="61" y="29"/>
                    <a:pt x="61" y="27"/>
                  </a:cubicBezTo>
                  <a:cubicBezTo>
                    <a:pt x="61" y="25"/>
                    <a:pt x="57" y="23"/>
                    <a:pt x="51" y="23"/>
                  </a:cubicBezTo>
                  <a:cubicBezTo>
                    <a:pt x="55" y="18"/>
                    <a:pt x="57" y="15"/>
                    <a:pt x="55" y="13"/>
                  </a:cubicBezTo>
                  <a:cubicBezTo>
                    <a:pt x="54" y="11"/>
                    <a:pt x="50" y="12"/>
                    <a:pt x="45" y="13"/>
                  </a:cubicBezTo>
                  <a:cubicBezTo>
                    <a:pt x="46" y="8"/>
                    <a:pt x="46" y="5"/>
                    <a:pt x="44" y="4"/>
                  </a:cubicBezTo>
                  <a:cubicBezTo>
                    <a:pt x="43" y="3"/>
                    <a:pt x="40" y="4"/>
                    <a:pt x="37" y="7"/>
                  </a:cubicBezTo>
                  <a:cubicBezTo>
                    <a:pt x="36" y="3"/>
                    <a:pt x="34" y="1"/>
                    <a:pt x="32" y="1"/>
                  </a:cubicBezTo>
                  <a:cubicBezTo>
                    <a:pt x="31" y="0"/>
                    <a:pt x="29" y="3"/>
                    <a:pt x="27" y="8"/>
                  </a:cubicBezTo>
                  <a:cubicBezTo>
                    <a:pt x="24" y="4"/>
                    <a:pt x="21" y="2"/>
                    <a:pt x="19" y="3"/>
                  </a:cubicBezTo>
                  <a:cubicBezTo>
                    <a:pt x="18" y="3"/>
                    <a:pt x="17" y="7"/>
                    <a:pt x="17" y="11"/>
                  </a:cubicBezTo>
                  <a:cubicBezTo>
                    <a:pt x="13" y="9"/>
                    <a:pt x="10" y="8"/>
                    <a:pt x="9" y="10"/>
                  </a:cubicBezTo>
                  <a:cubicBezTo>
                    <a:pt x="7" y="11"/>
                    <a:pt x="8" y="16"/>
                    <a:pt x="12" y="22"/>
                  </a:cubicBezTo>
                  <a:cubicBezTo>
                    <a:pt x="5" y="22"/>
                    <a:pt x="1" y="23"/>
                    <a:pt x="0" y="26"/>
                  </a:cubicBezTo>
                  <a:cubicBezTo>
                    <a:pt x="0" y="27"/>
                    <a:pt x="2" y="29"/>
                    <a:pt x="4" y="31"/>
                  </a:cubicBezTo>
                  <a:cubicBezTo>
                    <a:pt x="1" y="33"/>
                    <a:pt x="0" y="34"/>
                    <a:pt x="0" y="36"/>
                  </a:cubicBezTo>
                  <a:cubicBezTo>
                    <a:pt x="0" y="38"/>
                    <a:pt x="4" y="40"/>
                    <a:pt x="10" y="40"/>
                  </a:cubicBezTo>
                  <a:cubicBezTo>
                    <a:pt x="6" y="45"/>
                    <a:pt x="5" y="48"/>
                    <a:pt x="6" y="50"/>
                  </a:cubicBezTo>
                  <a:cubicBezTo>
                    <a:pt x="7" y="52"/>
                    <a:pt x="11" y="51"/>
                    <a:pt x="16" y="49"/>
                  </a:cubicBezTo>
                  <a:cubicBezTo>
                    <a:pt x="15" y="55"/>
                    <a:pt x="15" y="58"/>
                    <a:pt x="17" y="59"/>
                  </a:cubicBezTo>
                  <a:cubicBezTo>
                    <a:pt x="19" y="60"/>
                    <a:pt x="21" y="59"/>
                    <a:pt x="24" y="55"/>
                  </a:cubicBezTo>
                  <a:cubicBezTo>
                    <a:pt x="25" y="60"/>
                    <a:pt x="27" y="62"/>
                    <a:pt x="29" y="62"/>
                  </a:cubicBezTo>
                  <a:cubicBezTo>
                    <a:pt x="31" y="62"/>
                    <a:pt x="33" y="60"/>
                    <a:pt x="34" y="55"/>
                  </a:cubicBezTo>
                  <a:cubicBezTo>
                    <a:pt x="37" y="59"/>
                    <a:pt x="40" y="61"/>
                    <a:pt x="42" y="60"/>
                  </a:cubicBezTo>
                  <a:cubicBezTo>
                    <a:pt x="44" y="60"/>
                    <a:pt x="44" y="56"/>
                    <a:pt x="44" y="52"/>
                  </a:cubicBezTo>
                  <a:cubicBezTo>
                    <a:pt x="48" y="54"/>
                    <a:pt x="51" y="55"/>
                    <a:pt x="53" y="53"/>
                  </a:cubicBezTo>
                  <a:cubicBezTo>
                    <a:pt x="54" y="51"/>
                    <a:pt x="53" y="47"/>
                    <a:pt x="49" y="41"/>
                  </a:cubicBezTo>
                  <a:cubicBezTo>
                    <a:pt x="56" y="41"/>
                    <a:pt x="60" y="40"/>
                    <a:pt x="61" y="37"/>
                  </a:cubicBezTo>
                  <a:cubicBezTo>
                    <a:pt x="61" y="36"/>
                    <a:pt x="60" y="34"/>
                    <a:pt x="57" y="32"/>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20" name="Freeform 19"/>
            <p:cNvSpPr/>
            <p:nvPr/>
          </p:nvSpPr>
          <p:spPr>
            <a:xfrm>
              <a:off x="-111192" y="5906666"/>
              <a:ext cx="670" cy="8039"/>
            </a:xfrm>
            <a:custGeom>
              <a:avLst/>
              <a:gdLst>
                <a:gd name="connsiteX0" fmla="*/ 133 w 591"/>
                <a:gd name="connsiteY0" fmla="*/ 57 h 7090"/>
                <a:gd name="connsiteX1" fmla="*/ 502 w 591"/>
                <a:gd name="connsiteY1" fmla="*/ 3724 h 7090"/>
                <a:gd name="connsiteX2" fmla="*/ 591 w 591"/>
                <a:gd name="connsiteY2" fmla="*/ 5706 h 7090"/>
                <a:gd name="connsiteX3" fmla="*/ 1 w 591"/>
                <a:gd name="connsiteY3" fmla="*/ 7090 h 7090"/>
                <a:gd name="connsiteX4" fmla="*/ 133 w 591"/>
                <a:gd name="connsiteY4" fmla="*/ 57 h 70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1" h="7090">
                  <a:moveTo>
                    <a:pt x="133" y="57"/>
                  </a:moveTo>
                  <a:cubicBezTo>
                    <a:pt x="221" y="-306"/>
                    <a:pt x="348" y="1114"/>
                    <a:pt x="502" y="3724"/>
                  </a:cubicBezTo>
                  <a:lnTo>
                    <a:pt x="591" y="5706"/>
                  </a:lnTo>
                  <a:lnTo>
                    <a:pt x="1" y="7090"/>
                  </a:lnTo>
                  <a:cubicBezTo>
                    <a:pt x="-4" y="2567"/>
                    <a:pt x="45" y="420"/>
                    <a:pt x="133" y="5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49"/>
            <p:cNvSpPr>
              <a:spLocks/>
            </p:cNvSpPr>
            <p:nvPr/>
          </p:nvSpPr>
          <p:spPr bwMode="auto">
            <a:xfrm rot="238563">
              <a:off x="193325" y="5986638"/>
              <a:ext cx="587092" cy="435643"/>
            </a:xfrm>
            <a:custGeom>
              <a:avLst/>
              <a:gdLst>
                <a:gd name="T0" fmla="*/ 28 w 159"/>
                <a:gd name="T1" fmla="*/ 9 h 124"/>
                <a:gd name="T2" fmla="*/ 82 w 159"/>
                <a:gd name="T3" fmla="*/ 89 h 124"/>
                <a:gd name="T4" fmla="*/ 159 w 159"/>
                <a:gd name="T5" fmla="*/ 30 h 124"/>
                <a:gd name="T6" fmla="*/ 79 w 159"/>
                <a:gd name="T7" fmla="*/ 107 h 124"/>
                <a:gd name="T8" fmla="*/ 78 w 159"/>
                <a:gd name="T9" fmla="*/ 109 h 124"/>
                <a:gd name="T10" fmla="*/ 28 w 159"/>
                <a:gd name="T11" fmla="*/ 9 h 124"/>
                <a:gd name="connsiteX0" fmla="*/ 437 w 8676"/>
                <a:gd name="connsiteY0" fmla="*/ 38 h 8343"/>
                <a:gd name="connsiteX1" fmla="*/ 3833 w 8676"/>
                <a:gd name="connsiteY1" fmla="*/ 6489 h 8343"/>
                <a:gd name="connsiteX2" fmla="*/ 8676 w 8676"/>
                <a:gd name="connsiteY2" fmla="*/ 1731 h 8343"/>
                <a:gd name="connsiteX3" fmla="*/ 3823 w 8676"/>
                <a:gd name="connsiteY3" fmla="*/ 8271 h 8343"/>
                <a:gd name="connsiteX4" fmla="*/ 3582 w 8676"/>
                <a:gd name="connsiteY4" fmla="*/ 8102 h 8343"/>
                <a:gd name="connsiteX5" fmla="*/ 437 w 8676"/>
                <a:gd name="connsiteY5" fmla="*/ 38 h 8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76" h="8343">
                  <a:moveTo>
                    <a:pt x="437" y="38"/>
                  </a:moveTo>
                  <a:cubicBezTo>
                    <a:pt x="1758" y="602"/>
                    <a:pt x="3645" y="4151"/>
                    <a:pt x="3833" y="6489"/>
                  </a:cubicBezTo>
                  <a:cubicBezTo>
                    <a:pt x="5091" y="4070"/>
                    <a:pt x="8676" y="-43"/>
                    <a:pt x="8676" y="1731"/>
                  </a:cubicBezTo>
                  <a:cubicBezTo>
                    <a:pt x="8613" y="4070"/>
                    <a:pt x="5458" y="8997"/>
                    <a:pt x="3823" y="8271"/>
                  </a:cubicBezTo>
                  <a:cubicBezTo>
                    <a:pt x="3760" y="8352"/>
                    <a:pt x="3582" y="8022"/>
                    <a:pt x="3582" y="8102"/>
                  </a:cubicBezTo>
                  <a:cubicBezTo>
                    <a:pt x="2764" y="9312"/>
                    <a:pt x="-1324" y="-688"/>
                    <a:pt x="437" y="38"/>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21"/>
            <p:cNvSpPr/>
            <p:nvPr/>
          </p:nvSpPr>
          <p:spPr>
            <a:xfrm>
              <a:off x="-5482" y="1265703"/>
              <a:ext cx="764564" cy="2440644"/>
            </a:xfrm>
            <a:custGeom>
              <a:avLst/>
              <a:gdLst>
                <a:gd name="connsiteX0" fmla="*/ 762840 w 764564"/>
                <a:gd name="connsiteY0" fmla="*/ 0 h 2440644"/>
                <a:gd name="connsiteX1" fmla="*/ 764564 w 764564"/>
                <a:gd name="connsiteY1" fmla="*/ 6597 h 2440644"/>
                <a:gd name="connsiteX2" fmla="*/ 415990 w 764564"/>
                <a:gd name="connsiteY2" fmla="*/ 745997 h 2440644"/>
                <a:gd name="connsiteX3" fmla="*/ 496527 w 764564"/>
                <a:gd name="connsiteY3" fmla="*/ 655633 h 2440644"/>
                <a:gd name="connsiteX4" fmla="*/ 498251 w 764564"/>
                <a:gd name="connsiteY4" fmla="*/ 662230 h 2440644"/>
                <a:gd name="connsiteX5" fmla="*/ 412572 w 764564"/>
                <a:gd name="connsiteY5" fmla="*/ 757070 h 2440644"/>
                <a:gd name="connsiteX6" fmla="*/ 132423 w 764564"/>
                <a:gd name="connsiteY6" fmla="*/ 1794536 h 2440644"/>
                <a:gd name="connsiteX7" fmla="*/ 12481 w 764564"/>
                <a:gd name="connsiteY7" fmla="*/ 2370241 h 2440644"/>
                <a:gd name="connsiteX8" fmla="*/ 0 w 764564"/>
                <a:gd name="connsiteY8" fmla="*/ 2440644 h 2440644"/>
                <a:gd name="connsiteX9" fmla="*/ 0 w 764564"/>
                <a:gd name="connsiteY9" fmla="*/ 2414471 h 2440644"/>
                <a:gd name="connsiteX10" fmla="*/ 8605 w 764564"/>
                <a:gd name="connsiteY10" fmla="*/ 2365918 h 2440644"/>
                <a:gd name="connsiteX11" fmla="*/ 127275 w 764564"/>
                <a:gd name="connsiteY11" fmla="*/ 1794968 h 2440644"/>
                <a:gd name="connsiteX12" fmla="*/ 762840 w 764564"/>
                <a:gd name="connsiteY12" fmla="*/ 0 h 2440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4564" h="2440644">
                  <a:moveTo>
                    <a:pt x="762840" y="0"/>
                  </a:moveTo>
                  <a:cubicBezTo>
                    <a:pt x="764564" y="6597"/>
                    <a:pt x="764564" y="6597"/>
                    <a:pt x="764564" y="6597"/>
                  </a:cubicBezTo>
                  <a:cubicBezTo>
                    <a:pt x="661164" y="110118"/>
                    <a:pt x="539650" y="369766"/>
                    <a:pt x="415990" y="745997"/>
                  </a:cubicBezTo>
                  <a:cubicBezTo>
                    <a:pt x="496527" y="655633"/>
                    <a:pt x="496527" y="655633"/>
                    <a:pt x="496527" y="655633"/>
                  </a:cubicBezTo>
                  <a:cubicBezTo>
                    <a:pt x="498251" y="662230"/>
                    <a:pt x="498251" y="662230"/>
                    <a:pt x="498251" y="662230"/>
                  </a:cubicBezTo>
                  <a:cubicBezTo>
                    <a:pt x="412572" y="757070"/>
                    <a:pt x="412572" y="757070"/>
                    <a:pt x="412572" y="757070"/>
                  </a:cubicBezTo>
                  <a:cubicBezTo>
                    <a:pt x="318542" y="1041374"/>
                    <a:pt x="223452" y="1394081"/>
                    <a:pt x="132423" y="1794536"/>
                  </a:cubicBezTo>
                  <a:cubicBezTo>
                    <a:pt x="87192" y="1992829"/>
                    <a:pt x="46889" y="2187085"/>
                    <a:pt x="12481" y="2370241"/>
                  </a:cubicBezTo>
                  <a:lnTo>
                    <a:pt x="0" y="2440644"/>
                  </a:lnTo>
                  <a:lnTo>
                    <a:pt x="0" y="2414471"/>
                  </a:lnTo>
                  <a:lnTo>
                    <a:pt x="8605" y="2365918"/>
                  </a:lnTo>
                  <a:cubicBezTo>
                    <a:pt x="42739" y="2184035"/>
                    <a:pt x="82614" y="1991416"/>
                    <a:pt x="127275" y="1794968"/>
                  </a:cubicBezTo>
                  <a:cubicBezTo>
                    <a:pt x="341194" y="854304"/>
                    <a:pt x="578318" y="183597"/>
                    <a:pt x="762840" y="0"/>
                  </a:cubicBezTo>
                  <a:close/>
                </a:path>
              </a:pathLst>
            </a:cu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p:cNvGrpSpPr/>
            <p:nvPr/>
          </p:nvGrpSpPr>
          <p:grpSpPr>
            <a:xfrm rot="399179" flipH="1">
              <a:off x="322913" y="912037"/>
              <a:ext cx="740803" cy="743600"/>
              <a:chOff x="2051052" y="5522596"/>
              <a:chExt cx="892175" cy="895542"/>
            </a:xfrm>
          </p:grpSpPr>
          <p:sp>
            <p:nvSpPr>
              <p:cNvPr id="24" name="Freeform 5"/>
              <p:cNvSpPr>
                <a:spLocks/>
              </p:cNvSpPr>
              <p:nvPr/>
            </p:nvSpPr>
            <p:spPr bwMode="auto">
              <a:xfrm flipH="1">
                <a:off x="2411413" y="6283770"/>
                <a:ext cx="6350" cy="12700"/>
              </a:xfrm>
              <a:custGeom>
                <a:avLst/>
                <a:gdLst>
                  <a:gd name="T0" fmla="*/ 4 w 4"/>
                  <a:gd name="T1" fmla="*/ 8 h 8"/>
                  <a:gd name="T2" fmla="*/ 0 w 4"/>
                  <a:gd name="T3" fmla="*/ 0 h 8"/>
                  <a:gd name="T4" fmla="*/ 4 w 4"/>
                  <a:gd name="T5" fmla="*/ 8 h 8"/>
                </a:gdLst>
                <a:ahLst/>
                <a:cxnLst>
                  <a:cxn ang="0">
                    <a:pos x="T0" y="T1"/>
                  </a:cxn>
                  <a:cxn ang="0">
                    <a:pos x="T2" y="T3"/>
                  </a:cxn>
                  <a:cxn ang="0">
                    <a:pos x="T4" y="T5"/>
                  </a:cxn>
                </a:cxnLst>
                <a:rect l="0" t="0" r="r" b="b"/>
                <a:pathLst>
                  <a:path w="4" h="8">
                    <a:moveTo>
                      <a:pt x="4" y="8"/>
                    </a:moveTo>
                    <a:lnTo>
                      <a:pt x="0" y="0"/>
                    </a:lnTo>
                    <a:lnTo>
                      <a:pt x="4" y="8"/>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Line 6"/>
              <p:cNvSpPr>
                <a:spLocks noChangeShapeType="1"/>
              </p:cNvSpPr>
              <p:nvPr/>
            </p:nvSpPr>
            <p:spPr bwMode="auto">
              <a:xfrm flipV="1">
                <a:off x="2411413" y="6283770"/>
                <a:ext cx="6350" cy="127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32"/>
              <p:cNvSpPr>
                <a:spLocks/>
              </p:cNvSpPr>
              <p:nvPr/>
            </p:nvSpPr>
            <p:spPr bwMode="auto">
              <a:xfrm flipH="1">
                <a:off x="2051052" y="5522596"/>
                <a:ext cx="892175" cy="895542"/>
              </a:xfrm>
              <a:custGeom>
                <a:avLst/>
                <a:gdLst>
                  <a:gd name="T0" fmla="*/ 242 w 264"/>
                  <a:gd name="T1" fmla="*/ 157 h 264"/>
                  <a:gd name="T2" fmla="*/ 259 w 264"/>
                  <a:gd name="T3" fmla="*/ 128 h 264"/>
                  <a:gd name="T4" fmla="*/ 238 w 264"/>
                  <a:gd name="T5" fmla="*/ 66 h 264"/>
                  <a:gd name="T6" fmla="*/ 192 w 264"/>
                  <a:gd name="T7" fmla="*/ 20 h 264"/>
                  <a:gd name="T8" fmla="*/ 158 w 264"/>
                  <a:gd name="T9" fmla="*/ 23 h 264"/>
                  <a:gd name="T10" fmla="*/ 157 w 264"/>
                  <a:gd name="T11" fmla="*/ 23 h 264"/>
                  <a:gd name="T12" fmla="*/ 156 w 264"/>
                  <a:gd name="T13" fmla="*/ 23 h 264"/>
                  <a:gd name="T14" fmla="*/ 128 w 264"/>
                  <a:gd name="T15" fmla="*/ 5 h 264"/>
                  <a:gd name="T16" fmla="*/ 66 w 264"/>
                  <a:gd name="T17" fmla="*/ 26 h 264"/>
                  <a:gd name="T18" fmla="*/ 20 w 264"/>
                  <a:gd name="T19" fmla="*/ 72 h 264"/>
                  <a:gd name="T20" fmla="*/ 23 w 264"/>
                  <a:gd name="T21" fmla="*/ 106 h 264"/>
                  <a:gd name="T22" fmla="*/ 23 w 264"/>
                  <a:gd name="T23" fmla="*/ 107 h 264"/>
                  <a:gd name="T24" fmla="*/ 22 w 264"/>
                  <a:gd name="T25" fmla="*/ 108 h 264"/>
                  <a:gd name="T26" fmla="*/ 5 w 264"/>
                  <a:gd name="T27" fmla="*/ 136 h 264"/>
                  <a:gd name="T28" fmla="*/ 26 w 264"/>
                  <a:gd name="T29" fmla="*/ 198 h 264"/>
                  <a:gd name="T30" fmla="*/ 72 w 264"/>
                  <a:gd name="T31" fmla="*/ 244 h 264"/>
                  <a:gd name="T32" fmla="*/ 106 w 264"/>
                  <a:gd name="T33" fmla="*/ 241 h 264"/>
                  <a:gd name="T34" fmla="*/ 107 w 264"/>
                  <a:gd name="T35" fmla="*/ 242 h 264"/>
                  <a:gd name="T36" fmla="*/ 108 w 264"/>
                  <a:gd name="T37" fmla="*/ 242 h 264"/>
                  <a:gd name="T38" fmla="*/ 136 w 264"/>
                  <a:gd name="T39" fmla="*/ 259 h 264"/>
                  <a:gd name="T40" fmla="*/ 198 w 264"/>
                  <a:gd name="T41" fmla="*/ 238 h 264"/>
                  <a:gd name="T42" fmla="*/ 244 w 264"/>
                  <a:gd name="T43" fmla="*/ 192 h 264"/>
                  <a:gd name="T44" fmla="*/ 241 w 264"/>
                  <a:gd name="T45" fmla="*/ 159 h 264"/>
                  <a:gd name="T46" fmla="*/ 241 w 264"/>
                  <a:gd name="T47" fmla="*/ 158 h 264"/>
                  <a:gd name="T48" fmla="*/ 242 w 264"/>
                  <a:gd name="T49" fmla="*/ 157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4" h="264">
                    <a:moveTo>
                      <a:pt x="242" y="157"/>
                    </a:moveTo>
                    <a:cubicBezTo>
                      <a:pt x="250" y="149"/>
                      <a:pt x="256" y="139"/>
                      <a:pt x="259" y="128"/>
                    </a:cubicBezTo>
                    <a:cubicBezTo>
                      <a:pt x="264" y="107"/>
                      <a:pt x="255" y="85"/>
                      <a:pt x="238" y="66"/>
                    </a:cubicBezTo>
                    <a:cubicBezTo>
                      <a:pt x="229" y="42"/>
                      <a:pt x="213" y="25"/>
                      <a:pt x="192" y="20"/>
                    </a:cubicBezTo>
                    <a:cubicBezTo>
                      <a:pt x="181" y="18"/>
                      <a:pt x="170" y="19"/>
                      <a:pt x="158" y="23"/>
                    </a:cubicBezTo>
                    <a:cubicBezTo>
                      <a:pt x="157" y="23"/>
                      <a:pt x="157" y="23"/>
                      <a:pt x="157" y="23"/>
                    </a:cubicBezTo>
                    <a:cubicBezTo>
                      <a:pt x="156" y="23"/>
                      <a:pt x="156" y="23"/>
                      <a:pt x="156" y="23"/>
                    </a:cubicBezTo>
                    <a:cubicBezTo>
                      <a:pt x="148" y="14"/>
                      <a:pt x="139" y="8"/>
                      <a:pt x="128" y="5"/>
                    </a:cubicBezTo>
                    <a:cubicBezTo>
                      <a:pt x="107" y="0"/>
                      <a:pt x="85" y="9"/>
                      <a:pt x="66" y="26"/>
                    </a:cubicBezTo>
                    <a:cubicBezTo>
                      <a:pt x="42" y="35"/>
                      <a:pt x="25" y="51"/>
                      <a:pt x="20" y="72"/>
                    </a:cubicBezTo>
                    <a:cubicBezTo>
                      <a:pt x="17" y="83"/>
                      <a:pt x="19" y="95"/>
                      <a:pt x="23" y="106"/>
                    </a:cubicBezTo>
                    <a:cubicBezTo>
                      <a:pt x="23" y="107"/>
                      <a:pt x="23" y="107"/>
                      <a:pt x="23" y="107"/>
                    </a:cubicBezTo>
                    <a:cubicBezTo>
                      <a:pt x="22" y="108"/>
                      <a:pt x="22" y="108"/>
                      <a:pt x="22" y="108"/>
                    </a:cubicBezTo>
                    <a:cubicBezTo>
                      <a:pt x="14" y="116"/>
                      <a:pt x="8" y="125"/>
                      <a:pt x="5" y="136"/>
                    </a:cubicBezTo>
                    <a:cubicBezTo>
                      <a:pt x="0" y="157"/>
                      <a:pt x="9" y="179"/>
                      <a:pt x="26" y="198"/>
                    </a:cubicBezTo>
                    <a:cubicBezTo>
                      <a:pt x="35" y="222"/>
                      <a:pt x="51" y="239"/>
                      <a:pt x="72" y="244"/>
                    </a:cubicBezTo>
                    <a:cubicBezTo>
                      <a:pt x="83" y="247"/>
                      <a:pt x="94" y="246"/>
                      <a:pt x="106" y="241"/>
                    </a:cubicBezTo>
                    <a:cubicBezTo>
                      <a:pt x="107" y="242"/>
                      <a:pt x="107" y="242"/>
                      <a:pt x="107" y="242"/>
                    </a:cubicBezTo>
                    <a:cubicBezTo>
                      <a:pt x="108" y="242"/>
                      <a:pt x="108" y="242"/>
                      <a:pt x="108" y="242"/>
                    </a:cubicBezTo>
                    <a:cubicBezTo>
                      <a:pt x="116" y="250"/>
                      <a:pt x="125" y="257"/>
                      <a:pt x="136" y="259"/>
                    </a:cubicBezTo>
                    <a:cubicBezTo>
                      <a:pt x="157" y="264"/>
                      <a:pt x="179" y="256"/>
                      <a:pt x="198" y="238"/>
                    </a:cubicBezTo>
                    <a:cubicBezTo>
                      <a:pt x="222" y="229"/>
                      <a:pt x="239" y="213"/>
                      <a:pt x="244" y="192"/>
                    </a:cubicBezTo>
                    <a:cubicBezTo>
                      <a:pt x="247" y="181"/>
                      <a:pt x="245" y="170"/>
                      <a:pt x="241" y="159"/>
                    </a:cubicBezTo>
                    <a:cubicBezTo>
                      <a:pt x="241" y="158"/>
                      <a:pt x="241" y="158"/>
                      <a:pt x="241" y="158"/>
                    </a:cubicBezTo>
                    <a:lnTo>
                      <a:pt x="242" y="157"/>
                    </a:lnTo>
                    <a:close/>
                  </a:path>
                </a:pathLst>
              </a:custGeom>
              <a:gradFill flip="none" rotWithShape="1">
                <a:gsLst>
                  <a:gs pos="0">
                    <a:schemeClr val="accent1">
                      <a:lumMod val="75000"/>
                    </a:schemeClr>
                  </a:gs>
                  <a:gs pos="100000">
                    <a:schemeClr val="accent1">
                      <a:lumMod val="60000"/>
                      <a:lumOff val="40000"/>
                    </a:schemeClr>
                  </a:gs>
                </a:gsLst>
                <a:path path="circle">
                  <a:fillToRect l="50000" t="50000" r="50000" b="50000"/>
                </a:path>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33"/>
              <p:cNvSpPr>
                <a:spLocks/>
              </p:cNvSpPr>
              <p:nvPr/>
            </p:nvSpPr>
            <p:spPr bwMode="auto">
              <a:xfrm flipH="1">
                <a:off x="2216501" y="5688259"/>
                <a:ext cx="561276" cy="564216"/>
              </a:xfrm>
              <a:custGeom>
                <a:avLst/>
                <a:gdLst>
                  <a:gd name="T0" fmla="*/ 93 w 95"/>
                  <a:gd name="T1" fmla="*/ 45 h 95"/>
                  <a:gd name="T2" fmla="*/ 92 w 95"/>
                  <a:gd name="T3" fmla="*/ 32 h 95"/>
                  <a:gd name="T4" fmla="*/ 75 w 95"/>
                  <a:gd name="T5" fmla="*/ 17 h 95"/>
                  <a:gd name="T6" fmla="*/ 58 w 95"/>
                  <a:gd name="T7" fmla="*/ 1 h 95"/>
                  <a:gd name="T8" fmla="*/ 45 w 95"/>
                  <a:gd name="T9" fmla="*/ 2 h 95"/>
                  <a:gd name="T10" fmla="*/ 32 w 95"/>
                  <a:gd name="T11" fmla="*/ 3 h 95"/>
                  <a:gd name="T12" fmla="*/ 16 w 95"/>
                  <a:gd name="T13" fmla="*/ 20 h 95"/>
                  <a:gd name="T14" fmla="*/ 1 w 95"/>
                  <a:gd name="T15" fmla="*/ 37 h 95"/>
                  <a:gd name="T16" fmla="*/ 2 w 95"/>
                  <a:gd name="T17" fmla="*/ 50 h 95"/>
                  <a:gd name="T18" fmla="*/ 2 w 95"/>
                  <a:gd name="T19" fmla="*/ 63 h 95"/>
                  <a:gd name="T20" fmla="*/ 19 w 95"/>
                  <a:gd name="T21" fmla="*/ 79 h 95"/>
                  <a:gd name="T22" fmla="*/ 36 w 95"/>
                  <a:gd name="T23" fmla="*/ 94 h 95"/>
                  <a:gd name="T24" fmla="*/ 50 w 95"/>
                  <a:gd name="T25" fmla="*/ 93 h 95"/>
                  <a:gd name="T26" fmla="*/ 63 w 95"/>
                  <a:gd name="T27" fmla="*/ 93 h 95"/>
                  <a:gd name="T28" fmla="*/ 78 w 95"/>
                  <a:gd name="T29" fmla="*/ 76 h 95"/>
                  <a:gd name="T30" fmla="*/ 94 w 95"/>
                  <a:gd name="T31" fmla="*/ 59 h 95"/>
                  <a:gd name="T32" fmla="*/ 93 w 95"/>
                  <a:gd name="T33" fmla="*/ 4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95">
                    <a:moveTo>
                      <a:pt x="93" y="45"/>
                    </a:moveTo>
                    <a:cubicBezTo>
                      <a:pt x="94" y="41"/>
                      <a:pt x="94" y="36"/>
                      <a:pt x="92" y="32"/>
                    </a:cubicBezTo>
                    <a:cubicBezTo>
                      <a:pt x="90" y="25"/>
                      <a:pt x="83" y="20"/>
                      <a:pt x="75" y="17"/>
                    </a:cubicBezTo>
                    <a:cubicBezTo>
                      <a:pt x="71" y="9"/>
                      <a:pt x="66" y="3"/>
                      <a:pt x="58" y="1"/>
                    </a:cubicBezTo>
                    <a:cubicBezTo>
                      <a:pt x="54" y="0"/>
                      <a:pt x="49" y="1"/>
                      <a:pt x="45" y="2"/>
                    </a:cubicBezTo>
                    <a:cubicBezTo>
                      <a:pt x="40" y="1"/>
                      <a:pt x="36" y="1"/>
                      <a:pt x="32" y="3"/>
                    </a:cubicBezTo>
                    <a:cubicBezTo>
                      <a:pt x="24" y="5"/>
                      <a:pt x="19" y="11"/>
                      <a:pt x="16" y="20"/>
                    </a:cubicBezTo>
                    <a:cubicBezTo>
                      <a:pt x="8" y="24"/>
                      <a:pt x="3" y="29"/>
                      <a:pt x="1" y="37"/>
                    </a:cubicBezTo>
                    <a:cubicBezTo>
                      <a:pt x="0" y="41"/>
                      <a:pt x="0" y="46"/>
                      <a:pt x="2" y="50"/>
                    </a:cubicBezTo>
                    <a:cubicBezTo>
                      <a:pt x="1" y="55"/>
                      <a:pt x="1" y="59"/>
                      <a:pt x="2" y="63"/>
                    </a:cubicBezTo>
                    <a:cubicBezTo>
                      <a:pt x="5" y="71"/>
                      <a:pt x="11" y="76"/>
                      <a:pt x="19" y="79"/>
                    </a:cubicBezTo>
                    <a:cubicBezTo>
                      <a:pt x="23" y="87"/>
                      <a:pt x="29" y="92"/>
                      <a:pt x="36" y="94"/>
                    </a:cubicBezTo>
                    <a:cubicBezTo>
                      <a:pt x="41" y="95"/>
                      <a:pt x="45" y="95"/>
                      <a:pt x="50" y="93"/>
                    </a:cubicBezTo>
                    <a:cubicBezTo>
                      <a:pt x="54" y="94"/>
                      <a:pt x="59" y="94"/>
                      <a:pt x="63" y="93"/>
                    </a:cubicBezTo>
                    <a:cubicBezTo>
                      <a:pt x="70" y="90"/>
                      <a:pt x="75" y="84"/>
                      <a:pt x="78" y="76"/>
                    </a:cubicBezTo>
                    <a:cubicBezTo>
                      <a:pt x="86" y="72"/>
                      <a:pt x="92" y="66"/>
                      <a:pt x="94" y="59"/>
                    </a:cubicBezTo>
                    <a:cubicBezTo>
                      <a:pt x="95" y="54"/>
                      <a:pt x="94" y="50"/>
                      <a:pt x="9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32"/>
              <p:cNvSpPr>
                <a:spLocks/>
              </p:cNvSpPr>
              <p:nvPr/>
            </p:nvSpPr>
            <p:spPr bwMode="auto">
              <a:xfrm flipH="1">
                <a:off x="2304860" y="5777362"/>
                <a:ext cx="384558" cy="386010"/>
              </a:xfrm>
              <a:custGeom>
                <a:avLst/>
                <a:gdLst>
                  <a:gd name="T0" fmla="*/ 242 w 264"/>
                  <a:gd name="T1" fmla="*/ 157 h 264"/>
                  <a:gd name="T2" fmla="*/ 259 w 264"/>
                  <a:gd name="T3" fmla="*/ 128 h 264"/>
                  <a:gd name="T4" fmla="*/ 238 w 264"/>
                  <a:gd name="T5" fmla="*/ 66 h 264"/>
                  <a:gd name="T6" fmla="*/ 192 w 264"/>
                  <a:gd name="T7" fmla="*/ 20 h 264"/>
                  <a:gd name="T8" fmla="*/ 158 w 264"/>
                  <a:gd name="T9" fmla="*/ 23 h 264"/>
                  <a:gd name="T10" fmla="*/ 157 w 264"/>
                  <a:gd name="T11" fmla="*/ 23 h 264"/>
                  <a:gd name="T12" fmla="*/ 156 w 264"/>
                  <a:gd name="T13" fmla="*/ 23 h 264"/>
                  <a:gd name="T14" fmla="*/ 128 w 264"/>
                  <a:gd name="T15" fmla="*/ 5 h 264"/>
                  <a:gd name="T16" fmla="*/ 66 w 264"/>
                  <a:gd name="T17" fmla="*/ 26 h 264"/>
                  <a:gd name="T18" fmla="*/ 20 w 264"/>
                  <a:gd name="T19" fmla="*/ 72 h 264"/>
                  <a:gd name="T20" fmla="*/ 23 w 264"/>
                  <a:gd name="T21" fmla="*/ 106 h 264"/>
                  <a:gd name="T22" fmla="*/ 23 w 264"/>
                  <a:gd name="T23" fmla="*/ 107 h 264"/>
                  <a:gd name="T24" fmla="*/ 22 w 264"/>
                  <a:gd name="T25" fmla="*/ 108 h 264"/>
                  <a:gd name="T26" fmla="*/ 5 w 264"/>
                  <a:gd name="T27" fmla="*/ 136 h 264"/>
                  <a:gd name="T28" fmla="*/ 26 w 264"/>
                  <a:gd name="T29" fmla="*/ 198 h 264"/>
                  <a:gd name="T30" fmla="*/ 72 w 264"/>
                  <a:gd name="T31" fmla="*/ 244 h 264"/>
                  <a:gd name="T32" fmla="*/ 106 w 264"/>
                  <a:gd name="T33" fmla="*/ 241 h 264"/>
                  <a:gd name="T34" fmla="*/ 107 w 264"/>
                  <a:gd name="T35" fmla="*/ 242 h 264"/>
                  <a:gd name="T36" fmla="*/ 108 w 264"/>
                  <a:gd name="T37" fmla="*/ 242 h 264"/>
                  <a:gd name="T38" fmla="*/ 136 w 264"/>
                  <a:gd name="T39" fmla="*/ 259 h 264"/>
                  <a:gd name="T40" fmla="*/ 198 w 264"/>
                  <a:gd name="T41" fmla="*/ 238 h 264"/>
                  <a:gd name="T42" fmla="*/ 244 w 264"/>
                  <a:gd name="T43" fmla="*/ 192 h 264"/>
                  <a:gd name="T44" fmla="*/ 241 w 264"/>
                  <a:gd name="T45" fmla="*/ 159 h 264"/>
                  <a:gd name="T46" fmla="*/ 241 w 264"/>
                  <a:gd name="T47" fmla="*/ 158 h 264"/>
                  <a:gd name="T48" fmla="*/ 242 w 264"/>
                  <a:gd name="T49" fmla="*/ 157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4" h="264">
                    <a:moveTo>
                      <a:pt x="242" y="157"/>
                    </a:moveTo>
                    <a:cubicBezTo>
                      <a:pt x="250" y="149"/>
                      <a:pt x="256" y="139"/>
                      <a:pt x="259" y="128"/>
                    </a:cubicBezTo>
                    <a:cubicBezTo>
                      <a:pt x="264" y="107"/>
                      <a:pt x="255" y="85"/>
                      <a:pt x="238" y="66"/>
                    </a:cubicBezTo>
                    <a:cubicBezTo>
                      <a:pt x="229" y="42"/>
                      <a:pt x="213" y="25"/>
                      <a:pt x="192" y="20"/>
                    </a:cubicBezTo>
                    <a:cubicBezTo>
                      <a:pt x="181" y="18"/>
                      <a:pt x="170" y="19"/>
                      <a:pt x="158" y="23"/>
                    </a:cubicBezTo>
                    <a:cubicBezTo>
                      <a:pt x="157" y="23"/>
                      <a:pt x="157" y="23"/>
                      <a:pt x="157" y="23"/>
                    </a:cubicBezTo>
                    <a:cubicBezTo>
                      <a:pt x="156" y="23"/>
                      <a:pt x="156" y="23"/>
                      <a:pt x="156" y="23"/>
                    </a:cubicBezTo>
                    <a:cubicBezTo>
                      <a:pt x="148" y="14"/>
                      <a:pt x="139" y="8"/>
                      <a:pt x="128" y="5"/>
                    </a:cubicBezTo>
                    <a:cubicBezTo>
                      <a:pt x="107" y="0"/>
                      <a:pt x="85" y="9"/>
                      <a:pt x="66" y="26"/>
                    </a:cubicBezTo>
                    <a:cubicBezTo>
                      <a:pt x="42" y="35"/>
                      <a:pt x="25" y="51"/>
                      <a:pt x="20" y="72"/>
                    </a:cubicBezTo>
                    <a:cubicBezTo>
                      <a:pt x="17" y="83"/>
                      <a:pt x="19" y="95"/>
                      <a:pt x="23" y="106"/>
                    </a:cubicBezTo>
                    <a:cubicBezTo>
                      <a:pt x="23" y="107"/>
                      <a:pt x="23" y="107"/>
                      <a:pt x="23" y="107"/>
                    </a:cubicBezTo>
                    <a:cubicBezTo>
                      <a:pt x="22" y="108"/>
                      <a:pt x="22" y="108"/>
                      <a:pt x="22" y="108"/>
                    </a:cubicBezTo>
                    <a:cubicBezTo>
                      <a:pt x="14" y="116"/>
                      <a:pt x="8" y="125"/>
                      <a:pt x="5" y="136"/>
                    </a:cubicBezTo>
                    <a:cubicBezTo>
                      <a:pt x="0" y="157"/>
                      <a:pt x="9" y="179"/>
                      <a:pt x="26" y="198"/>
                    </a:cubicBezTo>
                    <a:cubicBezTo>
                      <a:pt x="35" y="222"/>
                      <a:pt x="51" y="239"/>
                      <a:pt x="72" y="244"/>
                    </a:cubicBezTo>
                    <a:cubicBezTo>
                      <a:pt x="83" y="247"/>
                      <a:pt x="94" y="246"/>
                      <a:pt x="106" y="241"/>
                    </a:cubicBezTo>
                    <a:cubicBezTo>
                      <a:pt x="107" y="242"/>
                      <a:pt x="107" y="242"/>
                      <a:pt x="107" y="242"/>
                    </a:cubicBezTo>
                    <a:cubicBezTo>
                      <a:pt x="108" y="242"/>
                      <a:pt x="108" y="242"/>
                      <a:pt x="108" y="242"/>
                    </a:cubicBezTo>
                    <a:cubicBezTo>
                      <a:pt x="116" y="250"/>
                      <a:pt x="125" y="257"/>
                      <a:pt x="136" y="259"/>
                    </a:cubicBezTo>
                    <a:cubicBezTo>
                      <a:pt x="157" y="264"/>
                      <a:pt x="179" y="256"/>
                      <a:pt x="198" y="238"/>
                    </a:cubicBezTo>
                    <a:cubicBezTo>
                      <a:pt x="222" y="229"/>
                      <a:pt x="239" y="213"/>
                      <a:pt x="244" y="192"/>
                    </a:cubicBezTo>
                    <a:cubicBezTo>
                      <a:pt x="247" y="181"/>
                      <a:pt x="245" y="170"/>
                      <a:pt x="241" y="159"/>
                    </a:cubicBezTo>
                    <a:cubicBezTo>
                      <a:pt x="241" y="158"/>
                      <a:pt x="241" y="158"/>
                      <a:pt x="241" y="158"/>
                    </a:cubicBezTo>
                    <a:lnTo>
                      <a:pt x="242" y="15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Oval 28"/>
              <p:cNvSpPr/>
              <p:nvPr/>
            </p:nvSpPr>
            <p:spPr>
              <a:xfrm>
                <a:off x="2420939" y="5894167"/>
                <a:ext cx="152400" cy="15240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Freeform 29"/>
            <p:cNvSpPr>
              <a:spLocks/>
            </p:cNvSpPr>
            <p:nvPr/>
          </p:nvSpPr>
          <p:spPr bwMode="auto">
            <a:xfrm rot="21370907">
              <a:off x="453244" y="1821965"/>
              <a:ext cx="173372" cy="171307"/>
            </a:xfrm>
            <a:custGeom>
              <a:avLst/>
              <a:gdLst>
                <a:gd name="T0" fmla="*/ 54 w 54"/>
                <a:gd name="T1" fmla="*/ 31 h 54"/>
                <a:gd name="T2" fmla="*/ 50 w 54"/>
                <a:gd name="T3" fmla="*/ 26 h 54"/>
                <a:gd name="T4" fmla="*/ 54 w 54"/>
                <a:gd name="T5" fmla="*/ 22 h 54"/>
                <a:gd name="T6" fmla="*/ 43 w 54"/>
                <a:gd name="T7" fmla="*/ 18 h 54"/>
                <a:gd name="T8" fmla="*/ 47 w 54"/>
                <a:gd name="T9" fmla="*/ 8 h 54"/>
                <a:gd name="T10" fmla="*/ 39 w 54"/>
                <a:gd name="T11" fmla="*/ 9 h 54"/>
                <a:gd name="T12" fmla="*/ 37 w 54"/>
                <a:gd name="T13" fmla="*/ 1 h 54"/>
                <a:gd name="T14" fmla="*/ 30 w 54"/>
                <a:gd name="T15" fmla="*/ 6 h 54"/>
                <a:gd name="T16" fmla="*/ 25 w 54"/>
                <a:gd name="T17" fmla="*/ 0 h 54"/>
                <a:gd name="T18" fmla="*/ 21 w 54"/>
                <a:gd name="T19" fmla="*/ 6 h 54"/>
                <a:gd name="T20" fmla="*/ 15 w 54"/>
                <a:gd name="T21" fmla="*/ 2 h 54"/>
                <a:gd name="T22" fmla="*/ 14 w 54"/>
                <a:gd name="T23" fmla="*/ 11 h 54"/>
                <a:gd name="T24" fmla="*/ 5 w 54"/>
                <a:gd name="T25" fmla="*/ 10 h 54"/>
                <a:gd name="T26" fmla="*/ 9 w 54"/>
                <a:gd name="T27" fmla="*/ 19 h 54"/>
                <a:gd name="T28" fmla="*/ 0 w 54"/>
                <a:gd name="T29" fmla="*/ 23 h 54"/>
                <a:gd name="T30" fmla="*/ 4 w 54"/>
                <a:gd name="T31" fmla="*/ 27 h 54"/>
                <a:gd name="T32" fmla="*/ 0 w 54"/>
                <a:gd name="T33" fmla="*/ 32 h 54"/>
                <a:gd name="T34" fmla="*/ 11 w 54"/>
                <a:gd name="T35" fmla="*/ 36 h 54"/>
                <a:gd name="T36" fmla="*/ 8 w 54"/>
                <a:gd name="T37" fmla="*/ 46 h 54"/>
                <a:gd name="T38" fmla="*/ 15 w 54"/>
                <a:gd name="T39" fmla="*/ 45 h 54"/>
                <a:gd name="T40" fmla="*/ 17 w 54"/>
                <a:gd name="T41" fmla="*/ 52 h 54"/>
                <a:gd name="T42" fmla="*/ 24 w 54"/>
                <a:gd name="T43" fmla="*/ 48 h 54"/>
                <a:gd name="T44" fmla="*/ 29 w 54"/>
                <a:gd name="T45" fmla="*/ 54 h 54"/>
                <a:gd name="T46" fmla="*/ 33 w 54"/>
                <a:gd name="T47" fmla="*/ 48 h 54"/>
                <a:gd name="T48" fmla="*/ 39 w 54"/>
                <a:gd name="T49" fmla="*/ 51 h 54"/>
                <a:gd name="T50" fmla="*/ 40 w 54"/>
                <a:gd name="T51" fmla="*/ 43 h 54"/>
                <a:gd name="T52" fmla="*/ 49 w 54"/>
                <a:gd name="T53" fmla="*/ 43 h 54"/>
                <a:gd name="T54" fmla="*/ 46 w 54"/>
                <a:gd name="T55" fmla="*/ 35 h 54"/>
                <a:gd name="T56" fmla="*/ 54 w 54"/>
                <a:gd name="T5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4" h="54">
                  <a:moveTo>
                    <a:pt x="54" y="31"/>
                  </a:moveTo>
                  <a:cubicBezTo>
                    <a:pt x="54" y="29"/>
                    <a:pt x="53" y="28"/>
                    <a:pt x="50" y="26"/>
                  </a:cubicBezTo>
                  <a:cubicBezTo>
                    <a:pt x="53" y="25"/>
                    <a:pt x="54" y="23"/>
                    <a:pt x="54" y="22"/>
                  </a:cubicBezTo>
                  <a:cubicBezTo>
                    <a:pt x="53" y="20"/>
                    <a:pt x="49" y="18"/>
                    <a:pt x="43" y="18"/>
                  </a:cubicBezTo>
                  <a:cubicBezTo>
                    <a:pt x="47" y="13"/>
                    <a:pt x="48" y="9"/>
                    <a:pt x="47" y="8"/>
                  </a:cubicBezTo>
                  <a:cubicBezTo>
                    <a:pt x="45" y="7"/>
                    <a:pt x="43" y="7"/>
                    <a:pt x="39" y="9"/>
                  </a:cubicBezTo>
                  <a:cubicBezTo>
                    <a:pt x="39" y="5"/>
                    <a:pt x="39" y="2"/>
                    <a:pt x="37" y="1"/>
                  </a:cubicBezTo>
                  <a:cubicBezTo>
                    <a:pt x="35" y="1"/>
                    <a:pt x="33" y="3"/>
                    <a:pt x="30" y="6"/>
                  </a:cubicBezTo>
                  <a:cubicBezTo>
                    <a:pt x="29" y="2"/>
                    <a:pt x="27" y="0"/>
                    <a:pt x="25" y="0"/>
                  </a:cubicBezTo>
                  <a:cubicBezTo>
                    <a:pt x="24" y="0"/>
                    <a:pt x="22" y="2"/>
                    <a:pt x="21" y="6"/>
                  </a:cubicBezTo>
                  <a:cubicBezTo>
                    <a:pt x="19" y="3"/>
                    <a:pt x="16" y="2"/>
                    <a:pt x="15" y="2"/>
                  </a:cubicBezTo>
                  <a:cubicBezTo>
                    <a:pt x="13" y="3"/>
                    <a:pt x="13" y="6"/>
                    <a:pt x="14" y="11"/>
                  </a:cubicBezTo>
                  <a:cubicBezTo>
                    <a:pt x="10" y="9"/>
                    <a:pt x="6" y="9"/>
                    <a:pt x="5" y="10"/>
                  </a:cubicBezTo>
                  <a:cubicBezTo>
                    <a:pt x="4" y="12"/>
                    <a:pt x="5" y="15"/>
                    <a:pt x="9" y="19"/>
                  </a:cubicBezTo>
                  <a:cubicBezTo>
                    <a:pt x="4" y="20"/>
                    <a:pt x="0" y="21"/>
                    <a:pt x="0" y="23"/>
                  </a:cubicBezTo>
                  <a:cubicBezTo>
                    <a:pt x="0" y="24"/>
                    <a:pt x="1" y="26"/>
                    <a:pt x="4" y="27"/>
                  </a:cubicBezTo>
                  <a:cubicBezTo>
                    <a:pt x="1" y="29"/>
                    <a:pt x="0" y="31"/>
                    <a:pt x="0" y="32"/>
                  </a:cubicBezTo>
                  <a:cubicBezTo>
                    <a:pt x="1" y="34"/>
                    <a:pt x="5" y="35"/>
                    <a:pt x="11" y="36"/>
                  </a:cubicBezTo>
                  <a:cubicBezTo>
                    <a:pt x="7" y="41"/>
                    <a:pt x="6" y="45"/>
                    <a:pt x="8" y="46"/>
                  </a:cubicBezTo>
                  <a:cubicBezTo>
                    <a:pt x="9" y="47"/>
                    <a:pt x="12" y="47"/>
                    <a:pt x="15" y="45"/>
                  </a:cubicBezTo>
                  <a:cubicBezTo>
                    <a:pt x="15" y="49"/>
                    <a:pt x="16" y="52"/>
                    <a:pt x="17" y="52"/>
                  </a:cubicBezTo>
                  <a:cubicBezTo>
                    <a:pt x="19" y="53"/>
                    <a:pt x="21" y="51"/>
                    <a:pt x="24" y="48"/>
                  </a:cubicBezTo>
                  <a:cubicBezTo>
                    <a:pt x="25" y="52"/>
                    <a:pt x="27" y="54"/>
                    <a:pt x="29" y="54"/>
                  </a:cubicBezTo>
                  <a:cubicBezTo>
                    <a:pt x="30" y="54"/>
                    <a:pt x="32" y="52"/>
                    <a:pt x="33" y="48"/>
                  </a:cubicBezTo>
                  <a:cubicBezTo>
                    <a:pt x="35" y="51"/>
                    <a:pt x="38" y="52"/>
                    <a:pt x="39" y="51"/>
                  </a:cubicBezTo>
                  <a:cubicBezTo>
                    <a:pt x="41" y="51"/>
                    <a:pt x="41" y="47"/>
                    <a:pt x="40" y="43"/>
                  </a:cubicBezTo>
                  <a:cubicBezTo>
                    <a:pt x="45" y="44"/>
                    <a:pt x="48" y="45"/>
                    <a:pt x="49" y="43"/>
                  </a:cubicBezTo>
                  <a:cubicBezTo>
                    <a:pt x="50" y="42"/>
                    <a:pt x="49" y="39"/>
                    <a:pt x="46" y="35"/>
                  </a:cubicBezTo>
                  <a:cubicBezTo>
                    <a:pt x="51" y="34"/>
                    <a:pt x="54" y="33"/>
                    <a:pt x="54" y="31"/>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30"/>
            <p:cNvSpPr/>
            <p:nvPr/>
          </p:nvSpPr>
          <p:spPr>
            <a:xfrm>
              <a:off x="-5482" y="3721714"/>
              <a:ext cx="572070" cy="2025949"/>
            </a:xfrm>
            <a:custGeom>
              <a:avLst/>
              <a:gdLst>
                <a:gd name="connsiteX0" fmla="*/ 571311 w 572070"/>
                <a:gd name="connsiteY0" fmla="*/ 698 h 2025949"/>
                <a:gd name="connsiteX1" fmla="*/ 535841 w 572070"/>
                <a:gd name="connsiteY1" fmla="*/ 157150 h 2025949"/>
                <a:gd name="connsiteX2" fmla="*/ 43954 w 572070"/>
                <a:gd name="connsiteY2" fmla="*/ 1914280 h 2025949"/>
                <a:gd name="connsiteX3" fmla="*/ 0 w 572070"/>
                <a:gd name="connsiteY3" fmla="*/ 2025949 h 2025949"/>
                <a:gd name="connsiteX4" fmla="*/ 0 w 572070"/>
                <a:gd name="connsiteY4" fmla="*/ 1931247 h 2025949"/>
                <a:gd name="connsiteX5" fmla="*/ 38961 w 572070"/>
                <a:gd name="connsiteY5" fmla="*/ 1823186 h 2025949"/>
                <a:gd name="connsiteX6" fmla="*/ 487112 w 572070"/>
                <a:gd name="connsiteY6" fmla="*/ 146883 h 2025949"/>
                <a:gd name="connsiteX7" fmla="*/ 571311 w 572070"/>
                <a:gd name="connsiteY7" fmla="*/ 698 h 2025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2070" h="2025949">
                  <a:moveTo>
                    <a:pt x="571311" y="698"/>
                  </a:moveTo>
                  <a:cubicBezTo>
                    <a:pt x="574851" y="6404"/>
                    <a:pt x="566519" y="47998"/>
                    <a:pt x="535841" y="157150"/>
                  </a:cubicBezTo>
                  <a:cubicBezTo>
                    <a:pt x="455308" y="443674"/>
                    <a:pt x="262063" y="1332539"/>
                    <a:pt x="43954" y="1914280"/>
                  </a:cubicBezTo>
                  <a:lnTo>
                    <a:pt x="0" y="2025949"/>
                  </a:lnTo>
                  <a:lnTo>
                    <a:pt x="0" y="1931247"/>
                  </a:lnTo>
                  <a:lnTo>
                    <a:pt x="38961" y="1823186"/>
                  </a:lnTo>
                  <a:cubicBezTo>
                    <a:pt x="257758" y="1197543"/>
                    <a:pt x="459012" y="348382"/>
                    <a:pt x="487112" y="146883"/>
                  </a:cubicBezTo>
                  <a:cubicBezTo>
                    <a:pt x="498274" y="149283"/>
                    <a:pt x="563523" y="-11856"/>
                    <a:pt x="571311" y="698"/>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31"/>
            <p:cNvSpPr/>
            <p:nvPr/>
          </p:nvSpPr>
          <p:spPr>
            <a:xfrm>
              <a:off x="404351" y="4895423"/>
              <a:ext cx="203734" cy="1962577"/>
            </a:xfrm>
            <a:custGeom>
              <a:avLst/>
              <a:gdLst>
                <a:gd name="connsiteX0" fmla="*/ 203734 w 203734"/>
                <a:gd name="connsiteY0" fmla="*/ 34 h 1962577"/>
                <a:gd name="connsiteX1" fmla="*/ 38502 w 203734"/>
                <a:gd name="connsiteY1" fmla="*/ 1942127 h 1962577"/>
                <a:gd name="connsiteX2" fmla="*/ 38124 w 203734"/>
                <a:gd name="connsiteY2" fmla="*/ 1962577 h 1962577"/>
                <a:gd name="connsiteX3" fmla="*/ 0 w 203734"/>
                <a:gd name="connsiteY3" fmla="*/ 1962577 h 1962577"/>
                <a:gd name="connsiteX4" fmla="*/ 861 w 203734"/>
                <a:gd name="connsiteY4" fmla="*/ 1930481 h 1962577"/>
                <a:gd name="connsiteX5" fmla="*/ 168890 w 203734"/>
                <a:gd name="connsiteY5" fmla="*/ 27735 h 1962577"/>
                <a:gd name="connsiteX6" fmla="*/ 203734 w 203734"/>
                <a:gd name="connsiteY6" fmla="*/ 34 h 19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3734" h="1962577">
                  <a:moveTo>
                    <a:pt x="203734" y="34"/>
                  </a:moveTo>
                  <a:cubicBezTo>
                    <a:pt x="84994" y="510675"/>
                    <a:pt x="48957" y="1435542"/>
                    <a:pt x="38502" y="1942127"/>
                  </a:cubicBezTo>
                  <a:lnTo>
                    <a:pt x="38124" y="1962577"/>
                  </a:lnTo>
                  <a:lnTo>
                    <a:pt x="0" y="1962577"/>
                  </a:lnTo>
                  <a:lnTo>
                    <a:pt x="861" y="1930481"/>
                  </a:lnTo>
                  <a:cubicBezTo>
                    <a:pt x="15196" y="1428054"/>
                    <a:pt x="54378" y="534635"/>
                    <a:pt x="168890" y="27735"/>
                  </a:cubicBezTo>
                  <a:cubicBezTo>
                    <a:pt x="168890" y="27735"/>
                    <a:pt x="186897" y="-1137"/>
                    <a:pt x="203734" y="34"/>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p:cNvGrpSpPr/>
            <p:nvPr/>
          </p:nvGrpSpPr>
          <p:grpSpPr>
            <a:xfrm rot="16304340" flipH="1">
              <a:off x="178634" y="4276817"/>
              <a:ext cx="888787" cy="885044"/>
              <a:chOff x="4277517" y="3752400"/>
              <a:chExt cx="1154448" cy="1149586"/>
            </a:xfrm>
          </p:grpSpPr>
          <p:sp>
            <p:nvSpPr>
              <p:cNvPr id="34" name="Freeform 33"/>
              <p:cNvSpPr>
                <a:spLocks/>
              </p:cNvSpPr>
              <p:nvPr/>
            </p:nvSpPr>
            <p:spPr bwMode="auto">
              <a:xfrm rot="21259688" flipH="1">
                <a:off x="4277517" y="3752400"/>
                <a:ext cx="1154448" cy="1149586"/>
              </a:xfrm>
              <a:custGeom>
                <a:avLst/>
                <a:gdLst>
                  <a:gd name="T0" fmla="*/ 272 w 355"/>
                  <a:gd name="T1" fmla="*/ 16 h 352"/>
                  <a:gd name="T2" fmla="*/ 178 w 355"/>
                  <a:gd name="T3" fmla="*/ 41 h 352"/>
                  <a:gd name="T4" fmla="*/ 137 w 355"/>
                  <a:gd name="T5" fmla="*/ 36 h 352"/>
                  <a:gd name="T6" fmla="*/ 66 w 355"/>
                  <a:gd name="T7" fmla="*/ 51 h 352"/>
                  <a:gd name="T8" fmla="*/ 62 w 355"/>
                  <a:gd name="T9" fmla="*/ 142 h 352"/>
                  <a:gd name="T10" fmla="*/ 32 w 355"/>
                  <a:gd name="T11" fmla="*/ 251 h 352"/>
                  <a:gd name="T12" fmla="*/ 129 w 355"/>
                  <a:gd name="T13" fmla="*/ 291 h 352"/>
                  <a:gd name="T14" fmla="*/ 226 w 355"/>
                  <a:gd name="T15" fmla="*/ 350 h 352"/>
                  <a:gd name="T16" fmla="*/ 291 w 355"/>
                  <a:gd name="T17" fmla="*/ 262 h 352"/>
                  <a:gd name="T18" fmla="*/ 352 w 355"/>
                  <a:gd name="T19" fmla="*/ 207 h 352"/>
                  <a:gd name="T20" fmla="*/ 317 w 355"/>
                  <a:gd name="T21" fmla="*/ 117 h 352"/>
                  <a:gd name="T22" fmla="*/ 272 w 355"/>
                  <a:gd name="T23" fmla="*/ 16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5" h="352">
                    <a:moveTo>
                      <a:pt x="272" y="16"/>
                    </a:moveTo>
                    <a:cubicBezTo>
                      <a:pt x="230" y="0"/>
                      <a:pt x="208" y="40"/>
                      <a:pt x="178" y="41"/>
                    </a:cubicBezTo>
                    <a:cubicBezTo>
                      <a:pt x="163" y="42"/>
                      <a:pt x="150" y="39"/>
                      <a:pt x="137" y="36"/>
                    </a:cubicBezTo>
                    <a:cubicBezTo>
                      <a:pt x="110" y="30"/>
                      <a:pt x="86" y="24"/>
                      <a:pt x="66" y="51"/>
                    </a:cubicBezTo>
                    <a:cubicBezTo>
                      <a:pt x="40" y="89"/>
                      <a:pt x="77" y="121"/>
                      <a:pt x="62" y="142"/>
                    </a:cubicBezTo>
                    <a:cubicBezTo>
                      <a:pt x="47" y="163"/>
                      <a:pt x="0" y="212"/>
                      <a:pt x="32" y="251"/>
                    </a:cubicBezTo>
                    <a:cubicBezTo>
                      <a:pt x="63" y="289"/>
                      <a:pt x="102" y="274"/>
                      <a:pt x="129" y="291"/>
                    </a:cubicBezTo>
                    <a:cubicBezTo>
                      <a:pt x="156" y="308"/>
                      <a:pt x="180" y="352"/>
                      <a:pt x="226" y="350"/>
                    </a:cubicBezTo>
                    <a:cubicBezTo>
                      <a:pt x="269" y="348"/>
                      <a:pt x="253" y="270"/>
                      <a:pt x="291" y="262"/>
                    </a:cubicBezTo>
                    <a:cubicBezTo>
                      <a:pt x="321" y="255"/>
                      <a:pt x="349" y="233"/>
                      <a:pt x="352" y="207"/>
                    </a:cubicBezTo>
                    <a:cubicBezTo>
                      <a:pt x="355" y="182"/>
                      <a:pt x="322" y="150"/>
                      <a:pt x="317" y="117"/>
                    </a:cubicBezTo>
                    <a:cubicBezTo>
                      <a:pt x="314" y="94"/>
                      <a:pt x="301" y="27"/>
                      <a:pt x="272" y="16"/>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35"/>
              <p:cNvSpPr>
                <a:spLocks/>
              </p:cNvSpPr>
              <p:nvPr/>
            </p:nvSpPr>
            <p:spPr bwMode="auto">
              <a:xfrm rot="18790958" flipH="1">
                <a:off x="4338999" y="3813623"/>
                <a:ext cx="1031484" cy="1027140"/>
              </a:xfrm>
              <a:custGeom>
                <a:avLst/>
                <a:gdLst>
                  <a:gd name="T0" fmla="*/ 272 w 355"/>
                  <a:gd name="T1" fmla="*/ 16 h 352"/>
                  <a:gd name="T2" fmla="*/ 178 w 355"/>
                  <a:gd name="T3" fmla="*/ 41 h 352"/>
                  <a:gd name="T4" fmla="*/ 137 w 355"/>
                  <a:gd name="T5" fmla="*/ 36 h 352"/>
                  <a:gd name="T6" fmla="*/ 66 w 355"/>
                  <a:gd name="T7" fmla="*/ 51 h 352"/>
                  <a:gd name="T8" fmla="*/ 62 w 355"/>
                  <a:gd name="T9" fmla="*/ 142 h 352"/>
                  <a:gd name="T10" fmla="*/ 32 w 355"/>
                  <a:gd name="T11" fmla="*/ 251 h 352"/>
                  <a:gd name="T12" fmla="*/ 129 w 355"/>
                  <a:gd name="T13" fmla="*/ 291 h 352"/>
                  <a:gd name="T14" fmla="*/ 226 w 355"/>
                  <a:gd name="T15" fmla="*/ 350 h 352"/>
                  <a:gd name="T16" fmla="*/ 291 w 355"/>
                  <a:gd name="T17" fmla="*/ 262 h 352"/>
                  <a:gd name="T18" fmla="*/ 352 w 355"/>
                  <a:gd name="T19" fmla="*/ 207 h 352"/>
                  <a:gd name="T20" fmla="*/ 317 w 355"/>
                  <a:gd name="T21" fmla="*/ 117 h 352"/>
                  <a:gd name="T22" fmla="*/ 272 w 355"/>
                  <a:gd name="T23" fmla="*/ 16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5" h="352">
                    <a:moveTo>
                      <a:pt x="272" y="16"/>
                    </a:moveTo>
                    <a:cubicBezTo>
                      <a:pt x="230" y="0"/>
                      <a:pt x="208" y="40"/>
                      <a:pt x="178" y="41"/>
                    </a:cubicBezTo>
                    <a:cubicBezTo>
                      <a:pt x="163" y="42"/>
                      <a:pt x="150" y="39"/>
                      <a:pt x="137" y="36"/>
                    </a:cubicBezTo>
                    <a:cubicBezTo>
                      <a:pt x="110" y="30"/>
                      <a:pt x="86" y="24"/>
                      <a:pt x="66" y="51"/>
                    </a:cubicBezTo>
                    <a:cubicBezTo>
                      <a:pt x="40" y="89"/>
                      <a:pt x="77" y="121"/>
                      <a:pt x="62" y="142"/>
                    </a:cubicBezTo>
                    <a:cubicBezTo>
                      <a:pt x="47" y="163"/>
                      <a:pt x="0" y="212"/>
                      <a:pt x="32" y="251"/>
                    </a:cubicBezTo>
                    <a:cubicBezTo>
                      <a:pt x="63" y="289"/>
                      <a:pt x="102" y="274"/>
                      <a:pt x="129" y="291"/>
                    </a:cubicBezTo>
                    <a:cubicBezTo>
                      <a:pt x="156" y="308"/>
                      <a:pt x="180" y="352"/>
                      <a:pt x="226" y="350"/>
                    </a:cubicBezTo>
                    <a:cubicBezTo>
                      <a:pt x="269" y="348"/>
                      <a:pt x="253" y="270"/>
                      <a:pt x="291" y="262"/>
                    </a:cubicBezTo>
                    <a:cubicBezTo>
                      <a:pt x="321" y="255"/>
                      <a:pt x="349" y="233"/>
                      <a:pt x="352" y="207"/>
                    </a:cubicBezTo>
                    <a:cubicBezTo>
                      <a:pt x="355" y="182"/>
                      <a:pt x="322" y="150"/>
                      <a:pt x="317" y="117"/>
                    </a:cubicBezTo>
                    <a:cubicBezTo>
                      <a:pt x="314" y="94"/>
                      <a:pt x="301" y="27"/>
                      <a:pt x="272" y="16"/>
                    </a:cubicBezTo>
                  </a:path>
                </a:pathLst>
              </a:custGeom>
              <a:gradFill flip="none" rotWithShape="1">
                <a:gsLst>
                  <a:gs pos="0">
                    <a:schemeClr val="accent1">
                      <a:lumMod val="20000"/>
                      <a:lumOff val="80000"/>
                    </a:schemeClr>
                  </a:gs>
                  <a:gs pos="46000">
                    <a:schemeClr val="accent1">
                      <a:lumMod val="60000"/>
                      <a:lumOff val="40000"/>
                    </a:schemeClr>
                  </a:gs>
                  <a:gs pos="100000">
                    <a:schemeClr val="accent1"/>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41"/>
              <p:cNvSpPr>
                <a:spLocks/>
              </p:cNvSpPr>
              <p:nvPr/>
            </p:nvSpPr>
            <p:spPr bwMode="auto">
              <a:xfrm rot="756312" flipH="1">
                <a:off x="4402943" y="3855259"/>
                <a:ext cx="903597" cy="943869"/>
              </a:xfrm>
              <a:custGeom>
                <a:avLst/>
                <a:gdLst>
                  <a:gd name="T0" fmla="*/ 167 w 179"/>
                  <a:gd name="T1" fmla="*/ 33 h 186"/>
                  <a:gd name="T2" fmla="*/ 132 w 179"/>
                  <a:gd name="T3" fmla="*/ 35 h 186"/>
                  <a:gd name="T4" fmla="*/ 107 w 179"/>
                  <a:gd name="T5" fmla="*/ 41 h 186"/>
                  <a:gd name="T6" fmla="*/ 60 w 179"/>
                  <a:gd name="T7" fmla="*/ 7 h 186"/>
                  <a:gd name="T8" fmla="*/ 51 w 179"/>
                  <a:gd name="T9" fmla="*/ 63 h 186"/>
                  <a:gd name="T10" fmla="*/ 8 w 179"/>
                  <a:gd name="T11" fmla="*/ 100 h 186"/>
                  <a:gd name="T12" fmla="*/ 53 w 179"/>
                  <a:gd name="T13" fmla="*/ 132 h 186"/>
                  <a:gd name="T14" fmla="*/ 60 w 179"/>
                  <a:gd name="T15" fmla="*/ 176 h 186"/>
                  <a:gd name="T16" fmla="*/ 89 w 179"/>
                  <a:gd name="T17" fmla="*/ 160 h 186"/>
                  <a:gd name="T18" fmla="*/ 113 w 179"/>
                  <a:gd name="T19" fmla="*/ 141 h 186"/>
                  <a:gd name="T20" fmla="*/ 166 w 179"/>
                  <a:gd name="T21" fmla="*/ 143 h 186"/>
                  <a:gd name="T22" fmla="*/ 140 w 179"/>
                  <a:gd name="T23" fmla="*/ 94 h 186"/>
                  <a:gd name="T24" fmla="*/ 167 w 179"/>
                  <a:gd name="T25" fmla="*/ 3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86">
                    <a:moveTo>
                      <a:pt x="167" y="33"/>
                    </a:moveTo>
                    <a:cubicBezTo>
                      <a:pt x="157" y="24"/>
                      <a:pt x="144" y="29"/>
                      <a:pt x="132" y="35"/>
                    </a:cubicBezTo>
                    <a:cubicBezTo>
                      <a:pt x="122" y="39"/>
                      <a:pt x="113" y="44"/>
                      <a:pt x="107" y="41"/>
                    </a:cubicBezTo>
                    <a:cubicBezTo>
                      <a:pt x="84" y="33"/>
                      <a:pt x="85" y="0"/>
                      <a:pt x="60" y="7"/>
                    </a:cubicBezTo>
                    <a:cubicBezTo>
                      <a:pt x="34" y="14"/>
                      <a:pt x="63" y="56"/>
                      <a:pt x="51" y="63"/>
                    </a:cubicBezTo>
                    <a:cubicBezTo>
                      <a:pt x="40" y="70"/>
                      <a:pt x="0" y="74"/>
                      <a:pt x="8" y="100"/>
                    </a:cubicBezTo>
                    <a:cubicBezTo>
                      <a:pt x="15" y="125"/>
                      <a:pt x="43" y="119"/>
                      <a:pt x="53" y="132"/>
                    </a:cubicBezTo>
                    <a:cubicBezTo>
                      <a:pt x="62" y="146"/>
                      <a:pt x="46" y="158"/>
                      <a:pt x="60" y="176"/>
                    </a:cubicBezTo>
                    <a:cubicBezTo>
                      <a:pt x="68" y="186"/>
                      <a:pt x="78" y="173"/>
                      <a:pt x="89" y="160"/>
                    </a:cubicBezTo>
                    <a:cubicBezTo>
                      <a:pt x="98" y="148"/>
                      <a:pt x="106" y="136"/>
                      <a:pt x="113" y="141"/>
                    </a:cubicBezTo>
                    <a:cubicBezTo>
                      <a:pt x="127" y="150"/>
                      <a:pt x="159" y="154"/>
                      <a:pt x="166" y="143"/>
                    </a:cubicBezTo>
                    <a:cubicBezTo>
                      <a:pt x="173" y="131"/>
                      <a:pt x="147" y="110"/>
                      <a:pt x="140" y="94"/>
                    </a:cubicBezTo>
                    <a:cubicBezTo>
                      <a:pt x="133" y="78"/>
                      <a:pt x="179" y="44"/>
                      <a:pt x="167" y="33"/>
                    </a:cubicBezTo>
                  </a:path>
                </a:pathLst>
              </a:custGeom>
              <a:solidFill>
                <a:schemeClr val="accent1">
                  <a:lumMod val="20000"/>
                  <a:lumOff val="80000"/>
                  <a:alpha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41"/>
              <p:cNvSpPr>
                <a:spLocks/>
              </p:cNvSpPr>
              <p:nvPr/>
            </p:nvSpPr>
            <p:spPr bwMode="auto">
              <a:xfrm rot="19656312" flipH="1">
                <a:off x="4620471" y="4082482"/>
                <a:ext cx="468541" cy="489422"/>
              </a:xfrm>
              <a:custGeom>
                <a:avLst/>
                <a:gdLst>
                  <a:gd name="T0" fmla="*/ 167 w 179"/>
                  <a:gd name="T1" fmla="*/ 33 h 186"/>
                  <a:gd name="T2" fmla="*/ 132 w 179"/>
                  <a:gd name="T3" fmla="*/ 35 h 186"/>
                  <a:gd name="T4" fmla="*/ 107 w 179"/>
                  <a:gd name="T5" fmla="*/ 41 h 186"/>
                  <a:gd name="T6" fmla="*/ 60 w 179"/>
                  <a:gd name="T7" fmla="*/ 7 h 186"/>
                  <a:gd name="T8" fmla="*/ 51 w 179"/>
                  <a:gd name="T9" fmla="*/ 63 h 186"/>
                  <a:gd name="T10" fmla="*/ 8 w 179"/>
                  <a:gd name="T11" fmla="*/ 100 h 186"/>
                  <a:gd name="T12" fmla="*/ 53 w 179"/>
                  <a:gd name="T13" fmla="*/ 132 h 186"/>
                  <a:gd name="T14" fmla="*/ 60 w 179"/>
                  <a:gd name="T15" fmla="*/ 176 h 186"/>
                  <a:gd name="T16" fmla="*/ 89 w 179"/>
                  <a:gd name="T17" fmla="*/ 160 h 186"/>
                  <a:gd name="T18" fmla="*/ 113 w 179"/>
                  <a:gd name="T19" fmla="*/ 141 h 186"/>
                  <a:gd name="T20" fmla="*/ 166 w 179"/>
                  <a:gd name="T21" fmla="*/ 143 h 186"/>
                  <a:gd name="T22" fmla="*/ 140 w 179"/>
                  <a:gd name="T23" fmla="*/ 94 h 186"/>
                  <a:gd name="T24" fmla="*/ 167 w 179"/>
                  <a:gd name="T25" fmla="*/ 3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86">
                    <a:moveTo>
                      <a:pt x="167" y="33"/>
                    </a:moveTo>
                    <a:cubicBezTo>
                      <a:pt x="157" y="24"/>
                      <a:pt x="144" y="29"/>
                      <a:pt x="132" y="35"/>
                    </a:cubicBezTo>
                    <a:cubicBezTo>
                      <a:pt x="122" y="39"/>
                      <a:pt x="113" y="44"/>
                      <a:pt x="107" y="41"/>
                    </a:cubicBezTo>
                    <a:cubicBezTo>
                      <a:pt x="84" y="33"/>
                      <a:pt x="85" y="0"/>
                      <a:pt x="60" y="7"/>
                    </a:cubicBezTo>
                    <a:cubicBezTo>
                      <a:pt x="34" y="14"/>
                      <a:pt x="63" y="56"/>
                      <a:pt x="51" y="63"/>
                    </a:cubicBezTo>
                    <a:cubicBezTo>
                      <a:pt x="40" y="70"/>
                      <a:pt x="0" y="74"/>
                      <a:pt x="8" y="100"/>
                    </a:cubicBezTo>
                    <a:cubicBezTo>
                      <a:pt x="15" y="125"/>
                      <a:pt x="43" y="119"/>
                      <a:pt x="53" y="132"/>
                    </a:cubicBezTo>
                    <a:cubicBezTo>
                      <a:pt x="62" y="146"/>
                      <a:pt x="46" y="158"/>
                      <a:pt x="60" y="176"/>
                    </a:cubicBezTo>
                    <a:cubicBezTo>
                      <a:pt x="68" y="186"/>
                      <a:pt x="78" y="173"/>
                      <a:pt x="89" y="160"/>
                    </a:cubicBezTo>
                    <a:cubicBezTo>
                      <a:pt x="98" y="148"/>
                      <a:pt x="106" y="136"/>
                      <a:pt x="113" y="141"/>
                    </a:cubicBezTo>
                    <a:cubicBezTo>
                      <a:pt x="127" y="150"/>
                      <a:pt x="159" y="154"/>
                      <a:pt x="166" y="143"/>
                    </a:cubicBezTo>
                    <a:cubicBezTo>
                      <a:pt x="173" y="131"/>
                      <a:pt x="147" y="110"/>
                      <a:pt x="140" y="94"/>
                    </a:cubicBezTo>
                    <a:cubicBezTo>
                      <a:pt x="133" y="78"/>
                      <a:pt x="179" y="44"/>
                      <a:pt x="167" y="33"/>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42"/>
              <p:cNvSpPr>
                <a:spLocks/>
              </p:cNvSpPr>
              <p:nvPr/>
            </p:nvSpPr>
            <p:spPr bwMode="auto">
              <a:xfrm rot="19656312" flipH="1">
                <a:off x="4765993" y="4239097"/>
                <a:ext cx="177497" cy="176192"/>
              </a:xfrm>
              <a:custGeom>
                <a:avLst/>
                <a:gdLst>
                  <a:gd name="T0" fmla="*/ 68 w 68"/>
                  <a:gd name="T1" fmla="*/ 31 h 67"/>
                  <a:gd name="T2" fmla="*/ 59 w 68"/>
                  <a:gd name="T3" fmla="*/ 26 h 67"/>
                  <a:gd name="T4" fmla="*/ 63 w 68"/>
                  <a:gd name="T5" fmla="*/ 17 h 67"/>
                  <a:gd name="T6" fmla="*/ 55 w 68"/>
                  <a:gd name="T7" fmla="*/ 16 h 67"/>
                  <a:gd name="T8" fmla="*/ 55 w 68"/>
                  <a:gd name="T9" fmla="*/ 7 h 67"/>
                  <a:gd name="T10" fmla="*/ 45 w 68"/>
                  <a:gd name="T11" fmla="*/ 10 h 67"/>
                  <a:gd name="T12" fmla="*/ 41 w 68"/>
                  <a:gd name="T13" fmla="*/ 0 h 67"/>
                  <a:gd name="T14" fmla="*/ 33 w 68"/>
                  <a:gd name="T15" fmla="*/ 9 h 67"/>
                  <a:gd name="T16" fmla="*/ 24 w 68"/>
                  <a:gd name="T17" fmla="*/ 1 h 67"/>
                  <a:gd name="T18" fmla="*/ 21 w 68"/>
                  <a:gd name="T19" fmla="*/ 8 h 67"/>
                  <a:gd name="T20" fmla="*/ 14 w 68"/>
                  <a:gd name="T21" fmla="*/ 6 h 67"/>
                  <a:gd name="T22" fmla="*/ 15 w 68"/>
                  <a:gd name="T23" fmla="*/ 20 h 67"/>
                  <a:gd name="T24" fmla="*/ 2 w 68"/>
                  <a:gd name="T25" fmla="*/ 22 h 67"/>
                  <a:gd name="T26" fmla="*/ 7 w 68"/>
                  <a:gd name="T27" fmla="*/ 30 h 67"/>
                  <a:gd name="T28" fmla="*/ 0 w 68"/>
                  <a:gd name="T29" fmla="*/ 36 h 67"/>
                  <a:gd name="T30" fmla="*/ 9 w 68"/>
                  <a:gd name="T31" fmla="*/ 41 h 67"/>
                  <a:gd name="T32" fmla="*/ 4 w 68"/>
                  <a:gd name="T33" fmla="*/ 50 h 67"/>
                  <a:gd name="T34" fmla="*/ 13 w 68"/>
                  <a:gd name="T35" fmla="*/ 51 h 67"/>
                  <a:gd name="T36" fmla="*/ 13 w 68"/>
                  <a:gd name="T37" fmla="*/ 60 h 67"/>
                  <a:gd name="T38" fmla="*/ 23 w 68"/>
                  <a:gd name="T39" fmla="*/ 56 h 67"/>
                  <a:gd name="T40" fmla="*/ 27 w 68"/>
                  <a:gd name="T41" fmla="*/ 67 h 67"/>
                  <a:gd name="T42" fmla="*/ 35 w 68"/>
                  <a:gd name="T43" fmla="*/ 58 h 67"/>
                  <a:gd name="T44" fmla="*/ 44 w 68"/>
                  <a:gd name="T45" fmla="*/ 66 h 67"/>
                  <a:gd name="T46" fmla="*/ 47 w 68"/>
                  <a:gd name="T47" fmla="*/ 59 h 67"/>
                  <a:gd name="T48" fmla="*/ 54 w 68"/>
                  <a:gd name="T49" fmla="*/ 61 h 67"/>
                  <a:gd name="T50" fmla="*/ 52 w 68"/>
                  <a:gd name="T51" fmla="*/ 47 h 67"/>
                  <a:gd name="T52" fmla="*/ 66 w 68"/>
                  <a:gd name="T53" fmla="*/ 45 h 67"/>
                  <a:gd name="T54" fmla="*/ 60 w 68"/>
                  <a:gd name="T55" fmla="*/ 37 h 67"/>
                  <a:gd name="T56" fmla="*/ 68 w 68"/>
                  <a:gd name="T57" fmla="*/ 3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8" h="67">
                    <a:moveTo>
                      <a:pt x="68" y="31"/>
                    </a:moveTo>
                    <a:cubicBezTo>
                      <a:pt x="67" y="29"/>
                      <a:pt x="64" y="27"/>
                      <a:pt x="59" y="26"/>
                    </a:cubicBezTo>
                    <a:cubicBezTo>
                      <a:pt x="63" y="22"/>
                      <a:pt x="64" y="19"/>
                      <a:pt x="63" y="17"/>
                    </a:cubicBezTo>
                    <a:cubicBezTo>
                      <a:pt x="62" y="15"/>
                      <a:pt x="59" y="15"/>
                      <a:pt x="55" y="16"/>
                    </a:cubicBezTo>
                    <a:cubicBezTo>
                      <a:pt x="56" y="11"/>
                      <a:pt x="56" y="8"/>
                      <a:pt x="55" y="7"/>
                    </a:cubicBezTo>
                    <a:cubicBezTo>
                      <a:pt x="53" y="5"/>
                      <a:pt x="49" y="7"/>
                      <a:pt x="45" y="10"/>
                    </a:cubicBezTo>
                    <a:cubicBezTo>
                      <a:pt x="44" y="4"/>
                      <a:pt x="43" y="1"/>
                      <a:pt x="41" y="0"/>
                    </a:cubicBezTo>
                    <a:cubicBezTo>
                      <a:pt x="38" y="0"/>
                      <a:pt x="35" y="3"/>
                      <a:pt x="33" y="9"/>
                    </a:cubicBezTo>
                    <a:cubicBezTo>
                      <a:pt x="29" y="3"/>
                      <a:pt x="26" y="0"/>
                      <a:pt x="24" y="1"/>
                    </a:cubicBezTo>
                    <a:cubicBezTo>
                      <a:pt x="22" y="1"/>
                      <a:pt x="21" y="4"/>
                      <a:pt x="21" y="8"/>
                    </a:cubicBezTo>
                    <a:cubicBezTo>
                      <a:pt x="18" y="6"/>
                      <a:pt x="15" y="5"/>
                      <a:pt x="14" y="6"/>
                    </a:cubicBezTo>
                    <a:cubicBezTo>
                      <a:pt x="12" y="8"/>
                      <a:pt x="12" y="13"/>
                      <a:pt x="15" y="20"/>
                    </a:cubicBezTo>
                    <a:cubicBezTo>
                      <a:pt x="8" y="19"/>
                      <a:pt x="3" y="19"/>
                      <a:pt x="2" y="22"/>
                    </a:cubicBezTo>
                    <a:cubicBezTo>
                      <a:pt x="1" y="24"/>
                      <a:pt x="3" y="27"/>
                      <a:pt x="7" y="30"/>
                    </a:cubicBezTo>
                    <a:cubicBezTo>
                      <a:pt x="3" y="32"/>
                      <a:pt x="0" y="34"/>
                      <a:pt x="0" y="36"/>
                    </a:cubicBezTo>
                    <a:cubicBezTo>
                      <a:pt x="0" y="38"/>
                      <a:pt x="3" y="40"/>
                      <a:pt x="9" y="41"/>
                    </a:cubicBezTo>
                    <a:cubicBezTo>
                      <a:pt x="5" y="45"/>
                      <a:pt x="3" y="48"/>
                      <a:pt x="4" y="50"/>
                    </a:cubicBezTo>
                    <a:cubicBezTo>
                      <a:pt x="5" y="52"/>
                      <a:pt x="8" y="52"/>
                      <a:pt x="13" y="51"/>
                    </a:cubicBezTo>
                    <a:cubicBezTo>
                      <a:pt x="11" y="55"/>
                      <a:pt x="11" y="59"/>
                      <a:pt x="13" y="60"/>
                    </a:cubicBezTo>
                    <a:cubicBezTo>
                      <a:pt x="15" y="61"/>
                      <a:pt x="18" y="60"/>
                      <a:pt x="23" y="56"/>
                    </a:cubicBezTo>
                    <a:cubicBezTo>
                      <a:pt x="23" y="62"/>
                      <a:pt x="25" y="66"/>
                      <a:pt x="27" y="67"/>
                    </a:cubicBezTo>
                    <a:cubicBezTo>
                      <a:pt x="29" y="67"/>
                      <a:pt x="32" y="64"/>
                      <a:pt x="35" y="58"/>
                    </a:cubicBezTo>
                    <a:cubicBezTo>
                      <a:pt x="38" y="64"/>
                      <a:pt x="41" y="66"/>
                      <a:pt x="44" y="66"/>
                    </a:cubicBezTo>
                    <a:cubicBezTo>
                      <a:pt x="45" y="65"/>
                      <a:pt x="46" y="63"/>
                      <a:pt x="47" y="59"/>
                    </a:cubicBezTo>
                    <a:cubicBezTo>
                      <a:pt x="50" y="61"/>
                      <a:pt x="52" y="62"/>
                      <a:pt x="54" y="61"/>
                    </a:cubicBezTo>
                    <a:cubicBezTo>
                      <a:pt x="56" y="59"/>
                      <a:pt x="55" y="54"/>
                      <a:pt x="52" y="47"/>
                    </a:cubicBezTo>
                    <a:cubicBezTo>
                      <a:pt x="59" y="48"/>
                      <a:pt x="65" y="47"/>
                      <a:pt x="66" y="45"/>
                    </a:cubicBezTo>
                    <a:cubicBezTo>
                      <a:pt x="66" y="43"/>
                      <a:pt x="64" y="40"/>
                      <a:pt x="60" y="37"/>
                    </a:cubicBezTo>
                    <a:cubicBezTo>
                      <a:pt x="65" y="35"/>
                      <a:pt x="68" y="33"/>
                      <a:pt x="68" y="31"/>
                    </a:cubicBezTo>
                  </a:path>
                </a:pathLst>
              </a:custGeom>
              <a:gradFill flip="none" rotWithShape="1">
                <a:gsLst>
                  <a:gs pos="0">
                    <a:schemeClr val="accent1">
                      <a:lumMod val="75000"/>
                    </a:schemeClr>
                  </a:gs>
                  <a:gs pos="100000">
                    <a:schemeClr val="accent1">
                      <a:lumMod val="60000"/>
                      <a:lumOff val="40000"/>
                    </a:schemeClr>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pPr lvl="0"/>
                <a:endParaRPr lang="en-US"/>
              </a:p>
            </p:txBody>
          </p:sp>
        </p:grpSp>
      </p:grpSp>
      <p:grpSp>
        <p:nvGrpSpPr>
          <p:cNvPr id="83" name="Group 82"/>
          <p:cNvGrpSpPr/>
          <p:nvPr/>
        </p:nvGrpSpPr>
        <p:grpSpPr>
          <a:xfrm>
            <a:off x="10666412" y="2618021"/>
            <a:ext cx="1376735" cy="4239979"/>
            <a:chOff x="10666412" y="2618021"/>
            <a:chExt cx="1376735" cy="4239979"/>
          </a:xfrm>
        </p:grpSpPr>
        <p:sp>
          <p:nvSpPr>
            <p:cNvPr id="82" name="Freeform 13"/>
            <p:cNvSpPr>
              <a:spLocks noEditPoints="1"/>
            </p:cNvSpPr>
            <p:nvPr/>
          </p:nvSpPr>
          <p:spPr bwMode="auto">
            <a:xfrm>
              <a:off x="11081335" y="4464333"/>
              <a:ext cx="842070" cy="2393667"/>
            </a:xfrm>
            <a:custGeom>
              <a:avLst/>
              <a:gdLst>
                <a:gd name="T0" fmla="*/ 31 w 274"/>
                <a:gd name="T1" fmla="*/ 768 h 826"/>
                <a:gd name="T2" fmla="*/ 21 w 274"/>
                <a:gd name="T3" fmla="*/ 826 h 826"/>
                <a:gd name="T4" fmla="*/ 29 w 274"/>
                <a:gd name="T5" fmla="*/ 826 h 826"/>
                <a:gd name="T6" fmla="*/ 107 w 274"/>
                <a:gd name="T7" fmla="*/ 491 h 826"/>
                <a:gd name="T8" fmla="*/ 139 w 274"/>
                <a:gd name="T9" fmla="*/ 364 h 826"/>
                <a:gd name="T10" fmla="*/ 272 w 274"/>
                <a:gd name="T11" fmla="*/ 359 h 826"/>
                <a:gd name="T12" fmla="*/ 274 w 274"/>
                <a:gd name="T13" fmla="*/ 351 h 826"/>
                <a:gd name="T14" fmla="*/ 141 w 274"/>
                <a:gd name="T15" fmla="*/ 354 h 826"/>
                <a:gd name="T16" fmla="*/ 139 w 274"/>
                <a:gd name="T17" fmla="*/ 0 h 826"/>
                <a:gd name="T18" fmla="*/ 132 w 274"/>
                <a:gd name="T19" fmla="*/ 3 h 826"/>
                <a:gd name="T20" fmla="*/ 131 w 274"/>
                <a:gd name="T21" fmla="*/ 357 h 826"/>
                <a:gd name="T22" fmla="*/ 96 w 274"/>
                <a:gd name="T23" fmla="*/ 382 h 826"/>
                <a:gd name="T24" fmla="*/ 50 w 274"/>
                <a:gd name="T25" fmla="*/ 451 h 826"/>
                <a:gd name="T26" fmla="*/ 21 w 274"/>
                <a:gd name="T27" fmla="*/ 393 h 826"/>
                <a:gd name="T28" fmla="*/ 14 w 274"/>
                <a:gd name="T29" fmla="*/ 396 h 826"/>
                <a:gd name="T30" fmla="*/ 45 w 274"/>
                <a:gd name="T31" fmla="*/ 462 h 826"/>
                <a:gd name="T32" fmla="*/ 31 w 274"/>
                <a:gd name="T33" fmla="*/ 768 h 826"/>
                <a:gd name="T34" fmla="*/ 102 w 274"/>
                <a:gd name="T35" fmla="*/ 389 h 826"/>
                <a:gd name="T36" fmla="*/ 129 w 274"/>
                <a:gd name="T37" fmla="*/ 369 h 826"/>
                <a:gd name="T38" fmla="*/ 98 w 274"/>
                <a:gd name="T39" fmla="*/ 489 h 826"/>
                <a:gd name="T40" fmla="*/ 36 w 274"/>
                <a:gd name="T41" fmla="*/ 744 h 826"/>
                <a:gd name="T42" fmla="*/ 102 w 274"/>
                <a:gd name="T43" fmla="*/ 389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4" h="826">
                  <a:moveTo>
                    <a:pt x="31" y="768"/>
                  </a:moveTo>
                  <a:cubicBezTo>
                    <a:pt x="27" y="787"/>
                    <a:pt x="24" y="806"/>
                    <a:pt x="21" y="826"/>
                  </a:cubicBezTo>
                  <a:cubicBezTo>
                    <a:pt x="29" y="826"/>
                    <a:pt x="29" y="826"/>
                    <a:pt x="29" y="826"/>
                  </a:cubicBezTo>
                  <a:cubicBezTo>
                    <a:pt x="51" y="698"/>
                    <a:pt x="81" y="589"/>
                    <a:pt x="107" y="491"/>
                  </a:cubicBezTo>
                  <a:cubicBezTo>
                    <a:pt x="118" y="446"/>
                    <a:pt x="129" y="404"/>
                    <a:pt x="139" y="364"/>
                  </a:cubicBezTo>
                  <a:cubicBezTo>
                    <a:pt x="174" y="348"/>
                    <a:pt x="219" y="346"/>
                    <a:pt x="272" y="359"/>
                  </a:cubicBezTo>
                  <a:cubicBezTo>
                    <a:pt x="274" y="351"/>
                    <a:pt x="274" y="351"/>
                    <a:pt x="274" y="351"/>
                  </a:cubicBezTo>
                  <a:cubicBezTo>
                    <a:pt x="222" y="338"/>
                    <a:pt x="178" y="338"/>
                    <a:pt x="141" y="354"/>
                  </a:cubicBezTo>
                  <a:cubicBezTo>
                    <a:pt x="173" y="217"/>
                    <a:pt x="184" y="107"/>
                    <a:pt x="139" y="0"/>
                  </a:cubicBezTo>
                  <a:cubicBezTo>
                    <a:pt x="132" y="3"/>
                    <a:pt x="132" y="3"/>
                    <a:pt x="132" y="3"/>
                  </a:cubicBezTo>
                  <a:cubicBezTo>
                    <a:pt x="177" y="109"/>
                    <a:pt x="164" y="220"/>
                    <a:pt x="131" y="357"/>
                  </a:cubicBezTo>
                  <a:cubicBezTo>
                    <a:pt x="119" y="364"/>
                    <a:pt x="107" y="372"/>
                    <a:pt x="96" y="382"/>
                  </a:cubicBezTo>
                  <a:cubicBezTo>
                    <a:pt x="76" y="401"/>
                    <a:pt x="61" y="424"/>
                    <a:pt x="50" y="451"/>
                  </a:cubicBezTo>
                  <a:cubicBezTo>
                    <a:pt x="21" y="393"/>
                    <a:pt x="21" y="393"/>
                    <a:pt x="21" y="393"/>
                  </a:cubicBezTo>
                  <a:cubicBezTo>
                    <a:pt x="14" y="396"/>
                    <a:pt x="14" y="396"/>
                    <a:pt x="14" y="396"/>
                  </a:cubicBezTo>
                  <a:cubicBezTo>
                    <a:pt x="45" y="462"/>
                    <a:pt x="45" y="462"/>
                    <a:pt x="45" y="462"/>
                  </a:cubicBezTo>
                  <a:cubicBezTo>
                    <a:pt x="0" y="584"/>
                    <a:pt x="29" y="756"/>
                    <a:pt x="31" y="768"/>
                  </a:cubicBezTo>
                  <a:close/>
                  <a:moveTo>
                    <a:pt x="102" y="389"/>
                  </a:moveTo>
                  <a:cubicBezTo>
                    <a:pt x="110" y="381"/>
                    <a:pt x="119" y="374"/>
                    <a:pt x="129" y="369"/>
                  </a:cubicBezTo>
                  <a:cubicBezTo>
                    <a:pt x="120" y="407"/>
                    <a:pt x="110" y="447"/>
                    <a:pt x="98" y="489"/>
                  </a:cubicBezTo>
                  <a:cubicBezTo>
                    <a:pt x="78" y="566"/>
                    <a:pt x="55" y="650"/>
                    <a:pt x="36" y="744"/>
                  </a:cubicBezTo>
                  <a:cubicBezTo>
                    <a:pt x="28" y="675"/>
                    <a:pt x="11" y="473"/>
                    <a:pt x="102" y="389"/>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23"/>
            <p:cNvSpPr>
              <a:spLocks/>
            </p:cNvSpPr>
            <p:nvPr/>
          </p:nvSpPr>
          <p:spPr bwMode="auto">
            <a:xfrm rot="18719809">
              <a:off x="11765934" y="6045503"/>
              <a:ext cx="200698" cy="200698"/>
            </a:xfrm>
            <a:custGeom>
              <a:avLst/>
              <a:gdLst>
                <a:gd name="T0" fmla="*/ 108 w 108"/>
                <a:gd name="T1" fmla="*/ 48 h 108"/>
                <a:gd name="T2" fmla="*/ 98 w 108"/>
                <a:gd name="T3" fmla="*/ 41 h 108"/>
                <a:gd name="T4" fmla="*/ 102 w 108"/>
                <a:gd name="T5" fmla="*/ 30 h 108"/>
                <a:gd name="T6" fmla="*/ 84 w 108"/>
                <a:gd name="T7" fmla="*/ 28 h 108"/>
                <a:gd name="T8" fmla="*/ 85 w 108"/>
                <a:gd name="T9" fmla="*/ 10 h 108"/>
                <a:gd name="T10" fmla="*/ 69 w 108"/>
                <a:gd name="T11" fmla="*/ 16 h 108"/>
                <a:gd name="T12" fmla="*/ 62 w 108"/>
                <a:gd name="T13" fmla="*/ 0 h 108"/>
                <a:gd name="T14" fmla="*/ 52 w 108"/>
                <a:gd name="T15" fmla="*/ 10 h 108"/>
                <a:gd name="T16" fmla="*/ 41 w 108"/>
                <a:gd name="T17" fmla="*/ 1 h 108"/>
                <a:gd name="T18" fmla="*/ 35 w 108"/>
                <a:gd name="T19" fmla="*/ 16 h 108"/>
                <a:gd name="T20" fmla="*/ 20 w 108"/>
                <a:gd name="T21" fmla="*/ 12 h 108"/>
                <a:gd name="T22" fmla="*/ 21 w 108"/>
                <a:gd name="T23" fmla="*/ 27 h 108"/>
                <a:gd name="T24" fmla="*/ 6 w 108"/>
                <a:gd name="T25" fmla="*/ 29 h 108"/>
                <a:gd name="T26" fmla="*/ 18 w 108"/>
                <a:gd name="T27" fmla="*/ 47 h 108"/>
                <a:gd name="T28" fmla="*/ 0 w 108"/>
                <a:gd name="T29" fmla="*/ 60 h 108"/>
                <a:gd name="T30" fmla="*/ 10 w 108"/>
                <a:gd name="T31" fmla="*/ 67 h 108"/>
                <a:gd name="T32" fmla="*/ 5 w 108"/>
                <a:gd name="T33" fmla="*/ 78 h 108"/>
                <a:gd name="T34" fmla="*/ 24 w 108"/>
                <a:gd name="T35" fmla="*/ 80 h 108"/>
                <a:gd name="T36" fmla="*/ 23 w 108"/>
                <a:gd name="T37" fmla="*/ 98 h 108"/>
                <a:gd name="T38" fmla="*/ 39 w 108"/>
                <a:gd name="T39" fmla="*/ 92 h 108"/>
                <a:gd name="T40" fmla="*/ 46 w 108"/>
                <a:gd name="T41" fmla="*/ 107 h 108"/>
                <a:gd name="T42" fmla="*/ 56 w 108"/>
                <a:gd name="T43" fmla="*/ 97 h 108"/>
                <a:gd name="T44" fmla="*/ 67 w 108"/>
                <a:gd name="T45" fmla="*/ 106 h 108"/>
                <a:gd name="T46" fmla="*/ 73 w 108"/>
                <a:gd name="T47" fmla="*/ 91 h 108"/>
                <a:gd name="T48" fmla="*/ 88 w 108"/>
                <a:gd name="T49" fmla="*/ 96 h 108"/>
                <a:gd name="T50" fmla="*/ 87 w 108"/>
                <a:gd name="T51" fmla="*/ 81 h 108"/>
                <a:gd name="T52" fmla="*/ 102 w 108"/>
                <a:gd name="T53" fmla="*/ 78 h 108"/>
                <a:gd name="T54" fmla="*/ 90 w 108"/>
                <a:gd name="T55" fmla="*/ 60 h 108"/>
                <a:gd name="T56" fmla="*/ 108 w 108"/>
                <a:gd name="T57" fmla="*/ 4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8" h="108">
                  <a:moveTo>
                    <a:pt x="108" y="48"/>
                  </a:moveTo>
                  <a:cubicBezTo>
                    <a:pt x="107" y="45"/>
                    <a:pt x="104" y="43"/>
                    <a:pt x="98" y="41"/>
                  </a:cubicBezTo>
                  <a:cubicBezTo>
                    <a:pt x="102" y="37"/>
                    <a:pt x="104" y="33"/>
                    <a:pt x="102" y="30"/>
                  </a:cubicBezTo>
                  <a:cubicBezTo>
                    <a:pt x="101" y="27"/>
                    <a:pt x="94" y="26"/>
                    <a:pt x="84" y="28"/>
                  </a:cubicBezTo>
                  <a:cubicBezTo>
                    <a:pt x="88" y="19"/>
                    <a:pt x="88" y="12"/>
                    <a:pt x="85" y="10"/>
                  </a:cubicBezTo>
                  <a:cubicBezTo>
                    <a:pt x="82" y="8"/>
                    <a:pt x="76" y="10"/>
                    <a:pt x="69" y="16"/>
                  </a:cubicBezTo>
                  <a:cubicBezTo>
                    <a:pt x="68" y="7"/>
                    <a:pt x="65" y="1"/>
                    <a:pt x="62" y="0"/>
                  </a:cubicBezTo>
                  <a:cubicBezTo>
                    <a:pt x="59" y="0"/>
                    <a:pt x="55" y="4"/>
                    <a:pt x="52" y="10"/>
                  </a:cubicBezTo>
                  <a:cubicBezTo>
                    <a:pt x="48" y="4"/>
                    <a:pt x="44" y="1"/>
                    <a:pt x="41" y="1"/>
                  </a:cubicBezTo>
                  <a:cubicBezTo>
                    <a:pt x="37" y="2"/>
                    <a:pt x="35" y="8"/>
                    <a:pt x="35" y="16"/>
                  </a:cubicBezTo>
                  <a:cubicBezTo>
                    <a:pt x="28" y="12"/>
                    <a:pt x="22" y="10"/>
                    <a:pt x="20" y="12"/>
                  </a:cubicBezTo>
                  <a:cubicBezTo>
                    <a:pt x="17" y="14"/>
                    <a:pt x="18" y="20"/>
                    <a:pt x="21" y="27"/>
                  </a:cubicBezTo>
                  <a:cubicBezTo>
                    <a:pt x="13" y="26"/>
                    <a:pt x="7" y="26"/>
                    <a:pt x="6" y="29"/>
                  </a:cubicBezTo>
                  <a:cubicBezTo>
                    <a:pt x="4" y="33"/>
                    <a:pt x="9" y="40"/>
                    <a:pt x="18" y="47"/>
                  </a:cubicBezTo>
                  <a:cubicBezTo>
                    <a:pt x="6" y="51"/>
                    <a:pt x="0" y="56"/>
                    <a:pt x="0" y="60"/>
                  </a:cubicBezTo>
                  <a:cubicBezTo>
                    <a:pt x="0" y="63"/>
                    <a:pt x="4" y="65"/>
                    <a:pt x="10" y="67"/>
                  </a:cubicBezTo>
                  <a:cubicBezTo>
                    <a:pt x="6" y="71"/>
                    <a:pt x="4" y="75"/>
                    <a:pt x="5" y="78"/>
                  </a:cubicBezTo>
                  <a:cubicBezTo>
                    <a:pt x="7" y="81"/>
                    <a:pt x="14" y="82"/>
                    <a:pt x="24" y="80"/>
                  </a:cubicBezTo>
                  <a:cubicBezTo>
                    <a:pt x="20" y="89"/>
                    <a:pt x="19" y="96"/>
                    <a:pt x="23" y="98"/>
                  </a:cubicBezTo>
                  <a:cubicBezTo>
                    <a:pt x="26" y="100"/>
                    <a:pt x="31" y="98"/>
                    <a:pt x="39" y="92"/>
                  </a:cubicBezTo>
                  <a:cubicBezTo>
                    <a:pt x="40" y="101"/>
                    <a:pt x="42" y="107"/>
                    <a:pt x="46" y="107"/>
                  </a:cubicBezTo>
                  <a:cubicBezTo>
                    <a:pt x="49" y="108"/>
                    <a:pt x="53" y="104"/>
                    <a:pt x="56" y="97"/>
                  </a:cubicBezTo>
                  <a:cubicBezTo>
                    <a:pt x="60" y="104"/>
                    <a:pt x="64" y="107"/>
                    <a:pt x="67" y="106"/>
                  </a:cubicBezTo>
                  <a:cubicBezTo>
                    <a:pt x="70" y="106"/>
                    <a:pt x="72" y="100"/>
                    <a:pt x="73" y="91"/>
                  </a:cubicBezTo>
                  <a:cubicBezTo>
                    <a:pt x="80" y="96"/>
                    <a:pt x="85" y="98"/>
                    <a:pt x="88" y="96"/>
                  </a:cubicBezTo>
                  <a:cubicBezTo>
                    <a:pt x="91" y="94"/>
                    <a:pt x="90" y="88"/>
                    <a:pt x="87" y="81"/>
                  </a:cubicBezTo>
                  <a:cubicBezTo>
                    <a:pt x="95" y="82"/>
                    <a:pt x="101" y="81"/>
                    <a:pt x="102" y="78"/>
                  </a:cubicBezTo>
                  <a:cubicBezTo>
                    <a:pt x="104" y="75"/>
                    <a:pt x="99" y="68"/>
                    <a:pt x="90" y="60"/>
                  </a:cubicBezTo>
                  <a:cubicBezTo>
                    <a:pt x="101" y="56"/>
                    <a:pt x="108" y="52"/>
                    <a:pt x="108" y="48"/>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27"/>
            <p:cNvSpPr>
              <a:spLocks/>
            </p:cNvSpPr>
            <p:nvPr/>
          </p:nvSpPr>
          <p:spPr bwMode="auto">
            <a:xfrm rot="18719809" flipV="1">
              <a:off x="11572170" y="2616716"/>
              <a:ext cx="106135" cy="108746"/>
            </a:xfrm>
            <a:custGeom>
              <a:avLst/>
              <a:gdLst>
                <a:gd name="T0" fmla="*/ 57 w 61"/>
                <a:gd name="T1" fmla="*/ 32 h 62"/>
                <a:gd name="T2" fmla="*/ 61 w 61"/>
                <a:gd name="T3" fmla="*/ 27 h 62"/>
                <a:gd name="T4" fmla="*/ 51 w 61"/>
                <a:gd name="T5" fmla="*/ 23 h 62"/>
                <a:gd name="T6" fmla="*/ 55 w 61"/>
                <a:gd name="T7" fmla="*/ 13 h 62"/>
                <a:gd name="T8" fmla="*/ 45 w 61"/>
                <a:gd name="T9" fmla="*/ 13 h 62"/>
                <a:gd name="T10" fmla="*/ 44 w 61"/>
                <a:gd name="T11" fmla="*/ 4 h 62"/>
                <a:gd name="T12" fmla="*/ 37 w 61"/>
                <a:gd name="T13" fmla="*/ 7 h 62"/>
                <a:gd name="T14" fmla="*/ 32 w 61"/>
                <a:gd name="T15" fmla="*/ 1 h 62"/>
                <a:gd name="T16" fmla="*/ 27 w 61"/>
                <a:gd name="T17" fmla="*/ 8 h 62"/>
                <a:gd name="T18" fmla="*/ 19 w 61"/>
                <a:gd name="T19" fmla="*/ 3 h 62"/>
                <a:gd name="T20" fmla="*/ 17 w 61"/>
                <a:gd name="T21" fmla="*/ 11 h 62"/>
                <a:gd name="T22" fmla="*/ 9 w 61"/>
                <a:gd name="T23" fmla="*/ 10 h 62"/>
                <a:gd name="T24" fmla="*/ 12 w 61"/>
                <a:gd name="T25" fmla="*/ 22 h 62"/>
                <a:gd name="T26" fmla="*/ 0 w 61"/>
                <a:gd name="T27" fmla="*/ 26 h 62"/>
                <a:gd name="T28" fmla="*/ 4 w 61"/>
                <a:gd name="T29" fmla="*/ 31 h 62"/>
                <a:gd name="T30" fmla="*/ 0 w 61"/>
                <a:gd name="T31" fmla="*/ 36 h 62"/>
                <a:gd name="T32" fmla="*/ 10 w 61"/>
                <a:gd name="T33" fmla="*/ 40 h 62"/>
                <a:gd name="T34" fmla="*/ 6 w 61"/>
                <a:gd name="T35" fmla="*/ 50 h 62"/>
                <a:gd name="T36" fmla="*/ 16 w 61"/>
                <a:gd name="T37" fmla="*/ 49 h 62"/>
                <a:gd name="T38" fmla="*/ 17 w 61"/>
                <a:gd name="T39" fmla="*/ 59 h 62"/>
                <a:gd name="T40" fmla="*/ 24 w 61"/>
                <a:gd name="T41" fmla="*/ 55 h 62"/>
                <a:gd name="T42" fmla="*/ 29 w 61"/>
                <a:gd name="T43" fmla="*/ 62 h 62"/>
                <a:gd name="T44" fmla="*/ 34 w 61"/>
                <a:gd name="T45" fmla="*/ 55 h 62"/>
                <a:gd name="T46" fmla="*/ 42 w 61"/>
                <a:gd name="T47" fmla="*/ 60 h 62"/>
                <a:gd name="T48" fmla="*/ 44 w 61"/>
                <a:gd name="T49" fmla="*/ 52 h 62"/>
                <a:gd name="T50" fmla="*/ 53 w 61"/>
                <a:gd name="T51" fmla="*/ 53 h 62"/>
                <a:gd name="T52" fmla="*/ 49 w 61"/>
                <a:gd name="T53" fmla="*/ 41 h 62"/>
                <a:gd name="T54" fmla="*/ 61 w 61"/>
                <a:gd name="T55" fmla="*/ 37 h 62"/>
                <a:gd name="T56" fmla="*/ 57 w 61"/>
                <a:gd name="T57" fmla="*/ 3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1" h="62">
                  <a:moveTo>
                    <a:pt x="57" y="32"/>
                  </a:moveTo>
                  <a:cubicBezTo>
                    <a:pt x="60" y="30"/>
                    <a:pt x="61" y="29"/>
                    <a:pt x="61" y="27"/>
                  </a:cubicBezTo>
                  <a:cubicBezTo>
                    <a:pt x="61" y="25"/>
                    <a:pt x="57" y="23"/>
                    <a:pt x="51" y="23"/>
                  </a:cubicBezTo>
                  <a:cubicBezTo>
                    <a:pt x="55" y="18"/>
                    <a:pt x="57" y="15"/>
                    <a:pt x="55" y="13"/>
                  </a:cubicBezTo>
                  <a:cubicBezTo>
                    <a:pt x="54" y="11"/>
                    <a:pt x="50" y="12"/>
                    <a:pt x="45" y="13"/>
                  </a:cubicBezTo>
                  <a:cubicBezTo>
                    <a:pt x="46" y="8"/>
                    <a:pt x="46" y="5"/>
                    <a:pt x="44" y="4"/>
                  </a:cubicBezTo>
                  <a:cubicBezTo>
                    <a:pt x="43" y="3"/>
                    <a:pt x="40" y="4"/>
                    <a:pt x="37" y="7"/>
                  </a:cubicBezTo>
                  <a:cubicBezTo>
                    <a:pt x="36" y="3"/>
                    <a:pt x="34" y="1"/>
                    <a:pt x="32" y="1"/>
                  </a:cubicBezTo>
                  <a:cubicBezTo>
                    <a:pt x="31" y="0"/>
                    <a:pt x="29" y="3"/>
                    <a:pt x="27" y="8"/>
                  </a:cubicBezTo>
                  <a:cubicBezTo>
                    <a:pt x="24" y="4"/>
                    <a:pt x="21" y="2"/>
                    <a:pt x="19" y="3"/>
                  </a:cubicBezTo>
                  <a:cubicBezTo>
                    <a:pt x="18" y="3"/>
                    <a:pt x="17" y="7"/>
                    <a:pt x="17" y="11"/>
                  </a:cubicBezTo>
                  <a:cubicBezTo>
                    <a:pt x="13" y="9"/>
                    <a:pt x="10" y="8"/>
                    <a:pt x="9" y="10"/>
                  </a:cubicBezTo>
                  <a:cubicBezTo>
                    <a:pt x="7" y="11"/>
                    <a:pt x="8" y="16"/>
                    <a:pt x="12" y="22"/>
                  </a:cubicBezTo>
                  <a:cubicBezTo>
                    <a:pt x="5" y="22"/>
                    <a:pt x="1" y="23"/>
                    <a:pt x="0" y="26"/>
                  </a:cubicBezTo>
                  <a:cubicBezTo>
                    <a:pt x="0" y="27"/>
                    <a:pt x="2" y="29"/>
                    <a:pt x="4" y="31"/>
                  </a:cubicBezTo>
                  <a:cubicBezTo>
                    <a:pt x="1" y="33"/>
                    <a:pt x="0" y="34"/>
                    <a:pt x="0" y="36"/>
                  </a:cubicBezTo>
                  <a:cubicBezTo>
                    <a:pt x="0" y="38"/>
                    <a:pt x="4" y="40"/>
                    <a:pt x="10" y="40"/>
                  </a:cubicBezTo>
                  <a:cubicBezTo>
                    <a:pt x="6" y="45"/>
                    <a:pt x="5" y="48"/>
                    <a:pt x="6" y="50"/>
                  </a:cubicBezTo>
                  <a:cubicBezTo>
                    <a:pt x="7" y="52"/>
                    <a:pt x="11" y="51"/>
                    <a:pt x="16" y="49"/>
                  </a:cubicBezTo>
                  <a:cubicBezTo>
                    <a:pt x="15" y="55"/>
                    <a:pt x="15" y="58"/>
                    <a:pt x="17" y="59"/>
                  </a:cubicBezTo>
                  <a:cubicBezTo>
                    <a:pt x="19" y="60"/>
                    <a:pt x="21" y="59"/>
                    <a:pt x="24" y="55"/>
                  </a:cubicBezTo>
                  <a:cubicBezTo>
                    <a:pt x="25" y="60"/>
                    <a:pt x="27" y="62"/>
                    <a:pt x="29" y="62"/>
                  </a:cubicBezTo>
                  <a:cubicBezTo>
                    <a:pt x="31" y="62"/>
                    <a:pt x="33" y="60"/>
                    <a:pt x="34" y="55"/>
                  </a:cubicBezTo>
                  <a:cubicBezTo>
                    <a:pt x="37" y="59"/>
                    <a:pt x="40" y="61"/>
                    <a:pt x="42" y="60"/>
                  </a:cubicBezTo>
                  <a:cubicBezTo>
                    <a:pt x="44" y="60"/>
                    <a:pt x="44" y="56"/>
                    <a:pt x="44" y="52"/>
                  </a:cubicBezTo>
                  <a:cubicBezTo>
                    <a:pt x="48" y="54"/>
                    <a:pt x="51" y="55"/>
                    <a:pt x="53" y="53"/>
                  </a:cubicBezTo>
                  <a:cubicBezTo>
                    <a:pt x="54" y="51"/>
                    <a:pt x="53" y="47"/>
                    <a:pt x="49" y="41"/>
                  </a:cubicBezTo>
                  <a:cubicBezTo>
                    <a:pt x="56" y="41"/>
                    <a:pt x="60" y="40"/>
                    <a:pt x="61" y="37"/>
                  </a:cubicBezTo>
                  <a:cubicBezTo>
                    <a:pt x="61" y="36"/>
                    <a:pt x="60" y="34"/>
                    <a:pt x="57" y="32"/>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3" name="Freeform 5"/>
            <p:cNvSpPr>
              <a:spLocks/>
            </p:cNvSpPr>
            <p:nvPr/>
          </p:nvSpPr>
          <p:spPr bwMode="auto">
            <a:xfrm rot="18200584">
              <a:off x="11560581" y="5201813"/>
              <a:ext cx="5528" cy="11055"/>
            </a:xfrm>
            <a:custGeom>
              <a:avLst/>
              <a:gdLst>
                <a:gd name="T0" fmla="*/ 4 w 4"/>
                <a:gd name="T1" fmla="*/ 8 h 8"/>
                <a:gd name="T2" fmla="*/ 0 w 4"/>
                <a:gd name="T3" fmla="*/ 0 h 8"/>
                <a:gd name="T4" fmla="*/ 4 w 4"/>
                <a:gd name="T5" fmla="*/ 8 h 8"/>
              </a:gdLst>
              <a:ahLst/>
              <a:cxnLst>
                <a:cxn ang="0">
                  <a:pos x="T0" y="T1"/>
                </a:cxn>
                <a:cxn ang="0">
                  <a:pos x="T2" y="T3"/>
                </a:cxn>
                <a:cxn ang="0">
                  <a:pos x="T4" y="T5"/>
                </a:cxn>
              </a:cxnLst>
              <a:rect l="0" t="0" r="r" b="b"/>
              <a:pathLst>
                <a:path w="4" h="8">
                  <a:moveTo>
                    <a:pt x="4" y="8"/>
                  </a:moveTo>
                  <a:lnTo>
                    <a:pt x="0" y="0"/>
                  </a:lnTo>
                  <a:lnTo>
                    <a:pt x="4" y="8"/>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4" name="Line 6"/>
            <p:cNvSpPr>
              <a:spLocks noChangeShapeType="1"/>
            </p:cNvSpPr>
            <p:nvPr/>
          </p:nvSpPr>
          <p:spPr bwMode="auto">
            <a:xfrm rot="18200584" flipH="1" flipV="1">
              <a:off x="11560581" y="5201813"/>
              <a:ext cx="5528" cy="1105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Freeform 10"/>
            <p:cNvSpPr>
              <a:spLocks/>
            </p:cNvSpPr>
            <p:nvPr/>
          </p:nvSpPr>
          <p:spPr bwMode="auto">
            <a:xfrm rot="18694609">
              <a:off x="11379664" y="4584602"/>
              <a:ext cx="437369" cy="481059"/>
            </a:xfrm>
            <a:custGeom>
              <a:avLst/>
              <a:gdLst>
                <a:gd name="T0" fmla="*/ 171 w 196"/>
                <a:gd name="T1" fmla="*/ 162 h 191"/>
                <a:gd name="T2" fmla="*/ 46 w 196"/>
                <a:gd name="T3" fmla="*/ 135 h 191"/>
                <a:gd name="T4" fmla="*/ 79 w 196"/>
                <a:gd name="T5" fmla="*/ 11 h 191"/>
                <a:gd name="T6" fmla="*/ 25 w 196"/>
                <a:gd name="T7" fmla="*/ 148 h 191"/>
                <a:gd name="T8" fmla="*/ 23 w 196"/>
                <a:gd name="T9" fmla="*/ 150 h 191"/>
                <a:gd name="T10" fmla="*/ 171 w 196"/>
                <a:gd name="T11" fmla="*/ 162 h 191"/>
                <a:gd name="connsiteX0" fmla="*/ 7753 w 7872"/>
                <a:gd name="connsiteY0" fmla="*/ 8159 h 8944"/>
                <a:gd name="connsiteX1" fmla="*/ 1376 w 7872"/>
                <a:gd name="connsiteY1" fmla="*/ 6745 h 8944"/>
                <a:gd name="connsiteX2" fmla="*/ 3060 w 7872"/>
                <a:gd name="connsiteY2" fmla="*/ 253 h 8944"/>
                <a:gd name="connsiteX3" fmla="*/ 305 w 7872"/>
                <a:gd name="connsiteY3" fmla="*/ 7426 h 8944"/>
                <a:gd name="connsiteX4" fmla="*/ 202 w 7872"/>
                <a:gd name="connsiteY4" fmla="*/ 7530 h 8944"/>
                <a:gd name="connsiteX5" fmla="*/ 7753 w 7872"/>
                <a:gd name="connsiteY5" fmla="*/ 8159 h 8944"/>
                <a:gd name="connsiteX0" fmla="*/ 9849 w 9849"/>
                <a:gd name="connsiteY0" fmla="*/ 9122 h 10251"/>
                <a:gd name="connsiteX1" fmla="*/ 1748 w 9849"/>
                <a:gd name="connsiteY1" fmla="*/ 7541 h 10251"/>
                <a:gd name="connsiteX2" fmla="*/ 3887 w 9849"/>
                <a:gd name="connsiteY2" fmla="*/ 283 h 10251"/>
                <a:gd name="connsiteX3" fmla="*/ 387 w 9849"/>
                <a:gd name="connsiteY3" fmla="*/ 8303 h 10251"/>
                <a:gd name="connsiteX4" fmla="*/ 257 w 9849"/>
                <a:gd name="connsiteY4" fmla="*/ 8419 h 10251"/>
                <a:gd name="connsiteX5" fmla="*/ 9849 w 9849"/>
                <a:gd name="connsiteY5" fmla="*/ 9122 h 10251"/>
                <a:gd name="connsiteX0" fmla="*/ 10000 w 10000"/>
                <a:gd name="connsiteY0" fmla="*/ 8899 h 10131"/>
                <a:gd name="connsiteX1" fmla="*/ 1775 w 10000"/>
                <a:gd name="connsiteY1" fmla="*/ 7356 h 10131"/>
                <a:gd name="connsiteX2" fmla="*/ 3947 w 10000"/>
                <a:gd name="connsiteY2" fmla="*/ 276 h 10131"/>
                <a:gd name="connsiteX3" fmla="*/ 393 w 10000"/>
                <a:gd name="connsiteY3" fmla="*/ 8100 h 10131"/>
                <a:gd name="connsiteX4" fmla="*/ 261 w 10000"/>
                <a:gd name="connsiteY4" fmla="*/ 8213 h 10131"/>
                <a:gd name="connsiteX5" fmla="*/ 10000 w 10000"/>
                <a:gd name="connsiteY5" fmla="*/ 8899 h 10131"/>
                <a:gd name="connsiteX0" fmla="*/ 10361 w 10361"/>
                <a:gd name="connsiteY0" fmla="*/ 8632 h 9864"/>
                <a:gd name="connsiteX1" fmla="*/ 2136 w 10361"/>
                <a:gd name="connsiteY1" fmla="*/ 7089 h 9864"/>
                <a:gd name="connsiteX2" fmla="*/ 4308 w 10361"/>
                <a:gd name="connsiteY2" fmla="*/ 9 h 9864"/>
                <a:gd name="connsiteX3" fmla="*/ 754 w 10361"/>
                <a:gd name="connsiteY3" fmla="*/ 7833 h 9864"/>
                <a:gd name="connsiteX4" fmla="*/ 622 w 10361"/>
                <a:gd name="connsiteY4" fmla="*/ 7946 h 9864"/>
                <a:gd name="connsiteX5" fmla="*/ 10361 w 10361"/>
                <a:gd name="connsiteY5" fmla="*/ 8632 h 9864"/>
                <a:gd name="connsiteX0" fmla="*/ 10000 w 10000"/>
                <a:gd name="connsiteY0" fmla="*/ 8749 h 9998"/>
                <a:gd name="connsiteX1" fmla="*/ 2062 w 10000"/>
                <a:gd name="connsiteY1" fmla="*/ 7185 h 9998"/>
                <a:gd name="connsiteX2" fmla="*/ 4158 w 10000"/>
                <a:gd name="connsiteY2" fmla="*/ 7 h 9998"/>
                <a:gd name="connsiteX3" fmla="*/ 728 w 10000"/>
                <a:gd name="connsiteY3" fmla="*/ 7939 h 9998"/>
                <a:gd name="connsiteX4" fmla="*/ 600 w 10000"/>
                <a:gd name="connsiteY4" fmla="*/ 8054 h 9998"/>
                <a:gd name="connsiteX5" fmla="*/ 10000 w 10000"/>
                <a:gd name="connsiteY5" fmla="*/ 8749 h 9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998">
                  <a:moveTo>
                    <a:pt x="10000" y="8749"/>
                  </a:moveTo>
                  <a:cubicBezTo>
                    <a:pt x="8794" y="7359"/>
                    <a:pt x="4412" y="6548"/>
                    <a:pt x="2062" y="7185"/>
                  </a:cubicBezTo>
                  <a:cubicBezTo>
                    <a:pt x="3589" y="5882"/>
                    <a:pt x="5305" y="-234"/>
                    <a:pt x="4158" y="7"/>
                  </a:cubicBezTo>
                  <a:cubicBezTo>
                    <a:pt x="92" y="863"/>
                    <a:pt x="-860" y="6318"/>
                    <a:pt x="728" y="7939"/>
                  </a:cubicBezTo>
                  <a:cubicBezTo>
                    <a:pt x="663" y="7996"/>
                    <a:pt x="663" y="8054"/>
                    <a:pt x="600" y="8054"/>
                  </a:cubicBezTo>
                  <a:cubicBezTo>
                    <a:pt x="2036" y="9883"/>
                    <a:pt x="5687" y="10988"/>
                    <a:pt x="10000" y="8749"/>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lvl="0"/>
              <a:endParaRPr lang="en-US"/>
            </a:p>
          </p:txBody>
        </p:sp>
        <p:sp>
          <p:nvSpPr>
            <p:cNvPr id="46" name="Freeform 25"/>
            <p:cNvSpPr>
              <a:spLocks/>
            </p:cNvSpPr>
            <p:nvPr/>
          </p:nvSpPr>
          <p:spPr bwMode="auto">
            <a:xfrm rot="16884820">
              <a:off x="10934141" y="5972481"/>
              <a:ext cx="304390" cy="345390"/>
            </a:xfrm>
            <a:custGeom>
              <a:avLst/>
              <a:gdLst>
                <a:gd name="T0" fmla="*/ 133 w 149"/>
                <a:gd name="T1" fmla="*/ 26 h 151"/>
                <a:gd name="T2" fmla="*/ 8 w 149"/>
                <a:gd name="T3" fmla="*/ 107 h 151"/>
                <a:gd name="T4" fmla="*/ 17 w 149"/>
                <a:gd name="T5" fmla="*/ 111 h 151"/>
                <a:gd name="T6" fmla="*/ 80 w 149"/>
                <a:gd name="T7" fmla="*/ 137 h 151"/>
                <a:gd name="T8" fmla="*/ 23 w 149"/>
                <a:gd name="T9" fmla="*/ 108 h 151"/>
                <a:gd name="T10" fmla="*/ 133 w 149"/>
                <a:gd name="T11" fmla="*/ 26 h 151"/>
                <a:gd name="connsiteX0" fmla="*/ 8650 w 8781"/>
                <a:gd name="connsiteY0" fmla="*/ 295 h 7940"/>
                <a:gd name="connsiteX1" fmla="*/ 261 w 8781"/>
                <a:gd name="connsiteY1" fmla="*/ 5659 h 7940"/>
                <a:gd name="connsiteX2" fmla="*/ 865 w 8781"/>
                <a:gd name="connsiteY2" fmla="*/ 5924 h 7940"/>
                <a:gd name="connsiteX3" fmla="*/ 5093 w 8781"/>
                <a:gd name="connsiteY3" fmla="*/ 7646 h 7940"/>
                <a:gd name="connsiteX4" fmla="*/ 1268 w 8781"/>
                <a:gd name="connsiteY4" fmla="*/ 5725 h 7940"/>
                <a:gd name="connsiteX5" fmla="*/ 8650 w 8781"/>
                <a:gd name="connsiteY5" fmla="*/ 295 h 7940"/>
                <a:gd name="connsiteX0" fmla="*/ 9851 w 10000"/>
                <a:gd name="connsiteY0" fmla="*/ 525 h 10154"/>
                <a:gd name="connsiteX1" fmla="*/ 297 w 10000"/>
                <a:gd name="connsiteY1" fmla="*/ 7280 h 10154"/>
                <a:gd name="connsiteX2" fmla="*/ 985 w 10000"/>
                <a:gd name="connsiteY2" fmla="*/ 7614 h 10154"/>
                <a:gd name="connsiteX3" fmla="*/ 5800 w 10000"/>
                <a:gd name="connsiteY3" fmla="*/ 9783 h 10154"/>
                <a:gd name="connsiteX4" fmla="*/ 1444 w 10000"/>
                <a:gd name="connsiteY4" fmla="*/ 7363 h 10154"/>
                <a:gd name="connsiteX5" fmla="*/ 9851 w 10000"/>
                <a:gd name="connsiteY5" fmla="*/ 525 h 10154"/>
                <a:gd name="connsiteX0" fmla="*/ 9851 w 9851"/>
                <a:gd name="connsiteY0" fmla="*/ 525 h 10154"/>
                <a:gd name="connsiteX1" fmla="*/ 297 w 9851"/>
                <a:gd name="connsiteY1" fmla="*/ 7280 h 10154"/>
                <a:gd name="connsiteX2" fmla="*/ 985 w 9851"/>
                <a:gd name="connsiteY2" fmla="*/ 7614 h 10154"/>
                <a:gd name="connsiteX3" fmla="*/ 5800 w 9851"/>
                <a:gd name="connsiteY3" fmla="*/ 9783 h 10154"/>
                <a:gd name="connsiteX4" fmla="*/ 1444 w 9851"/>
                <a:gd name="connsiteY4" fmla="*/ 7363 h 10154"/>
                <a:gd name="connsiteX5" fmla="*/ 9851 w 9851"/>
                <a:gd name="connsiteY5" fmla="*/ 525 h 10154"/>
                <a:gd name="connsiteX0" fmla="*/ 10000 w 10602"/>
                <a:gd name="connsiteY0" fmla="*/ 517 h 10000"/>
                <a:gd name="connsiteX1" fmla="*/ 301 w 10602"/>
                <a:gd name="connsiteY1" fmla="*/ 7170 h 10000"/>
                <a:gd name="connsiteX2" fmla="*/ 1000 w 10602"/>
                <a:gd name="connsiteY2" fmla="*/ 7499 h 10000"/>
                <a:gd name="connsiteX3" fmla="*/ 5888 w 10602"/>
                <a:gd name="connsiteY3" fmla="*/ 9635 h 10000"/>
                <a:gd name="connsiteX4" fmla="*/ 1466 w 10602"/>
                <a:gd name="connsiteY4" fmla="*/ 7251 h 10000"/>
                <a:gd name="connsiteX5" fmla="*/ 10000 w 10602"/>
                <a:gd name="connsiteY5" fmla="*/ 517 h 10000"/>
                <a:gd name="connsiteX0" fmla="*/ 10000 w 10118"/>
                <a:gd name="connsiteY0" fmla="*/ 1687 h 11170"/>
                <a:gd name="connsiteX1" fmla="*/ 301 w 10118"/>
                <a:gd name="connsiteY1" fmla="*/ 8340 h 11170"/>
                <a:gd name="connsiteX2" fmla="*/ 1000 w 10118"/>
                <a:gd name="connsiteY2" fmla="*/ 8669 h 11170"/>
                <a:gd name="connsiteX3" fmla="*/ 5888 w 10118"/>
                <a:gd name="connsiteY3" fmla="*/ 10805 h 11170"/>
                <a:gd name="connsiteX4" fmla="*/ 1466 w 10118"/>
                <a:gd name="connsiteY4" fmla="*/ 8421 h 11170"/>
                <a:gd name="connsiteX5" fmla="*/ 10000 w 10118"/>
                <a:gd name="connsiteY5" fmla="*/ 1687 h 11170"/>
                <a:gd name="connsiteX0" fmla="*/ 10000 w 10038"/>
                <a:gd name="connsiteY0" fmla="*/ 1102 h 10585"/>
                <a:gd name="connsiteX1" fmla="*/ 301 w 10038"/>
                <a:gd name="connsiteY1" fmla="*/ 7755 h 10585"/>
                <a:gd name="connsiteX2" fmla="*/ 1000 w 10038"/>
                <a:gd name="connsiteY2" fmla="*/ 8084 h 10585"/>
                <a:gd name="connsiteX3" fmla="*/ 5888 w 10038"/>
                <a:gd name="connsiteY3" fmla="*/ 10220 h 10585"/>
                <a:gd name="connsiteX4" fmla="*/ 1466 w 10038"/>
                <a:gd name="connsiteY4" fmla="*/ 7836 h 10585"/>
                <a:gd name="connsiteX5" fmla="*/ 10000 w 10038"/>
                <a:gd name="connsiteY5" fmla="*/ 1102 h 10585"/>
                <a:gd name="connsiteX0" fmla="*/ 10000 w 10602"/>
                <a:gd name="connsiteY0" fmla="*/ 740 h 10223"/>
                <a:gd name="connsiteX1" fmla="*/ 301 w 10602"/>
                <a:gd name="connsiteY1" fmla="*/ 7393 h 10223"/>
                <a:gd name="connsiteX2" fmla="*/ 1000 w 10602"/>
                <a:gd name="connsiteY2" fmla="*/ 7722 h 10223"/>
                <a:gd name="connsiteX3" fmla="*/ 5888 w 10602"/>
                <a:gd name="connsiteY3" fmla="*/ 9858 h 10223"/>
                <a:gd name="connsiteX4" fmla="*/ 1466 w 10602"/>
                <a:gd name="connsiteY4" fmla="*/ 7474 h 10223"/>
                <a:gd name="connsiteX5" fmla="*/ 10000 w 10602"/>
                <a:gd name="connsiteY5" fmla="*/ 740 h 10223"/>
                <a:gd name="connsiteX0" fmla="*/ 6852 w 7703"/>
                <a:gd name="connsiteY0" fmla="*/ 687 h 11041"/>
                <a:gd name="connsiteX1" fmla="*/ 301 w 7703"/>
                <a:gd name="connsiteY1" fmla="*/ 8211 h 11041"/>
                <a:gd name="connsiteX2" fmla="*/ 1000 w 7703"/>
                <a:gd name="connsiteY2" fmla="*/ 8540 h 11041"/>
                <a:gd name="connsiteX3" fmla="*/ 5888 w 7703"/>
                <a:gd name="connsiteY3" fmla="*/ 10676 h 11041"/>
                <a:gd name="connsiteX4" fmla="*/ 1466 w 7703"/>
                <a:gd name="connsiteY4" fmla="*/ 8292 h 11041"/>
                <a:gd name="connsiteX5" fmla="*/ 6852 w 7703"/>
                <a:gd name="connsiteY5" fmla="*/ 687 h 11041"/>
                <a:gd name="connsiteX0" fmla="*/ 8895 w 9440"/>
                <a:gd name="connsiteY0" fmla="*/ 189 h 9567"/>
                <a:gd name="connsiteX1" fmla="*/ 391 w 9440"/>
                <a:gd name="connsiteY1" fmla="*/ 7004 h 9567"/>
                <a:gd name="connsiteX2" fmla="*/ 1298 w 9440"/>
                <a:gd name="connsiteY2" fmla="*/ 7302 h 9567"/>
                <a:gd name="connsiteX3" fmla="*/ 7644 w 9440"/>
                <a:gd name="connsiteY3" fmla="*/ 9236 h 9567"/>
                <a:gd name="connsiteX4" fmla="*/ 1903 w 9440"/>
                <a:gd name="connsiteY4" fmla="*/ 7077 h 9567"/>
                <a:gd name="connsiteX5" fmla="*/ 8895 w 9440"/>
                <a:gd name="connsiteY5" fmla="*/ 189 h 9567"/>
                <a:gd name="connsiteX0" fmla="*/ 11246 w 11712"/>
                <a:gd name="connsiteY0" fmla="*/ 214 h 9356"/>
                <a:gd name="connsiteX1" fmla="*/ 414 w 11712"/>
                <a:gd name="connsiteY1" fmla="*/ 6677 h 9356"/>
                <a:gd name="connsiteX2" fmla="*/ 1375 w 11712"/>
                <a:gd name="connsiteY2" fmla="*/ 6988 h 9356"/>
                <a:gd name="connsiteX3" fmla="*/ 8097 w 11712"/>
                <a:gd name="connsiteY3" fmla="*/ 9010 h 9356"/>
                <a:gd name="connsiteX4" fmla="*/ 2016 w 11712"/>
                <a:gd name="connsiteY4" fmla="*/ 6753 h 9356"/>
                <a:gd name="connsiteX5" fmla="*/ 11246 w 11712"/>
                <a:gd name="connsiteY5" fmla="*/ 214 h 9356"/>
                <a:gd name="connsiteX0" fmla="*/ 9602 w 10000"/>
                <a:gd name="connsiteY0" fmla="*/ 514 h 10285"/>
                <a:gd name="connsiteX1" fmla="*/ 353 w 10000"/>
                <a:gd name="connsiteY1" fmla="*/ 7422 h 10285"/>
                <a:gd name="connsiteX2" fmla="*/ 1174 w 10000"/>
                <a:gd name="connsiteY2" fmla="*/ 7754 h 10285"/>
                <a:gd name="connsiteX3" fmla="*/ 6913 w 10000"/>
                <a:gd name="connsiteY3" fmla="*/ 9915 h 10285"/>
                <a:gd name="connsiteX4" fmla="*/ 1721 w 10000"/>
                <a:gd name="connsiteY4" fmla="*/ 7503 h 10285"/>
                <a:gd name="connsiteX5" fmla="*/ 9602 w 10000"/>
                <a:gd name="connsiteY5" fmla="*/ 514 h 102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285">
                  <a:moveTo>
                    <a:pt x="9602" y="514"/>
                  </a:moveTo>
                  <a:cubicBezTo>
                    <a:pt x="7561" y="-2176"/>
                    <a:pt x="1721" y="6507"/>
                    <a:pt x="353" y="7422"/>
                  </a:cubicBezTo>
                  <a:cubicBezTo>
                    <a:pt x="-375" y="8005"/>
                    <a:pt x="81" y="8005"/>
                    <a:pt x="1174" y="7754"/>
                  </a:cubicBezTo>
                  <a:cubicBezTo>
                    <a:pt x="2139" y="9262"/>
                    <a:pt x="5821" y="11078"/>
                    <a:pt x="6913" y="9915"/>
                  </a:cubicBezTo>
                  <a:cubicBezTo>
                    <a:pt x="7277" y="9583"/>
                    <a:pt x="6093" y="8337"/>
                    <a:pt x="1721" y="7503"/>
                  </a:cubicBezTo>
                  <a:cubicBezTo>
                    <a:pt x="5365" y="6424"/>
                    <a:pt x="11643" y="3204"/>
                    <a:pt x="9602" y="51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26"/>
            <p:cNvSpPr>
              <a:spLocks/>
            </p:cNvSpPr>
            <p:nvPr/>
          </p:nvSpPr>
          <p:spPr bwMode="auto">
            <a:xfrm rot="18200584">
              <a:off x="11077105" y="3154034"/>
              <a:ext cx="172736" cy="172736"/>
            </a:xfrm>
            <a:custGeom>
              <a:avLst/>
              <a:gdLst>
                <a:gd name="T0" fmla="*/ 57 w 62"/>
                <a:gd name="T1" fmla="*/ 32 h 62"/>
                <a:gd name="T2" fmla="*/ 62 w 62"/>
                <a:gd name="T3" fmla="*/ 26 h 62"/>
                <a:gd name="T4" fmla="*/ 52 w 62"/>
                <a:gd name="T5" fmla="*/ 22 h 62"/>
                <a:gd name="T6" fmla="*/ 56 w 62"/>
                <a:gd name="T7" fmla="*/ 12 h 62"/>
                <a:gd name="T8" fmla="*/ 46 w 62"/>
                <a:gd name="T9" fmla="*/ 13 h 62"/>
                <a:gd name="T10" fmla="*/ 45 w 62"/>
                <a:gd name="T11" fmla="*/ 3 h 62"/>
                <a:gd name="T12" fmla="*/ 37 w 62"/>
                <a:gd name="T13" fmla="*/ 7 h 62"/>
                <a:gd name="T14" fmla="*/ 33 w 62"/>
                <a:gd name="T15" fmla="*/ 0 h 62"/>
                <a:gd name="T16" fmla="*/ 27 w 62"/>
                <a:gd name="T17" fmla="*/ 7 h 62"/>
                <a:gd name="T18" fmla="*/ 20 w 62"/>
                <a:gd name="T19" fmla="*/ 2 h 62"/>
                <a:gd name="T20" fmla="*/ 18 w 62"/>
                <a:gd name="T21" fmla="*/ 11 h 62"/>
                <a:gd name="T22" fmla="*/ 9 w 62"/>
                <a:gd name="T23" fmla="*/ 9 h 62"/>
                <a:gd name="T24" fmla="*/ 13 w 62"/>
                <a:gd name="T25" fmla="*/ 21 h 62"/>
                <a:gd name="T26" fmla="*/ 1 w 62"/>
                <a:gd name="T27" fmla="*/ 25 h 62"/>
                <a:gd name="T28" fmla="*/ 5 w 62"/>
                <a:gd name="T29" fmla="*/ 30 h 62"/>
                <a:gd name="T30" fmla="*/ 0 w 62"/>
                <a:gd name="T31" fmla="*/ 36 h 62"/>
                <a:gd name="T32" fmla="*/ 10 w 62"/>
                <a:gd name="T33" fmla="*/ 40 h 62"/>
                <a:gd name="T34" fmla="*/ 6 w 62"/>
                <a:gd name="T35" fmla="*/ 50 h 62"/>
                <a:gd name="T36" fmla="*/ 16 w 62"/>
                <a:gd name="T37" fmla="*/ 49 h 62"/>
                <a:gd name="T38" fmla="*/ 17 w 62"/>
                <a:gd name="T39" fmla="*/ 59 h 62"/>
                <a:gd name="T40" fmla="*/ 25 w 62"/>
                <a:gd name="T41" fmla="*/ 55 h 62"/>
                <a:gd name="T42" fmla="*/ 29 w 62"/>
                <a:gd name="T43" fmla="*/ 62 h 62"/>
                <a:gd name="T44" fmla="*/ 35 w 62"/>
                <a:gd name="T45" fmla="*/ 55 h 62"/>
                <a:gd name="T46" fmla="*/ 42 w 62"/>
                <a:gd name="T47" fmla="*/ 60 h 62"/>
                <a:gd name="T48" fmla="*/ 44 w 62"/>
                <a:gd name="T49" fmla="*/ 51 h 62"/>
                <a:gd name="T50" fmla="*/ 53 w 62"/>
                <a:gd name="T51" fmla="*/ 53 h 62"/>
                <a:gd name="T52" fmla="*/ 50 w 62"/>
                <a:gd name="T53" fmla="*/ 41 h 62"/>
                <a:gd name="T54" fmla="*/ 61 w 62"/>
                <a:gd name="T55" fmla="*/ 37 h 62"/>
                <a:gd name="T56" fmla="*/ 57 w 62"/>
                <a:gd name="T57" fmla="*/ 3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2" h="62">
                  <a:moveTo>
                    <a:pt x="57" y="32"/>
                  </a:moveTo>
                  <a:cubicBezTo>
                    <a:pt x="60" y="30"/>
                    <a:pt x="62" y="28"/>
                    <a:pt x="62" y="26"/>
                  </a:cubicBezTo>
                  <a:cubicBezTo>
                    <a:pt x="61" y="24"/>
                    <a:pt x="58" y="23"/>
                    <a:pt x="52" y="22"/>
                  </a:cubicBezTo>
                  <a:cubicBezTo>
                    <a:pt x="55" y="18"/>
                    <a:pt x="57" y="14"/>
                    <a:pt x="56" y="12"/>
                  </a:cubicBezTo>
                  <a:cubicBezTo>
                    <a:pt x="54" y="11"/>
                    <a:pt x="51" y="11"/>
                    <a:pt x="46" y="13"/>
                  </a:cubicBezTo>
                  <a:cubicBezTo>
                    <a:pt x="47" y="8"/>
                    <a:pt x="47" y="4"/>
                    <a:pt x="45" y="3"/>
                  </a:cubicBezTo>
                  <a:cubicBezTo>
                    <a:pt x="43" y="2"/>
                    <a:pt x="40" y="4"/>
                    <a:pt x="37" y="7"/>
                  </a:cubicBezTo>
                  <a:cubicBezTo>
                    <a:pt x="36" y="3"/>
                    <a:pt x="35" y="0"/>
                    <a:pt x="33" y="0"/>
                  </a:cubicBezTo>
                  <a:cubicBezTo>
                    <a:pt x="31" y="0"/>
                    <a:pt x="29" y="3"/>
                    <a:pt x="27" y="7"/>
                  </a:cubicBezTo>
                  <a:cubicBezTo>
                    <a:pt x="24" y="4"/>
                    <a:pt x="22" y="1"/>
                    <a:pt x="20" y="2"/>
                  </a:cubicBezTo>
                  <a:cubicBezTo>
                    <a:pt x="18" y="3"/>
                    <a:pt x="17" y="6"/>
                    <a:pt x="18" y="11"/>
                  </a:cubicBezTo>
                  <a:cubicBezTo>
                    <a:pt x="14" y="9"/>
                    <a:pt x="10" y="8"/>
                    <a:pt x="9" y="9"/>
                  </a:cubicBezTo>
                  <a:cubicBezTo>
                    <a:pt x="7" y="11"/>
                    <a:pt x="9" y="16"/>
                    <a:pt x="13" y="21"/>
                  </a:cubicBezTo>
                  <a:cubicBezTo>
                    <a:pt x="6" y="21"/>
                    <a:pt x="1" y="23"/>
                    <a:pt x="1" y="25"/>
                  </a:cubicBezTo>
                  <a:cubicBezTo>
                    <a:pt x="0" y="27"/>
                    <a:pt x="2" y="29"/>
                    <a:pt x="5" y="30"/>
                  </a:cubicBezTo>
                  <a:cubicBezTo>
                    <a:pt x="2" y="32"/>
                    <a:pt x="0" y="34"/>
                    <a:pt x="0" y="36"/>
                  </a:cubicBezTo>
                  <a:cubicBezTo>
                    <a:pt x="1" y="38"/>
                    <a:pt x="4" y="39"/>
                    <a:pt x="10" y="40"/>
                  </a:cubicBezTo>
                  <a:cubicBezTo>
                    <a:pt x="7" y="44"/>
                    <a:pt x="5" y="48"/>
                    <a:pt x="6" y="50"/>
                  </a:cubicBezTo>
                  <a:cubicBezTo>
                    <a:pt x="8" y="51"/>
                    <a:pt x="11" y="51"/>
                    <a:pt x="16" y="49"/>
                  </a:cubicBezTo>
                  <a:cubicBezTo>
                    <a:pt x="15" y="54"/>
                    <a:pt x="16" y="58"/>
                    <a:pt x="17" y="59"/>
                  </a:cubicBezTo>
                  <a:cubicBezTo>
                    <a:pt x="19" y="60"/>
                    <a:pt x="22" y="58"/>
                    <a:pt x="25" y="55"/>
                  </a:cubicBezTo>
                  <a:cubicBezTo>
                    <a:pt x="26" y="59"/>
                    <a:pt x="27" y="62"/>
                    <a:pt x="29" y="62"/>
                  </a:cubicBezTo>
                  <a:cubicBezTo>
                    <a:pt x="31" y="62"/>
                    <a:pt x="33" y="59"/>
                    <a:pt x="35" y="55"/>
                  </a:cubicBezTo>
                  <a:cubicBezTo>
                    <a:pt x="38" y="58"/>
                    <a:pt x="40" y="61"/>
                    <a:pt x="42" y="60"/>
                  </a:cubicBezTo>
                  <a:cubicBezTo>
                    <a:pt x="44" y="59"/>
                    <a:pt x="45" y="56"/>
                    <a:pt x="44" y="51"/>
                  </a:cubicBezTo>
                  <a:cubicBezTo>
                    <a:pt x="49" y="53"/>
                    <a:pt x="52" y="54"/>
                    <a:pt x="53" y="53"/>
                  </a:cubicBezTo>
                  <a:cubicBezTo>
                    <a:pt x="55" y="51"/>
                    <a:pt x="53" y="46"/>
                    <a:pt x="50" y="41"/>
                  </a:cubicBezTo>
                  <a:cubicBezTo>
                    <a:pt x="56" y="41"/>
                    <a:pt x="61" y="39"/>
                    <a:pt x="61" y="37"/>
                  </a:cubicBezTo>
                  <a:cubicBezTo>
                    <a:pt x="62" y="35"/>
                    <a:pt x="60" y="33"/>
                    <a:pt x="57" y="3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31"/>
            <p:cNvSpPr>
              <a:spLocks/>
            </p:cNvSpPr>
            <p:nvPr/>
          </p:nvSpPr>
          <p:spPr bwMode="auto">
            <a:xfrm rot="18200584">
              <a:off x="11129266" y="4557578"/>
              <a:ext cx="129897" cy="131280"/>
            </a:xfrm>
            <a:custGeom>
              <a:avLst/>
              <a:gdLst>
                <a:gd name="T0" fmla="*/ 11 w 47"/>
                <a:gd name="T1" fmla="*/ 11 h 47"/>
                <a:gd name="T2" fmla="*/ 7 w 47"/>
                <a:gd name="T3" fmla="*/ 40 h 47"/>
                <a:gd name="T4" fmla="*/ 36 w 47"/>
                <a:gd name="T5" fmla="*/ 37 h 47"/>
                <a:gd name="T6" fmla="*/ 40 w 47"/>
                <a:gd name="T7" fmla="*/ 8 h 47"/>
                <a:gd name="T8" fmla="*/ 11 w 47"/>
                <a:gd name="T9" fmla="*/ 11 h 47"/>
              </a:gdLst>
              <a:ahLst/>
              <a:cxnLst>
                <a:cxn ang="0">
                  <a:pos x="T0" y="T1"/>
                </a:cxn>
                <a:cxn ang="0">
                  <a:pos x="T2" y="T3"/>
                </a:cxn>
                <a:cxn ang="0">
                  <a:pos x="T4" y="T5"/>
                </a:cxn>
                <a:cxn ang="0">
                  <a:pos x="T6" y="T7"/>
                </a:cxn>
                <a:cxn ang="0">
                  <a:pos x="T8" y="T9"/>
                </a:cxn>
              </a:cxnLst>
              <a:rect l="0" t="0" r="r" b="b"/>
              <a:pathLst>
                <a:path w="47" h="47">
                  <a:moveTo>
                    <a:pt x="11" y="11"/>
                  </a:moveTo>
                  <a:cubicBezTo>
                    <a:pt x="2" y="19"/>
                    <a:pt x="0" y="32"/>
                    <a:pt x="7" y="40"/>
                  </a:cubicBezTo>
                  <a:cubicBezTo>
                    <a:pt x="14" y="47"/>
                    <a:pt x="27" y="46"/>
                    <a:pt x="36" y="37"/>
                  </a:cubicBezTo>
                  <a:cubicBezTo>
                    <a:pt x="45" y="28"/>
                    <a:pt x="47" y="15"/>
                    <a:pt x="40" y="8"/>
                  </a:cubicBezTo>
                  <a:cubicBezTo>
                    <a:pt x="33" y="0"/>
                    <a:pt x="20" y="2"/>
                    <a:pt x="11" y="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34"/>
            <p:cNvSpPr>
              <a:spLocks/>
            </p:cNvSpPr>
            <p:nvPr/>
          </p:nvSpPr>
          <p:spPr bwMode="auto">
            <a:xfrm rot="18200584">
              <a:off x="11516723" y="3589667"/>
              <a:ext cx="84296" cy="77386"/>
            </a:xfrm>
            <a:custGeom>
              <a:avLst/>
              <a:gdLst>
                <a:gd name="T0" fmla="*/ 7 w 30"/>
                <a:gd name="T1" fmla="*/ 5 h 28"/>
                <a:gd name="T2" fmla="*/ 5 w 30"/>
                <a:gd name="T3" fmla="*/ 23 h 28"/>
                <a:gd name="T4" fmla="*/ 23 w 30"/>
                <a:gd name="T5" fmla="*/ 23 h 28"/>
                <a:gd name="T6" fmla="*/ 26 w 30"/>
                <a:gd name="T7" fmla="*/ 5 h 28"/>
                <a:gd name="T8" fmla="*/ 7 w 30"/>
                <a:gd name="T9" fmla="*/ 5 h 28"/>
              </a:gdLst>
              <a:ahLst/>
              <a:cxnLst>
                <a:cxn ang="0">
                  <a:pos x="T0" y="T1"/>
                </a:cxn>
                <a:cxn ang="0">
                  <a:pos x="T2" y="T3"/>
                </a:cxn>
                <a:cxn ang="0">
                  <a:pos x="T4" y="T5"/>
                </a:cxn>
                <a:cxn ang="0">
                  <a:pos x="T6" y="T7"/>
                </a:cxn>
                <a:cxn ang="0">
                  <a:pos x="T8" y="T9"/>
                </a:cxn>
              </a:cxnLst>
              <a:rect l="0" t="0" r="r" b="b"/>
              <a:pathLst>
                <a:path w="30" h="28">
                  <a:moveTo>
                    <a:pt x="7" y="5"/>
                  </a:moveTo>
                  <a:cubicBezTo>
                    <a:pt x="1" y="10"/>
                    <a:pt x="0" y="18"/>
                    <a:pt x="5" y="23"/>
                  </a:cubicBezTo>
                  <a:cubicBezTo>
                    <a:pt x="9" y="28"/>
                    <a:pt x="17" y="28"/>
                    <a:pt x="23" y="23"/>
                  </a:cubicBezTo>
                  <a:cubicBezTo>
                    <a:pt x="29" y="18"/>
                    <a:pt x="30" y="10"/>
                    <a:pt x="26" y="5"/>
                  </a:cubicBezTo>
                  <a:cubicBezTo>
                    <a:pt x="21" y="0"/>
                    <a:pt x="13" y="0"/>
                    <a:pt x="7" y="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49"/>
            <p:cNvSpPr>
              <a:spLocks/>
            </p:cNvSpPr>
            <p:nvPr/>
          </p:nvSpPr>
          <p:spPr bwMode="auto">
            <a:xfrm rot="18200584">
              <a:off x="11446291" y="6327413"/>
              <a:ext cx="140953" cy="139571"/>
            </a:xfrm>
            <a:custGeom>
              <a:avLst/>
              <a:gdLst>
                <a:gd name="T0" fmla="*/ 50 w 51"/>
                <a:gd name="T1" fmla="*/ 21 h 50"/>
                <a:gd name="T2" fmla="*/ 46 w 51"/>
                <a:gd name="T3" fmla="*/ 18 h 50"/>
                <a:gd name="T4" fmla="*/ 48 w 51"/>
                <a:gd name="T5" fmla="*/ 13 h 50"/>
                <a:gd name="T6" fmla="*/ 39 w 51"/>
                <a:gd name="T7" fmla="*/ 12 h 50"/>
                <a:gd name="T8" fmla="*/ 40 w 51"/>
                <a:gd name="T9" fmla="*/ 4 h 50"/>
                <a:gd name="T10" fmla="*/ 32 w 51"/>
                <a:gd name="T11" fmla="*/ 7 h 50"/>
                <a:gd name="T12" fmla="*/ 29 w 51"/>
                <a:gd name="T13" fmla="*/ 0 h 50"/>
                <a:gd name="T14" fmla="*/ 24 w 51"/>
                <a:gd name="T15" fmla="*/ 4 h 50"/>
                <a:gd name="T16" fmla="*/ 19 w 51"/>
                <a:gd name="T17" fmla="*/ 0 h 50"/>
                <a:gd name="T18" fmla="*/ 17 w 51"/>
                <a:gd name="T19" fmla="*/ 7 h 50"/>
                <a:gd name="T20" fmla="*/ 9 w 51"/>
                <a:gd name="T21" fmla="*/ 5 h 50"/>
                <a:gd name="T22" fmla="*/ 10 w 51"/>
                <a:gd name="T23" fmla="*/ 12 h 50"/>
                <a:gd name="T24" fmla="*/ 3 w 51"/>
                <a:gd name="T25" fmla="*/ 14 h 50"/>
                <a:gd name="T26" fmla="*/ 9 w 51"/>
                <a:gd name="T27" fmla="*/ 22 h 50"/>
                <a:gd name="T28" fmla="*/ 1 w 51"/>
                <a:gd name="T29" fmla="*/ 28 h 50"/>
                <a:gd name="T30" fmla="*/ 5 w 51"/>
                <a:gd name="T31" fmla="*/ 31 h 50"/>
                <a:gd name="T32" fmla="*/ 3 w 51"/>
                <a:gd name="T33" fmla="*/ 36 h 50"/>
                <a:gd name="T34" fmla="*/ 12 w 51"/>
                <a:gd name="T35" fmla="*/ 37 h 50"/>
                <a:gd name="T36" fmla="*/ 11 w 51"/>
                <a:gd name="T37" fmla="*/ 45 h 50"/>
                <a:gd name="T38" fmla="*/ 19 w 51"/>
                <a:gd name="T39" fmla="*/ 42 h 50"/>
                <a:gd name="T40" fmla="*/ 22 w 51"/>
                <a:gd name="T41" fmla="*/ 49 h 50"/>
                <a:gd name="T42" fmla="*/ 27 w 51"/>
                <a:gd name="T43" fmla="*/ 45 h 50"/>
                <a:gd name="T44" fmla="*/ 32 w 51"/>
                <a:gd name="T45" fmla="*/ 49 h 50"/>
                <a:gd name="T46" fmla="*/ 35 w 51"/>
                <a:gd name="T47" fmla="*/ 42 h 50"/>
                <a:gd name="T48" fmla="*/ 42 w 51"/>
                <a:gd name="T49" fmla="*/ 44 h 50"/>
                <a:gd name="T50" fmla="*/ 41 w 51"/>
                <a:gd name="T51" fmla="*/ 37 h 50"/>
                <a:gd name="T52" fmla="*/ 48 w 51"/>
                <a:gd name="T53" fmla="*/ 36 h 50"/>
                <a:gd name="T54" fmla="*/ 42 w 51"/>
                <a:gd name="T55" fmla="*/ 27 h 50"/>
                <a:gd name="T56" fmla="*/ 50 w 51"/>
                <a:gd name="T57" fmla="*/ 2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50">
                  <a:moveTo>
                    <a:pt x="50" y="21"/>
                  </a:moveTo>
                  <a:cubicBezTo>
                    <a:pt x="50" y="20"/>
                    <a:pt x="49" y="19"/>
                    <a:pt x="46" y="18"/>
                  </a:cubicBezTo>
                  <a:cubicBezTo>
                    <a:pt x="48" y="16"/>
                    <a:pt x="48" y="14"/>
                    <a:pt x="48" y="13"/>
                  </a:cubicBezTo>
                  <a:cubicBezTo>
                    <a:pt x="47" y="12"/>
                    <a:pt x="44" y="11"/>
                    <a:pt x="39" y="12"/>
                  </a:cubicBezTo>
                  <a:cubicBezTo>
                    <a:pt x="41" y="8"/>
                    <a:pt x="41" y="5"/>
                    <a:pt x="40" y="4"/>
                  </a:cubicBezTo>
                  <a:cubicBezTo>
                    <a:pt x="38" y="3"/>
                    <a:pt x="36" y="4"/>
                    <a:pt x="32" y="7"/>
                  </a:cubicBezTo>
                  <a:cubicBezTo>
                    <a:pt x="32" y="3"/>
                    <a:pt x="31" y="0"/>
                    <a:pt x="29" y="0"/>
                  </a:cubicBezTo>
                  <a:cubicBezTo>
                    <a:pt x="27" y="0"/>
                    <a:pt x="26" y="1"/>
                    <a:pt x="24" y="4"/>
                  </a:cubicBezTo>
                  <a:cubicBezTo>
                    <a:pt x="22" y="2"/>
                    <a:pt x="20" y="0"/>
                    <a:pt x="19" y="0"/>
                  </a:cubicBezTo>
                  <a:cubicBezTo>
                    <a:pt x="18" y="1"/>
                    <a:pt x="17" y="3"/>
                    <a:pt x="17" y="7"/>
                  </a:cubicBezTo>
                  <a:cubicBezTo>
                    <a:pt x="13" y="5"/>
                    <a:pt x="11" y="4"/>
                    <a:pt x="9" y="5"/>
                  </a:cubicBezTo>
                  <a:cubicBezTo>
                    <a:pt x="8" y="6"/>
                    <a:pt x="9" y="9"/>
                    <a:pt x="10" y="12"/>
                  </a:cubicBezTo>
                  <a:cubicBezTo>
                    <a:pt x="6" y="12"/>
                    <a:pt x="4" y="12"/>
                    <a:pt x="3" y="14"/>
                  </a:cubicBezTo>
                  <a:cubicBezTo>
                    <a:pt x="2" y="15"/>
                    <a:pt x="4" y="18"/>
                    <a:pt x="9" y="22"/>
                  </a:cubicBezTo>
                  <a:cubicBezTo>
                    <a:pt x="4" y="24"/>
                    <a:pt x="0" y="26"/>
                    <a:pt x="1" y="28"/>
                  </a:cubicBezTo>
                  <a:cubicBezTo>
                    <a:pt x="1" y="29"/>
                    <a:pt x="3" y="30"/>
                    <a:pt x="5" y="31"/>
                  </a:cubicBezTo>
                  <a:cubicBezTo>
                    <a:pt x="3" y="33"/>
                    <a:pt x="3" y="35"/>
                    <a:pt x="3" y="36"/>
                  </a:cubicBezTo>
                  <a:cubicBezTo>
                    <a:pt x="4" y="38"/>
                    <a:pt x="7" y="38"/>
                    <a:pt x="12" y="37"/>
                  </a:cubicBezTo>
                  <a:cubicBezTo>
                    <a:pt x="10" y="41"/>
                    <a:pt x="10" y="44"/>
                    <a:pt x="11" y="45"/>
                  </a:cubicBezTo>
                  <a:cubicBezTo>
                    <a:pt x="13" y="46"/>
                    <a:pt x="16" y="45"/>
                    <a:pt x="19" y="42"/>
                  </a:cubicBezTo>
                  <a:cubicBezTo>
                    <a:pt x="19" y="47"/>
                    <a:pt x="21" y="49"/>
                    <a:pt x="22" y="49"/>
                  </a:cubicBezTo>
                  <a:cubicBezTo>
                    <a:pt x="24" y="50"/>
                    <a:pt x="25" y="48"/>
                    <a:pt x="27" y="45"/>
                  </a:cubicBezTo>
                  <a:cubicBezTo>
                    <a:pt x="29" y="48"/>
                    <a:pt x="31" y="49"/>
                    <a:pt x="32" y="49"/>
                  </a:cubicBezTo>
                  <a:cubicBezTo>
                    <a:pt x="34" y="48"/>
                    <a:pt x="34" y="46"/>
                    <a:pt x="35" y="42"/>
                  </a:cubicBezTo>
                  <a:cubicBezTo>
                    <a:pt x="38" y="44"/>
                    <a:pt x="40" y="45"/>
                    <a:pt x="42" y="44"/>
                  </a:cubicBezTo>
                  <a:cubicBezTo>
                    <a:pt x="43" y="43"/>
                    <a:pt x="43" y="40"/>
                    <a:pt x="41" y="37"/>
                  </a:cubicBezTo>
                  <a:cubicBezTo>
                    <a:pt x="45" y="37"/>
                    <a:pt x="47" y="37"/>
                    <a:pt x="48" y="36"/>
                  </a:cubicBezTo>
                  <a:cubicBezTo>
                    <a:pt x="49" y="34"/>
                    <a:pt x="47" y="31"/>
                    <a:pt x="42" y="27"/>
                  </a:cubicBezTo>
                  <a:cubicBezTo>
                    <a:pt x="48" y="25"/>
                    <a:pt x="51" y="23"/>
                    <a:pt x="50" y="2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0"/>
            <p:cNvSpPr>
              <a:spLocks/>
            </p:cNvSpPr>
            <p:nvPr/>
          </p:nvSpPr>
          <p:spPr bwMode="auto">
            <a:xfrm rot="18200584">
              <a:off x="10778184" y="6620087"/>
              <a:ext cx="11055" cy="0"/>
            </a:xfrm>
            <a:custGeom>
              <a:avLst/>
              <a:gdLst>
                <a:gd name="T0" fmla="*/ 8 w 8"/>
                <a:gd name="T1" fmla="*/ 0 w 8"/>
                <a:gd name="T2" fmla="*/ 8 w 8"/>
              </a:gdLst>
              <a:ahLst/>
              <a:cxnLst>
                <a:cxn ang="0">
                  <a:pos x="T0" y="0"/>
                </a:cxn>
                <a:cxn ang="0">
                  <a:pos x="T1" y="0"/>
                </a:cxn>
                <a:cxn ang="0">
                  <a:pos x="T2" y="0"/>
                </a:cxn>
              </a:cxnLst>
              <a:rect l="0" t="0" r="r" b="b"/>
              <a:pathLst>
                <a:path w="8">
                  <a:moveTo>
                    <a:pt x="8" y="0"/>
                  </a:moveTo>
                  <a:lnTo>
                    <a:pt x="0" y="0"/>
                  </a:lnTo>
                  <a:lnTo>
                    <a:pt x="8" y="0"/>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Line 76"/>
            <p:cNvSpPr>
              <a:spLocks noChangeShapeType="1"/>
            </p:cNvSpPr>
            <p:nvPr/>
          </p:nvSpPr>
          <p:spPr bwMode="auto">
            <a:xfrm rot="18200584" flipH="1">
              <a:off x="10778184" y="6620087"/>
              <a:ext cx="1105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Freeform 78"/>
            <p:cNvSpPr>
              <a:spLocks/>
            </p:cNvSpPr>
            <p:nvPr/>
          </p:nvSpPr>
          <p:spPr bwMode="auto">
            <a:xfrm rot="18200584">
              <a:off x="11631202" y="5236123"/>
              <a:ext cx="410585" cy="413304"/>
            </a:xfrm>
            <a:custGeom>
              <a:avLst/>
              <a:gdLst>
                <a:gd name="T0" fmla="*/ 216 w 226"/>
                <a:gd name="T1" fmla="*/ 84 h 226"/>
                <a:gd name="T2" fmla="*/ 195 w 226"/>
                <a:gd name="T3" fmla="*/ 65 h 226"/>
                <a:gd name="T4" fmla="*/ 194 w 226"/>
                <a:gd name="T5" fmla="*/ 64 h 226"/>
                <a:gd name="T6" fmla="*/ 194 w 226"/>
                <a:gd name="T7" fmla="*/ 63 h 226"/>
                <a:gd name="T8" fmla="*/ 188 w 226"/>
                <a:gd name="T9" fmla="*/ 35 h 226"/>
                <a:gd name="T10" fmla="*/ 139 w 226"/>
                <a:gd name="T11" fmla="*/ 10 h 226"/>
                <a:gd name="T12" fmla="*/ 83 w 226"/>
                <a:gd name="T13" fmla="*/ 9 h 226"/>
                <a:gd name="T14" fmla="*/ 65 w 226"/>
                <a:gd name="T15" fmla="*/ 30 h 226"/>
                <a:gd name="T16" fmla="*/ 64 w 226"/>
                <a:gd name="T17" fmla="*/ 31 h 226"/>
                <a:gd name="T18" fmla="*/ 63 w 226"/>
                <a:gd name="T19" fmla="*/ 31 h 226"/>
                <a:gd name="T20" fmla="*/ 35 w 226"/>
                <a:gd name="T21" fmla="*/ 38 h 226"/>
                <a:gd name="T22" fmla="*/ 10 w 226"/>
                <a:gd name="T23" fmla="*/ 87 h 226"/>
                <a:gd name="T24" fmla="*/ 9 w 226"/>
                <a:gd name="T25" fmla="*/ 142 h 226"/>
                <a:gd name="T26" fmla="*/ 30 w 226"/>
                <a:gd name="T27" fmla="*/ 161 h 226"/>
                <a:gd name="T28" fmla="*/ 31 w 226"/>
                <a:gd name="T29" fmla="*/ 161 h 226"/>
                <a:gd name="T30" fmla="*/ 31 w 226"/>
                <a:gd name="T31" fmla="*/ 162 h 226"/>
                <a:gd name="T32" fmla="*/ 37 w 226"/>
                <a:gd name="T33" fmla="*/ 190 h 226"/>
                <a:gd name="T34" fmla="*/ 87 w 226"/>
                <a:gd name="T35" fmla="*/ 215 h 226"/>
                <a:gd name="T36" fmla="*/ 142 w 226"/>
                <a:gd name="T37" fmla="*/ 216 h 226"/>
                <a:gd name="T38" fmla="*/ 161 w 226"/>
                <a:gd name="T39" fmla="*/ 195 h 226"/>
                <a:gd name="T40" fmla="*/ 161 w 226"/>
                <a:gd name="T41" fmla="*/ 195 h 226"/>
                <a:gd name="T42" fmla="*/ 162 w 226"/>
                <a:gd name="T43" fmla="*/ 194 h 226"/>
                <a:gd name="T44" fmla="*/ 190 w 226"/>
                <a:gd name="T45" fmla="*/ 188 h 226"/>
                <a:gd name="T46" fmla="*/ 215 w 226"/>
                <a:gd name="T47" fmla="*/ 139 h 226"/>
                <a:gd name="T48" fmla="*/ 216 w 226"/>
                <a:gd name="T49" fmla="*/ 8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6" h="226">
                  <a:moveTo>
                    <a:pt x="216" y="84"/>
                  </a:moveTo>
                  <a:cubicBezTo>
                    <a:pt x="211" y="75"/>
                    <a:pt x="204" y="69"/>
                    <a:pt x="195" y="65"/>
                  </a:cubicBezTo>
                  <a:cubicBezTo>
                    <a:pt x="194" y="64"/>
                    <a:pt x="194" y="64"/>
                    <a:pt x="194" y="64"/>
                  </a:cubicBezTo>
                  <a:cubicBezTo>
                    <a:pt x="194" y="63"/>
                    <a:pt x="194" y="63"/>
                    <a:pt x="194" y="63"/>
                  </a:cubicBezTo>
                  <a:cubicBezTo>
                    <a:pt x="195" y="53"/>
                    <a:pt x="193" y="44"/>
                    <a:pt x="188" y="35"/>
                  </a:cubicBezTo>
                  <a:cubicBezTo>
                    <a:pt x="178" y="20"/>
                    <a:pt x="160" y="11"/>
                    <a:pt x="139" y="10"/>
                  </a:cubicBezTo>
                  <a:cubicBezTo>
                    <a:pt x="119" y="1"/>
                    <a:pt x="99" y="0"/>
                    <a:pt x="83" y="9"/>
                  </a:cubicBezTo>
                  <a:cubicBezTo>
                    <a:pt x="75" y="14"/>
                    <a:pt x="69" y="21"/>
                    <a:pt x="65" y="30"/>
                  </a:cubicBezTo>
                  <a:cubicBezTo>
                    <a:pt x="64" y="31"/>
                    <a:pt x="64" y="31"/>
                    <a:pt x="64" y="31"/>
                  </a:cubicBezTo>
                  <a:cubicBezTo>
                    <a:pt x="63" y="31"/>
                    <a:pt x="63" y="31"/>
                    <a:pt x="63" y="31"/>
                  </a:cubicBezTo>
                  <a:cubicBezTo>
                    <a:pt x="53" y="31"/>
                    <a:pt x="44" y="33"/>
                    <a:pt x="35" y="38"/>
                  </a:cubicBezTo>
                  <a:cubicBezTo>
                    <a:pt x="20" y="47"/>
                    <a:pt x="11" y="65"/>
                    <a:pt x="10" y="87"/>
                  </a:cubicBezTo>
                  <a:cubicBezTo>
                    <a:pt x="1" y="106"/>
                    <a:pt x="0" y="126"/>
                    <a:pt x="9" y="142"/>
                  </a:cubicBezTo>
                  <a:cubicBezTo>
                    <a:pt x="14" y="150"/>
                    <a:pt x="21" y="156"/>
                    <a:pt x="30" y="161"/>
                  </a:cubicBezTo>
                  <a:cubicBezTo>
                    <a:pt x="31" y="161"/>
                    <a:pt x="31" y="161"/>
                    <a:pt x="31" y="161"/>
                  </a:cubicBezTo>
                  <a:cubicBezTo>
                    <a:pt x="31" y="162"/>
                    <a:pt x="31" y="162"/>
                    <a:pt x="31" y="162"/>
                  </a:cubicBezTo>
                  <a:cubicBezTo>
                    <a:pt x="31" y="172"/>
                    <a:pt x="33" y="182"/>
                    <a:pt x="37" y="190"/>
                  </a:cubicBezTo>
                  <a:cubicBezTo>
                    <a:pt x="47" y="206"/>
                    <a:pt x="65" y="214"/>
                    <a:pt x="87" y="215"/>
                  </a:cubicBezTo>
                  <a:cubicBezTo>
                    <a:pt x="106" y="225"/>
                    <a:pt x="126" y="226"/>
                    <a:pt x="142" y="216"/>
                  </a:cubicBezTo>
                  <a:cubicBezTo>
                    <a:pt x="150" y="212"/>
                    <a:pt x="156" y="204"/>
                    <a:pt x="161" y="195"/>
                  </a:cubicBezTo>
                  <a:cubicBezTo>
                    <a:pt x="161" y="195"/>
                    <a:pt x="161" y="195"/>
                    <a:pt x="161" y="195"/>
                  </a:cubicBezTo>
                  <a:cubicBezTo>
                    <a:pt x="162" y="194"/>
                    <a:pt x="162" y="194"/>
                    <a:pt x="162" y="194"/>
                  </a:cubicBezTo>
                  <a:cubicBezTo>
                    <a:pt x="172" y="195"/>
                    <a:pt x="182" y="193"/>
                    <a:pt x="190" y="188"/>
                  </a:cubicBezTo>
                  <a:cubicBezTo>
                    <a:pt x="205" y="179"/>
                    <a:pt x="214" y="161"/>
                    <a:pt x="215" y="139"/>
                  </a:cubicBezTo>
                  <a:cubicBezTo>
                    <a:pt x="224" y="119"/>
                    <a:pt x="226" y="99"/>
                    <a:pt x="216" y="84"/>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79"/>
            <p:cNvSpPr>
              <a:spLocks/>
            </p:cNvSpPr>
            <p:nvPr/>
          </p:nvSpPr>
          <p:spPr bwMode="auto">
            <a:xfrm rot="18200584">
              <a:off x="11729090" y="5334011"/>
              <a:ext cx="214810" cy="217530"/>
            </a:xfrm>
            <a:custGeom>
              <a:avLst/>
              <a:gdLst>
                <a:gd name="T0" fmla="*/ 102 w 118"/>
                <a:gd name="T1" fmla="*/ 62 h 119"/>
                <a:gd name="T2" fmla="*/ 117 w 118"/>
                <a:gd name="T3" fmla="*/ 48 h 119"/>
                <a:gd name="T4" fmla="*/ 105 w 118"/>
                <a:gd name="T5" fmla="*/ 42 h 119"/>
                <a:gd name="T6" fmla="*/ 110 w 118"/>
                <a:gd name="T7" fmla="*/ 29 h 119"/>
                <a:gd name="T8" fmla="*/ 86 w 118"/>
                <a:gd name="T9" fmla="*/ 30 h 119"/>
                <a:gd name="T10" fmla="*/ 84 w 118"/>
                <a:gd name="T11" fmla="*/ 6 h 119"/>
                <a:gd name="T12" fmla="*/ 70 w 118"/>
                <a:gd name="T13" fmla="*/ 14 h 119"/>
                <a:gd name="T14" fmla="*/ 60 w 118"/>
                <a:gd name="T15" fmla="*/ 1 h 119"/>
                <a:gd name="T16" fmla="*/ 50 w 118"/>
                <a:gd name="T17" fmla="*/ 15 h 119"/>
                <a:gd name="T18" fmla="*/ 35 w 118"/>
                <a:gd name="T19" fmla="*/ 5 h 119"/>
                <a:gd name="T20" fmla="*/ 31 w 118"/>
                <a:gd name="T21" fmla="*/ 20 h 119"/>
                <a:gd name="T22" fmla="*/ 16 w 118"/>
                <a:gd name="T23" fmla="*/ 19 h 119"/>
                <a:gd name="T24" fmla="*/ 20 w 118"/>
                <a:gd name="T25" fmla="*/ 37 h 119"/>
                <a:gd name="T26" fmla="*/ 2 w 118"/>
                <a:gd name="T27" fmla="*/ 42 h 119"/>
                <a:gd name="T28" fmla="*/ 15 w 118"/>
                <a:gd name="T29" fmla="*/ 58 h 119"/>
                <a:gd name="T30" fmla="*/ 1 w 118"/>
                <a:gd name="T31" fmla="*/ 71 h 119"/>
                <a:gd name="T32" fmla="*/ 12 w 118"/>
                <a:gd name="T33" fmla="*/ 78 h 119"/>
                <a:gd name="T34" fmla="*/ 8 w 118"/>
                <a:gd name="T35" fmla="*/ 90 h 119"/>
                <a:gd name="T36" fmla="*/ 31 w 118"/>
                <a:gd name="T37" fmla="*/ 89 h 119"/>
                <a:gd name="T38" fmla="*/ 33 w 118"/>
                <a:gd name="T39" fmla="*/ 113 h 119"/>
                <a:gd name="T40" fmla="*/ 48 w 118"/>
                <a:gd name="T41" fmla="*/ 105 h 119"/>
                <a:gd name="T42" fmla="*/ 57 w 118"/>
                <a:gd name="T43" fmla="*/ 119 h 119"/>
                <a:gd name="T44" fmla="*/ 67 w 118"/>
                <a:gd name="T45" fmla="*/ 105 h 119"/>
                <a:gd name="T46" fmla="*/ 82 w 118"/>
                <a:gd name="T47" fmla="*/ 114 h 119"/>
                <a:gd name="T48" fmla="*/ 86 w 118"/>
                <a:gd name="T49" fmla="*/ 99 h 119"/>
                <a:gd name="T50" fmla="*/ 101 w 118"/>
                <a:gd name="T51" fmla="*/ 101 h 119"/>
                <a:gd name="T52" fmla="*/ 97 w 118"/>
                <a:gd name="T53" fmla="*/ 83 h 119"/>
                <a:gd name="T54" fmla="*/ 115 w 118"/>
                <a:gd name="T55" fmla="*/ 77 h 119"/>
                <a:gd name="T56" fmla="*/ 102 w 118"/>
                <a:gd name="T57"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8" h="119">
                  <a:moveTo>
                    <a:pt x="102" y="62"/>
                  </a:moveTo>
                  <a:cubicBezTo>
                    <a:pt x="112" y="57"/>
                    <a:pt x="118" y="52"/>
                    <a:pt x="117" y="48"/>
                  </a:cubicBezTo>
                  <a:cubicBezTo>
                    <a:pt x="116" y="45"/>
                    <a:pt x="112" y="43"/>
                    <a:pt x="105" y="42"/>
                  </a:cubicBezTo>
                  <a:cubicBezTo>
                    <a:pt x="109" y="36"/>
                    <a:pt x="111" y="32"/>
                    <a:pt x="110" y="29"/>
                  </a:cubicBezTo>
                  <a:cubicBezTo>
                    <a:pt x="107" y="25"/>
                    <a:pt x="98" y="26"/>
                    <a:pt x="86" y="30"/>
                  </a:cubicBezTo>
                  <a:cubicBezTo>
                    <a:pt x="89" y="17"/>
                    <a:pt x="88" y="8"/>
                    <a:pt x="84" y="6"/>
                  </a:cubicBezTo>
                  <a:cubicBezTo>
                    <a:pt x="81" y="5"/>
                    <a:pt x="76" y="8"/>
                    <a:pt x="70" y="14"/>
                  </a:cubicBezTo>
                  <a:cubicBezTo>
                    <a:pt x="67" y="6"/>
                    <a:pt x="64" y="1"/>
                    <a:pt x="60" y="1"/>
                  </a:cubicBezTo>
                  <a:cubicBezTo>
                    <a:pt x="56" y="0"/>
                    <a:pt x="53" y="6"/>
                    <a:pt x="50" y="15"/>
                  </a:cubicBezTo>
                  <a:cubicBezTo>
                    <a:pt x="44" y="7"/>
                    <a:pt x="39" y="4"/>
                    <a:pt x="35" y="5"/>
                  </a:cubicBezTo>
                  <a:cubicBezTo>
                    <a:pt x="32" y="7"/>
                    <a:pt x="31" y="12"/>
                    <a:pt x="31" y="20"/>
                  </a:cubicBezTo>
                  <a:cubicBezTo>
                    <a:pt x="24" y="17"/>
                    <a:pt x="18" y="16"/>
                    <a:pt x="16" y="19"/>
                  </a:cubicBezTo>
                  <a:cubicBezTo>
                    <a:pt x="13" y="21"/>
                    <a:pt x="15" y="28"/>
                    <a:pt x="20" y="37"/>
                  </a:cubicBezTo>
                  <a:cubicBezTo>
                    <a:pt x="10" y="37"/>
                    <a:pt x="3" y="38"/>
                    <a:pt x="2" y="42"/>
                  </a:cubicBezTo>
                  <a:cubicBezTo>
                    <a:pt x="1" y="46"/>
                    <a:pt x="6" y="52"/>
                    <a:pt x="15" y="58"/>
                  </a:cubicBezTo>
                  <a:cubicBezTo>
                    <a:pt x="5" y="62"/>
                    <a:pt x="0" y="67"/>
                    <a:pt x="1" y="71"/>
                  </a:cubicBezTo>
                  <a:cubicBezTo>
                    <a:pt x="1" y="75"/>
                    <a:pt x="5" y="77"/>
                    <a:pt x="12" y="78"/>
                  </a:cubicBezTo>
                  <a:cubicBezTo>
                    <a:pt x="8" y="83"/>
                    <a:pt x="6" y="87"/>
                    <a:pt x="8" y="90"/>
                  </a:cubicBezTo>
                  <a:cubicBezTo>
                    <a:pt x="10" y="94"/>
                    <a:pt x="19" y="93"/>
                    <a:pt x="31" y="89"/>
                  </a:cubicBezTo>
                  <a:cubicBezTo>
                    <a:pt x="29" y="102"/>
                    <a:pt x="29" y="111"/>
                    <a:pt x="33" y="113"/>
                  </a:cubicBezTo>
                  <a:cubicBezTo>
                    <a:pt x="36" y="115"/>
                    <a:pt x="42" y="112"/>
                    <a:pt x="48" y="105"/>
                  </a:cubicBezTo>
                  <a:cubicBezTo>
                    <a:pt x="50" y="114"/>
                    <a:pt x="53" y="119"/>
                    <a:pt x="57" y="119"/>
                  </a:cubicBezTo>
                  <a:cubicBezTo>
                    <a:pt x="61" y="119"/>
                    <a:pt x="64" y="114"/>
                    <a:pt x="67" y="105"/>
                  </a:cubicBezTo>
                  <a:cubicBezTo>
                    <a:pt x="73" y="112"/>
                    <a:pt x="79" y="116"/>
                    <a:pt x="82" y="114"/>
                  </a:cubicBezTo>
                  <a:cubicBezTo>
                    <a:pt x="85" y="113"/>
                    <a:pt x="86" y="107"/>
                    <a:pt x="86" y="99"/>
                  </a:cubicBezTo>
                  <a:cubicBezTo>
                    <a:pt x="93" y="103"/>
                    <a:pt x="99" y="103"/>
                    <a:pt x="101" y="101"/>
                  </a:cubicBezTo>
                  <a:cubicBezTo>
                    <a:pt x="104" y="98"/>
                    <a:pt x="102" y="91"/>
                    <a:pt x="97" y="83"/>
                  </a:cubicBezTo>
                  <a:cubicBezTo>
                    <a:pt x="107" y="83"/>
                    <a:pt x="114" y="81"/>
                    <a:pt x="115" y="77"/>
                  </a:cubicBezTo>
                  <a:cubicBezTo>
                    <a:pt x="116" y="73"/>
                    <a:pt x="111" y="68"/>
                    <a:pt x="102" y="62"/>
                  </a:cubicBezTo>
                  <a:close/>
                </a:path>
              </a:pathLst>
            </a:custGeom>
            <a:solidFill>
              <a:schemeClr val="accent1">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82"/>
            <p:cNvSpPr>
              <a:spLocks/>
            </p:cNvSpPr>
            <p:nvPr/>
          </p:nvSpPr>
          <p:spPr bwMode="auto">
            <a:xfrm rot="18200584">
              <a:off x="11387846" y="6491559"/>
              <a:ext cx="82913" cy="91205"/>
            </a:xfrm>
            <a:custGeom>
              <a:avLst/>
              <a:gdLst>
                <a:gd name="T0" fmla="*/ 25 w 30"/>
                <a:gd name="T1" fmla="*/ 23 h 33"/>
                <a:gd name="T2" fmla="*/ 7 w 30"/>
                <a:gd name="T3" fmla="*/ 30 h 33"/>
                <a:gd name="T4" fmla="*/ 4 w 30"/>
                <a:gd name="T5" fmla="*/ 11 h 33"/>
                <a:gd name="T6" fmla="*/ 22 w 30"/>
                <a:gd name="T7" fmla="*/ 4 h 33"/>
                <a:gd name="T8" fmla="*/ 25 w 30"/>
                <a:gd name="T9" fmla="*/ 23 h 33"/>
              </a:gdLst>
              <a:ahLst/>
              <a:cxnLst>
                <a:cxn ang="0">
                  <a:pos x="T0" y="T1"/>
                </a:cxn>
                <a:cxn ang="0">
                  <a:pos x="T2" y="T3"/>
                </a:cxn>
                <a:cxn ang="0">
                  <a:pos x="T4" y="T5"/>
                </a:cxn>
                <a:cxn ang="0">
                  <a:pos x="T6" y="T7"/>
                </a:cxn>
                <a:cxn ang="0">
                  <a:pos x="T8" y="T9"/>
                </a:cxn>
              </a:cxnLst>
              <a:rect l="0" t="0" r="r" b="b"/>
              <a:pathLst>
                <a:path w="30" h="33">
                  <a:moveTo>
                    <a:pt x="25" y="23"/>
                  </a:moveTo>
                  <a:cubicBezTo>
                    <a:pt x="21" y="30"/>
                    <a:pt x="13" y="33"/>
                    <a:pt x="7" y="30"/>
                  </a:cubicBezTo>
                  <a:cubicBezTo>
                    <a:pt x="1" y="27"/>
                    <a:pt x="0" y="18"/>
                    <a:pt x="4" y="11"/>
                  </a:cubicBezTo>
                  <a:cubicBezTo>
                    <a:pt x="8" y="3"/>
                    <a:pt x="16" y="0"/>
                    <a:pt x="22" y="4"/>
                  </a:cubicBezTo>
                  <a:cubicBezTo>
                    <a:pt x="28" y="7"/>
                    <a:pt x="30" y="15"/>
                    <a:pt x="25" y="23"/>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84"/>
            <p:cNvSpPr>
              <a:spLocks/>
            </p:cNvSpPr>
            <p:nvPr/>
          </p:nvSpPr>
          <p:spPr bwMode="auto">
            <a:xfrm rot="18654775">
              <a:off x="11285659" y="4098012"/>
              <a:ext cx="439370" cy="430587"/>
            </a:xfrm>
            <a:custGeom>
              <a:avLst/>
              <a:gdLst>
                <a:gd name="T0" fmla="*/ 49 w 50"/>
                <a:gd name="T1" fmla="*/ 26 h 49"/>
                <a:gd name="T2" fmla="*/ 48 w 50"/>
                <a:gd name="T3" fmla="*/ 20 h 49"/>
                <a:gd name="T4" fmla="*/ 47 w 50"/>
                <a:gd name="T5" fmla="*/ 13 h 49"/>
                <a:gd name="T6" fmla="*/ 37 w 50"/>
                <a:gd name="T7" fmla="*/ 7 h 49"/>
                <a:gd name="T8" fmla="*/ 27 w 50"/>
                <a:gd name="T9" fmla="*/ 0 h 49"/>
                <a:gd name="T10" fmla="*/ 20 w 50"/>
                <a:gd name="T11" fmla="*/ 2 h 49"/>
                <a:gd name="T12" fmla="*/ 13 w 50"/>
                <a:gd name="T13" fmla="*/ 3 h 49"/>
                <a:gd name="T14" fmla="*/ 7 w 50"/>
                <a:gd name="T15" fmla="*/ 13 h 49"/>
                <a:gd name="T16" fmla="*/ 0 w 50"/>
                <a:gd name="T17" fmla="*/ 23 h 49"/>
                <a:gd name="T18" fmla="*/ 2 w 50"/>
                <a:gd name="T19" fmla="*/ 30 h 49"/>
                <a:gd name="T20" fmla="*/ 3 w 50"/>
                <a:gd name="T21" fmla="*/ 36 h 49"/>
                <a:gd name="T22" fmla="*/ 13 w 50"/>
                <a:gd name="T23" fmla="*/ 43 h 49"/>
                <a:gd name="T24" fmla="*/ 23 w 50"/>
                <a:gd name="T25" fmla="*/ 49 h 49"/>
                <a:gd name="T26" fmla="*/ 30 w 50"/>
                <a:gd name="T27" fmla="*/ 48 h 49"/>
                <a:gd name="T28" fmla="*/ 37 w 50"/>
                <a:gd name="T29" fmla="*/ 46 h 49"/>
                <a:gd name="T30" fmla="*/ 43 w 50"/>
                <a:gd name="T31" fmla="*/ 37 h 49"/>
                <a:gd name="T32" fmla="*/ 49 w 50"/>
                <a:gd name="T33" fmla="*/ 2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49">
                  <a:moveTo>
                    <a:pt x="49" y="26"/>
                  </a:moveTo>
                  <a:cubicBezTo>
                    <a:pt x="50" y="24"/>
                    <a:pt x="49" y="22"/>
                    <a:pt x="48" y="20"/>
                  </a:cubicBezTo>
                  <a:cubicBezTo>
                    <a:pt x="48" y="17"/>
                    <a:pt x="48" y="15"/>
                    <a:pt x="47" y="13"/>
                  </a:cubicBezTo>
                  <a:cubicBezTo>
                    <a:pt x="45" y="10"/>
                    <a:pt x="41" y="7"/>
                    <a:pt x="37" y="7"/>
                  </a:cubicBezTo>
                  <a:cubicBezTo>
                    <a:pt x="34" y="3"/>
                    <a:pt x="31" y="0"/>
                    <a:pt x="27" y="0"/>
                  </a:cubicBezTo>
                  <a:cubicBezTo>
                    <a:pt x="24" y="0"/>
                    <a:pt x="22" y="1"/>
                    <a:pt x="20" y="2"/>
                  </a:cubicBezTo>
                  <a:cubicBezTo>
                    <a:pt x="18" y="2"/>
                    <a:pt x="15" y="2"/>
                    <a:pt x="13" y="3"/>
                  </a:cubicBezTo>
                  <a:cubicBezTo>
                    <a:pt x="10" y="5"/>
                    <a:pt x="7" y="9"/>
                    <a:pt x="7" y="13"/>
                  </a:cubicBezTo>
                  <a:cubicBezTo>
                    <a:pt x="3" y="16"/>
                    <a:pt x="1" y="19"/>
                    <a:pt x="0" y="23"/>
                  </a:cubicBezTo>
                  <a:cubicBezTo>
                    <a:pt x="0" y="25"/>
                    <a:pt x="1" y="28"/>
                    <a:pt x="2" y="30"/>
                  </a:cubicBezTo>
                  <a:cubicBezTo>
                    <a:pt x="2" y="32"/>
                    <a:pt x="2" y="34"/>
                    <a:pt x="3" y="36"/>
                  </a:cubicBezTo>
                  <a:cubicBezTo>
                    <a:pt x="5" y="40"/>
                    <a:pt x="9" y="42"/>
                    <a:pt x="13" y="43"/>
                  </a:cubicBezTo>
                  <a:cubicBezTo>
                    <a:pt x="16" y="47"/>
                    <a:pt x="19" y="49"/>
                    <a:pt x="23" y="49"/>
                  </a:cubicBezTo>
                  <a:cubicBezTo>
                    <a:pt x="25" y="49"/>
                    <a:pt x="28" y="49"/>
                    <a:pt x="30" y="48"/>
                  </a:cubicBezTo>
                  <a:cubicBezTo>
                    <a:pt x="32" y="48"/>
                    <a:pt x="34" y="48"/>
                    <a:pt x="37" y="46"/>
                  </a:cubicBezTo>
                  <a:cubicBezTo>
                    <a:pt x="40" y="45"/>
                    <a:pt x="42" y="41"/>
                    <a:pt x="43" y="37"/>
                  </a:cubicBezTo>
                  <a:cubicBezTo>
                    <a:pt x="47" y="34"/>
                    <a:pt x="49" y="30"/>
                    <a:pt x="49" y="26"/>
                  </a:cubicBezTo>
                  <a:close/>
                </a:path>
              </a:pathLst>
            </a:custGeom>
            <a:gradFill>
              <a:gsLst>
                <a:gs pos="0">
                  <a:schemeClr val="accent2">
                    <a:lumMod val="60000"/>
                    <a:lumOff val="40000"/>
                  </a:schemeClr>
                </a:gs>
                <a:gs pos="56000">
                  <a:schemeClr val="accent2">
                    <a:lumMod val="75000"/>
                  </a:schemeClr>
                </a:gs>
              </a:gsLst>
              <a:path path="circle">
                <a:fillToRect l="50000" t="50000" r="50000" b="50000"/>
              </a:path>
            </a:gra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80"/>
            <p:cNvSpPr>
              <a:spLocks/>
            </p:cNvSpPr>
            <p:nvPr/>
          </p:nvSpPr>
          <p:spPr bwMode="auto">
            <a:xfrm rot="18654775" flipV="1">
              <a:off x="11435559" y="4243519"/>
              <a:ext cx="139573" cy="139573"/>
            </a:xfrm>
            <a:custGeom>
              <a:avLst/>
              <a:gdLst>
                <a:gd name="T0" fmla="*/ 76 w 76"/>
                <a:gd name="T1" fmla="*/ 39 h 76"/>
                <a:gd name="T2" fmla="*/ 67 w 76"/>
                <a:gd name="T3" fmla="*/ 32 h 76"/>
                <a:gd name="T4" fmla="*/ 73 w 76"/>
                <a:gd name="T5" fmla="*/ 23 h 76"/>
                <a:gd name="T6" fmla="*/ 62 w 76"/>
                <a:gd name="T7" fmla="*/ 20 h 76"/>
                <a:gd name="T8" fmla="*/ 63 w 76"/>
                <a:gd name="T9" fmla="*/ 10 h 76"/>
                <a:gd name="T10" fmla="*/ 49 w 76"/>
                <a:gd name="T11" fmla="*/ 15 h 76"/>
                <a:gd name="T12" fmla="*/ 43 w 76"/>
                <a:gd name="T13" fmla="*/ 0 h 76"/>
                <a:gd name="T14" fmla="*/ 37 w 76"/>
                <a:gd name="T15" fmla="*/ 6 h 76"/>
                <a:gd name="T16" fmla="*/ 31 w 76"/>
                <a:gd name="T17" fmla="*/ 0 h 76"/>
                <a:gd name="T18" fmla="*/ 26 w 76"/>
                <a:gd name="T19" fmla="*/ 13 h 76"/>
                <a:gd name="T20" fmla="*/ 13 w 76"/>
                <a:gd name="T21" fmla="*/ 9 h 76"/>
                <a:gd name="T22" fmla="*/ 15 w 76"/>
                <a:gd name="T23" fmla="*/ 21 h 76"/>
                <a:gd name="T24" fmla="*/ 3 w 76"/>
                <a:gd name="T25" fmla="*/ 23 h 76"/>
                <a:gd name="T26" fmla="*/ 8 w 76"/>
                <a:gd name="T27" fmla="*/ 31 h 76"/>
                <a:gd name="T28" fmla="*/ 0 w 76"/>
                <a:gd name="T29" fmla="*/ 37 h 76"/>
                <a:gd name="T30" fmla="*/ 9 w 76"/>
                <a:gd name="T31" fmla="*/ 44 h 76"/>
                <a:gd name="T32" fmla="*/ 3 w 76"/>
                <a:gd name="T33" fmla="*/ 53 h 76"/>
                <a:gd name="T34" fmla="*/ 13 w 76"/>
                <a:gd name="T35" fmla="*/ 56 h 76"/>
                <a:gd name="T36" fmla="*/ 12 w 76"/>
                <a:gd name="T37" fmla="*/ 66 h 76"/>
                <a:gd name="T38" fmla="*/ 27 w 76"/>
                <a:gd name="T39" fmla="*/ 61 h 76"/>
                <a:gd name="T40" fmla="*/ 32 w 76"/>
                <a:gd name="T41" fmla="*/ 76 h 76"/>
                <a:gd name="T42" fmla="*/ 38 w 76"/>
                <a:gd name="T43" fmla="*/ 70 h 76"/>
                <a:gd name="T44" fmla="*/ 45 w 76"/>
                <a:gd name="T45" fmla="*/ 76 h 76"/>
                <a:gd name="T46" fmla="*/ 50 w 76"/>
                <a:gd name="T47" fmla="*/ 63 h 76"/>
                <a:gd name="T48" fmla="*/ 62 w 76"/>
                <a:gd name="T49" fmla="*/ 67 h 76"/>
                <a:gd name="T50" fmla="*/ 61 w 76"/>
                <a:gd name="T51" fmla="*/ 55 h 76"/>
                <a:gd name="T52" fmla="*/ 73 w 76"/>
                <a:gd name="T53" fmla="*/ 53 h 76"/>
                <a:gd name="T54" fmla="*/ 68 w 76"/>
                <a:gd name="T55" fmla="*/ 45 h 76"/>
                <a:gd name="T56" fmla="*/ 76 w 76"/>
                <a:gd name="T57"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6" h="76">
                  <a:moveTo>
                    <a:pt x="76" y="39"/>
                  </a:moveTo>
                  <a:cubicBezTo>
                    <a:pt x="76" y="36"/>
                    <a:pt x="73" y="34"/>
                    <a:pt x="67" y="32"/>
                  </a:cubicBezTo>
                  <a:cubicBezTo>
                    <a:pt x="71" y="28"/>
                    <a:pt x="74" y="25"/>
                    <a:pt x="73" y="23"/>
                  </a:cubicBezTo>
                  <a:cubicBezTo>
                    <a:pt x="72" y="20"/>
                    <a:pt x="68" y="20"/>
                    <a:pt x="62" y="20"/>
                  </a:cubicBezTo>
                  <a:cubicBezTo>
                    <a:pt x="65" y="15"/>
                    <a:pt x="65" y="11"/>
                    <a:pt x="63" y="10"/>
                  </a:cubicBezTo>
                  <a:cubicBezTo>
                    <a:pt x="61" y="8"/>
                    <a:pt x="56" y="10"/>
                    <a:pt x="49" y="15"/>
                  </a:cubicBezTo>
                  <a:cubicBezTo>
                    <a:pt x="48" y="6"/>
                    <a:pt x="46" y="1"/>
                    <a:pt x="43" y="0"/>
                  </a:cubicBezTo>
                  <a:cubicBezTo>
                    <a:pt x="41" y="0"/>
                    <a:pt x="39" y="2"/>
                    <a:pt x="37" y="6"/>
                  </a:cubicBezTo>
                  <a:cubicBezTo>
                    <a:pt x="35" y="2"/>
                    <a:pt x="33" y="0"/>
                    <a:pt x="31" y="0"/>
                  </a:cubicBezTo>
                  <a:cubicBezTo>
                    <a:pt x="28" y="1"/>
                    <a:pt x="26" y="6"/>
                    <a:pt x="26" y="13"/>
                  </a:cubicBezTo>
                  <a:cubicBezTo>
                    <a:pt x="20" y="9"/>
                    <a:pt x="16" y="7"/>
                    <a:pt x="13" y="9"/>
                  </a:cubicBezTo>
                  <a:cubicBezTo>
                    <a:pt x="11" y="10"/>
                    <a:pt x="12" y="15"/>
                    <a:pt x="15" y="21"/>
                  </a:cubicBezTo>
                  <a:cubicBezTo>
                    <a:pt x="8" y="20"/>
                    <a:pt x="4" y="20"/>
                    <a:pt x="3" y="23"/>
                  </a:cubicBezTo>
                  <a:cubicBezTo>
                    <a:pt x="2" y="25"/>
                    <a:pt x="4" y="28"/>
                    <a:pt x="8" y="31"/>
                  </a:cubicBezTo>
                  <a:cubicBezTo>
                    <a:pt x="3" y="33"/>
                    <a:pt x="0" y="35"/>
                    <a:pt x="0" y="37"/>
                  </a:cubicBezTo>
                  <a:cubicBezTo>
                    <a:pt x="0" y="40"/>
                    <a:pt x="3" y="42"/>
                    <a:pt x="9" y="44"/>
                  </a:cubicBezTo>
                  <a:cubicBezTo>
                    <a:pt x="4" y="48"/>
                    <a:pt x="2" y="51"/>
                    <a:pt x="3" y="53"/>
                  </a:cubicBezTo>
                  <a:cubicBezTo>
                    <a:pt x="4" y="56"/>
                    <a:pt x="8" y="56"/>
                    <a:pt x="13" y="56"/>
                  </a:cubicBezTo>
                  <a:cubicBezTo>
                    <a:pt x="11" y="61"/>
                    <a:pt x="10" y="65"/>
                    <a:pt x="12" y="66"/>
                  </a:cubicBezTo>
                  <a:cubicBezTo>
                    <a:pt x="14" y="68"/>
                    <a:pt x="20" y="66"/>
                    <a:pt x="27" y="61"/>
                  </a:cubicBezTo>
                  <a:cubicBezTo>
                    <a:pt x="27" y="70"/>
                    <a:pt x="29" y="75"/>
                    <a:pt x="32" y="76"/>
                  </a:cubicBezTo>
                  <a:cubicBezTo>
                    <a:pt x="34" y="76"/>
                    <a:pt x="36" y="74"/>
                    <a:pt x="38" y="70"/>
                  </a:cubicBezTo>
                  <a:cubicBezTo>
                    <a:pt x="41" y="74"/>
                    <a:pt x="43" y="76"/>
                    <a:pt x="45" y="76"/>
                  </a:cubicBezTo>
                  <a:cubicBezTo>
                    <a:pt x="48" y="75"/>
                    <a:pt x="49" y="70"/>
                    <a:pt x="50" y="63"/>
                  </a:cubicBezTo>
                  <a:cubicBezTo>
                    <a:pt x="55" y="67"/>
                    <a:pt x="60" y="69"/>
                    <a:pt x="62" y="67"/>
                  </a:cubicBezTo>
                  <a:cubicBezTo>
                    <a:pt x="64" y="66"/>
                    <a:pt x="63" y="61"/>
                    <a:pt x="61" y="55"/>
                  </a:cubicBezTo>
                  <a:cubicBezTo>
                    <a:pt x="67" y="56"/>
                    <a:pt x="72" y="56"/>
                    <a:pt x="73" y="53"/>
                  </a:cubicBezTo>
                  <a:cubicBezTo>
                    <a:pt x="74" y="51"/>
                    <a:pt x="72" y="48"/>
                    <a:pt x="68" y="45"/>
                  </a:cubicBezTo>
                  <a:cubicBezTo>
                    <a:pt x="73" y="43"/>
                    <a:pt x="76" y="41"/>
                    <a:pt x="76" y="3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84"/>
            <p:cNvSpPr>
              <a:spLocks/>
            </p:cNvSpPr>
            <p:nvPr/>
          </p:nvSpPr>
          <p:spPr bwMode="auto">
            <a:xfrm rot="18200584">
              <a:off x="11789521" y="5396741"/>
              <a:ext cx="93948" cy="92071"/>
            </a:xfrm>
            <a:custGeom>
              <a:avLst/>
              <a:gdLst>
                <a:gd name="T0" fmla="*/ 49 w 50"/>
                <a:gd name="T1" fmla="*/ 26 h 49"/>
                <a:gd name="T2" fmla="*/ 48 w 50"/>
                <a:gd name="T3" fmla="*/ 20 h 49"/>
                <a:gd name="T4" fmla="*/ 47 w 50"/>
                <a:gd name="T5" fmla="*/ 13 h 49"/>
                <a:gd name="T6" fmla="*/ 37 w 50"/>
                <a:gd name="T7" fmla="*/ 7 h 49"/>
                <a:gd name="T8" fmla="*/ 27 w 50"/>
                <a:gd name="T9" fmla="*/ 0 h 49"/>
                <a:gd name="T10" fmla="*/ 20 w 50"/>
                <a:gd name="T11" fmla="*/ 2 h 49"/>
                <a:gd name="T12" fmla="*/ 13 w 50"/>
                <a:gd name="T13" fmla="*/ 3 h 49"/>
                <a:gd name="T14" fmla="*/ 7 w 50"/>
                <a:gd name="T15" fmla="*/ 13 h 49"/>
                <a:gd name="T16" fmla="*/ 0 w 50"/>
                <a:gd name="T17" fmla="*/ 23 h 49"/>
                <a:gd name="T18" fmla="*/ 2 w 50"/>
                <a:gd name="T19" fmla="*/ 30 h 49"/>
                <a:gd name="T20" fmla="*/ 3 w 50"/>
                <a:gd name="T21" fmla="*/ 36 h 49"/>
                <a:gd name="T22" fmla="*/ 13 w 50"/>
                <a:gd name="T23" fmla="*/ 43 h 49"/>
                <a:gd name="T24" fmla="*/ 23 w 50"/>
                <a:gd name="T25" fmla="*/ 49 h 49"/>
                <a:gd name="T26" fmla="*/ 30 w 50"/>
                <a:gd name="T27" fmla="*/ 48 h 49"/>
                <a:gd name="T28" fmla="*/ 37 w 50"/>
                <a:gd name="T29" fmla="*/ 46 h 49"/>
                <a:gd name="T30" fmla="*/ 43 w 50"/>
                <a:gd name="T31" fmla="*/ 37 h 49"/>
                <a:gd name="T32" fmla="*/ 49 w 50"/>
                <a:gd name="T33" fmla="*/ 2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49">
                  <a:moveTo>
                    <a:pt x="49" y="26"/>
                  </a:moveTo>
                  <a:cubicBezTo>
                    <a:pt x="50" y="24"/>
                    <a:pt x="49" y="22"/>
                    <a:pt x="48" y="20"/>
                  </a:cubicBezTo>
                  <a:cubicBezTo>
                    <a:pt x="48" y="17"/>
                    <a:pt x="48" y="15"/>
                    <a:pt x="47" y="13"/>
                  </a:cubicBezTo>
                  <a:cubicBezTo>
                    <a:pt x="45" y="10"/>
                    <a:pt x="41" y="7"/>
                    <a:pt x="37" y="7"/>
                  </a:cubicBezTo>
                  <a:cubicBezTo>
                    <a:pt x="34" y="3"/>
                    <a:pt x="31" y="0"/>
                    <a:pt x="27" y="0"/>
                  </a:cubicBezTo>
                  <a:cubicBezTo>
                    <a:pt x="24" y="0"/>
                    <a:pt x="22" y="1"/>
                    <a:pt x="20" y="2"/>
                  </a:cubicBezTo>
                  <a:cubicBezTo>
                    <a:pt x="18" y="2"/>
                    <a:pt x="15" y="2"/>
                    <a:pt x="13" y="3"/>
                  </a:cubicBezTo>
                  <a:cubicBezTo>
                    <a:pt x="10" y="5"/>
                    <a:pt x="7" y="9"/>
                    <a:pt x="7" y="13"/>
                  </a:cubicBezTo>
                  <a:cubicBezTo>
                    <a:pt x="3" y="16"/>
                    <a:pt x="1" y="19"/>
                    <a:pt x="0" y="23"/>
                  </a:cubicBezTo>
                  <a:cubicBezTo>
                    <a:pt x="0" y="25"/>
                    <a:pt x="1" y="28"/>
                    <a:pt x="2" y="30"/>
                  </a:cubicBezTo>
                  <a:cubicBezTo>
                    <a:pt x="2" y="32"/>
                    <a:pt x="2" y="34"/>
                    <a:pt x="3" y="36"/>
                  </a:cubicBezTo>
                  <a:cubicBezTo>
                    <a:pt x="5" y="40"/>
                    <a:pt x="9" y="42"/>
                    <a:pt x="13" y="43"/>
                  </a:cubicBezTo>
                  <a:cubicBezTo>
                    <a:pt x="16" y="47"/>
                    <a:pt x="19" y="49"/>
                    <a:pt x="23" y="49"/>
                  </a:cubicBezTo>
                  <a:cubicBezTo>
                    <a:pt x="25" y="49"/>
                    <a:pt x="28" y="49"/>
                    <a:pt x="30" y="48"/>
                  </a:cubicBezTo>
                  <a:cubicBezTo>
                    <a:pt x="32" y="48"/>
                    <a:pt x="34" y="48"/>
                    <a:pt x="37" y="46"/>
                  </a:cubicBezTo>
                  <a:cubicBezTo>
                    <a:pt x="40" y="45"/>
                    <a:pt x="42" y="41"/>
                    <a:pt x="43" y="37"/>
                  </a:cubicBezTo>
                  <a:cubicBezTo>
                    <a:pt x="47" y="34"/>
                    <a:pt x="49" y="30"/>
                    <a:pt x="49" y="26"/>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59" name="Group 58"/>
            <p:cNvGrpSpPr/>
            <p:nvPr/>
          </p:nvGrpSpPr>
          <p:grpSpPr>
            <a:xfrm rot="21311827">
              <a:off x="11197677" y="5664822"/>
              <a:ext cx="407354" cy="408816"/>
              <a:chOff x="11057071" y="5480091"/>
              <a:chExt cx="473402" cy="475102"/>
            </a:xfrm>
          </p:grpSpPr>
          <p:sp>
            <p:nvSpPr>
              <p:cNvPr id="65" name="Freeform 83"/>
              <p:cNvSpPr>
                <a:spLocks/>
              </p:cNvSpPr>
              <p:nvPr/>
            </p:nvSpPr>
            <p:spPr bwMode="auto">
              <a:xfrm rot="18488757">
                <a:off x="11056221" y="5480941"/>
                <a:ext cx="475102" cy="473402"/>
              </a:xfrm>
              <a:custGeom>
                <a:avLst/>
                <a:gdLst>
                  <a:gd name="T0" fmla="*/ 133 w 139"/>
                  <a:gd name="T1" fmla="*/ 54 h 138"/>
                  <a:gd name="T2" fmla="*/ 121 w 139"/>
                  <a:gd name="T3" fmla="*/ 42 h 138"/>
                  <a:gd name="T4" fmla="*/ 120 w 139"/>
                  <a:gd name="T5" fmla="*/ 41 h 138"/>
                  <a:gd name="T6" fmla="*/ 120 w 139"/>
                  <a:gd name="T7" fmla="*/ 41 h 138"/>
                  <a:gd name="T8" fmla="*/ 117 w 139"/>
                  <a:gd name="T9" fmla="*/ 24 h 138"/>
                  <a:gd name="T10" fmla="*/ 88 w 139"/>
                  <a:gd name="T11" fmla="*/ 7 h 138"/>
                  <a:gd name="T12" fmla="*/ 54 w 139"/>
                  <a:gd name="T13" fmla="*/ 5 h 138"/>
                  <a:gd name="T14" fmla="*/ 42 w 139"/>
                  <a:gd name="T15" fmla="*/ 18 h 138"/>
                  <a:gd name="T16" fmla="*/ 42 w 139"/>
                  <a:gd name="T17" fmla="*/ 18 h 138"/>
                  <a:gd name="T18" fmla="*/ 41 w 139"/>
                  <a:gd name="T19" fmla="*/ 18 h 138"/>
                  <a:gd name="T20" fmla="*/ 24 w 139"/>
                  <a:gd name="T21" fmla="*/ 21 h 138"/>
                  <a:gd name="T22" fmla="*/ 8 w 139"/>
                  <a:gd name="T23" fmla="*/ 50 h 138"/>
                  <a:gd name="T24" fmla="*/ 5 w 139"/>
                  <a:gd name="T25" fmla="*/ 84 h 138"/>
                  <a:gd name="T26" fmla="*/ 18 w 139"/>
                  <a:gd name="T27" fmla="*/ 96 h 138"/>
                  <a:gd name="T28" fmla="*/ 18 w 139"/>
                  <a:gd name="T29" fmla="*/ 96 h 138"/>
                  <a:gd name="T30" fmla="*/ 19 w 139"/>
                  <a:gd name="T31" fmla="*/ 97 h 138"/>
                  <a:gd name="T32" fmla="*/ 22 w 139"/>
                  <a:gd name="T33" fmla="*/ 114 h 138"/>
                  <a:gd name="T34" fmla="*/ 51 w 139"/>
                  <a:gd name="T35" fmla="*/ 131 h 138"/>
                  <a:gd name="T36" fmla="*/ 84 w 139"/>
                  <a:gd name="T37" fmla="*/ 133 h 138"/>
                  <a:gd name="T38" fmla="*/ 96 w 139"/>
                  <a:gd name="T39" fmla="*/ 120 h 138"/>
                  <a:gd name="T40" fmla="*/ 97 w 139"/>
                  <a:gd name="T41" fmla="*/ 120 h 138"/>
                  <a:gd name="T42" fmla="*/ 97 w 139"/>
                  <a:gd name="T43" fmla="*/ 120 h 138"/>
                  <a:gd name="T44" fmla="*/ 114 w 139"/>
                  <a:gd name="T45" fmla="*/ 117 h 138"/>
                  <a:gd name="T46" fmla="*/ 131 w 139"/>
                  <a:gd name="T47" fmla="*/ 87 h 138"/>
                  <a:gd name="T48" fmla="*/ 133 w 139"/>
                  <a:gd name="T49" fmla="*/ 5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9" h="138">
                    <a:moveTo>
                      <a:pt x="133" y="54"/>
                    </a:moveTo>
                    <a:cubicBezTo>
                      <a:pt x="130" y="49"/>
                      <a:pt x="126" y="45"/>
                      <a:pt x="121" y="42"/>
                    </a:cubicBezTo>
                    <a:cubicBezTo>
                      <a:pt x="120" y="41"/>
                      <a:pt x="120" y="41"/>
                      <a:pt x="120" y="41"/>
                    </a:cubicBezTo>
                    <a:cubicBezTo>
                      <a:pt x="120" y="41"/>
                      <a:pt x="120" y="41"/>
                      <a:pt x="120" y="41"/>
                    </a:cubicBezTo>
                    <a:cubicBezTo>
                      <a:pt x="121" y="35"/>
                      <a:pt x="120" y="29"/>
                      <a:pt x="117" y="24"/>
                    </a:cubicBezTo>
                    <a:cubicBezTo>
                      <a:pt x="112" y="14"/>
                      <a:pt x="101" y="9"/>
                      <a:pt x="88" y="7"/>
                    </a:cubicBezTo>
                    <a:cubicBezTo>
                      <a:pt x="76" y="1"/>
                      <a:pt x="64" y="0"/>
                      <a:pt x="54" y="5"/>
                    </a:cubicBezTo>
                    <a:cubicBezTo>
                      <a:pt x="49" y="8"/>
                      <a:pt x="45" y="12"/>
                      <a:pt x="42" y="18"/>
                    </a:cubicBezTo>
                    <a:cubicBezTo>
                      <a:pt x="42" y="18"/>
                      <a:pt x="42" y="18"/>
                      <a:pt x="42" y="18"/>
                    </a:cubicBezTo>
                    <a:cubicBezTo>
                      <a:pt x="41" y="18"/>
                      <a:pt x="41" y="18"/>
                      <a:pt x="41" y="18"/>
                    </a:cubicBezTo>
                    <a:cubicBezTo>
                      <a:pt x="35" y="17"/>
                      <a:pt x="30" y="18"/>
                      <a:pt x="24" y="21"/>
                    </a:cubicBezTo>
                    <a:cubicBezTo>
                      <a:pt x="15" y="26"/>
                      <a:pt x="9" y="37"/>
                      <a:pt x="8" y="50"/>
                    </a:cubicBezTo>
                    <a:cubicBezTo>
                      <a:pt x="1" y="62"/>
                      <a:pt x="0" y="74"/>
                      <a:pt x="5" y="84"/>
                    </a:cubicBezTo>
                    <a:cubicBezTo>
                      <a:pt x="8" y="89"/>
                      <a:pt x="13" y="93"/>
                      <a:pt x="18" y="96"/>
                    </a:cubicBezTo>
                    <a:cubicBezTo>
                      <a:pt x="18" y="96"/>
                      <a:pt x="18" y="96"/>
                      <a:pt x="18" y="96"/>
                    </a:cubicBezTo>
                    <a:cubicBezTo>
                      <a:pt x="19" y="97"/>
                      <a:pt x="19" y="97"/>
                      <a:pt x="19" y="97"/>
                    </a:cubicBezTo>
                    <a:cubicBezTo>
                      <a:pt x="18" y="103"/>
                      <a:pt x="19" y="109"/>
                      <a:pt x="22" y="114"/>
                    </a:cubicBezTo>
                    <a:cubicBezTo>
                      <a:pt x="27" y="124"/>
                      <a:pt x="38" y="129"/>
                      <a:pt x="51" y="131"/>
                    </a:cubicBezTo>
                    <a:cubicBezTo>
                      <a:pt x="63" y="137"/>
                      <a:pt x="75" y="138"/>
                      <a:pt x="84" y="133"/>
                    </a:cubicBezTo>
                    <a:cubicBezTo>
                      <a:pt x="90" y="130"/>
                      <a:pt x="94" y="126"/>
                      <a:pt x="96" y="120"/>
                    </a:cubicBezTo>
                    <a:cubicBezTo>
                      <a:pt x="97" y="120"/>
                      <a:pt x="97" y="120"/>
                      <a:pt x="97" y="120"/>
                    </a:cubicBezTo>
                    <a:cubicBezTo>
                      <a:pt x="97" y="120"/>
                      <a:pt x="97" y="120"/>
                      <a:pt x="97" y="120"/>
                    </a:cubicBezTo>
                    <a:cubicBezTo>
                      <a:pt x="103" y="120"/>
                      <a:pt x="109" y="120"/>
                      <a:pt x="114" y="117"/>
                    </a:cubicBezTo>
                    <a:cubicBezTo>
                      <a:pt x="124" y="111"/>
                      <a:pt x="130" y="101"/>
                      <a:pt x="131" y="87"/>
                    </a:cubicBezTo>
                    <a:cubicBezTo>
                      <a:pt x="137" y="76"/>
                      <a:pt x="139" y="64"/>
                      <a:pt x="133" y="5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80"/>
              <p:cNvSpPr>
                <a:spLocks/>
              </p:cNvSpPr>
              <p:nvPr/>
            </p:nvSpPr>
            <p:spPr bwMode="auto">
              <a:xfrm rot="18488757">
                <a:off x="11172328" y="5596198"/>
                <a:ext cx="242888" cy="242888"/>
              </a:xfrm>
              <a:custGeom>
                <a:avLst/>
                <a:gdLst>
                  <a:gd name="T0" fmla="*/ 76 w 76"/>
                  <a:gd name="T1" fmla="*/ 39 h 76"/>
                  <a:gd name="T2" fmla="*/ 67 w 76"/>
                  <a:gd name="T3" fmla="*/ 32 h 76"/>
                  <a:gd name="T4" fmla="*/ 73 w 76"/>
                  <a:gd name="T5" fmla="*/ 23 h 76"/>
                  <a:gd name="T6" fmla="*/ 62 w 76"/>
                  <a:gd name="T7" fmla="*/ 20 h 76"/>
                  <a:gd name="T8" fmla="*/ 63 w 76"/>
                  <a:gd name="T9" fmla="*/ 10 h 76"/>
                  <a:gd name="T10" fmla="*/ 49 w 76"/>
                  <a:gd name="T11" fmla="*/ 15 h 76"/>
                  <a:gd name="T12" fmla="*/ 43 w 76"/>
                  <a:gd name="T13" fmla="*/ 0 h 76"/>
                  <a:gd name="T14" fmla="*/ 37 w 76"/>
                  <a:gd name="T15" fmla="*/ 6 h 76"/>
                  <a:gd name="T16" fmla="*/ 31 w 76"/>
                  <a:gd name="T17" fmla="*/ 0 h 76"/>
                  <a:gd name="T18" fmla="*/ 26 w 76"/>
                  <a:gd name="T19" fmla="*/ 13 h 76"/>
                  <a:gd name="T20" fmla="*/ 13 w 76"/>
                  <a:gd name="T21" fmla="*/ 9 h 76"/>
                  <a:gd name="T22" fmla="*/ 15 w 76"/>
                  <a:gd name="T23" fmla="*/ 21 h 76"/>
                  <a:gd name="T24" fmla="*/ 3 w 76"/>
                  <a:gd name="T25" fmla="*/ 23 h 76"/>
                  <a:gd name="T26" fmla="*/ 8 w 76"/>
                  <a:gd name="T27" fmla="*/ 31 h 76"/>
                  <a:gd name="T28" fmla="*/ 0 w 76"/>
                  <a:gd name="T29" fmla="*/ 37 h 76"/>
                  <a:gd name="T30" fmla="*/ 9 w 76"/>
                  <a:gd name="T31" fmla="*/ 44 h 76"/>
                  <a:gd name="T32" fmla="*/ 3 w 76"/>
                  <a:gd name="T33" fmla="*/ 53 h 76"/>
                  <a:gd name="T34" fmla="*/ 13 w 76"/>
                  <a:gd name="T35" fmla="*/ 56 h 76"/>
                  <a:gd name="T36" fmla="*/ 12 w 76"/>
                  <a:gd name="T37" fmla="*/ 66 h 76"/>
                  <a:gd name="T38" fmla="*/ 27 w 76"/>
                  <a:gd name="T39" fmla="*/ 61 h 76"/>
                  <a:gd name="T40" fmla="*/ 32 w 76"/>
                  <a:gd name="T41" fmla="*/ 76 h 76"/>
                  <a:gd name="T42" fmla="*/ 38 w 76"/>
                  <a:gd name="T43" fmla="*/ 70 h 76"/>
                  <a:gd name="T44" fmla="*/ 45 w 76"/>
                  <a:gd name="T45" fmla="*/ 76 h 76"/>
                  <a:gd name="T46" fmla="*/ 50 w 76"/>
                  <a:gd name="T47" fmla="*/ 63 h 76"/>
                  <a:gd name="T48" fmla="*/ 62 w 76"/>
                  <a:gd name="T49" fmla="*/ 67 h 76"/>
                  <a:gd name="T50" fmla="*/ 61 w 76"/>
                  <a:gd name="T51" fmla="*/ 55 h 76"/>
                  <a:gd name="T52" fmla="*/ 73 w 76"/>
                  <a:gd name="T53" fmla="*/ 53 h 76"/>
                  <a:gd name="T54" fmla="*/ 68 w 76"/>
                  <a:gd name="T55" fmla="*/ 45 h 76"/>
                  <a:gd name="T56" fmla="*/ 76 w 76"/>
                  <a:gd name="T57"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6" h="76">
                    <a:moveTo>
                      <a:pt x="76" y="39"/>
                    </a:moveTo>
                    <a:cubicBezTo>
                      <a:pt x="76" y="36"/>
                      <a:pt x="73" y="34"/>
                      <a:pt x="67" y="32"/>
                    </a:cubicBezTo>
                    <a:cubicBezTo>
                      <a:pt x="71" y="28"/>
                      <a:pt x="74" y="25"/>
                      <a:pt x="73" y="23"/>
                    </a:cubicBezTo>
                    <a:cubicBezTo>
                      <a:pt x="72" y="20"/>
                      <a:pt x="68" y="20"/>
                      <a:pt x="62" y="20"/>
                    </a:cubicBezTo>
                    <a:cubicBezTo>
                      <a:pt x="65" y="15"/>
                      <a:pt x="65" y="11"/>
                      <a:pt x="63" y="10"/>
                    </a:cubicBezTo>
                    <a:cubicBezTo>
                      <a:pt x="61" y="8"/>
                      <a:pt x="56" y="10"/>
                      <a:pt x="49" y="15"/>
                    </a:cubicBezTo>
                    <a:cubicBezTo>
                      <a:pt x="48" y="6"/>
                      <a:pt x="46" y="1"/>
                      <a:pt x="43" y="0"/>
                    </a:cubicBezTo>
                    <a:cubicBezTo>
                      <a:pt x="41" y="0"/>
                      <a:pt x="39" y="2"/>
                      <a:pt x="37" y="6"/>
                    </a:cubicBezTo>
                    <a:cubicBezTo>
                      <a:pt x="35" y="2"/>
                      <a:pt x="33" y="0"/>
                      <a:pt x="31" y="0"/>
                    </a:cubicBezTo>
                    <a:cubicBezTo>
                      <a:pt x="28" y="1"/>
                      <a:pt x="26" y="6"/>
                      <a:pt x="26" y="13"/>
                    </a:cubicBezTo>
                    <a:cubicBezTo>
                      <a:pt x="20" y="9"/>
                      <a:pt x="16" y="7"/>
                      <a:pt x="13" y="9"/>
                    </a:cubicBezTo>
                    <a:cubicBezTo>
                      <a:pt x="11" y="10"/>
                      <a:pt x="12" y="15"/>
                      <a:pt x="15" y="21"/>
                    </a:cubicBezTo>
                    <a:cubicBezTo>
                      <a:pt x="8" y="20"/>
                      <a:pt x="4" y="20"/>
                      <a:pt x="3" y="23"/>
                    </a:cubicBezTo>
                    <a:cubicBezTo>
                      <a:pt x="2" y="25"/>
                      <a:pt x="4" y="28"/>
                      <a:pt x="8" y="31"/>
                    </a:cubicBezTo>
                    <a:cubicBezTo>
                      <a:pt x="3" y="33"/>
                      <a:pt x="0" y="35"/>
                      <a:pt x="0" y="37"/>
                    </a:cubicBezTo>
                    <a:cubicBezTo>
                      <a:pt x="0" y="40"/>
                      <a:pt x="3" y="42"/>
                      <a:pt x="9" y="44"/>
                    </a:cubicBezTo>
                    <a:cubicBezTo>
                      <a:pt x="4" y="48"/>
                      <a:pt x="2" y="51"/>
                      <a:pt x="3" y="53"/>
                    </a:cubicBezTo>
                    <a:cubicBezTo>
                      <a:pt x="4" y="56"/>
                      <a:pt x="8" y="56"/>
                      <a:pt x="13" y="56"/>
                    </a:cubicBezTo>
                    <a:cubicBezTo>
                      <a:pt x="11" y="61"/>
                      <a:pt x="10" y="65"/>
                      <a:pt x="12" y="66"/>
                    </a:cubicBezTo>
                    <a:cubicBezTo>
                      <a:pt x="14" y="68"/>
                      <a:pt x="20" y="66"/>
                      <a:pt x="27" y="61"/>
                    </a:cubicBezTo>
                    <a:cubicBezTo>
                      <a:pt x="27" y="70"/>
                      <a:pt x="29" y="75"/>
                      <a:pt x="32" y="76"/>
                    </a:cubicBezTo>
                    <a:cubicBezTo>
                      <a:pt x="34" y="76"/>
                      <a:pt x="36" y="74"/>
                      <a:pt x="38" y="70"/>
                    </a:cubicBezTo>
                    <a:cubicBezTo>
                      <a:pt x="41" y="74"/>
                      <a:pt x="43" y="76"/>
                      <a:pt x="45" y="76"/>
                    </a:cubicBezTo>
                    <a:cubicBezTo>
                      <a:pt x="48" y="75"/>
                      <a:pt x="49" y="70"/>
                      <a:pt x="50" y="63"/>
                    </a:cubicBezTo>
                    <a:cubicBezTo>
                      <a:pt x="55" y="67"/>
                      <a:pt x="60" y="69"/>
                      <a:pt x="62" y="67"/>
                    </a:cubicBezTo>
                    <a:cubicBezTo>
                      <a:pt x="64" y="66"/>
                      <a:pt x="63" y="61"/>
                      <a:pt x="61" y="55"/>
                    </a:cubicBezTo>
                    <a:cubicBezTo>
                      <a:pt x="67" y="56"/>
                      <a:pt x="72" y="56"/>
                      <a:pt x="73" y="53"/>
                    </a:cubicBezTo>
                    <a:cubicBezTo>
                      <a:pt x="74" y="51"/>
                      <a:pt x="72" y="48"/>
                      <a:pt x="68" y="45"/>
                    </a:cubicBezTo>
                    <a:cubicBezTo>
                      <a:pt x="73" y="43"/>
                      <a:pt x="76" y="41"/>
                      <a:pt x="76" y="39"/>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84"/>
              <p:cNvSpPr>
                <a:spLocks/>
              </p:cNvSpPr>
              <p:nvPr/>
            </p:nvSpPr>
            <p:spPr bwMode="auto">
              <a:xfrm rot="18488757">
                <a:off x="11244787" y="5668863"/>
                <a:ext cx="105896" cy="103780"/>
              </a:xfrm>
              <a:custGeom>
                <a:avLst/>
                <a:gdLst>
                  <a:gd name="T0" fmla="*/ 49 w 50"/>
                  <a:gd name="T1" fmla="*/ 26 h 49"/>
                  <a:gd name="T2" fmla="*/ 48 w 50"/>
                  <a:gd name="T3" fmla="*/ 20 h 49"/>
                  <a:gd name="T4" fmla="*/ 47 w 50"/>
                  <a:gd name="T5" fmla="*/ 13 h 49"/>
                  <a:gd name="T6" fmla="*/ 37 w 50"/>
                  <a:gd name="T7" fmla="*/ 7 h 49"/>
                  <a:gd name="T8" fmla="*/ 27 w 50"/>
                  <a:gd name="T9" fmla="*/ 0 h 49"/>
                  <a:gd name="T10" fmla="*/ 20 w 50"/>
                  <a:gd name="T11" fmla="*/ 2 h 49"/>
                  <a:gd name="T12" fmla="*/ 13 w 50"/>
                  <a:gd name="T13" fmla="*/ 3 h 49"/>
                  <a:gd name="T14" fmla="*/ 7 w 50"/>
                  <a:gd name="T15" fmla="*/ 13 h 49"/>
                  <a:gd name="T16" fmla="*/ 0 w 50"/>
                  <a:gd name="T17" fmla="*/ 23 h 49"/>
                  <a:gd name="T18" fmla="*/ 2 w 50"/>
                  <a:gd name="T19" fmla="*/ 30 h 49"/>
                  <a:gd name="T20" fmla="*/ 3 w 50"/>
                  <a:gd name="T21" fmla="*/ 36 h 49"/>
                  <a:gd name="T22" fmla="*/ 13 w 50"/>
                  <a:gd name="T23" fmla="*/ 43 h 49"/>
                  <a:gd name="T24" fmla="*/ 23 w 50"/>
                  <a:gd name="T25" fmla="*/ 49 h 49"/>
                  <a:gd name="T26" fmla="*/ 30 w 50"/>
                  <a:gd name="T27" fmla="*/ 48 h 49"/>
                  <a:gd name="T28" fmla="*/ 37 w 50"/>
                  <a:gd name="T29" fmla="*/ 46 h 49"/>
                  <a:gd name="T30" fmla="*/ 43 w 50"/>
                  <a:gd name="T31" fmla="*/ 37 h 49"/>
                  <a:gd name="T32" fmla="*/ 49 w 50"/>
                  <a:gd name="T33" fmla="*/ 2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49">
                    <a:moveTo>
                      <a:pt x="49" y="26"/>
                    </a:moveTo>
                    <a:cubicBezTo>
                      <a:pt x="50" y="24"/>
                      <a:pt x="49" y="22"/>
                      <a:pt x="48" y="20"/>
                    </a:cubicBezTo>
                    <a:cubicBezTo>
                      <a:pt x="48" y="17"/>
                      <a:pt x="48" y="15"/>
                      <a:pt x="47" y="13"/>
                    </a:cubicBezTo>
                    <a:cubicBezTo>
                      <a:pt x="45" y="10"/>
                      <a:pt x="41" y="7"/>
                      <a:pt x="37" y="7"/>
                    </a:cubicBezTo>
                    <a:cubicBezTo>
                      <a:pt x="34" y="3"/>
                      <a:pt x="31" y="0"/>
                      <a:pt x="27" y="0"/>
                    </a:cubicBezTo>
                    <a:cubicBezTo>
                      <a:pt x="24" y="0"/>
                      <a:pt x="22" y="1"/>
                      <a:pt x="20" y="2"/>
                    </a:cubicBezTo>
                    <a:cubicBezTo>
                      <a:pt x="18" y="2"/>
                      <a:pt x="15" y="2"/>
                      <a:pt x="13" y="3"/>
                    </a:cubicBezTo>
                    <a:cubicBezTo>
                      <a:pt x="10" y="5"/>
                      <a:pt x="7" y="9"/>
                      <a:pt x="7" y="13"/>
                    </a:cubicBezTo>
                    <a:cubicBezTo>
                      <a:pt x="3" y="16"/>
                      <a:pt x="1" y="19"/>
                      <a:pt x="0" y="23"/>
                    </a:cubicBezTo>
                    <a:cubicBezTo>
                      <a:pt x="0" y="25"/>
                      <a:pt x="1" y="28"/>
                      <a:pt x="2" y="30"/>
                    </a:cubicBezTo>
                    <a:cubicBezTo>
                      <a:pt x="2" y="32"/>
                      <a:pt x="2" y="34"/>
                      <a:pt x="3" y="36"/>
                    </a:cubicBezTo>
                    <a:cubicBezTo>
                      <a:pt x="5" y="40"/>
                      <a:pt x="9" y="42"/>
                      <a:pt x="13" y="43"/>
                    </a:cubicBezTo>
                    <a:cubicBezTo>
                      <a:pt x="16" y="47"/>
                      <a:pt x="19" y="49"/>
                      <a:pt x="23" y="49"/>
                    </a:cubicBezTo>
                    <a:cubicBezTo>
                      <a:pt x="25" y="49"/>
                      <a:pt x="28" y="49"/>
                      <a:pt x="30" y="48"/>
                    </a:cubicBezTo>
                    <a:cubicBezTo>
                      <a:pt x="32" y="48"/>
                      <a:pt x="34" y="48"/>
                      <a:pt x="37" y="46"/>
                    </a:cubicBezTo>
                    <a:cubicBezTo>
                      <a:pt x="40" y="45"/>
                      <a:pt x="42" y="41"/>
                      <a:pt x="43" y="37"/>
                    </a:cubicBezTo>
                    <a:cubicBezTo>
                      <a:pt x="47" y="34"/>
                      <a:pt x="49" y="30"/>
                      <a:pt x="49" y="26"/>
                    </a:cubicBezTo>
                    <a:close/>
                  </a:path>
                </a:pathLst>
              </a:custGeom>
              <a:solidFill>
                <a:schemeClr val="accent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60" name="Group 59"/>
            <p:cNvGrpSpPr/>
            <p:nvPr/>
          </p:nvGrpSpPr>
          <p:grpSpPr>
            <a:xfrm rot="21311827">
              <a:off x="10666412" y="5053297"/>
              <a:ext cx="643645" cy="641225"/>
              <a:chOff x="10472909" y="4641517"/>
              <a:chExt cx="895542" cy="892175"/>
            </a:xfrm>
          </p:grpSpPr>
          <p:sp>
            <p:nvSpPr>
              <p:cNvPr id="61" name="Freeform 32"/>
              <p:cNvSpPr>
                <a:spLocks/>
              </p:cNvSpPr>
              <p:nvPr/>
            </p:nvSpPr>
            <p:spPr bwMode="auto">
              <a:xfrm rot="17579822">
                <a:off x="10474592" y="4639834"/>
                <a:ext cx="892175" cy="895542"/>
              </a:xfrm>
              <a:custGeom>
                <a:avLst/>
                <a:gdLst>
                  <a:gd name="T0" fmla="*/ 242 w 264"/>
                  <a:gd name="T1" fmla="*/ 157 h 264"/>
                  <a:gd name="T2" fmla="*/ 259 w 264"/>
                  <a:gd name="T3" fmla="*/ 128 h 264"/>
                  <a:gd name="T4" fmla="*/ 238 w 264"/>
                  <a:gd name="T5" fmla="*/ 66 h 264"/>
                  <a:gd name="T6" fmla="*/ 192 w 264"/>
                  <a:gd name="T7" fmla="*/ 20 h 264"/>
                  <a:gd name="T8" fmla="*/ 158 w 264"/>
                  <a:gd name="T9" fmla="*/ 23 h 264"/>
                  <a:gd name="T10" fmla="*/ 157 w 264"/>
                  <a:gd name="T11" fmla="*/ 23 h 264"/>
                  <a:gd name="T12" fmla="*/ 156 w 264"/>
                  <a:gd name="T13" fmla="*/ 23 h 264"/>
                  <a:gd name="T14" fmla="*/ 128 w 264"/>
                  <a:gd name="T15" fmla="*/ 5 h 264"/>
                  <a:gd name="T16" fmla="*/ 66 w 264"/>
                  <a:gd name="T17" fmla="*/ 26 h 264"/>
                  <a:gd name="T18" fmla="*/ 20 w 264"/>
                  <a:gd name="T19" fmla="*/ 72 h 264"/>
                  <a:gd name="T20" fmla="*/ 23 w 264"/>
                  <a:gd name="T21" fmla="*/ 106 h 264"/>
                  <a:gd name="T22" fmla="*/ 23 w 264"/>
                  <a:gd name="T23" fmla="*/ 107 h 264"/>
                  <a:gd name="T24" fmla="*/ 22 w 264"/>
                  <a:gd name="T25" fmla="*/ 108 h 264"/>
                  <a:gd name="T26" fmla="*/ 5 w 264"/>
                  <a:gd name="T27" fmla="*/ 136 h 264"/>
                  <a:gd name="T28" fmla="*/ 26 w 264"/>
                  <a:gd name="T29" fmla="*/ 198 h 264"/>
                  <a:gd name="T30" fmla="*/ 72 w 264"/>
                  <a:gd name="T31" fmla="*/ 244 h 264"/>
                  <a:gd name="T32" fmla="*/ 106 w 264"/>
                  <a:gd name="T33" fmla="*/ 241 h 264"/>
                  <a:gd name="T34" fmla="*/ 107 w 264"/>
                  <a:gd name="T35" fmla="*/ 242 h 264"/>
                  <a:gd name="T36" fmla="*/ 108 w 264"/>
                  <a:gd name="T37" fmla="*/ 242 h 264"/>
                  <a:gd name="T38" fmla="*/ 136 w 264"/>
                  <a:gd name="T39" fmla="*/ 259 h 264"/>
                  <a:gd name="T40" fmla="*/ 198 w 264"/>
                  <a:gd name="T41" fmla="*/ 238 h 264"/>
                  <a:gd name="T42" fmla="*/ 244 w 264"/>
                  <a:gd name="T43" fmla="*/ 192 h 264"/>
                  <a:gd name="T44" fmla="*/ 241 w 264"/>
                  <a:gd name="T45" fmla="*/ 159 h 264"/>
                  <a:gd name="T46" fmla="*/ 241 w 264"/>
                  <a:gd name="T47" fmla="*/ 158 h 264"/>
                  <a:gd name="T48" fmla="*/ 242 w 264"/>
                  <a:gd name="T49" fmla="*/ 157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4" h="264">
                    <a:moveTo>
                      <a:pt x="242" y="157"/>
                    </a:moveTo>
                    <a:cubicBezTo>
                      <a:pt x="250" y="149"/>
                      <a:pt x="256" y="139"/>
                      <a:pt x="259" y="128"/>
                    </a:cubicBezTo>
                    <a:cubicBezTo>
                      <a:pt x="264" y="107"/>
                      <a:pt x="255" y="85"/>
                      <a:pt x="238" y="66"/>
                    </a:cubicBezTo>
                    <a:cubicBezTo>
                      <a:pt x="229" y="42"/>
                      <a:pt x="213" y="25"/>
                      <a:pt x="192" y="20"/>
                    </a:cubicBezTo>
                    <a:cubicBezTo>
                      <a:pt x="181" y="18"/>
                      <a:pt x="170" y="19"/>
                      <a:pt x="158" y="23"/>
                    </a:cubicBezTo>
                    <a:cubicBezTo>
                      <a:pt x="157" y="23"/>
                      <a:pt x="157" y="23"/>
                      <a:pt x="157" y="23"/>
                    </a:cubicBezTo>
                    <a:cubicBezTo>
                      <a:pt x="156" y="23"/>
                      <a:pt x="156" y="23"/>
                      <a:pt x="156" y="23"/>
                    </a:cubicBezTo>
                    <a:cubicBezTo>
                      <a:pt x="148" y="14"/>
                      <a:pt x="139" y="8"/>
                      <a:pt x="128" y="5"/>
                    </a:cubicBezTo>
                    <a:cubicBezTo>
                      <a:pt x="107" y="0"/>
                      <a:pt x="85" y="9"/>
                      <a:pt x="66" y="26"/>
                    </a:cubicBezTo>
                    <a:cubicBezTo>
                      <a:pt x="42" y="35"/>
                      <a:pt x="25" y="51"/>
                      <a:pt x="20" y="72"/>
                    </a:cubicBezTo>
                    <a:cubicBezTo>
                      <a:pt x="17" y="83"/>
                      <a:pt x="19" y="95"/>
                      <a:pt x="23" y="106"/>
                    </a:cubicBezTo>
                    <a:cubicBezTo>
                      <a:pt x="23" y="107"/>
                      <a:pt x="23" y="107"/>
                      <a:pt x="23" y="107"/>
                    </a:cubicBezTo>
                    <a:cubicBezTo>
                      <a:pt x="22" y="108"/>
                      <a:pt x="22" y="108"/>
                      <a:pt x="22" y="108"/>
                    </a:cubicBezTo>
                    <a:cubicBezTo>
                      <a:pt x="14" y="116"/>
                      <a:pt x="8" y="125"/>
                      <a:pt x="5" y="136"/>
                    </a:cubicBezTo>
                    <a:cubicBezTo>
                      <a:pt x="0" y="157"/>
                      <a:pt x="9" y="179"/>
                      <a:pt x="26" y="198"/>
                    </a:cubicBezTo>
                    <a:cubicBezTo>
                      <a:pt x="35" y="222"/>
                      <a:pt x="51" y="239"/>
                      <a:pt x="72" y="244"/>
                    </a:cubicBezTo>
                    <a:cubicBezTo>
                      <a:pt x="83" y="247"/>
                      <a:pt x="94" y="246"/>
                      <a:pt x="106" y="241"/>
                    </a:cubicBezTo>
                    <a:cubicBezTo>
                      <a:pt x="107" y="242"/>
                      <a:pt x="107" y="242"/>
                      <a:pt x="107" y="242"/>
                    </a:cubicBezTo>
                    <a:cubicBezTo>
                      <a:pt x="108" y="242"/>
                      <a:pt x="108" y="242"/>
                      <a:pt x="108" y="242"/>
                    </a:cubicBezTo>
                    <a:cubicBezTo>
                      <a:pt x="116" y="250"/>
                      <a:pt x="125" y="257"/>
                      <a:pt x="136" y="259"/>
                    </a:cubicBezTo>
                    <a:cubicBezTo>
                      <a:pt x="157" y="264"/>
                      <a:pt x="179" y="256"/>
                      <a:pt x="198" y="238"/>
                    </a:cubicBezTo>
                    <a:cubicBezTo>
                      <a:pt x="222" y="229"/>
                      <a:pt x="239" y="213"/>
                      <a:pt x="244" y="192"/>
                    </a:cubicBezTo>
                    <a:cubicBezTo>
                      <a:pt x="247" y="181"/>
                      <a:pt x="245" y="170"/>
                      <a:pt x="241" y="159"/>
                    </a:cubicBezTo>
                    <a:cubicBezTo>
                      <a:pt x="241" y="158"/>
                      <a:pt x="241" y="158"/>
                      <a:pt x="241" y="158"/>
                    </a:cubicBezTo>
                    <a:lnTo>
                      <a:pt x="242" y="157"/>
                    </a:lnTo>
                    <a:close/>
                  </a:path>
                </a:pathLst>
              </a:custGeom>
              <a:gradFill flip="none" rotWithShape="1">
                <a:gsLst>
                  <a:gs pos="0">
                    <a:schemeClr val="accent1">
                      <a:lumMod val="75000"/>
                    </a:schemeClr>
                  </a:gs>
                  <a:gs pos="100000">
                    <a:schemeClr val="accent1">
                      <a:lumMod val="60000"/>
                      <a:lumOff val="40000"/>
                    </a:schemeClr>
                  </a:gs>
                </a:gsLst>
                <a:path path="circle">
                  <a:fillToRect l="50000" t="50000" r="50000" b="50000"/>
                </a:path>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Freeform 33"/>
              <p:cNvSpPr>
                <a:spLocks/>
              </p:cNvSpPr>
              <p:nvPr/>
            </p:nvSpPr>
            <p:spPr bwMode="auto">
              <a:xfrm rot="17579822">
                <a:off x="10640041" y="4805497"/>
                <a:ext cx="561276" cy="564216"/>
              </a:xfrm>
              <a:custGeom>
                <a:avLst/>
                <a:gdLst>
                  <a:gd name="T0" fmla="*/ 93 w 95"/>
                  <a:gd name="T1" fmla="*/ 45 h 95"/>
                  <a:gd name="T2" fmla="*/ 92 w 95"/>
                  <a:gd name="T3" fmla="*/ 32 h 95"/>
                  <a:gd name="T4" fmla="*/ 75 w 95"/>
                  <a:gd name="T5" fmla="*/ 17 h 95"/>
                  <a:gd name="T6" fmla="*/ 58 w 95"/>
                  <a:gd name="T7" fmla="*/ 1 h 95"/>
                  <a:gd name="T8" fmla="*/ 45 w 95"/>
                  <a:gd name="T9" fmla="*/ 2 h 95"/>
                  <a:gd name="T10" fmla="*/ 32 w 95"/>
                  <a:gd name="T11" fmla="*/ 3 h 95"/>
                  <a:gd name="T12" fmla="*/ 16 w 95"/>
                  <a:gd name="T13" fmla="*/ 20 h 95"/>
                  <a:gd name="T14" fmla="*/ 1 w 95"/>
                  <a:gd name="T15" fmla="*/ 37 h 95"/>
                  <a:gd name="T16" fmla="*/ 2 w 95"/>
                  <a:gd name="T17" fmla="*/ 50 h 95"/>
                  <a:gd name="T18" fmla="*/ 2 w 95"/>
                  <a:gd name="T19" fmla="*/ 63 h 95"/>
                  <a:gd name="T20" fmla="*/ 19 w 95"/>
                  <a:gd name="T21" fmla="*/ 79 h 95"/>
                  <a:gd name="T22" fmla="*/ 36 w 95"/>
                  <a:gd name="T23" fmla="*/ 94 h 95"/>
                  <a:gd name="T24" fmla="*/ 50 w 95"/>
                  <a:gd name="T25" fmla="*/ 93 h 95"/>
                  <a:gd name="T26" fmla="*/ 63 w 95"/>
                  <a:gd name="T27" fmla="*/ 93 h 95"/>
                  <a:gd name="T28" fmla="*/ 78 w 95"/>
                  <a:gd name="T29" fmla="*/ 76 h 95"/>
                  <a:gd name="T30" fmla="*/ 94 w 95"/>
                  <a:gd name="T31" fmla="*/ 59 h 95"/>
                  <a:gd name="T32" fmla="*/ 93 w 95"/>
                  <a:gd name="T33" fmla="*/ 4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95">
                    <a:moveTo>
                      <a:pt x="93" y="45"/>
                    </a:moveTo>
                    <a:cubicBezTo>
                      <a:pt x="94" y="41"/>
                      <a:pt x="94" y="36"/>
                      <a:pt x="92" y="32"/>
                    </a:cubicBezTo>
                    <a:cubicBezTo>
                      <a:pt x="90" y="25"/>
                      <a:pt x="83" y="20"/>
                      <a:pt x="75" y="17"/>
                    </a:cubicBezTo>
                    <a:cubicBezTo>
                      <a:pt x="71" y="9"/>
                      <a:pt x="66" y="3"/>
                      <a:pt x="58" y="1"/>
                    </a:cubicBezTo>
                    <a:cubicBezTo>
                      <a:pt x="54" y="0"/>
                      <a:pt x="49" y="1"/>
                      <a:pt x="45" y="2"/>
                    </a:cubicBezTo>
                    <a:cubicBezTo>
                      <a:pt x="40" y="1"/>
                      <a:pt x="36" y="1"/>
                      <a:pt x="32" y="3"/>
                    </a:cubicBezTo>
                    <a:cubicBezTo>
                      <a:pt x="24" y="5"/>
                      <a:pt x="19" y="11"/>
                      <a:pt x="16" y="20"/>
                    </a:cubicBezTo>
                    <a:cubicBezTo>
                      <a:pt x="8" y="24"/>
                      <a:pt x="3" y="29"/>
                      <a:pt x="1" y="37"/>
                    </a:cubicBezTo>
                    <a:cubicBezTo>
                      <a:pt x="0" y="41"/>
                      <a:pt x="0" y="46"/>
                      <a:pt x="2" y="50"/>
                    </a:cubicBezTo>
                    <a:cubicBezTo>
                      <a:pt x="1" y="55"/>
                      <a:pt x="1" y="59"/>
                      <a:pt x="2" y="63"/>
                    </a:cubicBezTo>
                    <a:cubicBezTo>
                      <a:pt x="5" y="71"/>
                      <a:pt x="11" y="76"/>
                      <a:pt x="19" y="79"/>
                    </a:cubicBezTo>
                    <a:cubicBezTo>
                      <a:pt x="23" y="87"/>
                      <a:pt x="29" y="92"/>
                      <a:pt x="36" y="94"/>
                    </a:cubicBezTo>
                    <a:cubicBezTo>
                      <a:pt x="41" y="95"/>
                      <a:pt x="45" y="95"/>
                      <a:pt x="50" y="93"/>
                    </a:cubicBezTo>
                    <a:cubicBezTo>
                      <a:pt x="54" y="94"/>
                      <a:pt x="59" y="94"/>
                      <a:pt x="63" y="93"/>
                    </a:cubicBezTo>
                    <a:cubicBezTo>
                      <a:pt x="70" y="90"/>
                      <a:pt x="75" y="84"/>
                      <a:pt x="78" y="76"/>
                    </a:cubicBezTo>
                    <a:cubicBezTo>
                      <a:pt x="86" y="72"/>
                      <a:pt x="92" y="66"/>
                      <a:pt x="94" y="59"/>
                    </a:cubicBezTo>
                    <a:cubicBezTo>
                      <a:pt x="95" y="54"/>
                      <a:pt x="94" y="50"/>
                      <a:pt x="9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Freeform 32"/>
              <p:cNvSpPr>
                <a:spLocks/>
              </p:cNvSpPr>
              <p:nvPr/>
            </p:nvSpPr>
            <p:spPr bwMode="auto">
              <a:xfrm rot="17579822">
                <a:off x="10728400" y="4894600"/>
                <a:ext cx="384558" cy="386010"/>
              </a:xfrm>
              <a:custGeom>
                <a:avLst/>
                <a:gdLst>
                  <a:gd name="T0" fmla="*/ 242 w 264"/>
                  <a:gd name="T1" fmla="*/ 157 h 264"/>
                  <a:gd name="T2" fmla="*/ 259 w 264"/>
                  <a:gd name="T3" fmla="*/ 128 h 264"/>
                  <a:gd name="T4" fmla="*/ 238 w 264"/>
                  <a:gd name="T5" fmla="*/ 66 h 264"/>
                  <a:gd name="T6" fmla="*/ 192 w 264"/>
                  <a:gd name="T7" fmla="*/ 20 h 264"/>
                  <a:gd name="T8" fmla="*/ 158 w 264"/>
                  <a:gd name="T9" fmla="*/ 23 h 264"/>
                  <a:gd name="T10" fmla="*/ 157 w 264"/>
                  <a:gd name="T11" fmla="*/ 23 h 264"/>
                  <a:gd name="T12" fmla="*/ 156 w 264"/>
                  <a:gd name="T13" fmla="*/ 23 h 264"/>
                  <a:gd name="T14" fmla="*/ 128 w 264"/>
                  <a:gd name="T15" fmla="*/ 5 h 264"/>
                  <a:gd name="T16" fmla="*/ 66 w 264"/>
                  <a:gd name="T17" fmla="*/ 26 h 264"/>
                  <a:gd name="T18" fmla="*/ 20 w 264"/>
                  <a:gd name="T19" fmla="*/ 72 h 264"/>
                  <a:gd name="T20" fmla="*/ 23 w 264"/>
                  <a:gd name="T21" fmla="*/ 106 h 264"/>
                  <a:gd name="T22" fmla="*/ 23 w 264"/>
                  <a:gd name="T23" fmla="*/ 107 h 264"/>
                  <a:gd name="T24" fmla="*/ 22 w 264"/>
                  <a:gd name="T25" fmla="*/ 108 h 264"/>
                  <a:gd name="T26" fmla="*/ 5 w 264"/>
                  <a:gd name="T27" fmla="*/ 136 h 264"/>
                  <a:gd name="T28" fmla="*/ 26 w 264"/>
                  <a:gd name="T29" fmla="*/ 198 h 264"/>
                  <a:gd name="T30" fmla="*/ 72 w 264"/>
                  <a:gd name="T31" fmla="*/ 244 h 264"/>
                  <a:gd name="T32" fmla="*/ 106 w 264"/>
                  <a:gd name="T33" fmla="*/ 241 h 264"/>
                  <a:gd name="T34" fmla="*/ 107 w 264"/>
                  <a:gd name="T35" fmla="*/ 242 h 264"/>
                  <a:gd name="T36" fmla="*/ 108 w 264"/>
                  <a:gd name="T37" fmla="*/ 242 h 264"/>
                  <a:gd name="T38" fmla="*/ 136 w 264"/>
                  <a:gd name="T39" fmla="*/ 259 h 264"/>
                  <a:gd name="T40" fmla="*/ 198 w 264"/>
                  <a:gd name="T41" fmla="*/ 238 h 264"/>
                  <a:gd name="T42" fmla="*/ 244 w 264"/>
                  <a:gd name="T43" fmla="*/ 192 h 264"/>
                  <a:gd name="T44" fmla="*/ 241 w 264"/>
                  <a:gd name="T45" fmla="*/ 159 h 264"/>
                  <a:gd name="T46" fmla="*/ 241 w 264"/>
                  <a:gd name="T47" fmla="*/ 158 h 264"/>
                  <a:gd name="T48" fmla="*/ 242 w 264"/>
                  <a:gd name="T49" fmla="*/ 157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4" h="264">
                    <a:moveTo>
                      <a:pt x="242" y="157"/>
                    </a:moveTo>
                    <a:cubicBezTo>
                      <a:pt x="250" y="149"/>
                      <a:pt x="256" y="139"/>
                      <a:pt x="259" y="128"/>
                    </a:cubicBezTo>
                    <a:cubicBezTo>
                      <a:pt x="264" y="107"/>
                      <a:pt x="255" y="85"/>
                      <a:pt x="238" y="66"/>
                    </a:cubicBezTo>
                    <a:cubicBezTo>
                      <a:pt x="229" y="42"/>
                      <a:pt x="213" y="25"/>
                      <a:pt x="192" y="20"/>
                    </a:cubicBezTo>
                    <a:cubicBezTo>
                      <a:pt x="181" y="18"/>
                      <a:pt x="170" y="19"/>
                      <a:pt x="158" y="23"/>
                    </a:cubicBezTo>
                    <a:cubicBezTo>
                      <a:pt x="157" y="23"/>
                      <a:pt x="157" y="23"/>
                      <a:pt x="157" y="23"/>
                    </a:cubicBezTo>
                    <a:cubicBezTo>
                      <a:pt x="156" y="23"/>
                      <a:pt x="156" y="23"/>
                      <a:pt x="156" y="23"/>
                    </a:cubicBezTo>
                    <a:cubicBezTo>
                      <a:pt x="148" y="14"/>
                      <a:pt x="139" y="8"/>
                      <a:pt x="128" y="5"/>
                    </a:cubicBezTo>
                    <a:cubicBezTo>
                      <a:pt x="107" y="0"/>
                      <a:pt x="85" y="9"/>
                      <a:pt x="66" y="26"/>
                    </a:cubicBezTo>
                    <a:cubicBezTo>
                      <a:pt x="42" y="35"/>
                      <a:pt x="25" y="51"/>
                      <a:pt x="20" y="72"/>
                    </a:cubicBezTo>
                    <a:cubicBezTo>
                      <a:pt x="17" y="83"/>
                      <a:pt x="19" y="95"/>
                      <a:pt x="23" y="106"/>
                    </a:cubicBezTo>
                    <a:cubicBezTo>
                      <a:pt x="23" y="107"/>
                      <a:pt x="23" y="107"/>
                      <a:pt x="23" y="107"/>
                    </a:cubicBezTo>
                    <a:cubicBezTo>
                      <a:pt x="22" y="108"/>
                      <a:pt x="22" y="108"/>
                      <a:pt x="22" y="108"/>
                    </a:cubicBezTo>
                    <a:cubicBezTo>
                      <a:pt x="14" y="116"/>
                      <a:pt x="8" y="125"/>
                      <a:pt x="5" y="136"/>
                    </a:cubicBezTo>
                    <a:cubicBezTo>
                      <a:pt x="0" y="157"/>
                      <a:pt x="9" y="179"/>
                      <a:pt x="26" y="198"/>
                    </a:cubicBezTo>
                    <a:cubicBezTo>
                      <a:pt x="35" y="222"/>
                      <a:pt x="51" y="239"/>
                      <a:pt x="72" y="244"/>
                    </a:cubicBezTo>
                    <a:cubicBezTo>
                      <a:pt x="83" y="247"/>
                      <a:pt x="94" y="246"/>
                      <a:pt x="106" y="241"/>
                    </a:cubicBezTo>
                    <a:cubicBezTo>
                      <a:pt x="107" y="242"/>
                      <a:pt x="107" y="242"/>
                      <a:pt x="107" y="242"/>
                    </a:cubicBezTo>
                    <a:cubicBezTo>
                      <a:pt x="108" y="242"/>
                      <a:pt x="108" y="242"/>
                      <a:pt x="108" y="242"/>
                    </a:cubicBezTo>
                    <a:cubicBezTo>
                      <a:pt x="116" y="250"/>
                      <a:pt x="125" y="257"/>
                      <a:pt x="136" y="259"/>
                    </a:cubicBezTo>
                    <a:cubicBezTo>
                      <a:pt x="157" y="264"/>
                      <a:pt x="179" y="256"/>
                      <a:pt x="198" y="238"/>
                    </a:cubicBezTo>
                    <a:cubicBezTo>
                      <a:pt x="222" y="229"/>
                      <a:pt x="239" y="213"/>
                      <a:pt x="244" y="192"/>
                    </a:cubicBezTo>
                    <a:cubicBezTo>
                      <a:pt x="247" y="181"/>
                      <a:pt x="245" y="170"/>
                      <a:pt x="241" y="159"/>
                    </a:cubicBezTo>
                    <a:cubicBezTo>
                      <a:pt x="241" y="158"/>
                      <a:pt x="241" y="158"/>
                      <a:pt x="241" y="158"/>
                    </a:cubicBezTo>
                    <a:lnTo>
                      <a:pt x="242" y="15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Oval 63"/>
              <p:cNvSpPr/>
              <p:nvPr/>
            </p:nvSpPr>
            <p:spPr>
              <a:xfrm rot="17579822" flipH="1">
                <a:off x="10844479" y="5011405"/>
                <a:ext cx="152400" cy="15240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Title 1"/>
          <p:cNvSpPr>
            <a:spLocks noGrp="1"/>
          </p:cNvSpPr>
          <p:nvPr>
            <p:ph type="title"/>
          </p:nvPr>
        </p:nvSpPr>
        <p:spPr>
          <a:xfrm>
            <a:off x="1524000" y="1709738"/>
            <a:ext cx="9144000" cy="2862262"/>
          </a:xfrm>
        </p:spPr>
        <p:txBody>
          <a:bodyPr anchor="b">
            <a:normAutofit/>
          </a:bodyPr>
          <a:lstStyle>
            <a:lvl1pPr>
              <a:defRPr sz="5200"/>
            </a:lvl1pPr>
          </a:lstStyle>
          <a:p>
            <a:r>
              <a:rPr lang="en-US"/>
              <a:t>Click to edit Master title style</a:t>
            </a:r>
          </a:p>
        </p:txBody>
      </p:sp>
      <p:sp>
        <p:nvSpPr>
          <p:cNvPr id="3" name="Text Placeholder 2"/>
          <p:cNvSpPr>
            <a:spLocks noGrp="1"/>
          </p:cNvSpPr>
          <p:nvPr>
            <p:ph type="body" idx="1"/>
          </p:nvPr>
        </p:nvSpPr>
        <p:spPr>
          <a:xfrm>
            <a:off x="1524000" y="4589463"/>
            <a:ext cx="9144000" cy="1280160"/>
          </a:xfrm>
        </p:spPr>
        <p:txBody>
          <a:bodyPr/>
          <a:lstStyle>
            <a:lvl1pPr marL="0" indent="0">
              <a:buNone/>
              <a:defRPr sz="2400">
                <a:solidFill>
                  <a:schemeClr val="tx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4133163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904999"/>
            <a:ext cx="4389120" cy="4114801"/>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78880" y="1904999"/>
            <a:ext cx="4389120" cy="4114801"/>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a:t>Children, Young People and Families</a:t>
            </a:r>
          </a:p>
        </p:txBody>
      </p:sp>
      <p:sp>
        <p:nvSpPr>
          <p:cNvPr id="5" name="Date Placeholder 4"/>
          <p:cNvSpPr>
            <a:spLocks noGrp="1"/>
          </p:cNvSpPr>
          <p:nvPr>
            <p:ph type="dt" sz="half" idx="10"/>
          </p:nvPr>
        </p:nvSpPr>
        <p:spPr/>
        <p:txBody>
          <a:bodyPr/>
          <a:lstStyle/>
          <a:p>
            <a:fld id="{4C1B7E7D-B1C3-4D38-A3E7-DB661474DFA3}" type="datetime1">
              <a:rPr lang="en-US" smtClean="0"/>
              <a:t>6/23/2023</a:t>
            </a:fld>
            <a:endParaRPr lang="en-US"/>
          </a:p>
        </p:txBody>
      </p:sp>
      <p:sp>
        <p:nvSpPr>
          <p:cNvPr id="7" name="Slide Number Placeholder 6"/>
          <p:cNvSpPr>
            <a:spLocks noGrp="1"/>
          </p:cNvSpPr>
          <p:nvPr>
            <p:ph type="sldNum" sz="quarter" idx="12"/>
          </p:nvPr>
        </p:nvSpPr>
        <p:spPr/>
        <p:txBody>
          <a:bodyPr/>
          <a:lstStyle/>
          <a:p>
            <a:fld id="{484FD59D-33F1-4A76-843D-E67207CAFE54}" type="slidenum">
              <a:rPr lang="en-US" smtClean="0"/>
              <a:t>‹#›</a:t>
            </a:fld>
            <a:endParaRPr lang="en-US"/>
          </a:p>
        </p:txBody>
      </p:sp>
    </p:spTree>
    <p:extLst>
      <p:ext uri="{BB962C8B-B14F-4D97-AF65-F5344CB8AC3E}">
        <p14:creationId xmlns:p14="http://schemas.microsoft.com/office/powerpoint/2010/main" val="3113528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905000"/>
            <a:ext cx="4389120" cy="683106"/>
          </a:xfrm>
        </p:spPr>
        <p:txBody>
          <a:bodyPr anchor="ctr">
            <a:normAutofit/>
          </a:bodyPr>
          <a:lstStyle>
            <a:lvl1pPr marL="0" indent="0">
              <a:spcBef>
                <a:spcPts val="0"/>
              </a:spcBef>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0" y="2588106"/>
            <a:ext cx="4389120" cy="3431694"/>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78880" y="1905000"/>
            <a:ext cx="4389120" cy="683106"/>
          </a:xfrm>
        </p:spPr>
        <p:txBody>
          <a:bodyPr anchor="ctr">
            <a:normAutofit/>
          </a:bodyPr>
          <a:lstStyle>
            <a:lvl1pPr marL="0" indent="0">
              <a:spcBef>
                <a:spcPts val="0"/>
              </a:spcBef>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78880" y="2588106"/>
            <a:ext cx="4389120" cy="3431694"/>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p:cNvSpPr>
            <a:spLocks noGrp="1"/>
          </p:cNvSpPr>
          <p:nvPr>
            <p:ph type="ftr" sz="quarter" idx="11"/>
          </p:nvPr>
        </p:nvSpPr>
        <p:spPr/>
        <p:txBody>
          <a:bodyPr/>
          <a:lstStyle/>
          <a:p>
            <a:r>
              <a:rPr lang="en-US"/>
              <a:t>Children, Young People and Families</a:t>
            </a:r>
          </a:p>
        </p:txBody>
      </p:sp>
      <p:sp>
        <p:nvSpPr>
          <p:cNvPr id="7" name="Date Placeholder 6"/>
          <p:cNvSpPr>
            <a:spLocks noGrp="1"/>
          </p:cNvSpPr>
          <p:nvPr>
            <p:ph type="dt" sz="half" idx="10"/>
          </p:nvPr>
        </p:nvSpPr>
        <p:spPr/>
        <p:txBody>
          <a:bodyPr/>
          <a:lstStyle/>
          <a:p>
            <a:fld id="{01665A98-BAEE-4D67-82E9-CE341A8B1BD7}" type="datetime1">
              <a:rPr lang="en-US" smtClean="0"/>
              <a:t>6/23/2023</a:t>
            </a:fld>
            <a:endParaRPr lang="en-US"/>
          </a:p>
        </p:txBody>
      </p:sp>
      <p:sp>
        <p:nvSpPr>
          <p:cNvPr id="9" name="Slide Number Placeholder 8"/>
          <p:cNvSpPr>
            <a:spLocks noGrp="1"/>
          </p:cNvSpPr>
          <p:nvPr>
            <p:ph type="sldNum" sz="quarter" idx="12"/>
          </p:nvPr>
        </p:nvSpPr>
        <p:spPr/>
        <p:txBody>
          <a:bodyPr/>
          <a:lstStyle/>
          <a:p>
            <a:fld id="{484FD59D-33F1-4A76-843D-E67207CAFE54}" type="slidenum">
              <a:rPr lang="en-US" smtClean="0"/>
              <a:t>‹#›</a:t>
            </a:fld>
            <a:endParaRPr lang="en-US"/>
          </a:p>
        </p:txBody>
      </p:sp>
    </p:spTree>
    <p:extLst>
      <p:ext uri="{BB962C8B-B14F-4D97-AF65-F5344CB8AC3E}">
        <p14:creationId xmlns:p14="http://schemas.microsoft.com/office/powerpoint/2010/main" val="548042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a:t>Children, Young People and Families</a:t>
            </a:r>
          </a:p>
        </p:txBody>
      </p:sp>
      <p:sp>
        <p:nvSpPr>
          <p:cNvPr id="3" name="Date Placeholder 2"/>
          <p:cNvSpPr>
            <a:spLocks noGrp="1"/>
          </p:cNvSpPr>
          <p:nvPr>
            <p:ph type="dt" sz="half" idx="10"/>
          </p:nvPr>
        </p:nvSpPr>
        <p:spPr/>
        <p:txBody>
          <a:bodyPr/>
          <a:lstStyle/>
          <a:p>
            <a:fld id="{C3DF3676-3175-4B01-98B5-6DAE028379AE}" type="datetime1">
              <a:rPr lang="en-US" smtClean="0"/>
              <a:t>6/23/2023</a:t>
            </a:fld>
            <a:endParaRPr lang="en-US"/>
          </a:p>
        </p:txBody>
      </p:sp>
      <p:sp>
        <p:nvSpPr>
          <p:cNvPr id="5" name="Slide Number Placeholder 4"/>
          <p:cNvSpPr>
            <a:spLocks noGrp="1"/>
          </p:cNvSpPr>
          <p:nvPr>
            <p:ph type="sldNum" sz="quarter" idx="12"/>
          </p:nvPr>
        </p:nvSpPr>
        <p:spPr/>
        <p:txBody>
          <a:bodyPr/>
          <a:lstStyle/>
          <a:p>
            <a:fld id="{484FD59D-33F1-4A76-843D-E67207CAFE54}" type="slidenum">
              <a:rPr lang="en-US" smtClean="0"/>
              <a:t>‹#›</a:t>
            </a:fld>
            <a:endParaRPr lang="en-US"/>
          </a:p>
        </p:txBody>
      </p:sp>
    </p:spTree>
    <p:extLst>
      <p:ext uri="{BB962C8B-B14F-4D97-AF65-F5344CB8AC3E}">
        <p14:creationId xmlns:p14="http://schemas.microsoft.com/office/powerpoint/2010/main" val="3134868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Children, Young People and Families</a:t>
            </a:r>
          </a:p>
        </p:txBody>
      </p:sp>
      <p:sp>
        <p:nvSpPr>
          <p:cNvPr id="2" name="Date Placeholder 1"/>
          <p:cNvSpPr>
            <a:spLocks noGrp="1"/>
          </p:cNvSpPr>
          <p:nvPr>
            <p:ph type="dt" sz="half" idx="10"/>
          </p:nvPr>
        </p:nvSpPr>
        <p:spPr/>
        <p:txBody>
          <a:bodyPr/>
          <a:lstStyle/>
          <a:p>
            <a:fld id="{8C70FE93-8C9D-445F-8DF8-8B1CC97CC7C0}" type="datetime1">
              <a:rPr lang="en-US" smtClean="0"/>
              <a:t>6/23/2023</a:t>
            </a:fld>
            <a:endParaRPr lang="en-US"/>
          </a:p>
        </p:txBody>
      </p:sp>
      <p:sp>
        <p:nvSpPr>
          <p:cNvPr id="4" name="Slide Number Placeholder 3"/>
          <p:cNvSpPr>
            <a:spLocks noGrp="1"/>
          </p:cNvSpPr>
          <p:nvPr>
            <p:ph type="sldNum" sz="quarter" idx="12"/>
          </p:nvPr>
        </p:nvSpPr>
        <p:spPr/>
        <p:txBody>
          <a:bodyPr/>
          <a:lstStyle/>
          <a:p>
            <a:fld id="{484FD59D-33F1-4A76-843D-E67207CAFE54}" type="slidenum">
              <a:rPr lang="en-US" smtClean="0"/>
              <a:t>‹#›</a:t>
            </a:fld>
            <a:endParaRPr lang="en-US"/>
          </a:p>
        </p:txBody>
      </p:sp>
    </p:spTree>
    <p:extLst>
      <p:ext uri="{BB962C8B-B14F-4D97-AF65-F5344CB8AC3E}">
        <p14:creationId xmlns:p14="http://schemas.microsoft.com/office/powerpoint/2010/main" val="1224987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1123612" y="4051301"/>
            <a:ext cx="965215" cy="2807461"/>
            <a:chOff x="11123612" y="4051301"/>
            <a:chExt cx="965215" cy="2807461"/>
          </a:xfrm>
        </p:grpSpPr>
        <p:sp>
          <p:nvSpPr>
            <p:cNvPr id="9" name="Freeform 44"/>
            <p:cNvSpPr>
              <a:spLocks/>
            </p:cNvSpPr>
            <p:nvPr/>
          </p:nvSpPr>
          <p:spPr bwMode="auto">
            <a:xfrm flipH="1">
              <a:off x="11669712" y="6858762"/>
              <a:ext cx="15875" cy="0"/>
            </a:xfrm>
            <a:custGeom>
              <a:avLst/>
              <a:gdLst>
                <a:gd name="T0" fmla="*/ 0 w 10"/>
                <a:gd name="T1" fmla="*/ 10 w 10"/>
                <a:gd name="T2" fmla="*/ 0 w 10"/>
              </a:gdLst>
              <a:ahLst/>
              <a:cxnLst>
                <a:cxn ang="0">
                  <a:pos x="T0" y="0"/>
                </a:cxn>
                <a:cxn ang="0">
                  <a:pos x="T1" y="0"/>
                </a:cxn>
                <a:cxn ang="0">
                  <a:pos x="T2" y="0"/>
                </a:cxn>
              </a:cxnLst>
              <a:rect l="0" t="0" r="r" b="b"/>
              <a:pathLst>
                <a:path w="10">
                  <a:moveTo>
                    <a:pt x="0" y="0"/>
                  </a:moveTo>
                  <a:lnTo>
                    <a:pt x="10" y="0"/>
                  </a:lnTo>
                  <a:lnTo>
                    <a:pt x="0" y="0"/>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Line 45"/>
            <p:cNvSpPr>
              <a:spLocks noChangeShapeType="1"/>
            </p:cNvSpPr>
            <p:nvPr/>
          </p:nvSpPr>
          <p:spPr bwMode="auto">
            <a:xfrm flipH="1">
              <a:off x="11669712" y="6858762"/>
              <a:ext cx="1587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46"/>
            <p:cNvSpPr>
              <a:spLocks/>
            </p:cNvSpPr>
            <p:nvPr/>
          </p:nvSpPr>
          <p:spPr bwMode="auto">
            <a:xfrm flipH="1">
              <a:off x="11647487" y="5031550"/>
              <a:ext cx="90488" cy="1827212"/>
            </a:xfrm>
            <a:custGeom>
              <a:avLst/>
              <a:gdLst>
                <a:gd name="T0" fmla="*/ 18 w 24"/>
                <a:gd name="T1" fmla="*/ 485 h 485"/>
                <a:gd name="T2" fmla="*/ 24 w 24"/>
                <a:gd name="T3" fmla="*/ 0 h 485"/>
                <a:gd name="T4" fmla="*/ 20 w 24"/>
                <a:gd name="T5" fmla="*/ 0 h 485"/>
                <a:gd name="T6" fmla="*/ 14 w 24"/>
                <a:gd name="T7" fmla="*/ 485 h 485"/>
              </a:gdLst>
              <a:ahLst/>
              <a:cxnLst>
                <a:cxn ang="0">
                  <a:pos x="T0" y="T1"/>
                </a:cxn>
                <a:cxn ang="0">
                  <a:pos x="T2" y="T3"/>
                </a:cxn>
                <a:cxn ang="0">
                  <a:pos x="T4" y="T5"/>
                </a:cxn>
                <a:cxn ang="0">
                  <a:pos x="T6" y="T7"/>
                </a:cxn>
              </a:cxnLst>
              <a:rect l="0" t="0" r="r" b="b"/>
              <a:pathLst>
                <a:path w="24" h="485">
                  <a:moveTo>
                    <a:pt x="18" y="485"/>
                  </a:moveTo>
                  <a:cubicBezTo>
                    <a:pt x="12" y="372"/>
                    <a:pt x="3" y="131"/>
                    <a:pt x="24" y="0"/>
                  </a:cubicBezTo>
                  <a:cubicBezTo>
                    <a:pt x="20" y="0"/>
                    <a:pt x="20" y="0"/>
                    <a:pt x="20" y="0"/>
                  </a:cubicBezTo>
                  <a:cubicBezTo>
                    <a:pt x="0" y="130"/>
                    <a:pt x="9" y="372"/>
                    <a:pt x="14" y="485"/>
                  </a:cubicBezTo>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7"/>
            <p:cNvSpPr>
              <a:spLocks/>
            </p:cNvSpPr>
            <p:nvPr/>
          </p:nvSpPr>
          <p:spPr bwMode="auto">
            <a:xfrm flipH="1">
              <a:off x="11123612" y="4545775"/>
              <a:ext cx="787400" cy="577850"/>
            </a:xfrm>
            <a:custGeom>
              <a:avLst/>
              <a:gdLst>
                <a:gd name="T0" fmla="*/ 36 w 174"/>
                <a:gd name="T1" fmla="*/ 3 h 129"/>
                <a:gd name="T2" fmla="*/ 81 w 174"/>
                <a:gd name="T3" fmla="*/ 30 h 129"/>
                <a:gd name="T4" fmla="*/ 130 w 174"/>
                <a:gd name="T5" fmla="*/ 32 h 129"/>
                <a:gd name="T6" fmla="*/ 55 w 174"/>
                <a:gd name="T7" fmla="*/ 120 h 129"/>
                <a:gd name="T8" fmla="*/ 6 w 174"/>
                <a:gd name="T9" fmla="*/ 66 h 129"/>
                <a:gd name="T10" fmla="*/ 36 w 174"/>
                <a:gd name="T11" fmla="*/ 3 h 129"/>
              </a:gdLst>
              <a:ahLst/>
              <a:cxnLst>
                <a:cxn ang="0">
                  <a:pos x="T0" y="T1"/>
                </a:cxn>
                <a:cxn ang="0">
                  <a:pos x="T2" y="T3"/>
                </a:cxn>
                <a:cxn ang="0">
                  <a:pos x="T4" y="T5"/>
                </a:cxn>
                <a:cxn ang="0">
                  <a:pos x="T6" y="T7"/>
                </a:cxn>
                <a:cxn ang="0">
                  <a:pos x="T8" y="T9"/>
                </a:cxn>
                <a:cxn ang="0">
                  <a:pos x="T10" y="T11"/>
                </a:cxn>
              </a:cxnLst>
              <a:rect l="0" t="0" r="r" b="b"/>
              <a:pathLst>
                <a:path w="174" h="129">
                  <a:moveTo>
                    <a:pt x="36" y="3"/>
                  </a:moveTo>
                  <a:cubicBezTo>
                    <a:pt x="61" y="0"/>
                    <a:pt x="75" y="12"/>
                    <a:pt x="81" y="30"/>
                  </a:cubicBezTo>
                  <a:cubicBezTo>
                    <a:pt x="101" y="21"/>
                    <a:pt x="122" y="23"/>
                    <a:pt x="130" y="32"/>
                  </a:cubicBezTo>
                  <a:cubicBezTo>
                    <a:pt x="174" y="81"/>
                    <a:pt x="89" y="129"/>
                    <a:pt x="55" y="120"/>
                  </a:cubicBezTo>
                  <a:cubicBezTo>
                    <a:pt x="40" y="121"/>
                    <a:pt x="12" y="91"/>
                    <a:pt x="6" y="66"/>
                  </a:cubicBezTo>
                  <a:cubicBezTo>
                    <a:pt x="0" y="34"/>
                    <a:pt x="21" y="5"/>
                    <a:pt x="36" y="3"/>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8"/>
            <p:cNvSpPr>
              <a:spLocks/>
            </p:cNvSpPr>
            <p:nvPr/>
          </p:nvSpPr>
          <p:spPr bwMode="auto">
            <a:xfrm flipH="1">
              <a:off x="11226800" y="4707700"/>
              <a:ext cx="762000" cy="460375"/>
            </a:xfrm>
            <a:custGeom>
              <a:avLst/>
              <a:gdLst>
                <a:gd name="T0" fmla="*/ 4 w 200"/>
                <a:gd name="T1" fmla="*/ 25 h 122"/>
                <a:gd name="T2" fmla="*/ 77 w 200"/>
                <a:gd name="T3" fmla="*/ 97 h 122"/>
                <a:gd name="T4" fmla="*/ 83 w 200"/>
                <a:gd name="T5" fmla="*/ 55 h 122"/>
                <a:gd name="T6" fmla="*/ 112 w 200"/>
                <a:gd name="T7" fmla="*/ 2 h 122"/>
                <a:gd name="T8" fmla="*/ 94 w 200"/>
                <a:gd name="T9" fmla="*/ 101 h 122"/>
                <a:gd name="T10" fmla="*/ 131 w 200"/>
                <a:gd name="T11" fmla="*/ 78 h 122"/>
                <a:gd name="T12" fmla="*/ 191 w 200"/>
                <a:gd name="T13" fmla="*/ 67 h 122"/>
                <a:gd name="T14" fmla="*/ 83 w 200"/>
                <a:gd name="T15" fmla="*/ 115 h 122"/>
                <a:gd name="T16" fmla="*/ 81 w 200"/>
                <a:gd name="T17" fmla="*/ 116 h 122"/>
                <a:gd name="T18" fmla="*/ 79 w 200"/>
                <a:gd name="T19" fmla="*/ 114 h 122"/>
                <a:gd name="T20" fmla="*/ 32 w 200"/>
                <a:gd name="T21" fmla="*/ 79 h 122"/>
                <a:gd name="T22" fmla="*/ 4 w 200"/>
                <a:gd name="T23" fmla="*/ 25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122">
                  <a:moveTo>
                    <a:pt x="4" y="25"/>
                  </a:moveTo>
                  <a:cubicBezTo>
                    <a:pt x="19" y="12"/>
                    <a:pt x="62" y="67"/>
                    <a:pt x="77" y="97"/>
                  </a:cubicBezTo>
                  <a:cubicBezTo>
                    <a:pt x="78" y="84"/>
                    <a:pt x="79" y="68"/>
                    <a:pt x="83" y="55"/>
                  </a:cubicBezTo>
                  <a:cubicBezTo>
                    <a:pt x="91" y="23"/>
                    <a:pt x="106" y="0"/>
                    <a:pt x="112" y="2"/>
                  </a:cubicBezTo>
                  <a:cubicBezTo>
                    <a:pt x="130" y="7"/>
                    <a:pt x="110" y="70"/>
                    <a:pt x="94" y="101"/>
                  </a:cubicBezTo>
                  <a:cubicBezTo>
                    <a:pt x="104" y="93"/>
                    <a:pt x="118" y="84"/>
                    <a:pt x="131" y="78"/>
                  </a:cubicBezTo>
                  <a:cubicBezTo>
                    <a:pt x="161" y="64"/>
                    <a:pt x="189" y="62"/>
                    <a:pt x="191" y="67"/>
                  </a:cubicBezTo>
                  <a:cubicBezTo>
                    <a:pt x="200" y="90"/>
                    <a:pt x="97" y="122"/>
                    <a:pt x="83" y="115"/>
                  </a:cubicBezTo>
                  <a:cubicBezTo>
                    <a:pt x="82" y="116"/>
                    <a:pt x="82" y="116"/>
                    <a:pt x="81" y="116"/>
                  </a:cubicBezTo>
                  <a:cubicBezTo>
                    <a:pt x="80" y="116"/>
                    <a:pt x="80" y="115"/>
                    <a:pt x="79" y="114"/>
                  </a:cubicBezTo>
                  <a:cubicBezTo>
                    <a:pt x="71" y="112"/>
                    <a:pt x="47" y="95"/>
                    <a:pt x="32" y="79"/>
                  </a:cubicBezTo>
                  <a:cubicBezTo>
                    <a:pt x="10" y="54"/>
                    <a:pt x="0" y="29"/>
                    <a:pt x="4" y="25"/>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9"/>
            <p:cNvSpPr>
              <a:spLocks/>
            </p:cNvSpPr>
            <p:nvPr/>
          </p:nvSpPr>
          <p:spPr bwMode="auto">
            <a:xfrm flipH="1">
              <a:off x="11399837" y="6011037"/>
              <a:ext cx="604838" cy="466725"/>
            </a:xfrm>
            <a:custGeom>
              <a:avLst/>
              <a:gdLst>
                <a:gd name="T0" fmla="*/ 28 w 159"/>
                <a:gd name="T1" fmla="*/ 9 h 124"/>
                <a:gd name="T2" fmla="*/ 82 w 159"/>
                <a:gd name="T3" fmla="*/ 89 h 124"/>
                <a:gd name="T4" fmla="*/ 159 w 159"/>
                <a:gd name="T5" fmla="*/ 30 h 124"/>
                <a:gd name="T6" fmla="*/ 79 w 159"/>
                <a:gd name="T7" fmla="*/ 107 h 124"/>
                <a:gd name="T8" fmla="*/ 78 w 159"/>
                <a:gd name="T9" fmla="*/ 109 h 124"/>
                <a:gd name="T10" fmla="*/ 28 w 159"/>
                <a:gd name="T11" fmla="*/ 9 h 124"/>
              </a:gdLst>
              <a:ahLst/>
              <a:cxnLst>
                <a:cxn ang="0">
                  <a:pos x="T0" y="T1"/>
                </a:cxn>
                <a:cxn ang="0">
                  <a:pos x="T2" y="T3"/>
                </a:cxn>
                <a:cxn ang="0">
                  <a:pos x="T4" y="T5"/>
                </a:cxn>
                <a:cxn ang="0">
                  <a:pos x="T6" y="T7"/>
                </a:cxn>
                <a:cxn ang="0">
                  <a:pos x="T8" y="T9"/>
                </a:cxn>
                <a:cxn ang="0">
                  <a:pos x="T10" y="T11"/>
                </a:cxn>
              </a:cxnLst>
              <a:rect l="0" t="0" r="r" b="b"/>
              <a:pathLst>
                <a:path w="159" h="124">
                  <a:moveTo>
                    <a:pt x="28" y="9"/>
                  </a:moveTo>
                  <a:cubicBezTo>
                    <a:pt x="49" y="16"/>
                    <a:pt x="79" y="60"/>
                    <a:pt x="82" y="89"/>
                  </a:cubicBezTo>
                  <a:cubicBezTo>
                    <a:pt x="102" y="59"/>
                    <a:pt x="159" y="8"/>
                    <a:pt x="159" y="30"/>
                  </a:cubicBezTo>
                  <a:cubicBezTo>
                    <a:pt x="158" y="59"/>
                    <a:pt x="105" y="116"/>
                    <a:pt x="79" y="107"/>
                  </a:cubicBezTo>
                  <a:cubicBezTo>
                    <a:pt x="78" y="108"/>
                    <a:pt x="78" y="108"/>
                    <a:pt x="78" y="109"/>
                  </a:cubicBezTo>
                  <a:cubicBezTo>
                    <a:pt x="65" y="124"/>
                    <a:pt x="0" y="0"/>
                    <a:pt x="28" y="9"/>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
            <p:cNvSpPr>
              <a:spLocks/>
            </p:cNvSpPr>
            <p:nvPr/>
          </p:nvSpPr>
          <p:spPr bwMode="auto">
            <a:xfrm flipH="1">
              <a:off x="11902162" y="4590615"/>
              <a:ext cx="88900" cy="76200"/>
            </a:xfrm>
            <a:custGeom>
              <a:avLst/>
              <a:gdLst>
                <a:gd name="T0" fmla="*/ 16 w 36"/>
                <a:gd name="T1" fmla="*/ 0 h 31"/>
                <a:gd name="T2" fmla="*/ 6 w 36"/>
                <a:gd name="T3" fmla="*/ 4 h 31"/>
                <a:gd name="T4" fmla="*/ 8 w 36"/>
                <a:gd name="T5" fmla="*/ 26 h 31"/>
                <a:gd name="T6" fmla="*/ 20 w 36"/>
                <a:gd name="T7" fmla="*/ 31 h 31"/>
                <a:gd name="T8" fmla="*/ 30 w 36"/>
                <a:gd name="T9" fmla="*/ 27 h 31"/>
                <a:gd name="T10" fmla="*/ 28 w 36"/>
                <a:gd name="T11" fmla="*/ 5 h 31"/>
                <a:gd name="T12" fmla="*/ 16 w 36"/>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36" h="31">
                  <a:moveTo>
                    <a:pt x="16" y="0"/>
                  </a:moveTo>
                  <a:cubicBezTo>
                    <a:pt x="12" y="0"/>
                    <a:pt x="9" y="1"/>
                    <a:pt x="6" y="4"/>
                  </a:cubicBezTo>
                  <a:cubicBezTo>
                    <a:pt x="0" y="9"/>
                    <a:pt x="1" y="19"/>
                    <a:pt x="8" y="26"/>
                  </a:cubicBezTo>
                  <a:cubicBezTo>
                    <a:pt x="11" y="29"/>
                    <a:pt x="16" y="31"/>
                    <a:pt x="20" y="31"/>
                  </a:cubicBezTo>
                  <a:cubicBezTo>
                    <a:pt x="24" y="31"/>
                    <a:pt x="27" y="30"/>
                    <a:pt x="30" y="27"/>
                  </a:cubicBezTo>
                  <a:cubicBezTo>
                    <a:pt x="36" y="21"/>
                    <a:pt x="35" y="11"/>
                    <a:pt x="28" y="5"/>
                  </a:cubicBezTo>
                  <a:cubicBezTo>
                    <a:pt x="25" y="1"/>
                    <a:pt x="20" y="0"/>
                    <a:pt x="16" y="0"/>
                  </a:cubicBezTo>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6"/>
            <p:cNvSpPr>
              <a:spLocks/>
            </p:cNvSpPr>
            <p:nvPr/>
          </p:nvSpPr>
          <p:spPr bwMode="auto">
            <a:xfrm flipH="1">
              <a:off x="11963414" y="4051301"/>
              <a:ext cx="125413" cy="125412"/>
            </a:xfrm>
            <a:custGeom>
              <a:avLst/>
              <a:gdLst>
                <a:gd name="T0" fmla="*/ 51 w 51"/>
                <a:gd name="T1" fmla="*/ 25 h 51"/>
                <a:gd name="T2" fmla="*/ 42 w 51"/>
                <a:gd name="T3" fmla="*/ 20 h 51"/>
                <a:gd name="T4" fmla="*/ 46 w 51"/>
                <a:gd name="T5" fmla="*/ 11 h 51"/>
                <a:gd name="T6" fmla="*/ 39 w 51"/>
                <a:gd name="T7" fmla="*/ 11 h 51"/>
                <a:gd name="T8" fmla="*/ 38 w 51"/>
                <a:gd name="T9" fmla="*/ 4 h 51"/>
                <a:gd name="T10" fmla="*/ 32 w 51"/>
                <a:gd name="T11" fmla="*/ 7 h 51"/>
                <a:gd name="T12" fmla="*/ 28 w 51"/>
                <a:gd name="T13" fmla="*/ 0 h 51"/>
                <a:gd name="T14" fmla="*/ 23 w 51"/>
                <a:gd name="T15" fmla="*/ 5 h 51"/>
                <a:gd name="T16" fmla="*/ 18 w 51"/>
                <a:gd name="T17" fmla="*/ 1 h 51"/>
                <a:gd name="T18" fmla="*/ 16 w 51"/>
                <a:gd name="T19" fmla="*/ 9 h 51"/>
                <a:gd name="T20" fmla="*/ 8 w 51"/>
                <a:gd name="T21" fmla="*/ 7 h 51"/>
                <a:gd name="T22" fmla="*/ 10 w 51"/>
                <a:gd name="T23" fmla="*/ 16 h 51"/>
                <a:gd name="T24" fmla="*/ 1 w 51"/>
                <a:gd name="T25" fmla="*/ 18 h 51"/>
                <a:gd name="T26" fmla="*/ 4 w 51"/>
                <a:gd name="T27" fmla="*/ 22 h 51"/>
                <a:gd name="T28" fmla="*/ 0 w 51"/>
                <a:gd name="T29" fmla="*/ 26 h 51"/>
                <a:gd name="T30" fmla="*/ 9 w 51"/>
                <a:gd name="T31" fmla="*/ 31 h 51"/>
                <a:gd name="T32" fmla="*/ 4 w 51"/>
                <a:gd name="T33" fmla="*/ 40 h 51"/>
                <a:gd name="T34" fmla="*/ 12 w 51"/>
                <a:gd name="T35" fmla="*/ 40 h 51"/>
                <a:gd name="T36" fmla="*/ 12 w 51"/>
                <a:gd name="T37" fmla="*/ 47 h 51"/>
                <a:gd name="T38" fmla="*/ 19 w 51"/>
                <a:gd name="T39" fmla="*/ 44 h 51"/>
                <a:gd name="T40" fmla="*/ 22 w 51"/>
                <a:gd name="T41" fmla="*/ 51 h 51"/>
                <a:gd name="T42" fmla="*/ 27 w 51"/>
                <a:gd name="T43" fmla="*/ 46 h 51"/>
                <a:gd name="T44" fmla="*/ 32 w 51"/>
                <a:gd name="T45" fmla="*/ 50 h 51"/>
                <a:gd name="T46" fmla="*/ 35 w 51"/>
                <a:gd name="T47" fmla="*/ 42 h 51"/>
                <a:gd name="T48" fmla="*/ 43 w 51"/>
                <a:gd name="T49" fmla="*/ 44 h 51"/>
                <a:gd name="T50" fmla="*/ 41 w 51"/>
                <a:gd name="T51" fmla="*/ 36 h 51"/>
                <a:gd name="T52" fmla="*/ 49 w 51"/>
                <a:gd name="T53" fmla="*/ 34 h 51"/>
                <a:gd name="T54" fmla="*/ 46 w 51"/>
                <a:gd name="T55" fmla="*/ 29 h 51"/>
                <a:gd name="T56" fmla="*/ 51 w 51"/>
                <a:gd name="T57" fmla="*/ 2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51">
                  <a:moveTo>
                    <a:pt x="51" y="25"/>
                  </a:moveTo>
                  <a:cubicBezTo>
                    <a:pt x="51" y="23"/>
                    <a:pt x="47" y="21"/>
                    <a:pt x="42" y="20"/>
                  </a:cubicBezTo>
                  <a:cubicBezTo>
                    <a:pt x="45" y="16"/>
                    <a:pt x="47" y="13"/>
                    <a:pt x="46" y="11"/>
                  </a:cubicBezTo>
                  <a:cubicBezTo>
                    <a:pt x="45" y="10"/>
                    <a:pt x="42" y="10"/>
                    <a:pt x="39" y="11"/>
                  </a:cubicBezTo>
                  <a:cubicBezTo>
                    <a:pt x="40" y="7"/>
                    <a:pt x="40" y="5"/>
                    <a:pt x="38" y="4"/>
                  </a:cubicBezTo>
                  <a:cubicBezTo>
                    <a:pt x="37" y="3"/>
                    <a:pt x="34" y="4"/>
                    <a:pt x="32" y="7"/>
                  </a:cubicBezTo>
                  <a:cubicBezTo>
                    <a:pt x="31" y="3"/>
                    <a:pt x="30" y="1"/>
                    <a:pt x="28" y="0"/>
                  </a:cubicBezTo>
                  <a:cubicBezTo>
                    <a:pt x="26" y="0"/>
                    <a:pt x="25" y="2"/>
                    <a:pt x="23" y="5"/>
                  </a:cubicBezTo>
                  <a:cubicBezTo>
                    <a:pt x="21" y="2"/>
                    <a:pt x="20" y="1"/>
                    <a:pt x="18" y="1"/>
                  </a:cubicBezTo>
                  <a:cubicBezTo>
                    <a:pt x="16" y="2"/>
                    <a:pt x="16" y="5"/>
                    <a:pt x="16" y="9"/>
                  </a:cubicBezTo>
                  <a:cubicBezTo>
                    <a:pt x="12" y="7"/>
                    <a:pt x="9" y="6"/>
                    <a:pt x="8" y="7"/>
                  </a:cubicBezTo>
                  <a:cubicBezTo>
                    <a:pt x="7" y="8"/>
                    <a:pt x="7" y="12"/>
                    <a:pt x="10" y="16"/>
                  </a:cubicBezTo>
                  <a:cubicBezTo>
                    <a:pt x="5" y="15"/>
                    <a:pt x="2" y="16"/>
                    <a:pt x="1" y="18"/>
                  </a:cubicBezTo>
                  <a:cubicBezTo>
                    <a:pt x="1" y="19"/>
                    <a:pt x="2" y="21"/>
                    <a:pt x="4" y="22"/>
                  </a:cubicBezTo>
                  <a:cubicBezTo>
                    <a:pt x="1" y="24"/>
                    <a:pt x="0" y="25"/>
                    <a:pt x="0" y="26"/>
                  </a:cubicBezTo>
                  <a:cubicBezTo>
                    <a:pt x="0" y="28"/>
                    <a:pt x="3" y="30"/>
                    <a:pt x="9" y="31"/>
                  </a:cubicBezTo>
                  <a:cubicBezTo>
                    <a:pt x="5" y="35"/>
                    <a:pt x="3" y="38"/>
                    <a:pt x="4" y="40"/>
                  </a:cubicBezTo>
                  <a:cubicBezTo>
                    <a:pt x="5" y="41"/>
                    <a:pt x="8" y="41"/>
                    <a:pt x="12" y="40"/>
                  </a:cubicBezTo>
                  <a:cubicBezTo>
                    <a:pt x="11" y="44"/>
                    <a:pt x="11" y="47"/>
                    <a:pt x="12" y="47"/>
                  </a:cubicBezTo>
                  <a:cubicBezTo>
                    <a:pt x="13" y="48"/>
                    <a:pt x="16" y="47"/>
                    <a:pt x="19" y="44"/>
                  </a:cubicBezTo>
                  <a:cubicBezTo>
                    <a:pt x="20" y="48"/>
                    <a:pt x="21" y="51"/>
                    <a:pt x="22" y="51"/>
                  </a:cubicBezTo>
                  <a:cubicBezTo>
                    <a:pt x="24" y="51"/>
                    <a:pt x="26" y="49"/>
                    <a:pt x="27" y="46"/>
                  </a:cubicBezTo>
                  <a:cubicBezTo>
                    <a:pt x="29" y="49"/>
                    <a:pt x="31" y="50"/>
                    <a:pt x="32" y="50"/>
                  </a:cubicBezTo>
                  <a:cubicBezTo>
                    <a:pt x="34" y="49"/>
                    <a:pt x="35" y="47"/>
                    <a:pt x="35" y="42"/>
                  </a:cubicBezTo>
                  <a:cubicBezTo>
                    <a:pt x="38" y="44"/>
                    <a:pt x="41" y="45"/>
                    <a:pt x="43" y="44"/>
                  </a:cubicBezTo>
                  <a:cubicBezTo>
                    <a:pt x="44" y="43"/>
                    <a:pt x="43" y="40"/>
                    <a:pt x="41" y="36"/>
                  </a:cubicBezTo>
                  <a:cubicBezTo>
                    <a:pt x="46" y="36"/>
                    <a:pt x="49" y="35"/>
                    <a:pt x="49" y="34"/>
                  </a:cubicBezTo>
                  <a:cubicBezTo>
                    <a:pt x="50" y="32"/>
                    <a:pt x="49" y="31"/>
                    <a:pt x="46" y="29"/>
                  </a:cubicBezTo>
                  <a:cubicBezTo>
                    <a:pt x="49" y="28"/>
                    <a:pt x="51" y="26"/>
                    <a:pt x="51" y="25"/>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auto">
            <a:xfrm flipH="1">
              <a:off x="11836637" y="5670550"/>
              <a:ext cx="154425" cy="154425"/>
            </a:xfrm>
            <a:custGeom>
              <a:avLst/>
              <a:gdLst>
                <a:gd name="T0" fmla="*/ 129 w 129"/>
                <a:gd name="T1" fmla="*/ 75 h 130"/>
                <a:gd name="T2" fmla="*/ 119 w 129"/>
                <a:gd name="T3" fmla="*/ 64 h 130"/>
                <a:gd name="T4" fmla="*/ 128 w 129"/>
                <a:gd name="T5" fmla="*/ 53 h 130"/>
                <a:gd name="T6" fmla="*/ 103 w 129"/>
                <a:gd name="T7" fmla="*/ 45 h 130"/>
                <a:gd name="T8" fmla="*/ 111 w 129"/>
                <a:gd name="T9" fmla="*/ 20 h 130"/>
                <a:gd name="T10" fmla="*/ 93 w 129"/>
                <a:gd name="T11" fmla="*/ 23 h 130"/>
                <a:gd name="T12" fmla="*/ 88 w 129"/>
                <a:gd name="T13" fmla="*/ 5 h 130"/>
                <a:gd name="T14" fmla="*/ 72 w 129"/>
                <a:gd name="T15" fmla="*/ 16 h 130"/>
                <a:gd name="T16" fmla="*/ 61 w 129"/>
                <a:gd name="T17" fmla="*/ 1 h 130"/>
                <a:gd name="T18" fmla="*/ 51 w 129"/>
                <a:gd name="T19" fmla="*/ 15 h 130"/>
                <a:gd name="T20" fmla="*/ 36 w 129"/>
                <a:gd name="T21" fmla="*/ 7 h 130"/>
                <a:gd name="T22" fmla="*/ 33 w 129"/>
                <a:gd name="T23" fmla="*/ 28 h 130"/>
                <a:gd name="T24" fmla="*/ 13 w 129"/>
                <a:gd name="T25" fmla="*/ 26 h 130"/>
                <a:gd name="T26" fmla="*/ 21 w 129"/>
                <a:gd name="T27" fmla="*/ 47 h 130"/>
                <a:gd name="T28" fmla="*/ 0 w 129"/>
                <a:gd name="T29" fmla="*/ 56 h 130"/>
                <a:gd name="T30" fmla="*/ 10 w 129"/>
                <a:gd name="T31" fmla="*/ 67 h 130"/>
                <a:gd name="T32" fmla="*/ 1 w 129"/>
                <a:gd name="T33" fmla="*/ 78 h 130"/>
                <a:gd name="T34" fmla="*/ 26 w 129"/>
                <a:gd name="T35" fmla="*/ 86 h 130"/>
                <a:gd name="T36" fmla="*/ 18 w 129"/>
                <a:gd name="T37" fmla="*/ 111 h 130"/>
                <a:gd name="T38" fmla="*/ 36 w 129"/>
                <a:gd name="T39" fmla="*/ 108 h 130"/>
                <a:gd name="T40" fmla="*/ 41 w 129"/>
                <a:gd name="T41" fmla="*/ 126 h 130"/>
                <a:gd name="T42" fmla="*/ 57 w 129"/>
                <a:gd name="T43" fmla="*/ 115 h 130"/>
                <a:gd name="T44" fmla="*/ 69 w 129"/>
                <a:gd name="T45" fmla="*/ 130 h 130"/>
                <a:gd name="T46" fmla="*/ 78 w 129"/>
                <a:gd name="T47" fmla="*/ 116 h 130"/>
                <a:gd name="T48" fmla="*/ 93 w 129"/>
                <a:gd name="T49" fmla="*/ 124 h 130"/>
                <a:gd name="T50" fmla="*/ 96 w 129"/>
                <a:gd name="T51" fmla="*/ 103 h 130"/>
                <a:gd name="T52" fmla="*/ 116 w 129"/>
                <a:gd name="T53" fmla="*/ 104 h 130"/>
                <a:gd name="T54" fmla="*/ 108 w 129"/>
                <a:gd name="T55" fmla="*/ 84 h 130"/>
                <a:gd name="T56" fmla="*/ 129 w 129"/>
                <a:gd name="T57"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9" h="130">
                  <a:moveTo>
                    <a:pt x="129" y="75"/>
                  </a:moveTo>
                  <a:cubicBezTo>
                    <a:pt x="129" y="71"/>
                    <a:pt x="126" y="68"/>
                    <a:pt x="119" y="64"/>
                  </a:cubicBezTo>
                  <a:cubicBezTo>
                    <a:pt x="126" y="60"/>
                    <a:pt x="129" y="56"/>
                    <a:pt x="128" y="53"/>
                  </a:cubicBezTo>
                  <a:cubicBezTo>
                    <a:pt x="127" y="48"/>
                    <a:pt x="118" y="45"/>
                    <a:pt x="103" y="45"/>
                  </a:cubicBezTo>
                  <a:cubicBezTo>
                    <a:pt x="111" y="33"/>
                    <a:pt x="114" y="23"/>
                    <a:pt x="111" y="20"/>
                  </a:cubicBezTo>
                  <a:cubicBezTo>
                    <a:pt x="108" y="17"/>
                    <a:pt x="101" y="18"/>
                    <a:pt x="93" y="23"/>
                  </a:cubicBezTo>
                  <a:cubicBezTo>
                    <a:pt x="93" y="13"/>
                    <a:pt x="92" y="6"/>
                    <a:pt x="88" y="5"/>
                  </a:cubicBezTo>
                  <a:cubicBezTo>
                    <a:pt x="84" y="3"/>
                    <a:pt x="79" y="8"/>
                    <a:pt x="72" y="16"/>
                  </a:cubicBezTo>
                  <a:cubicBezTo>
                    <a:pt x="69" y="6"/>
                    <a:pt x="65" y="0"/>
                    <a:pt x="61" y="1"/>
                  </a:cubicBezTo>
                  <a:cubicBezTo>
                    <a:pt x="57" y="1"/>
                    <a:pt x="53" y="6"/>
                    <a:pt x="51" y="15"/>
                  </a:cubicBezTo>
                  <a:cubicBezTo>
                    <a:pt x="45" y="8"/>
                    <a:pt x="39" y="5"/>
                    <a:pt x="36" y="7"/>
                  </a:cubicBezTo>
                  <a:cubicBezTo>
                    <a:pt x="32" y="9"/>
                    <a:pt x="31" y="17"/>
                    <a:pt x="33" y="28"/>
                  </a:cubicBezTo>
                  <a:cubicBezTo>
                    <a:pt x="23" y="24"/>
                    <a:pt x="16" y="23"/>
                    <a:pt x="13" y="26"/>
                  </a:cubicBezTo>
                  <a:cubicBezTo>
                    <a:pt x="10" y="30"/>
                    <a:pt x="13" y="38"/>
                    <a:pt x="21" y="47"/>
                  </a:cubicBezTo>
                  <a:cubicBezTo>
                    <a:pt x="9" y="48"/>
                    <a:pt x="1" y="51"/>
                    <a:pt x="0" y="56"/>
                  </a:cubicBezTo>
                  <a:cubicBezTo>
                    <a:pt x="0" y="59"/>
                    <a:pt x="3" y="63"/>
                    <a:pt x="10" y="67"/>
                  </a:cubicBezTo>
                  <a:cubicBezTo>
                    <a:pt x="4" y="70"/>
                    <a:pt x="0" y="74"/>
                    <a:pt x="1" y="78"/>
                  </a:cubicBezTo>
                  <a:cubicBezTo>
                    <a:pt x="2" y="83"/>
                    <a:pt x="11" y="85"/>
                    <a:pt x="26" y="86"/>
                  </a:cubicBezTo>
                  <a:cubicBezTo>
                    <a:pt x="18" y="98"/>
                    <a:pt x="15" y="107"/>
                    <a:pt x="18" y="111"/>
                  </a:cubicBezTo>
                  <a:cubicBezTo>
                    <a:pt x="21" y="114"/>
                    <a:pt x="28" y="112"/>
                    <a:pt x="36" y="108"/>
                  </a:cubicBezTo>
                  <a:cubicBezTo>
                    <a:pt x="36" y="118"/>
                    <a:pt x="37" y="124"/>
                    <a:pt x="41" y="126"/>
                  </a:cubicBezTo>
                  <a:cubicBezTo>
                    <a:pt x="45" y="127"/>
                    <a:pt x="51" y="123"/>
                    <a:pt x="57" y="115"/>
                  </a:cubicBezTo>
                  <a:cubicBezTo>
                    <a:pt x="60" y="125"/>
                    <a:pt x="64" y="130"/>
                    <a:pt x="69" y="130"/>
                  </a:cubicBezTo>
                  <a:cubicBezTo>
                    <a:pt x="72" y="130"/>
                    <a:pt x="76" y="124"/>
                    <a:pt x="78" y="116"/>
                  </a:cubicBezTo>
                  <a:cubicBezTo>
                    <a:pt x="84" y="122"/>
                    <a:pt x="90" y="125"/>
                    <a:pt x="93" y="124"/>
                  </a:cubicBezTo>
                  <a:cubicBezTo>
                    <a:pt x="97" y="122"/>
                    <a:pt x="98" y="114"/>
                    <a:pt x="96" y="103"/>
                  </a:cubicBezTo>
                  <a:cubicBezTo>
                    <a:pt x="106" y="107"/>
                    <a:pt x="114" y="108"/>
                    <a:pt x="116" y="104"/>
                  </a:cubicBezTo>
                  <a:cubicBezTo>
                    <a:pt x="119" y="101"/>
                    <a:pt x="116" y="93"/>
                    <a:pt x="108" y="84"/>
                  </a:cubicBezTo>
                  <a:cubicBezTo>
                    <a:pt x="120" y="82"/>
                    <a:pt x="128" y="79"/>
                    <a:pt x="129" y="7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7699248" y="1996440"/>
            <a:ext cx="3200400" cy="2194560"/>
          </a:xfrm>
        </p:spPr>
        <p:txBody>
          <a:bodyPr anchor="b">
            <a:normAutofit/>
          </a:bodyPr>
          <a:lstStyle>
            <a:lvl1pPr>
              <a:defRPr sz="3400"/>
            </a:lvl1pPr>
          </a:lstStyle>
          <a:p>
            <a:r>
              <a:rPr lang="en-US"/>
              <a:t>Click to edit Master title style</a:t>
            </a:r>
          </a:p>
        </p:txBody>
      </p:sp>
      <p:sp>
        <p:nvSpPr>
          <p:cNvPr id="3" name="Content Placeholder 2"/>
          <p:cNvSpPr>
            <a:spLocks noGrp="1"/>
          </p:cNvSpPr>
          <p:nvPr>
            <p:ph idx="1"/>
          </p:nvPr>
        </p:nvSpPr>
        <p:spPr>
          <a:xfrm>
            <a:off x="838200" y="838200"/>
            <a:ext cx="6400800" cy="51816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7697724" y="4258426"/>
            <a:ext cx="3203448" cy="1761373"/>
          </a:xfrm>
        </p:spPr>
        <p:txBody>
          <a:bodyPr/>
          <a:lstStyle>
            <a:lvl1pPr marL="0" indent="0">
              <a:spcBef>
                <a:spcPts val="10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Children, Young People and Families</a:t>
            </a:r>
          </a:p>
        </p:txBody>
      </p:sp>
      <p:sp>
        <p:nvSpPr>
          <p:cNvPr id="5" name="Date Placeholder 4"/>
          <p:cNvSpPr>
            <a:spLocks noGrp="1"/>
          </p:cNvSpPr>
          <p:nvPr>
            <p:ph type="dt" sz="half" idx="10"/>
          </p:nvPr>
        </p:nvSpPr>
        <p:spPr/>
        <p:txBody>
          <a:bodyPr/>
          <a:lstStyle/>
          <a:p>
            <a:fld id="{10A4EF1E-763C-49B4-B17B-F97011BFC2C2}" type="datetime1">
              <a:rPr lang="en-US" smtClean="0"/>
              <a:t>6/23/2023</a:t>
            </a:fld>
            <a:endParaRPr lang="en-US"/>
          </a:p>
        </p:txBody>
      </p:sp>
      <p:sp>
        <p:nvSpPr>
          <p:cNvPr id="7" name="Slide Number Placeholder 6"/>
          <p:cNvSpPr>
            <a:spLocks noGrp="1"/>
          </p:cNvSpPr>
          <p:nvPr>
            <p:ph type="sldNum" sz="quarter" idx="12"/>
          </p:nvPr>
        </p:nvSpPr>
        <p:spPr/>
        <p:txBody>
          <a:bodyPr/>
          <a:lstStyle/>
          <a:p>
            <a:fld id="{484FD59D-33F1-4A76-843D-E67207CAFE54}" type="slidenum">
              <a:rPr lang="en-US" smtClean="0"/>
              <a:t>‹#›</a:t>
            </a:fld>
            <a:endParaRPr lang="en-US"/>
          </a:p>
        </p:txBody>
      </p:sp>
    </p:spTree>
    <p:extLst>
      <p:ext uri="{BB962C8B-B14F-4D97-AF65-F5344CB8AC3E}">
        <p14:creationId xmlns:p14="http://schemas.microsoft.com/office/powerpoint/2010/main" val="2055366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1123612" y="4051301"/>
            <a:ext cx="965215" cy="2807461"/>
            <a:chOff x="11123612" y="4051301"/>
            <a:chExt cx="965215" cy="2807461"/>
          </a:xfrm>
        </p:grpSpPr>
        <p:sp>
          <p:nvSpPr>
            <p:cNvPr id="9" name="Freeform 44"/>
            <p:cNvSpPr>
              <a:spLocks/>
            </p:cNvSpPr>
            <p:nvPr/>
          </p:nvSpPr>
          <p:spPr bwMode="auto">
            <a:xfrm flipH="1">
              <a:off x="11669712" y="6858762"/>
              <a:ext cx="15875" cy="0"/>
            </a:xfrm>
            <a:custGeom>
              <a:avLst/>
              <a:gdLst>
                <a:gd name="T0" fmla="*/ 0 w 10"/>
                <a:gd name="T1" fmla="*/ 10 w 10"/>
                <a:gd name="T2" fmla="*/ 0 w 10"/>
              </a:gdLst>
              <a:ahLst/>
              <a:cxnLst>
                <a:cxn ang="0">
                  <a:pos x="T0" y="0"/>
                </a:cxn>
                <a:cxn ang="0">
                  <a:pos x="T1" y="0"/>
                </a:cxn>
                <a:cxn ang="0">
                  <a:pos x="T2" y="0"/>
                </a:cxn>
              </a:cxnLst>
              <a:rect l="0" t="0" r="r" b="b"/>
              <a:pathLst>
                <a:path w="10">
                  <a:moveTo>
                    <a:pt x="0" y="0"/>
                  </a:moveTo>
                  <a:lnTo>
                    <a:pt x="10" y="0"/>
                  </a:lnTo>
                  <a:lnTo>
                    <a:pt x="0" y="0"/>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Line 45"/>
            <p:cNvSpPr>
              <a:spLocks noChangeShapeType="1"/>
            </p:cNvSpPr>
            <p:nvPr/>
          </p:nvSpPr>
          <p:spPr bwMode="auto">
            <a:xfrm flipH="1">
              <a:off x="11669712" y="6858762"/>
              <a:ext cx="1587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46"/>
            <p:cNvSpPr>
              <a:spLocks/>
            </p:cNvSpPr>
            <p:nvPr/>
          </p:nvSpPr>
          <p:spPr bwMode="auto">
            <a:xfrm flipH="1">
              <a:off x="11647487" y="5031550"/>
              <a:ext cx="90488" cy="1827212"/>
            </a:xfrm>
            <a:custGeom>
              <a:avLst/>
              <a:gdLst>
                <a:gd name="T0" fmla="*/ 18 w 24"/>
                <a:gd name="T1" fmla="*/ 485 h 485"/>
                <a:gd name="T2" fmla="*/ 24 w 24"/>
                <a:gd name="T3" fmla="*/ 0 h 485"/>
                <a:gd name="T4" fmla="*/ 20 w 24"/>
                <a:gd name="T5" fmla="*/ 0 h 485"/>
                <a:gd name="T6" fmla="*/ 14 w 24"/>
                <a:gd name="T7" fmla="*/ 485 h 485"/>
              </a:gdLst>
              <a:ahLst/>
              <a:cxnLst>
                <a:cxn ang="0">
                  <a:pos x="T0" y="T1"/>
                </a:cxn>
                <a:cxn ang="0">
                  <a:pos x="T2" y="T3"/>
                </a:cxn>
                <a:cxn ang="0">
                  <a:pos x="T4" y="T5"/>
                </a:cxn>
                <a:cxn ang="0">
                  <a:pos x="T6" y="T7"/>
                </a:cxn>
              </a:cxnLst>
              <a:rect l="0" t="0" r="r" b="b"/>
              <a:pathLst>
                <a:path w="24" h="485">
                  <a:moveTo>
                    <a:pt x="18" y="485"/>
                  </a:moveTo>
                  <a:cubicBezTo>
                    <a:pt x="12" y="372"/>
                    <a:pt x="3" y="131"/>
                    <a:pt x="24" y="0"/>
                  </a:cubicBezTo>
                  <a:cubicBezTo>
                    <a:pt x="20" y="0"/>
                    <a:pt x="20" y="0"/>
                    <a:pt x="20" y="0"/>
                  </a:cubicBezTo>
                  <a:cubicBezTo>
                    <a:pt x="0" y="130"/>
                    <a:pt x="9" y="372"/>
                    <a:pt x="14" y="485"/>
                  </a:cubicBezTo>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7"/>
            <p:cNvSpPr>
              <a:spLocks/>
            </p:cNvSpPr>
            <p:nvPr/>
          </p:nvSpPr>
          <p:spPr bwMode="auto">
            <a:xfrm flipH="1">
              <a:off x="11123612" y="4545775"/>
              <a:ext cx="787400" cy="577850"/>
            </a:xfrm>
            <a:custGeom>
              <a:avLst/>
              <a:gdLst>
                <a:gd name="T0" fmla="*/ 36 w 174"/>
                <a:gd name="T1" fmla="*/ 3 h 129"/>
                <a:gd name="T2" fmla="*/ 81 w 174"/>
                <a:gd name="T3" fmla="*/ 30 h 129"/>
                <a:gd name="T4" fmla="*/ 130 w 174"/>
                <a:gd name="T5" fmla="*/ 32 h 129"/>
                <a:gd name="T6" fmla="*/ 55 w 174"/>
                <a:gd name="T7" fmla="*/ 120 h 129"/>
                <a:gd name="T8" fmla="*/ 6 w 174"/>
                <a:gd name="T9" fmla="*/ 66 h 129"/>
                <a:gd name="T10" fmla="*/ 36 w 174"/>
                <a:gd name="T11" fmla="*/ 3 h 129"/>
              </a:gdLst>
              <a:ahLst/>
              <a:cxnLst>
                <a:cxn ang="0">
                  <a:pos x="T0" y="T1"/>
                </a:cxn>
                <a:cxn ang="0">
                  <a:pos x="T2" y="T3"/>
                </a:cxn>
                <a:cxn ang="0">
                  <a:pos x="T4" y="T5"/>
                </a:cxn>
                <a:cxn ang="0">
                  <a:pos x="T6" y="T7"/>
                </a:cxn>
                <a:cxn ang="0">
                  <a:pos x="T8" y="T9"/>
                </a:cxn>
                <a:cxn ang="0">
                  <a:pos x="T10" y="T11"/>
                </a:cxn>
              </a:cxnLst>
              <a:rect l="0" t="0" r="r" b="b"/>
              <a:pathLst>
                <a:path w="174" h="129">
                  <a:moveTo>
                    <a:pt x="36" y="3"/>
                  </a:moveTo>
                  <a:cubicBezTo>
                    <a:pt x="61" y="0"/>
                    <a:pt x="75" y="12"/>
                    <a:pt x="81" y="30"/>
                  </a:cubicBezTo>
                  <a:cubicBezTo>
                    <a:pt x="101" y="21"/>
                    <a:pt x="122" y="23"/>
                    <a:pt x="130" y="32"/>
                  </a:cubicBezTo>
                  <a:cubicBezTo>
                    <a:pt x="174" y="81"/>
                    <a:pt x="89" y="129"/>
                    <a:pt x="55" y="120"/>
                  </a:cubicBezTo>
                  <a:cubicBezTo>
                    <a:pt x="40" y="121"/>
                    <a:pt x="12" y="91"/>
                    <a:pt x="6" y="66"/>
                  </a:cubicBezTo>
                  <a:cubicBezTo>
                    <a:pt x="0" y="34"/>
                    <a:pt x="21" y="5"/>
                    <a:pt x="36" y="3"/>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8"/>
            <p:cNvSpPr>
              <a:spLocks/>
            </p:cNvSpPr>
            <p:nvPr/>
          </p:nvSpPr>
          <p:spPr bwMode="auto">
            <a:xfrm flipH="1">
              <a:off x="11226800" y="4707700"/>
              <a:ext cx="762000" cy="460375"/>
            </a:xfrm>
            <a:custGeom>
              <a:avLst/>
              <a:gdLst>
                <a:gd name="T0" fmla="*/ 4 w 200"/>
                <a:gd name="T1" fmla="*/ 25 h 122"/>
                <a:gd name="T2" fmla="*/ 77 w 200"/>
                <a:gd name="T3" fmla="*/ 97 h 122"/>
                <a:gd name="T4" fmla="*/ 83 w 200"/>
                <a:gd name="T5" fmla="*/ 55 h 122"/>
                <a:gd name="T6" fmla="*/ 112 w 200"/>
                <a:gd name="T7" fmla="*/ 2 h 122"/>
                <a:gd name="T8" fmla="*/ 94 w 200"/>
                <a:gd name="T9" fmla="*/ 101 h 122"/>
                <a:gd name="T10" fmla="*/ 131 w 200"/>
                <a:gd name="T11" fmla="*/ 78 h 122"/>
                <a:gd name="T12" fmla="*/ 191 w 200"/>
                <a:gd name="T13" fmla="*/ 67 h 122"/>
                <a:gd name="T14" fmla="*/ 83 w 200"/>
                <a:gd name="T15" fmla="*/ 115 h 122"/>
                <a:gd name="T16" fmla="*/ 81 w 200"/>
                <a:gd name="T17" fmla="*/ 116 h 122"/>
                <a:gd name="T18" fmla="*/ 79 w 200"/>
                <a:gd name="T19" fmla="*/ 114 h 122"/>
                <a:gd name="T20" fmla="*/ 32 w 200"/>
                <a:gd name="T21" fmla="*/ 79 h 122"/>
                <a:gd name="T22" fmla="*/ 4 w 200"/>
                <a:gd name="T23" fmla="*/ 25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122">
                  <a:moveTo>
                    <a:pt x="4" y="25"/>
                  </a:moveTo>
                  <a:cubicBezTo>
                    <a:pt x="19" y="12"/>
                    <a:pt x="62" y="67"/>
                    <a:pt x="77" y="97"/>
                  </a:cubicBezTo>
                  <a:cubicBezTo>
                    <a:pt x="78" y="84"/>
                    <a:pt x="79" y="68"/>
                    <a:pt x="83" y="55"/>
                  </a:cubicBezTo>
                  <a:cubicBezTo>
                    <a:pt x="91" y="23"/>
                    <a:pt x="106" y="0"/>
                    <a:pt x="112" y="2"/>
                  </a:cubicBezTo>
                  <a:cubicBezTo>
                    <a:pt x="130" y="7"/>
                    <a:pt x="110" y="70"/>
                    <a:pt x="94" y="101"/>
                  </a:cubicBezTo>
                  <a:cubicBezTo>
                    <a:pt x="104" y="93"/>
                    <a:pt x="118" y="84"/>
                    <a:pt x="131" y="78"/>
                  </a:cubicBezTo>
                  <a:cubicBezTo>
                    <a:pt x="161" y="64"/>
                    <a:pt x="189" y="62"/>
                    <a:pt x="191" y="67"/>
                  </a:cubicBezTo>
                  <a:cubicBezTo>
                    <a:pt x="200" y="90"/>
                    <a:pt x="97" y="122"/>
                    <a:pt x="83" y="115"/>
                  </a:cubicBezTo>
                  <a:cubicBezTo>
                    <a:pt x="82" y="116"/>
                    <a:pt x="82" y="116"/>
                    <a:pt x="81" y="116"/>
                  </a:cubicBezTo>
                  <a:cubicBezTo>
                    <a:pt x="80" y="116"/>
                    <a:pt x="80" y="115"/>
                    <a:pt x="79" y="114"/>
                  </a:cubicBezTo>
                  <a:cubicBezTo>
                    <a:pt x="71" y="112"/>
                    <a:pt x="47" y="95"/>
                    <a:pt x="32" y="79"/>
                  </a:cubicBezTo>
                  <a:cubicBezTo>
                    <a:pt x="10" y="54"/>
                    <a:pt x="0" y="29"/>
                    <a:pt x="4" y="25"/>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9"/>
            <p:cNvSpPr>
              <a:spLocks/>
            </p:cNvSpPr>
            <p:nvPr/>
          </p:nvSpPr>
          <p:spPr bwMode="auto">
            <a:xfrm flipH="1">
              <a:off x="11399837" y="6011037"/>
              <a:ext cx="604838" cy="466725"/>
            </a:xfrm>
            <a:custGeom>
              <a:avLst/>
              <a:gdLst>
                <a:gd name="T0" fmla="*/ 28 w 159"/>
                <a:gd name="T1" fmla="*/ 9 h 124"/>
                <a:gd name="T2" fmla="*/ 82 w 159"/>
                <a:gd name="T3" fmla="*/ 89 h 124"/>
                <a:gd name="T4" fmla="*/ 159 w 159"/>
                <a:gd name="T5" fmla="*/ 30 h 124"/>
                <a:gd name="T6" fmla="*/ 79 w 159"/>
                <a:gd name="T7" fmla="*/ 107 h 124"/>
                <a:gd name="T8" fmla="*/ 78 w 159"/>
                <a:gd name="T9" fmla="*/ 109 h 124"/>
                <a:gd name="T10" fmla="*/ 28 w 159"/>
                <a:gd name="T11" fmla="*/ 9 h 124"/>
              </a:gdLst>
              <a:ahLst/>
              <a:cxnLst>
                <a:cxn ang="0">
                  <a:pos x="T0" y="T1"/>
                </a:cxn>
                <a:cxn ang="0">
                  <a:pos x="T2" y="T3"/>
                </a:cxn>
                <a:cxn ang="0">
                  <a:pos x="T4" y="T5"/>
                </a:cxn>
                <a:cxn ang="0">
                  <a:pos x="T6" y="T7"/>
                </a:cxn>
                <a:cxn ang="0">
                  <a:pos x="T8" y="T9"/>
                </a:cxn>
                <a:cxn ang="0">
                  <a:pos x="T10" y="T11"/>
                </a:cxn>
              </a:cxnLst>
              <a:rect l="0" t="0" r="r" b="b"/>
              <a:pathLst>
                <a:path w="159" h="124">
                  <a:moveTo>
                    <a:pt x="28" y="9"/>
                  </a:moveTo>
                  <a:cubicBezTo>
                    <a:pt x="49" y="16"/>
                    <a:pt x="79" y="60"/>
                    <a:pt x="82" y="89"/>
                  </a:cubicBezTo>
                  <a:cubicBezTo>
                    <a:pt x="102" y="59"/>
                    <a:pt x="159" y="8"/>
                    <a:pt x="159" y="30"/>
                  </a:cubicBezTo>
                  <a:cubicBezTo>
                    <a:pt x="158" y="59"/>
                    <a:pt x="105" y="116"/>
                    <a:pt x="79" y="107"/>
                  </a:cubicBezTo>
                  <a:cubicBezTo>
                    <a:pt x="78" y="108"/>
                    <a:pt x="78" y="108"/>
                    <a:pt x="78" y="109"/>
                  </a:cubicBezTo>
                  <a:cubicBezTo>
                    <a:pt x="65" y="124"/>
                    <a:pt x="0" y="0"/>
                    <a:pt x="28" y="9"/>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
            <p:cNvSpPr>
              <a:spLocks/>
            </p:cNvSpPr>
            <p:nvPr/>
          </p:nvSpPr>
          <p:spPr bwMode="auto">
            <a:xfrm flipH="1">
              <a:off x="11902162" y="4590615"/>
              <a:ext cx="88900" cy="76200"/>
            </a:xfrm>
            <a:custGeom>
              <a:avLst/>
              <a:gdLst>
                <a:gd name="T0" fmla="*/ 16 w 36"/>
                <a:gd name="T1" fmla="*/ 0 h 31"/>
                <a:gd name="T2" fmla="*/ 6 w 36"/>
                <a:gd name="T3" fmla="*/ 4 h 31"/>
                <a:gd name="T4" fmla="*/ 8 w 36"/>
                <a:gd name="T5" fmla="*/ 26 h 31"/>
                <a:gd name="T6" fmla="*/ 20 w 36"/>
                <a:gd name="T7" fmla="*/ 31 h 31"/>
                <a:gd name="T8" fmla="*/ 30 w 36"/>
                <a:gd name="T9" fmla="*/ 27 h 31"/>
                <a:gd name="T10" fmla="*/ 28 w 36"/>
                <a:gd name="T11" fmla="*/ 5 h 31"/>
                <a:gd name="T12" fmla="*/ 16 w 36"/>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36" h="31">
                  <a:moveTo>
                    <a:pt x="16" y="0"/>
                  </a:moveTo>
                  <a:cubicBezTo>
                    <a:pt x="12" y="0"/>
                    <a:pt x="9" y="1"/>
                    <a:pt x="6" y="4"/>
                  </a:cubicBezTo>
                  <a:cubicBezTo>
                    <a:pt x="0" y="9"/>
                    <a:pt x="1" y="19"/>
                    <a:pt x="8" y="26"/>
                  </a:cubicBezTo>
                  <a:cubicBezTo>
                    <a:pt x="11" y="29"/>
                    <a:pt x="16" y="31"/>
                    <a:pt x="20" y="31"/>
                  </a:cubicBezTo>
                  <a:cubicBezTo>
                    <a:pt x="24" y="31"/>
                    <a:pt x="27" y="30"/>
                    <a:pt x="30" y="27"/>
                  </a:cubicBezTo>
                  <a:cubicBezTo>
                    <a:pt x="36" y="21"/>
                    <a:pt x="35" y="11"/>
                    <a:pt x="28" y="5"/>
                  </a:cubicBezTo>
                  <a:cubicBezTo>
                    <a:pt x="25" y="1"/>
                    <a:pt x="20" y="0"/>
                    <a:pt x="16" y="0"/>
                  </a:cubicBezTo>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6"/>
            <p:cNvSpPr>
              <a:spLocks/>
            </p:cNvSpPr>
            <p:nvPr/>
          </p:nvSpPr>
          <p:spPr bwMode="auto">
            <a:xfrm flipH="1">
              <a:off x="11963414" y="4051301"/>
              <a:ext cx="125413" cy="125412"/>
            </a:xfrm>
            <a:custGeom>
              <a:avLst/>
              <a:gdLst>
                <a:gd name="T0" fmla="*/ 51 w 51"/>
                <a:gd name="T1" fmla="*/ 25 h 51"/>
                <a:gd name="T2" fmla="*/ 42 w 51"/>
                <a:gd name="T3" fmla="*/ 20 h 51"/>
                <a:gd name="T4" fmla="*/ 46 w 51"/>
                <a:gd name="T5" fmla="*/ 11 h 51"/>
                <a:gd name="T6" fmla="*/ 39 w 51"/>
                <a:gd name="T7" fmla="*/ 11 h 51"/>
                <a:gd name="T8" fmla="*/ 38 w 51"/>
                <a:gd name="T9" fmla="*/ 4 h 51"/>
                <a:gd name="T10" fmla="*/ 32 w 51"/>
                <a:gd name="T11" fmla="*/ 7 h 51"/>
                <a:gd name="T12" fmla="*/ 28 w 51"/>
                <a:gd name="T13" fmla="*/ 0 h 51"/>
                <a:gd name="T14" fmla="*/ 23 w 51"/>
                <a:gd name="T15" fmla="*/ 5 h 51"/>
                <a:gd name="T16" fmla="*/ 18 w 51"/>
                <a:gd name="T17" fmla="*/ 1 h 51"/>
                <a:gd name="T18" fmla="*/ 16 w 51"/>
                <a:gd name="T19" fmla="*/ 9 h 51"/>
                <a:gd name="T20" fmla="*/ 8 w 51"/>
                <a:gd name="T21" fmla="*/ 7 h 51"/>
                <a:gd name="T22" fmla="*/ 10 w 51"/>
                <a:gd name="T23" fmla="*/ 16 h 51"/>
                <a:gd name="T24" fmla="*/ 1 w 51"/>
                <a:gd name="T25" fmla="*/ 18 h 51"/>
                <a:gd name="T26" fmla="*/ 4 w 51"/>
                <a:gd name="T27" fmla="*/ 22 h 51"/>
                <a:gd name="T28" fmla="*/ 0 w 51"/>
                <a:gd name="T29" fmla="*/ 26 h 51"/>
                <a:gd name="T30" fmla="*/ 9 w 51"/>
                <a:gd name="T31" fmla="*/ 31 h 51"/>
                <a:gd name="T32" fmla="*/ 4 w 51"/>
                <a:gd name="T33" fmla="*/ 40 h 51"/>
                <a:gd name="T34" fmla="*/ 12 w 51"/>
                <a:gd name="T35" fmla="*/ 40 h 51"/>
                <a:gd name="T36" fmla="*/ 12 w 51"/>
                <a:gd name="T37" fmla="*/ 47 h 51"/>
                <a:gd name="T38" fmla="*/ 19 w 51"/>
                <a:gd name="T39" fmla="*/ 44 h 51"/>
                <a:gd name="T40" fmla="*/ 22 w 51"/>
                <a:gd name="T41" fmla="*/ 51 h 51"/>
                <a:gd name="T42" fmla="*/ 27 w 51"/>
                <a:gd name="T43" fmla="*/ 46 h 51"/>
                <a:gd name="T44" fmla="*/ 32 w 51"/>
                <a:gd name="T45" fmla="*/ 50 h 51"/>
                <a:gd name="T46" fmla="*/ 35 w 51"/>
                <a:gd name="T47" fmla="*/ 42 h 51"/>
                <a:gd name="T48" fmla="*/ 43 w 51"/>
                <a:gd name="T49" fmla="*/ 44 h 51"/>
                <a:gd name="T50" fmla="*/ 41 w 51"/>
                <a:gd name="T51" fmla="*/ 36 h 51"/>
                <a:gd name="T52" fmla="*/ 49 w 51"/>
                <a:gd name="T53" fmla="*/ 34 h 51"/>
                <a:gd name="T54" fmla="*/ 46 w 51"/>
                <a:gd name="T55" fmla="*/ 29 h 51"/>
                <a:gd name="T56" fmla="*/ 51 w 51"/>
                <a:gd name="T57" fmla="*/ 2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51">
                  <a:moveTo>
                    <a:pt x="51" y="25"/>
                  </a:moveTo>
                  <a:cubicBezTo>
                    <a:pt x="51" y="23"/>
                    <a:pt x="47" y="21"/>
                    <a:pt x="42" y="20"/>
                  </a:cubicBezTo>
                  <a:cubicBezTo>
                    <a:pt x="45" y="16"/>
                    <a:pt x="47" y="13"/>
                    <a:pt x="46" y="11"/>
                  </a:cubicBezTo>
                  <a:cubicBezTo>
                    <a:pt x="45" y="10"/>
                    <a:pt x="42" y="10"/>
                    <a:pt x="39" y="11"/>
                  </a:cubicBezTo>
                  <a:cubicBezTo>
                    <a:pt x="40" y="7"/>
                    <a:pt x="40" y="5"/>
                    <a:pt x="38" y="4"/>
                  </a:cubicBezTo>
                  <a:cubicBezTo>
                    <a:pt x="37" y="3"/>
                    <a:pt x="34" y="4"/>
                    <a:pt x="32" y="7"/>
                  </a:cubicBezTo>
                  <a:cubicBezTo>
                    <a:pt x="31" y="3"/>
                    <a:pt x="30" y="1"/>
                    <a:pt x="28" y="0"/>
                  </a:cubicBezTo>
                  <a:cubicBezTo>
                    <a:pt x="26" y="0"/>
                    <a:pt x="25" y="2"/>
                    <a:pt x="23" y="5"/>
                  </a:cubicBezTo>
                  <a:cubicBezTo>
                    <a:pt x="21" y="2"/>
                    <a:pt x="20" y="1"/>
                    <a:pt x="18" y="1"/>
                  </a:cubicBezTo>
                  <a:cubicBezTo>
                    <a:pt x="16" y="2"/>
                    <a:pt x="16" y="5"/>
                    <a:pt x="16" y="9"/>
                  </a:cubicBezTo>
                  <a:cubicBezTo>
                    <a:pt x="12" y="7"/>
                    <a:pt x="9" y="6"/>
                    <a:pt x="8" y="7"/>
                  </a:cubicBezTo>
                  <a:cubicBezTo>
                    <a:pt x="7" y="8"/>
                    <a:pt x="7" y="12"/>
                    <a:pt x="10" y="16"/>
                  </a:cubicBezTo>
                  <a:cubicBezTo>
                    <a:pt x="5" y="15"/>
                    <a:pt x="2" y="16"/>
                    <a:pt x="1" y="18"/>
                  </a:cubicBezTo>
                  <a:cubicBezTo>
                    <a:pt x="1" y="19"/>
                    <a:pt x="2" y="21"/>
                    <a:pt x="4" y="22"/>
                  </a:cubicBezTo>
                  <a:cubicBezTo>
                    <a:pt x="1" y="24"/>
                    <a:pt x="0" y="25"/>
                    <a:pt x="0" y="26"/>
                  </a:cubicBezTo>
                  <a:cubicBezTo>
                    <a:pt x="0" y="28"/>
                    <a:pt x="3" y="30"/>
                    <a:pt x="9" y="31"/>
                  </a:cubicBezTo>
                  <a:cubicBezTo>
                    <a:pt x="5" y="35"/>
                    <a:pt x="3" y="38"/>
                    <a:pt x="4" y="40"/>
                  </a:cubicBezTo>
                  <a:cubicBezTo>
                    <a:pt x="5" y="41"/>
                    <a:pt x="8" y="41"/>
                    <a:pt x="12" y="40"/>
                  </a:cubicBezTo>
                  <a:cubicBezTo>
                    <a:pt x="11" y="44"/>
                    <a:pt x="11" y="47"/>
                    <a:pt x="12" y="47"/>
                  </a:cubicBezTo>
                  <a:cubicBezTo>
                    <a:pt x="13" y="48"/>
                    <a:pt x="16" y="47"/>
                    <a:pt x="19" y="44"/>
                  </a:cubicBezTo>
                  <a:cubicBezTo>
                    <a:pt x="20" y="48"/>
                    <a:pt x="21" y="51"/>
                    <a:pt x="22" y="51"/>
                  </a:cubicBezTo>
                  <a:cubicBezTo>
                    <a:pt x="24" y="51"/>
                    <a:pt x="26" y="49"/>
                    <a:pt x="27" y="46"/>
                  </a:cubicBezTo>
                  <a:cubicBezTo>
                    <a:pt x="29" y="49"/>
                    <a:pt x="31" y="50"/>
                    <a:pt x="32" y="50"/>
                  </a:cubicBezTo>
                  <a:cubicBezTo>
                    <a:pt x="34" y="49"/>
                    <a:pt x="35" y="47"/>
                    <a:pt x="35" y="42"/>
                  </a:cubicBezTo>
                  <a:cubicBezTo>
                    <a:pt x="38" y="44"/>
                    <a:pt x="41" y="45"/>
                    <a:pt x="43" y="44"/>
                  </a:cubicBezTo>
                  <a:cubicBezTo>
                    <a:pt x="44" y="43"/>
                    <a:pt x="43" y="40"/>
                    <a:pt x="41" y="36"/>
                  </a:cubicBezTo>
                  <a:cubicBezTo>
                    <a:pt x="46" y="36"/>
                    <a:pt x="49" y="35"/>
                    <a:pt x="49" y="34"/>
                  </a:cubicBezTo>
                  <a:cubicBezTo>
                    <a:pt x="50" y="32"/>
                    <a:pt x="49" y="31"/>
                    <a:pt x="46" y="29"/>
                  </a:cubicBezTo>
                  <a:cubicBezTo>
                    <a:pt x="49" y="28"/>
                    <a:pt x="51" y="26"/>
                    <a:pt x="51" y="25"/>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auto">
            <a:xfrm flipH="1">
              <a:off x="11836637" y="5670550"/>
              <a:ext cx="154425" cy="154425"/>
            </a:xfrm>
            <a:custGeom>
              <a:avLst/>
              <a:gdLst>
                <a:gd name="T0" fmla="*/ 129 w 129"/>
                <a:gd name="T1" fmla="*/ 75 h 130"/>
                <a:gd name="T2" fmla="*/ 119 w 129"/>
                <a:gd name="T3" fmla="*/ 64 h 130"/>
                <a:gd name="T4" fmla="*/ 128 w 129"/>
                <a:gd name="T5" fmla="*/ 53 h 130"/>
                <a:gd name="T6" fmla="*/ 103 w 129"/>
                <a:gd name="T7" fmla="*/ 45 h 130"/>
                <a:gd name="T8" fmla="*/ 111 w 129"/>
                <a:gd name="T9" fmla="*/ 20 h 130"/>
                <a:gd name="T10" fmla="*/ 93 w 129"/>
                <a:gd name="T11" fmla="*/ 23 h 130"/>
                <a:gd name="T12" fmla="*/ 88 w 129"/>
                <a:gd name="T13" fmla="*/ 5 h 130"/>
                <a:gd name="T14" fmla="*/ 72 w 129"/>
                <a:gd name="T15" fmla="*/ 16 h 130"/>
                <a:gd name="T16" fmla="*/ 61 w 129"/>
                <a:gd name="T17" fmla="*/ 1 h 130"/>
                <a:gd name="T18" fmla="*/ 51 w 129"/>
                <a:gd name="T19" fmla="*/ 15 h 130"/>
                <a:gd name="T20" fmla="*/ 36 w 129"/>
                <a:gd name="T21" fmla="*/ 7 h 130"/>
                <a:gd name="T22" fmla="*/ 33 w 129"/>
                <a:gd name="T23" fmla="*/ 28 h 130"/>
                <a:gd name="T24" fmla="*/ 13 w 129"/>
                <a:gd name="T25" fmla="*/ 26 h 130"/>
                <a:gd name="T26" fmla="*/ 21 w 129"/>
                <a:gd name="T27" fmla="*/ 47 h 130"/>
                <a:gd name="T28" fmla="*/ 0 w 129"/>
                <a:gd name="T29" fmla="*/ 56 h 130"/>
                <a:gd name="T30" fmla="*/ 10 w 129"/>
                <a:gd name="T31" fmla="*/ 67 h 130"/>
                <a:gd name="T32" fmla="*/ 1 w 129"/>
                <a:gd name="T33" fmla="*/ 78 h 130"/>
                <a:gd name="T34" fmla="*/ 26 w 129"/>
                <a:gd name="T35" fmla="*/ 86 h 130"/>
                <a:gd name="T36" fmla="*/ 18 w 129"/>
                <a:gd name="T37" fmla="*/ 111 h 130"/>
                <a:gd name="T38" fmla="*/ 36 w 129"/>
                <a:gd name="T39" fmla="*/ 108 h 130"/>
                <a:gd name="T40" fmla="*/ 41 w 129"/>
                <a:gd name="T41" fmla="*/ 126 h 130"/>
                <a:gd name="T42" fmla="*/ 57 w 129"/>
                <a:gd name="T43" fmla="*/ 115 h 130"/>
                <a:gd name="T44" fmla="*/ 69 w 129"/>
                <a:gd name="T45" fmla="*/ 130 h 130"/>
                <a:gd name="T46" fmla="*/ 78 w 129"/>
                <a:gd name="T47" fmla="*/ 116 h 130"/>
                <a:gd name="T48" fmla="*/ 93 w 129"/>
                <a:gd name="T49" fmla="*/ 124 h 130"/>
                <a:gd name="T50" fmla="*/ 96 w 129"/>
                <a:gd name="T51" fmla="*/ 103 h 130"/>
                <a:gd name="T52" fmla="*/ 116 w 129"/>
                <a:gd name="T53" fmla="*/ 104 h 130"/>
                <a:gd name="T54" fmla="*/ 108 w 129"/>
                <a:gd name="T55" fmla="*/ 84 h 130"/>
                <a:gd name="T56" fmla="*/ 129 w 129"/>
                <a:gd name="T57"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9" h="130">
                  <a:moveTo>
                    <a:pt x="129" y="75"/>
                  </a:moveTo>
                  <a:cubicBezTo>
                    <a:pt x="129" y="71"/>
                    <a:pt x="126" y="68"/>
                    <a:pt x="119" y="64"/>
                  </a:cubicBezTo>
                  <a:cubicBezTo>
                    <a:pt x="126" y="60"/>
                    <a:pt x="129" y="56"/>
                    <a:pt x="128" y="53"/>
                  </a:cubicBezTo>
                  <a:cubicBezTo>
                    <a:pt x="127" y="48"/>
                    <a:pt x="118" y="45"/>
                    <a:pt x="103" y="45"/>
                  </a:cubicBezTo>
                  <a:cubicBezTo>
                    <a:pt x="111" y="33"/>
                    <a:pt x="114" y="23"/>
                    <a:pt x="111" y="20"/>
                  </a:cubicBezTo>
                  <a:cubicBezTo>
                    <a:pt x="108" y="17"/>
                    <a:pt x="101" y="18"/>
                    <a:pt x="93" y="23"/>
                  </a:cubicBezTo>
                  <a:cubicBezTo>
                    <a:pt x="93" y="13"/>
                    <a:pt x="92" y="6"/>
                    <a:pt x="88" y="5"/>
                  </a:cubicBezTo>
                  <a:cubicBezTo>
                    <a:pt x="84" y="3"/>
                    <a:pt x="79" y="8"/>
                    <a:pt x="72" y="16"/>
                  </a:cubicBezTo>
                  <a:cubicBezTo>
                    <a:pt x="69" y="6"/>
                    <a:pt x="65" y="0"/>
                    <a:pt x="61" y="1"/>
                  </a:cubicBezTo>
                  <a:cubicBezTo>
                    <a:pt x="57" y="1"/>
                    <a:pt x="53" y="6"/>
                    <a:pt x="51" y="15"/>
                  </a:cubicBezTo>
                  <a:cubicBezTo>
                    <a:pt x="45" y="8"/>
                    <a:pt x="39" y="5"/>
                    <a:pt x="36" y="7"/>
                  </a:cubicBezTo>
                  <a:cubicBezTo>
                    <a:pt x="32" y="9"/>
                    <a:pt x="31" y="17"/>
                    <a:pt x="33" y="28"/>
                  </a:cubicBezTo>
                  <a:cubicBezTo>
                    <a:pt x="23" y="24"/>
                    <a:pt x="16" y="23"/>
                    <a:pt x="13" y="26"/>
                  </a:cubicBezTo>
                  <a:cubicBezTo>
                    <a:pt x="10" y="30"/>
                    <a:pt x="13" y="38"/>
                    <a:pt x="21" y="47"/>
                  </a:cubicBezTo>
                  <a:cubicBezTo>
                    <a:pt x="9" y="48"/>
                    <a:pt x="1" y="51"/>
                    <a:pt x="0" y="56"/>
                  </a:cubicBezTo>
                  <a:cubicBezTo>
                    <a:pt x="0" y="59"/>
                    <a:pt x="3" y="63"/>
                    <a:pt x="10" y="67"/>
                  </a:cubicBezTo>
                  <a:cubicBezTo>
                    <a:pt x="4" y="70"/>
                    <a:pt x="0" y="74"/>
                    <a:pt x="1" y="78"/>
                  </a:cubicBezTo>
                  <a:cubicBezTo>
                    <a:pt x="2" y="83"/>
                    <a:pt x="11" y="85"/>
                    <a:pt x="26" y="86"/>
                  </a:cubicBezTo>
                  <a:cubicBezTo>
                    <a:pt x="18" y="98"/>
                    <a:pt x="15" y="107"/>
                    <a:pt x="18" y="111"/>
                  </a:cubicBezTo>
                  <a:cubicBezTo>
                    <a:pt x="21" y="114"/>
                    <a:pt x="28" y="112"/>
                    <a:pt x="36" y="108"/>
                  </a:cubicBezTo>
                  <a:cubicBezTo>
                    <a:pt x="36" y="118"/>
                    <a:pt x="37" y="124"/>
                    <a:pt x="41" y="126"/>
                  </a:cubicBezTo>
                  <a:cubicBezTo>
                    <a:pt x="45" y="127"/>
                    <a:pt x="51" y="123"/>
                    <a:pt x="57" y="115"/>
                  </a:cubicBezTo>
                  <a:cubicBezTo>
                    <a:pt x="60" y="125"/>
                    <a:pt x="64" y="130"/>
                    <a:pt x="69" y="130"/>
                  </a:cubicBezTo>
                  <a:cubicBezTo>
                    <a:pt x="72" y="130"/>
                    <a:pt x="76" y="124"/>
                    <a:pt x="78" y="116"/>
                  </a:cubicBezTo>
                  <a:cubicBezTo>
                    <a:pt x="84" y="122"/>
                    <a:pt x="90" y="125"/>
                    <a:pt x="93" y="124"/>
                  </a:cubicBezTo>
                  <a:cubicBezTo>
                    <a:pt x="97" y="122"/>
                    <a:pt x="98" y="114"/>
                    <a:pt x="96" y="103"/>
                  </a:cubicBezTo>
                  <a:cubicBezTo>
                    <a:pt x="106" y="107"/>
                    <a:pt x="114" y="108"/>
                    <a:pt x="116" y="104"/>
                  </a:cubicBezTo>
                  <a:cubicBezTo>
                    <a:pt x="119" y="101"/>
                    <a:pt x="116" y="93"/>
                    <a:pt x="108" y="84"/>
                  </a:cubicBezTo>
                  <a:cubicBezTo>
                    <a:pt x="120" y="82"/>
                    <a:pt x="128" y="79"/>
                    <a:pt x="129" y="7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7699248" y="1993392"/>
            <a:ext cx="3200400" cy="2194560"/>
          </a:xfrm>
        </p:spPr>
        <p:txBody>
          <a:bodyPr anchor="b">
            <a:normAutofit/>
          </a:bodyPr>
          <a:lstStyle>
            <a:lvl1pPr>
              <a:defRPr sz="3400"/>
            </a:lvl1pPr>
          </a:lstStyle>
          <a:p>
            <a:r>
              <a:rPr lang="en-US"/>
              <a:t>Click to edit Master title style</a:t>
            </a:r>
          </a:p>
        </p:txBody>
      </p:sp>
      <p:sp>
        <p:nvSpPr>
          <p:cNvPr id="3" name="Picture Placeholder 2" title="An empty placeholder to add an image. Click on the placeholder and select the image that you wish to add"/>
          <p:cNvSpPr>
            <a:spLocks noGrp="1"/>
          </p:cNvSpPr>
          <p:nvPr>
            <p:ph type="pic" idx="1"/>
          </p:nvPr>
        </p:nvSpPr>
        <p:spPr>
          <a:xfrm>
            <a:off x="838198" y="838200"/>
            <a:ext cx="6400800" cy="5181600"/>
          </a:xfrm>
          <a:solidFill>
            <a:schemeClr val="bg2">
              <a:lumMod val="90000"/>
            </a:schemeClr>
          </a:solidFill>
          <a:ln w="76200">
            <a:solidFill>
              <a:schemeClr val="bg1"/>
            </a:solidFill>
            <a:miter lim="800000"/>
          </a:ln>
        </p:spPr>
        <p:txBody>
          <a:bodyPr tIns="36576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7699248" y="4255008"/>
            <a:ext cx="3200400" cy="1764792"/>
          </a:xfrm>
        </p:spPr>
        <p:txBody>
          <a:bodyPr/>
          <a:lstStyle>
            <a:lvl1pPr marL="0" indent="0">
              <a:spcBef>
                <a:spcPts val="10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Children, Young People and Families</a:t>
            </a:r>
          </a:p>
        </p:txBody>
      </p:sp>
      <p:sp>
        <p:nvSpPr>
          <p:cNvPr id="5" name="Date Placeholder 4"/>
          <p:cNvSpPr>
            <a:spLocks noGrp="1"/>
          </p:cNvSpPr>
          <p:nvPr>
            <p:ph type="dt" sz="half" idx="10"/>
          </p:nvPr>
        </p:nvSpPr>
        <p:spPr/>
        <p:txBody>
          <a:bodyPr/>
          <a:lstStyle/>
          <a:p>
            <a:fld id="{F0800FDC-A43D-4B5A-B091-F5339D0144BE}" type="datetime1">
              <a:rPr lang="en-US" smtClean="0"/>
              <a:t>6/23/2023</a:t>
            </a:fld>
            <a:endParaRPr lang="en-US"/>
          </a:p>
        </p:txBody>
      </p:sp>
      <p:sp>
        <p:nvSpPr>
          <p:cNvPr id="7" name="Slide Number Placeholder 6"/>
          <p:cNvSpPr>
            <a:spLocks noGrp="1"/>
          </p:cNvSpPr>
          <p:nvPr>
            <p:ph type="sldNum" sz="quarter" idx="12"/>
          </p:nvPr>
        </p:nvSpPr>
        <p:spPr/>
        <p:txBody>
          <a:bodyPr/>
          <a:lstStyle/>
          <a:p>
            <a:fld id="{484FD59D-33F1-4A76-843D-E67207CAFE54}" type="slidenum">
              <a:rPr lang="en-US" smtClean="0"/>
              <a:t>‹#›</a:t>
            </a:fld>
            <a:endParaRPr lang="en-US"/>
          </a:p>
        </p:txBody>
      </p:sp>
    </p:spTree>
    <p:extLst>
      <p:ext uri="{BB962C8B-B14F-4D97-AF65-F5344CB8AC3E}">
        <p14:creationId xmlns:p14="http://schemas.microsoft.com/office/powerpoint/2010/main" val="1063148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a:t>Children, Young People and Families</a:t>
            </a:r>
          </a:p>
        </p:txBody>
      </p:sp>
      <p:sp>
        <p:nvSpPr>
          <p:cNvPr id="4" name="Date Placeholder 3"/>
          <p:cNvSpPr>
            <a:spLocks noGrp="1"/>
          </p:cNvSpPr>
          <p:nvPr>
            <p:ph type="dt" sz="half" idx="10"/>
          </p:nvPr>
        </p:nvSpPr>
        <p:spPr/>
        <p:txBody>
          <a:bodyPr/>
          <a:lstStyle/>
          <a:p>
            <a:fld id="{C448038D-A533-4232-9027-FA76A8648FFE}" type="datetime1">
              <a:rPr lang="en-US" smtClean="0"/>
              <a:t>6/23/2023</a:t>
            </a:fld>
            <a:endParaRPr lang="en-US"/>
          </a:p>
        </p:txBody>
      </p:sp>
      <p:sp>
        <p:nvSpPr>
          <p:cNvPr id="6" name="Slide Number Placeholder 5"/>
          <p:cNvSpPr>
            <a:spLocks noGrp="1"/>
          </p:cNvSpPr>
          <p:nvPr>
            <p:ph type="sldNum" sz="quarter" idx="12"/>
          </p:nvPr>
        </p:nvSpPr>
        <p:spPr/>
        <p:txBody>
          <a:bodyPr/>
          <a:lstStyle/>
          <a:p>
            <a:fld id="{484FD59D-33F1-4A76-843D-E67207CAFE54}" type="slidenum">
              <a:rPr lang="en-US" smtClean="0"/>
              <a:t>‹#›</a:t>
            </a:fld>
            <a:endParaRPr lang="en-US"/>
          </a:p>
        </p:txBody>
      </p:sp>
    </p:spTree>
    <p:extLst>
      <p:ext uri="{BB962C8B-B14F-4D97-AF65-F5344CB8AC3E}">
        <p14:creationId xmlns:p14="http://schemas.microsoft.com/office/powerpoint/2010/main" val="1336782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2080" y="567651"/>
            <a:ext cx="1645920" cy="5452149"/>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1524000" y="567652"/>
            <a:ext cx="7315200" cy="545214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p>
            <a:r>
              <a:rPr lang="en-US"/>
              <a:t>Children, Young People and Families</a:t>
            </a:r>
          </a:p>
        </p:txBody>
      </p:sp>
      <p:sp>
        <p:nvSpPr>
          <p:cNvPr id="4" name="Date Placeholder 3"/>
          <p:cNvSpPr>
            <a:spLocks noGrp="1"/>
          </p:cNvSpPr>
          <p:nvPr>
            <p:ph type="dt" sz="half" idx="10"/>
          </p:nvPr>
        </p:nvSpPr>
        <p:spPr/>
        <p:txBody>
          <a:bodyPr/>
          <a:lstStyle/>
          <a:p>
            <a:fld id="{D8FA6684-D08A-4996-B2B7-9E8AD2F23263}" type="datetime1">
              <a:rPr lang="en-US" smtClean="0"/>
              <a:t>6/23/2023</a:t>
            </a:fld>
            <a:endParaRPr lang="en-US"/>
          </a:p>
        </p:txBody>
      </p:sp>
      <p:sp>
        <p:nvSpPr>
          <p:cNvPr id="6" name="Slide Number Placeholder 5"/>
          <p:cNvSpPr>
            <a:spLocks noGrp="1"/>
          </p:cNvSpPr>
          <p:nvPr>
            <p:ph type="sldNum" sz="quarter" idx="12"/>
          </p:nvPr>
        </p:nvSpPr>
        <p:spPr/>
        <p:txBody>
          <a:bodyPr/>
          <a:lstStyle/>
          <a:p>
            <a:fld id="{484FD59D-33F1-4A76-843D-E67207CAFE54}" type="slidenum">
              <a:rPr lang="en-US" smtClean="0"/>
              <a:t>‹#›</a:t>
            </a:fld>
            <a:endParaRPr lang="en-US"/>
          </a:p>
        </p:txBody>
      </p:sp>
    </p:spTree>
    <p:extLst>
      <p:ext uri="{BB962C8B-B14F-4D97-AF65-F5344CB8AC3E}">
        <p14:creationId xmlns:p14="http://schemas.microsoft.com/office/powerpoint/2010/main" val="2650738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bg2">
                <a:lumMod val="66000"/>
                <a:lumOff val="34000"/>
              </a:schemeClr>
            </a:gs>
            <a:gs pos="62000">
              <a:schemeClr val="bg2">
                <a:lumMod val="90000"/>
              </a:schemeClr>
            </a:gs>
            <a:gs pos="74000">
              <a:schemeClr val="bg2">
                <a:lumMod val="90000"/>
              </a:schemeClr>
            </a:gs>
            <a:gs pos="100000">
              <a:schemeClr val="bg2">
                <a:lumMod val="75000"/>
              </a:schemeClr>
            </a:gs>
          </a:gsLst>
          <a:lin ang="5400000" scaled="1"/>
        </a:gradFill>
        <a:effectLst/>
      </p:bgPr>
    </p:bg>
    <p:spTree>
      <p:nvGrpSpPr>
        <p:cNvPr id="1" name=""/>
        <p:cNvGrpSpPr/>
        <p:nvPr/>
      </p:nvGrpSpPr>
      <p:grpSpPr>
        <a:xfrm>
          <a:off x="0" y="0"/>
          <a:ext cx="0" cy="0"/>
          <a:chOff x="0" y="0"/>
          <a:chExt cx="0" cy="0"/>
        </a:xfrm>
      </p:grpSpPr>
      <p:grpSp>
        <p:nvGrpSpPr>
          <p:cNvPr id="63" name="Group 62"/>
          <p:cNvGrpSpPr/>
          <p:nvPr userDrawn="1"/>
        </p:nvGrpSpPr>
        <p:grpSpPr>
          <a:xfrm>
            <a:off x="11123612" y="4051301"/>
            <a:ext cx="965215" cy="2807461"/>
            <a:chOff x="11123612" y="4051301"/>
            <a:chExt cx="965215" cy="2807461"/>
          </a:xfrm>
        </p:grpSpPr>
        <p:sp>
          <p:nvSpPr>
            <p:cNvPr id="38" name="Freeform 44"/>
            <p:cNvSpPr>
              <a:spLocks/>
            </p:cNvSpPr>
            <p:nvPr userDrawn="1"/>
          </p:nvSpPr>
          <p:spPr bwMode="auto">
            <a:xfrm flipH="1">
              <a:off x="11669712" y="6858762"/>
              <a:ext cx="15875" cy="0"/>
            </a:xfrm>
            <a:custGeom>
              <a:avLst/>
              <a:gdLst>
                <a:gd name="T0" fmla="*/ 0 w 10"/>
                <a:gd name="T1" fmla="*/ 10 w 10"/>
                <a:gd name="T2" fmla="*/ 0 w 10"/>
              </a:gdLst>
              <a:ahLst/>
              <a:cxnLst>
                <a:cxn ang="0">
                  <a:pos x="T0" y="0"/>
                </a:cxn>
                <a:cxn ang="0">
                  <a:pos x="T1" y="0"/>
                </a:cxn>
                <a:cxn ang="0">
                  <a:pos x="T2" y="0"/>
                </a:cxn>
              </a:cxnLst>
              <a:rect l="0" t="0" r="r" b="b"/>
              <a:pathLst>
                <a:path w="10">
                  <a:moveTo>
                    <a:pt x="0" y="0"/>
                  </a:moveTo>
                  <a:lnTo>
                    <a:pt x="10" y="0"/>
                  </a:lnTo>
                  <a:lnTo>
                    <a:pt x="0" y="0"/>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Line 45"/>
            <p:cNvSpPr>
              <a:spLocks noChangeShapeType="1"/>
            </p:cNvSpPr>
            <p:nvPr userDrawn="1"/>
          </p:nvSpPr>
          <p:spPr bwMode="auto">
            <a:xfrm flipH="1">
              <a:off x="11669712" y="6858762"/>
              <a:ext cx="1587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Freeform 46"/>
            <p:cNvSpPr>
              <a:spLocks/>
            </p:cNvSpPr>
            <p:nvPr userDrawn="1"/>
          </p:nvSpPr>
          <p:spPr bwMode="auto">
            <a:xfrm flipH="1">
              <a:off x="11647487" y="5031550"/>
              <a:ext cx="90488" cy="1827212"/>
            </a:xfrm>
            <a:custGeom>
              <a:avLst/>
              <a:gdLst>
                <a:gd name="T0" fmla="*/ 18 w 24"/>
                <a:gd name="T1" fmla="*/ 485 h 485"/>
                <a:gd name="T2" fmla="*/ 24 w 24"/>
                <a:gd name="T3" fmla="*/ 0 h 485"/>
                <a:gd name="T4" fmla="*/ 20 w 24"/>
                <a:gd name="T5" fmla="*/ 0 h 485"/>
                <a:gd name="T6" fmla="*/ 14 w 24"/>
                <a:gd name="T7" fmla="*/ 485 h 485"/>
              </a:gdLst>
              <a:ahLst/>
              <a:cxnLst>
                <a:cxn ang="0">
                  <a:pos x="T0" y="T1"/>
                </a:cxn>
                <a:cxn ang="0">
                  <a:pos x="T2" y="T3"/>
                </a:cxn>
                <a:cxn ang="0">
                  <a:pos x="T4" y="T5"/>
                </a:cxn>
                <a:cxn ang="0">
                  <a:pos x="T6" y="T7"/>
                </a:cxn>
              </a:cxnLst>
              <a:rect l="0" t="0" r="r" b="b"/>
              <a:pathLst>
                <a:path w="24" h="485">
                  <a:moveTo>
                    <a:pt x="18" y="485"/>
                  </a:moveTo>
                  <a:cubicBezTo>
                    <a:pt x="12" y="372"/>
                    <a:pt x="3" y="131"/>
                    <a:pt x="24" y="0"/>
                  </a:cubicBezTo>
                  <a:cubicBezTo>
                    <a:pt x="20" y="0"/>
                    <a:pt x="20" y="0"/>
                    <a:pt x="20" y="0"/>
                  </a:cubicBezTo>
                  <a:cubicBezTo>
                    <a:pt x="0" y="130"/>
                    <a:pt x="9" y="372"/>
                    <a:pt x="14" y="485"/>
                  </a:cubicBezTo>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47"/>
            <p:cNvSpPr>
              <a:spLocks/>
            </p:cNvSpPr>
            <p:nvPr userDrawn="1"/>
          </p:nvSpPr>
          <p:spPr bwMode="auto">
            <a:xfrm flipH="1">
              <a:off x="11123612" y="4545775"/>
              <a:ext cx="787400" cy="577850"/>
            </a:xfrm>
            <a:custGeom>
              <a:avLst/>
              <a:gdLst>
                <a:gd name="T0" fmla="*/ 36 w 174"/>
                <a:gd name="T1" fmla="*/ 3 h 129"/>
                <a:gd name="T2" fmla="*/ 81 w 174"/>
                <a:gd name="T3" fmla="*/ 30 h 129"/>
                <a:gd name="T4" fmla="*/ 130 w 174"/>
                <a:gd name="T5" fmla="*/ 32 h 129"/>
                <a:gd name="T6" fmla="*/ 55 w 174"/>
                <a:gd name="T7" fmla="*/ 120 h 129"/>
                <a:gd name="T8" fmla="*/ 6 w 174"/>
                <a:gd name="T9" fmla="*/ 66 h 129"/>
                <a:gd name="T10" fmla="*/ 36 w 174"/>
                <a:gd name="T11" fmla="*/ 3 h 129"/>
              </a:gdLst>
              <a:ahLst/>
              <a:cxnLst>
                <a:cxn ang="0">
                  <a:pos x="T0" y="T1"/>
                </a:cxn>
                <a:cxn ang="0">
                  <a:pos x="T2" y="T3"/>
                </a:cxn>
                <a:cxn ang="0">
                  <a:pos x="T4" y="T5"/>
                </a:cxn>
                <a:cxn ang="0">
                  <a:pos x="T6" y="T7"/>
                </a:cxn>
                <a:cxn ang="0">
                  <a:pos x="T8" y="T9"/>
                </a:cxn>
                <a:cxn ang="0">
                  <a:pos x="T10" y="T11"/>
                </a:cxn>
              </a:cxnLst>
              <a:rect l="0" t="0" r="r" b="b"/>
              <a:pathLst>
                <a:path w="174" h="129">
                  <a:moveTo>
                    <a:pt x="36" y="3"/>
                  </a:moveTo>
                  <a:cubicBezTo>
                    <a:pt x="61" y="0"/>
                    <a:pt x="75" y="12"/>
                    <a:pt x="81" y="30"/>
                  </a:cubicBezTo>
                  <a:cubicBezTo>
                    <a:pt x="101" y="21"/>
                    <a:pt x="122" y="23"/>
                    <a:pt x="130" y="32"/>
                  </a:cubicBezTo>
                  <a:cubicBezTo>
                    <a:pt x="174" y="81"/>
                    <a:pt x="89" y="129"/>
                    <a:pt x="55" y="120"/>
                  </a:cubicBezTo>
                  <a:cubicBezTo>
                    <a:pt x="40" y="121"/>
                    <a:pt x="12" y="91"/>
                    <a:pt x="6" y="66"/>
                  </a:cubicBezTo>
                  <a:cubicBezTo>
                    <a:pt x="0" y="34"/>
                    <a:pt x="21" y="5"/>
                    <a:pt x="36" y="3"/>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48"/>
            <p:cNvSpPr>
              <a:spLocks/>
            </p:cNvSpPr>
            <p:nvPr userDrawn="1"/>
          </p:nvSpPr>
          <p:spPr bwMode="auto">
            <a:xfrm flipH="1">
              <a:off x="11226800" y="4707700"/>
              <a:ext cx="762000" cy="460375"/>
            </a:xfrm>
            <a:custGeom>
              <a:avLst/>
              <a:gdLst>
                <a:gd name="T0" fmla="*/ 4 w 200"/>
                <a:gd name="T1" fmla="*/ 25 h 122"/>
                <a:gd name="T2" fmla="*/ 77 w 200"/>
                <a:gd name="T3" fmla="*/ 97 h 122"/>
                <a:gd name="T4" fmla="*/ 83 w 200"/>
                <a:gd name="T5" fmla="*/ 55 h 122"/>
                <a:gd name="T6" fmla="*/ 112 w 200"/>
                <a:gd name="T7" fmla="*/ 2 h 122"/>
                <a:gd name="T8" fmla="*/ 94 w 200"/>
                <a:gd name="T9" fmla="*/ 101 h 122"/>
                <a:gd name="T10" fmla="*/ 131 w 200"/>
                <a:gd name="T11" fmla="*/ 78 h 122"/>
                <a:gd name="T12" fmla="*/ 191 w 200"/>
                <a:gd name="T13" fmla="*/ 67 h 122"/>
                <a:gd name="T14" fmla="*/ 83 w 200"/>
                <a:gd name="T15" fmla="*/ 115 h 122"/>
                <a:gd name="T16" fmla="*/ 81 w 200"/>
                <a:gd name="T17" fmla="*/ 116 h 122"/>
                <a:gd name="T18" fmla="*/ 79 w 200"/>
                <a:gd name="T19" fmla="*/ 114 h 122"/>
                <a:gd name="T20" fmla="*/ 32 w 200"/>
                <a:gd name="T21" fmla="*/ 79 h 122"/>
                <a:gd name="T22" fmla="*/ 4 w 200"/>
                <a:gd name="T23" fmla="*/ 25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122">
                  <a:moveTo>
                    <a:pt x="4" y="25"/>
                  </a:moveTo>
                  <a:cubicBezTo>
                    <a:pt x="19" y="12"/>
                    <a:pt x="62" y="67"/>
                    <a:pt x="77" y="97"/>
                  </a:cubicBezTo>
                  <a:cubicBezTo>
                    <a:pt x="78" y="84"/>
                    <a:pt x="79" y="68"/>
                    <a:pt x="83" y="55"/>
                  </a:cubicBezTo>
                  <a:cubicBezTo>
                    <a:pt x="91" y="23"/>
                    <a:pt x="106" y="0"/>
                    <a:pt x="112" y="2"/>
                  </a:cubicBezTo>
                  <a:cubicBezTo>
                    <a:pt x="130" y="7"/>
                    <a:pt x="110" y="70"/>
                    <a:pt x="94" y="101"/>
                  </a:cubicBezTo>
                  <a:cubicBezTo>
                    <a:pt x="104" y="93"/>
                    <a:pt x="118" y="84"/>
                    <a:pt x="131" y="78"/>
                  </a:cubicBezTo>
                  <a:cubicBezTo>
                    <a:pt x="161" y="64"/>
                    <a:pt x="189" y="62"/>
                    <a:pt x="191" y="67"/>
                  </a:cubicBezTo>
                  <a:cubicBezTo>
                    <a:pt x="200" y="90"/>
                    <a:pt x="97" y="122"/>
                    <a:pt x="83" y="115"/>
                  </a:cubicBezTo>
                  <a:cubicBezTo>
                    <a:pt x="82" y="116"/>
                    <a:pt x="82" y="116"/>
                    <a:pt x="81" y="116"/>
                  </a:cubicBezTo>
                  <a:cubicBezTo>
                    <a:pt x="80" y="116"/>
                    <a:pt x="80" y="115"/>
                    <a:pt x="79" y="114"/>
                  </a:cubicBezTo>
                  <a:cubicBezTo>
                    <a:pt x="71" y="112"/>
                    <a:pt x="47" y="95"/>
                    <a:pt x="32" y="79"/>
                  </a:cubicBezTo>
                  <a:cubicBezTo>
                    <a:pt x="10" y="54"/>
                    <a:pt x="0" y="29"/>
                    <a:pt x="4" y="25"/>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49"/>
            <p:cNvSpPr>
              <a:spLocks/>
            </p:cNvSpPr>
            <p:nvPr userDrawn="1"/>
          </p:nvSpPr>
          <p:spPr bwMode="auto">
            <a:xfrm flipH="1">
              <a:off x="11399837" y="6011037"/>
              <a:ext cx="604838" cy="466725"/>
            </a:xfrm>
            <a:custGeom>
              <a:avLst/>
              <a:gdLst>
                <a:gd name="T0" fmla="*/ 28 w 159"/>
                <a:gd name="T1" fmla="*/ 9 h 124"/>
                <a:gd name="T2" fmla="*/ 82 w 159"/>
                <a:gd name="T3" fmla="*/ 89 h 124"/>
                <a:gd name="T4" fmla="*/ 159 w 159"/>
                <a:gd name="T5" fmla="*/ 30 h 124"/>
                <a:gd name="T6" fmla="*/ 79 w 159"/>
                <a:gd name="T7" fmla="*/ 107 h 124"/>
                <a:gd name="T8" fmla="*/ 78 w 159"/>
                <a:gd name="T9" fmla="*/ 109 h 124"/>
                <a:gd name="T10" fmla="*/ 28 w 159"/>
                <a:gd name="T11" fmla="*/ 9 h 124"/>
              </a:gdLst>
              <a:ahLst/>
              <a:cxnLst>
                <a:cxn ang="0">
                  <a:pos x="T0" y="T1"/>
                </a:cxn>
                <a:cxn ang="0">
                  <a:pos x="T2" y="T3"/>
                </a:cxn>
                <a:cxn ang="0">
                  <a:pos x="T4" y="T5"/>
                </a:cxn>
                <a:cxn ang="0">
                  <a:pos x="T6" y="T7"/>
                </a:cxn>
                <a:cxn ang="0">
                  <a:pos x="T8" y="T9"/>
                </a:cxn>
                <a:cxn ang="0">
                  <a:pos x="T10" y="T11"/>
                </a:cxn>
              </a:cxnLst>
              <a:rect l="0" t="0" r="r" b="b"/>
              <a:pathLst>
                <a:path w="159" h="124">
                  <a:moveTo>
                    <a:pt x="28" y="9"/>
                  </a:moveTo>
                  <a:cubicBezTo>
                    <a:pt x="49" y="16"/>
                    <a:pt x="79" y="60"/>
                    <a:pt x="82" y="89"/>
                  </a:cubicBezTo>
                  <a:cubicBezTo>
                    <a:pt x="102" y="59"/>
                    <a:pt x="159" y="8"/>
                    <a:pt x="159" y="30"/>
                  </a:cubicBezTo>
                  <a:cubicBezTo>
                    <a:pt x="158" y="59"/>
                    <a:pt x="105" y="116"/>
                    <a:pt x="79" y="107"/>
                  </a:cubicBezTo>
                  <a:cubicBezTo>
                    <a:pt x="78" y="108"/>
                    <a:pt x="78" y="108"/>
                    <a:pt x="78" y="109"/>
                  </a:cubicBezTo>
                  <a:cubicBezTo>
                    <a:pt x="65" y="124"/>
                    <a:pt x="0" y="0"/>
                    <a:pt x="28" y="9"/>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0"/>
            <p:cNvSpPr>
              <a:spLocks/>
            </p:cNvSpPr>
            <p:nvPr userDrawn="1"/>
          </p:nvSpPr>
          <p:spPr bwMode="auto">
            <a:xfrm flipH="1">
              <a:off x="11902162" y="4590615"/>
              <a:ext cx="88900" cy="76200"/>
            </a:xfrm>
            <a:custGeom>
              <a:avLst/>
              <a:gdLst>
                <a:gd name="T0" fmla="*/ 16 w 36"/>
                <a:gd name="T1" fmla="*/ 0 h 31"/>
                <a:gd name="T2" fmla="*/ 6 w 36"/>
                <a:gd name="T3" fmla="*/ 4 h 31"/>
                <a:gd name="T4" fmla="*/ 8 w 36"/>
                <a:gd name="T5" fmla="*/ 26 h 31"/>
                <a:gd name="T6" fmla="*/ 20 w 36"/>
                <a:gd name="T7" fmla="*/ 31 h 31"/>
                <a:gd name="T8" fmla="*/ 30 w 36"/>
                <a:gd name="T9" fmla="*/ 27 h 31"/>
                <a:gd name="T10" fmla="*/ 28 w 36"/>
                <a:gd name="T11" fmla="*/ 5 h 31"/>
                <a:gd name="T12" fmla="*/ 16 w 36"/>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36" h="31">
                  <a:moveTo>
                    <a:pt x="16" y="0"/>
                  </a:moveTo>
                  <a:cubicBezTo>
                    <a:pt x="12" y="0"/>
                    <a:pt x="9" y="1"/>
                    <a:pt x="6" y="4"/>
                  </a:cubicBezTo>
                  <a:cubicBezTo>
                    <a:pt x="0" y="9"/>
                    <a:pt x="1" y="19"/>
                    <a:pt x="8" y="26"/>
                  </a:cubicBezTo>
                  <a:cubicBezTo>
                    <a:pt x="11" y="29"/>
                    <a:pt x="16" y="31"/>
                    <a:pt x="20" y="31"/>
                  </a:cubicBezTo>
                  <a:cubicBezTo>
                    <a:pt x="24" y="31"/>
                    <a:pt x="27" y="30"/>
                    <a:pt x="30" y="27"/>
                  </a:cubicBezTo>
                  <a:cubicBezTo>
                    <a:pt x="36" y="21"/>
                    <a:pt x="35" y="11"/>
                    <a:pt x="28" y="5"/>
                  </a:cubicBezTo>
                  <a:cubicBezTo>
                    <a:pt x="25" y="1"/>
                    <a:pt x="20" y="0"/>
                    <a:pt x="16" y="0"/>
                  </a:cubicBezTo>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6"/>
            <p:cNvSpPr>
              <a:spLocks/>
            </p:cNvSpPr>
            <p:nvPr userDrawn="1"/>
          </p:nvSpPr>
          <p:spPr bwMode="auto">
            <a:xfrm flipH="1">
              <a:off x="11963414" y="4051301"/>
              <a:ext cx="125413" cy="125412"/>
            </a:xfrm>
            <a:custGeom>
              <a:avLst/>
              <a:gdLst>
                <a:gd name="T0" fmla="*/ 51 w 51"/>
                <a:gd name="T1" fmla="*/ 25 h 51"/>
                <a:gd name="T2" fmla="*/ 42 w 51"/>
                <a:gd name="T3" fmla="*/ 20 h 51"/>
                <a:gd name="T4" fmla="*/ 46 w 51"/>
                <a:gd name="T5" fmla="*/ 11 h 51"/>
                <a:gd name="T6" fmla="*/ 39 w 51"/>
                <a:gd name="T7" fmla="*/ 11 h 51"/>
                <a:gd name="T8" fmla="*/ 38 w 51"/>
                <a:gd name="T9" fmla="*/ 4 h 51"/>
                <a:gd name="T10" fmla="*/ 32 w 51"/>
                <a:gd name="T11" fmla="*/ 7 h 51"/>
                <a:gd name="T12" fmla="*/ 28 w 51"/>
                <a:gd name="T13" fmla="*/ 0 h 51"/>
                <a:gd name="T14" fmla="*/ 23 w 51"/>
                <a:gd name="T15" fmla="*/ 5 h 51"/>
                <a:gd name="T16" fmla="*/ 18 w 51"/>
                <a:gd name="T17" fmla="*/ 1 h 51"/>
                <a:gd name="T18" fmla="*/ 16 w 51"/>
                <a:gd name="T19" fmla="*/ 9 h 51"/>
                <a:gd name="T20" fmla="*/ 8 w 51"/>
                <a:gd name="T21" fmla="*/ 7 h 51"/>
                <a:gd name="T22" fmla="*/ 10 w 51"/>
                <a:gd name="T23" fmla="*/ 16 h 51"/>
                <a:gd name="T24" fmla="*/ 1 w 51"/>
                <a:gd name="T25" fmla="*/ 18 h 51"/>
                <a:gd name="T26" fmla="*/ 4 w 51"/>
                <a:gd name="T27" fmla="*/ 22 h 51"/>
                <a:gd name="T28" fmla="*/ 0 w 51"/>
                <a:gd name="T29" fmla="*/ 26 h 51"/>
                <a:gd name="T30" fmla="*/ 9 w 51"/>
                <a:gd name="T31" fmla="*/ 31 h 51"/>
                <a:gd name="T32" fmla="*/ 4 w 51"/>
                <a:gd name="T33" fmla="*/ 40 h 51"/>
                <a:gd name="T34" fmla="*/ 12 w 51"/>
                <a:gd name="T35" fmla="*/ 40 h 51"/>
                <a:gd name="T36" fmla="*/ 12 w 51"/>
                <a:gd name="T37" fmla="*/ 47 h 51"/>
                <a:gd name="T38" fmla="*/ 19 w 51"/>
                <a:gd name="T39" fmla="*/ 44 h 51"/>
                <a:gd name="T40" fmla="*/ 22 w 51"/>
                <a:gd name="T41" fmla="*/ 51 h 51"/>
                <a:gd name="T42" fmla="*/ 27 w 51"/>
                <a:gd name="T43" fmla="*/ 46 h 51"/>
                <a:gd name="T44" fmla="*/ 32 w 51"/>
                <a:gd name="T45" fmla="*/ 50 h 51"/>
                <a:gd name="T46" fmla="*/ 35 w 51"/>
                <a:gd name="T47" fmla="*/ 42 h 51"/>
                <a:gd name="T48" fmla="*/ 43 w 51"/>
                <a:gd name="T49" fmla="*/ 44 h 51"/>
                <a:gd name="T50" fmla="*/ 41 w 51"/>
                <a:gd name="T51" fmla="*/ 36 h 51"/>
                <a:gd name="T52" fmla="*/ 49 w 51"/>
                <a:gd name="T53" fmla="*/ 34 h 51"/>
                <a:gd name="T54" fmla="*/ 46 w 51"/>
                <a:gd name="T55" fmla="*/ 29 h 51"/>
                <a:gd name="T56" fmla="*/ 51 w 51"/>
                <a:gd name="T57" fmla="*/ 2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51">
                  <a:moveTo>
                    <a:pt x="51" y="25"/>
                  </a:moveTo>
                  <a:cubicBezTo>
                    <a:pt x="51" y="23"/>
                    <a:pt x="47" y="21"/>
                    <a:pt x="42" y="20"/>
                  </a:cubicBezTo>
                  <a:cubicBezTo>
                    <a:pt x="45" y="16"/>
                    <a:pt x="47" y="13"/>
                    <a:pt x="46" y="11"/>
                  </a:cubicBezTo>
                  <a:cubicBezTo>
                    <a:pt x="45" y="10"/>
                    <a:pt x="42" y="10"/>
                    <a:pt x="39" y="11"/>
                  </a:cubicBezTo>
                  <a:cubicBezTo>
                    <a:pt x="40" y="7"/>
                    <a:pt x="40" y="5"/>
                    <a:pt x="38" y="4"/>
                  </a:cubicBezTo>
                  <a:cubicBezTo>
                    <a:pt x="37" y="3"/>
                    <a:pt x="34" y="4"/>
                    <a:pt x="32" y="7"/>
                  </a:cubicBezTo>
                  <a:cubicBezTo>
                    <a:pt x="31" y="3"/>
                    <a:pt x="30" y="1"/>
                    <a:pt x="28" y="0"/>
                  </a:cubicBezTo>
                  <a:cubicBezTo>
                    <a:pt x="26" y="0"/>
                    <a:pt x="25" y="2"/>
                    <a:pt x="23" y="5"/>
                  </a:cubicBezTo>
                  <a:cubicBezTo>
                    <a:pt x="21" y="2"/>
                    <a:pt x="20" y="1"/>
                    <a:pt x="18" y="1"/>
                  </a:cubicBezTo>
                  <a:cubicBezTo>
                    <a:pt x="16" y="2"/>
                    <a:pt x="16" y="5"/>
                    <a:pt x="16" y="9"/>
                  </a:cubicBezTo>
                  <a:cubicBezTo>
                    <a:pt x="12" y="7"/>
                    <a:pt x="9" y="6"/>
                    <a:pt x="8" y="7"/>
                  </a:cubicBezTo>
                  <a:cubicBezTo>
                    <a:pt x="7" y="8"/>
                    <a:pt x="7" y="12"/>
                    <a:pt x="10" y="16"/>
                  </a:cubicBezTo>
                  <a:cubicBezTo>
                    <a:pt x="5" y="15"/>
                    <a:pt x="2" y="16"/>
                    <a:pt x="1" y="18"/>
                  </a:cubicBezTo>
                  <a:cubicBezTo>
                    <a:pt x="1" y="19"/>
                    <a:pt x="2" y="21"/>
                    <a:pt x="4" y="22"/>
                  </a:cubicBezTo>
                  <a:cubicBezTo>
                    <a:pt x="1" y="24"/>
                    <a:pt x="0" y="25"/>
                    <a:pt x="0" y="26"/>
                  </a:cubicBezTo>
                  <a:cubicBezTo>
                    <a:pt x="0" y="28"/>
                    <a:pt x="3" y="30"/>
                    <a:pt x="9" y="31"/>
                  </a:cubicBezTo>
                  <a:cubicBezTo>
                    <a:pt x="5" y="35"/>
                    <a:pt x="3" y="38"/>
                    <a:pt x="4" y="40"/>
                  </a:cubicBezTo>
                  <a:cubicBezTo>
                    <a:pt x="5" y="41"/>
                    <a:pt x="8" y="41"/>
                    <a:pt x="12" y="40"/>
                  </a:cubicBezTo>
                  <a:cubicBezTo>
                    <a:pt x="11" y="44"/>
                    <a:pt x="11" y="47"/>
                    <a:pt x="12" y="47"/>
                  </a:cubicBezTo>
                  <a:cubicBezTo>
                    <a:pt x="13" y="48"/>
                    <a:pt x="16" y="47"/>
                    <a:pt x="19" y="44"/>
                  </a:cubicBezTo>
                  <a:cubicBezTo>
                    <a:pt x="20" y="48"/>
                    <a:pt x="21" y="51"/>
                    <a:pt x="22" y="51"/>
                  </a:cubicBezTo>
                  <a:cubicBezTo>
                    <a:pt x="24" y="51"/>
                    <a:pt x="26" y="49"/>
                    <a:pt x="27" y="46"/>
                  </a:cubicBezTo>
                  <a:cubicBezTo>
                    <a:pt x="29" y="49"/>
                    <a:pt x="31" y="50"/>
                    <a:pt x="32" y="50"/>
                  </a:cubicBezTo>
                  <a:cubicBezTo>
                    <a:pt x="34" y="49"/>
                    <a:pt x="35" y="47"/>
                    <a:pt x="35" y="42"/>
                  </a:cubicBezTo>
                  <a:cubicBezTo>
                    <a:pt x="38" y="44"/>
                    <a:pt x="41" y="45"/>
                    <a:pt x="43" y="44"/>
                  </a:cubicBezTo>
                  <a:cubicBezTo>
                    <a:pt x="44" y="43"/>
                    <a:pt x="43" y="40"/>
                    <a:pt x="41" y="36"/>
                  </a:cubicBezTo>
                  <a:cubicBezTo>
                    <a:pt x="46" y="36"/>
                    <a:pt x="49" y="35"/>
                    <a:pt x="49" y="34"/>
                  </a:cubicBezTo>
                  <a:cubicBezTo>
                    <a:pt x="50" y="32"/>
                    <a:pt x="49" y="31"/>
                    <a:pt x="46" y="29"/>
                  </a:cubicBezTo>
                  <a:cubicBezTo>
                    <a:pt x="49" y="28"/>
                    <a:pt x="51" y="26"/>
                    <a:pt x="51" y="25"/>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8"/>
            <p:cNvSpPr>
              <a:spLocks/>
            </p:cNvSpPr>
            <p:nvPr userDrawn="1"/>
          </p:nvSpPr>
          <p:spPr bwMode="auto">
            <a:xfrm flipH="1">
              <a:off x="11836637" y="5670550"/>
              <a:ext cx="154425" cy="154425"/>
            </a:xfrm>
            <a:custGeom>
              <a:avLst/>
              <a:gdLst>
                <a:gd name="T0" fmla="*/ 129 w 129"/>
                <a:gd name="T1" fmla="*/ 75 h 130"/>
                <a:gd name="T2" fmla="*/ 119 w 129"/>
                <a:gd name="T3" fmla="*/ 64 h 130"/>
                <a:gd name="T4" fmla="*/ 128 w 129"/>
                <a:gd name="T5" fmla="*/ 53 h 130"/>
                <a:gd name="T6" fmla="*/ 103 w 129"/>
                <a:gd name="T7" fmla="*/ 45 h 130"/>
                <a:gd name="T8" fmla="*/ 111 w 129"/>
                <a:gd name="T9" fmla="*/ 20 h 130"/>
                <a:gd name="T10" fmla="*/ 93 w 129"/>
                <a:gd name="T11" fmla="*/ 23 h 130"/>
                <a:gd name="T12" fmla="*/ 88 w 129"/>
                <a:gd name="T13" fmla="*/ 5 h 130"/>
                <a:gd name="T14" fmla="*/ 72 w 129"/>
                <a:gd name="T15" fmla="*/ 16 h 130"/>
                <a:gd name="T16" fmla="*/ 61 w 129"/>
                <a:gd name="T17" fmla="*/ 1 h 130"/>
                <a:gd name="T18" fmla="*/ 51 w 129"/>
                <a:gd name="T19" fmla="*/ 15 h 130"/>
                <a:gd name="T20" fmla="*/ 36 w 129"/>
                <a:gd name="T21" fmla="*/ 7 h 130"/>
                <a:gd name="T22" fmla="*/ 33 w 129"/>
                <a:gd name="T23" fmla="*/ 28 h 130"/>
                <a:gd name="T24" fmla="*/ 13 w 129"/>
                <a:gd name="T25" fmla="*/ 26 h 130"/>
                <a:gd name="T26" fmla="*/ 21 w 129"/>
                <a:gd name="T27" fmla="*/ 47 h 130"/>
                <a:gd name="T28" fmla="*/ 0 w 129"/>
                <a:gd name="T29" fmla="*/ 56 h 130"/>
                <a:gd name="T30" fmla="*/ 10 w 129"/>
                <a:gd name="T31" fmla="*/ 67 h 130"/>
                <a:gd name="T32" fmla="*/ 1 w 129"/>
                <a:gd name="T33" fmla="*/ 78 h 130"/>
                <a:gd name="T34" fmla="*/ 26 w 129"/>
                <a:gd name="T35" fmla="*/ 86 h 130"/>
                <a:gd name="T36" fmla="*/ 18 w 129"/>
                <a:gd name="T37" fmla="*/ 111 h 130"/>
                <a:gd name="T38" fmla="*/ 36 w 129"/>
                <a:gd name="T39" fmla="*/ 108 h 130"/>
                <a:gd name="T40" fmla="*/ 41 w 129"/>
                <a:gd name="T41" fmla="*/ 126 h 130"/>
                <a:gd name="T42" fmla="*/ 57 w 129"/>
                <a:gd name="T43" fmla="*/ 115 h 130"/>
                <a:gd name="T44" fmla="*/ 69 w 129"/>
                <a:gd name="T45" fmla="*/ 130 h 130"/>
                <a:gd name="T46" fmla="*/ 78 w 129"/>
                <a:gd name="T47" fmla="*/ 116 h 130"/>
                <a:gd name="T48" fmla="*/ 93 w 129"/>
                <a:gd name="T49" fmla="*/ 124 h 130"/>
                <a:gd name="T50" fmla="*/ 96 w 129"/>
                <a:gd name="T51" fmla="*/ 103 h 130"/>
                <a:gd name="T52" fmla="*/ 116 w 129"/>
                <a:gd name="T53" fmla="*/ 104 h 130"/>
                <a:gd name="T54" fmla="*/ 108 w 129"/>
                <a:gd name="T55" fmla="*/ 84 h 130"/>
                <a:gd name="T56" fmla="*/ 129 w 129"/>
                <a:gd name="T57"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9" h="130">
                  <a:moveTo>
                    <a:pt x="129" y="75"/>
                  </a:moveTo>
                  <a:cubicBezTo>
                    <a:pt x="129" y="71"/>
                    <a:pt x="126" y="68"/>
                    <a:pt x="119" y="64"/>
                  </a:cubicBezTo>
                  <a:cubicBezTo>
                    <a:pt x="126" y="60"/>
                    <a:pt x="129" y="56"/>
                    <a:pt x="128" y="53"/>
                  </a:cubicBezTo>
                  <a:cubicBezTo>
                    <a:pt x="127" y="48"/>
                    <a:pt x="118" y="45"/>
                    <a:pt x="103" y="45"/>
                  </a:cubicBezTo>
                  <a:cubicBezTo>
                    <a:pt x="111" y="33"/>
                    <a:pt x="114" y="23"/>
                    <a:pt x="111" y="20"/>
                  </a:cubicBezTo>
                  <a:cubicBezTo>
                    <a:pt x="108" y="17"/>
                    <a:pt x="101" y="18"/>
                    <a:pt x="93" y="23"/>
                  </a:cubicBezTo>
                  <a:cubicBezTo>
                    <a:pt x="93" y="13"/>
                    <a:pt x="92" y="6"/>
                    <a:pt x="88" y="5"/>
                  </a:cubicBezTo>
                  <a:cubicBezTo>
                    <a:pt x="84" y="3"/>
                    <a:pt x="79" y="8"/>
                    <a:pt x="72" y="16"/>
                  </a:cubicBezTo>
                  <a:cubicBezTo>
                    <a:pt x="69" y="6"/>
                    <a:pt x="65" y="0"/>
                    <a:pt x="61" y="1"/>
                  </a:cubicBezTo>
                  <a:cubicBezTo>
                    <a:pt x="57" y="1"/>
                    <a:pt x="53" y="6"/>
                    <a:pt x="51" y="15"/>
                  </a:cubicBezTo>
                  <a:cubicBezTo>
                    <a:pt x="45" y="8"/>
                    <a:pt x="39" y="5"/>
                    <a:pt x="36" y="7"/>
                  </a:cubicBezTo>
                  <a:cubicBezTo>
                    <a:pt x="32" y="9"/>
                    <a:pt x="31" y="17"/>
                    <a:pt x="33" y="28"/>
                  </a:cubicBezTo>
                  <a:cubicBezTo>
                    <a:pt x="23" y="24"/>
                    <a:pt x="16" y="23"/>
                    <a:pt x="13" y="26"/>
                  </a:cubicBezTo>
                  <a:cubicBezTo>
                    <a:pt x="10" y="30"/>
                    <a:pt x="13" y="38"/>
                    <a:pt x="21" y="47"/>
                  </a:cubicBezTo>
                  <a:cubicBezTo>
                    <a:pt x="9" y="48"/>
                    <a:pt x="1" y="51"/>
                    <a:pt x="0" y="56"/>
                  </a:cubicBezTo>
                  <a:cubicBezTo>
                    <a:pt x="0" y="59"/>
                    <a:pt x="3" y="63"/>
                    <a:pt x="10" y="67"/>
                  </a:cubicBezTo>
                  <a:cubicBezTo>
                    <a:pt x="4" y="70"/>
                    <a:pt x="0" y="74"/>
                    <a:pt x="1" y="78"/>
                  </a:cubicBezTo>
                  <a:cubicBezTo>
                    <a:pt x="2" y="83"/>
                    <a:pt x="11" y="85"/>
                    <a:pt x="26" y="86"/>
                  </a:cubicBezTo>
                  <a:cubicBezTo>
                    <a:pt x="18" y="98"/>
                    <a:pt x="15" y="107"/>
                    <a:pt x="18" y="111"/>
                  </a:cubicBezTo>
                  <a:cubicBezTo>
                    <a:pt x="21" y="114"/>
                    <a:pt x="28" y="112"/>
                    <a:pt x="36" y="108"/>
                  </a:cubicBezTo>
                  <a:cubicBezTo>
                    <a:pt x="36" y="118"/>
                    <a:pt x="37" y="124"/>
                    <a:pt x="41" y="126"/>
                  </a:cubicBezTo>
                  <a:cubicBezTo>
                    <a:pt x="45" y="127"/>
                    <a:pt x="51" y="123"/>
                    <a:pt x="57" y="115"/>
                  </a:cubicBezTo>
                  <a:cubicBezTo>
                    <a:pt x="60" y="125"/>
                    <a:pt x="64" y="130"/>
                    <a:pt x="69" y="130"/>
                  </a:cubicBezTo>
                  <a:cubicBezTo>
                    <a:pt x="72" y="130"/>
                    <a:pt x="76" y="124"/>
                    <a:pt x="78" y="116"/>
                  </a:cubicBezTo>
                  <a:cubicBezTo>
                    <a:pt x="84" y="122"/>
                    <a:pt x="90" y="125"/>
                    <a:pt x="93" y="124"/>
                  </a:cubicBezTo>
                  <a:cubicBezTo>
                    <a:pt x="97" y="122"/>
                    <a:pt x="98" y="114"/>
                    <a:pt x="96" y="103"/>
                  </a:cubicBezTo>
                  <a:cubicBezTo>
                    <a:pt x="106" y="107"/>
                    <a:pt x="114" y="108"/>
                    <a:pt x="116" y="104"/>
                  </a:cubicBezTo>
                  <a:cubicBezTo>
                    <a:pt x="119" y="101"/>
                    <a:pt x="116" y="93"/>
                    <a:pt x="108" y="84"/>
                  </a:cubicBezTo>
                  <a:cubicBezTo>
                    <a:pt x="120" y="82"/>
                    <a:pt x="128" y="79"/>
                    <a:pt x="129" y="7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62" name="Group 61"/>
          <p:cNvGrpSpPr/>
          <p:nvPr userDrawn="1"/>
        </p:nvGrpSpPr>
        <p:grpSpPr>
          <a:xfrm>
            <a:off x="44450" y="1370013"/>
            <a:ext cx="1198563" cy="5487987"/>
            <a:chOff x="44450" y="1370013"/>
            <a:chExt cx="1198563" cy="5487987"/>
          </a:xfrm>
        </p:grpSpPr>
        <p:sp>
          <p:nvSpPr>
            <p:cNvPr id="9" name="Freeform 5"/>
            <p:cNvSpPr>
              <a:spLocks/>
            </p:cNvSpPr>
            <p:nvPr userDrawn="1"/>
          </p:nvSpPr>
          <p:spPr bwMode="auto">
            <a:xfrm flipH="1">
              <a:off x="277813" y="6858000"/>
              <a:ext cx="12700" cy="0"/>
            </a:xfrm>
            <a:custGeom>
              <a:avLst/>
              <a:gdLst>
                <a:gd name="T0" fmla="*/ 8 w 8"/>
                <a:gd name="T1" fmla="*/ 0 w 8"/>
                <a:gd name="T2" fmla="*/ 8 w 8"/>
              </a:gdLst>
              <a:ahLst/>
              <a:cxnLst>
                <a:cxn ang="0">
                  <a:pos x="T0" y="0"/>
                </a:cxn>
                <a:cxn ang="0">
                  <a:pos x="T1" y="0"/>
                </a:cxn>
                <a:cxn ang="0">
                  <a:pos x="T2" y="0"/>
                </a:cxn>
              </a:cxnLst>
              <a:rect l="0" t="0" r="r" b="b"/>
              <a:pathLst>
                <a:path w="8">
                  <a:moveTo>
                    <a:pt x="8" y="0"/>
                  </a:moveTo>
                  <a:lnTo>
                    <a:pt x="0" y="0"/>
                  </a:lnTo>
                  <a:lnTo>
                    <a:pt x="8" y="0"/>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Line 6"/>
            <p:cNvSpPr>
              <a:spLocks noChangeShapeType="1"/>
            </p:cNvSpPr>
            <p:nvPr userDrawn="1"/>
          </p:nvSpPr>
          <p:spPr bwMode="auto">
            <a:xfrm>
              <a:off x="277813" y="6858000"/>
              <a:ext cx="1270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7"/>
            <p:cNvSpPr>
              <a:spLocks/>
            </p:cNvSpPr>
            <p:nvPr userDrawn="1"/>
          </p:nvSpPr>
          <p:spPr bwMode="auto">
            <a:xfrm flipH="1">
              <a:off x="117475" y="5873750"/>
              <a:ext cx="173038" cy="984250"/>
            </a:xfrm>
            <a:custGeom>
              <a:avLst/>
              <a:gdLst>
                <a:gd name="T0" fmla="*/ 0 w 70"/>
                <a:gd name="T1" fmla="*/ 402 h 402"/>
                <a:gd name="T2" fmla="*/ 0 w 70"/>
                <a:gd name="T3" fmla="*/ 1 h 402"/>
                <a:gd name="T4" fmla="*/ 4 w 70"/>
                <a:gd name="T5" fmla="*/ 0 h 402"/>
                <a:gd name="T6" fmla="*/ 5 w 70"/>
                <a:gd name="T7" fmla="*/ 402 h 402"/>
              </a:gdLst>
              <a:ahLst/>
              <a:cxnLst>
                <a:cxn ang="0">
                  <a:pos x="T0" y="T1"/>
                </a:cxn>
                <a:cxn ang="0">
                  <a:pos x="T2" y="T3"/>
                </a:cxn>
                <a:cxn ang="0">
                  <a:pos x="T4" y="T5"/>
                </a:cxn>
                <a:cxn ang="0">
                  <a:pos x="T6" y="T7"/>
                </a:cxn>
              </a:cxnLst>
              <a:rect l="0" t="0" r="r" b="b"/>
              <a:pathLst>
                <a:path w="70" h="402">
                  <a:moveTo>
                    <a:pt x="0" y="402"/>
                  </a:moveTo>
                  <a:cubicBezTo>
                    <a:pt x="66" y="232"/>
                    <a:pt x="1" y="4"/>
                    <a:pt x="0" y="1"/>
                  </a:cubicBezTo>
                  <a:cubicBezTo>
                    <a:pt x="4" y="0"/>
                    <a:pt x="4" y="0"/>
                    <a:pt x="4" y="0"/>
                  </a:cubicBezTo>
                  <a:cubicBezTo>
                    <a:pt x="5" y="2"/>
                    <a:pt x="70" y="231"/>
                    <a:pt x="5" y="402"/>
                  </a:cubicBezTo>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8"/>
            <p:cNvSpPr>
              <a:spLocks/>
            </p:cNvSpPr>
            <p:nvPr userDrawn="1"/>
          </p:nvSpPr>
          <p:spPr bwMode="auto">
            <a:xfrm flipH="1">
              <a:off x="79375" y="3760788"/>
              <a:ext cx="87313" cy="76200"/>
            </a:xfrm>
            <a:custGeom>
              <a:avLst/>
              <a:gdLst>
                <a:gd name="T0" fmla="*/ 21 w 36"/>
                <a:gd name="T1" fmla="*/ 29 h 31"/>
                <a:gd name="T2" fmla="*/ 1 w 36"/>
                <a:gd name="T3" fmla="*/ 19 h 31"/>
                <a:gd name="T4" fmla="*/ 16 w 36"/>
                <a:gd name="T5" fmla="*/ 2 h 31"/>
                <a:gd name="T6" fmla="*/ 35 w 36"/>
                <a:gd name="T7" fmla="*/ 13 h 31"/>
                <a:gd name="T8" fmla="*/ 21 w 36"/>
                <a:gd name="T9" fmla="*/ 29 h 31"/>
              </a:gdLst>
              <a:ahLst/>
              <a:cxnLst>
                <a:cxn ang="0">
                  <a:pos x="T0" y="T1"/>
                </a:cxn>
                <a:cxn ang="0">
                  <a:pos x="T2" y="T3"/>
                </a:cxn>
                <a:cxn ang="0">
                  <a:pos x="T4" y="T5"/>
                </a:cxn>
                <a:cxn ang="0">
                  <a:pos x="T6" y="T7"/>
                </a:cxn>
                <a:cxn ang="0">
                  <a:pos x="T8" y="T9"/>
                </a:cxn>
              </a:cxnLst>
              <a:rect l="0" t="0" r="r" b="b"/>
              <a:pathLst>
                <a:path w="36" h="31">
                  <a:moveTo>
                    <a:pt x="21" y="29"/>
                  </a:moveTo>
                  <a:cubicBezTo>
                    <a:pt x="11" y="31"/>
                    <a:pt x="3" y="26"/>
                    <a:pt x="1" y="19"/>
                  </a:cubicBezTo>
                  <a:cubicBezTo>
                    <a:pt x="0" y="11"/>
                    <a:pt x="7" y="4"/>
                    <a:pt x="16" y="2"/>
                  </a:cubicBezTo>
                  <a:cubicBezTo>
                    <a:pt x="25" y="0"/>
                    <a:pt x="34" y="5"/>
                    <a:pt x="35" y="13"/>
                  </a:cubicBezTo>
                  <a:cubicBezTo>
                    <a:pt x="36" y="20"/>
                    <a:pt x="30" y="28"/>
                    <a:pt x="21" y="29"/>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2"/>
            <p:cNvSpPr>
              <a:spLocks/>
            </p:cNvSpPr>
            <p:nvPr userDrawn="1"/>
          </p:nvSpPr>
          <p:spPr bwMode="auto">
            <a:xfrm flipH="1">
              <a:off x="241300" y="4100513"/>
              <a:ext cx="88900" cy="76200"/>
            </a:xfrm>
            <a:custGeom>
              <a:avLst/>
              <a:gdLst>
                <a:gd name="T0" fmla="*/ 16 w 36"/>
                <a:gd name="T1" fmla="*/ 0 h 31"/>
                <a:gd name="T2" fmla="*/ 6 w 36"/>
                <a:gd name="T3" fmla="*/ 4 h 31"/>
                <a:gd name="T4" fmla="*/ 8 w 36"/>
                <a:gd name="T5" fmla="*/ 26 h 31"/>
                <a:gd name="T6" fmla="*/ 20 w 36"/>
                <a:gd name="T7" fmla="*/ 31 h 31"/>
                <a:gd name="T8" fmla="*/ 30 w 36"/>
                <a:gd name="T9" fmla="*/ 27 h 31"/>
                <a:gd name="T10" fmla="*/ 28 w 36"/>
                <a:gd name="T11" fmla="*/ 5 h 31"/>
                <a:gd name="T12" fmla="*/ 16 w 36"/>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36" h="31">
                  <a:moveTo>
                    <a:pt x="16" y="0"/>
                  </a:moveTo>
                  <a:cubicBezTo>
                    <a:pt x="12" y="0"/>
                    <a:pt x="9" y="1"/>
                    <a:pt x="6" y="4"/>
                  </a:cubicBezTo>
                  <a:cubicBezTo>
                    <a:pt x="0" y="9"/>
                    <a:pt x="1" y="19"/>
                    <a:pt x="8" y="26"/>
                  </a:cubicBezTo>
                  <a:cubicBezTo>
                    <a:pt x="11" y="29"/>
                    <a:pt x="16" y="31"/>
                    <a:pt x="20" y="31"/>
                  </a:cubicBezTo>
                  <a:cubicBezTo>
                    <a:pt x="24" y="31"/>
                    <a:pt x="27" y="30"/>
                    <a:pt x="30" y="27"/>
                  </a:cubicBezTo>
                  <a:cubicBezTo>
                    <a:pt x="36" y="21"/>
                    <a:pt x="35" y="11"/>
                    <a:pt x="28" y="5"/>
                  </a:cubicBezTo>
                  <a:cubicBezTo>
                    <a:pt x="25" y="1"/>
                    <a:pt x="20" y="0"/>
                    <a:pt x="16"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3"/>
            <p:cNvSpPr>
              <a:spLocks/>
            </p:cNvSpPr>
            <p:nvPr userDrawn="1"/>
          </p:nvSpPr>
          <p:spPr bwMode="auto">
            <a:xfrm flipH="1">
              <a:off x="762001" y="4652963"/>
              <a:ext cx="88900" cy="85725"/>
            </a:xfrm>
            <a:custGeom>
              <a:avLst/>
              <a:gdLst>
                <a:gd name="T0" fmla="*/ 28 w 36"/>
                <a:gd name="T1" fmla="*/ 7 h 35"/>
                <a:gd name="T2" fmla="*/ 30 w 36"/>
                <a:gd name="T3" fmla="*/ 29 h 35"/>
                <a:gd name="T4" fmla="*/ 8 w 36"/>
                <a:gd name="T5" fmla="*/ 27 h 35"/>
                <a:gd name="T6" fmla="*/ 6 w 36"/>
                <a:gd name="T7" fmla="*/ 5 h 35"/>
                <a:gd name="T8" fmla="*/ 28 w 36"/>
                <a:gd name="T9" fmla="*/ 7 h 35"/>
              </a:gdLst>
              <a:ahLst/>
              <a:cxnLst>
                <a:cxn ang="0">
                  <a:pos x="T0" y="T1"/>
                </a:cxn>
                <a:cxn ang="0">
                  <a:pos x="T2" y="T3"/>
                </a:cxn>
                <a:cxn ang="0">
                  <a:pos x="T4" y="T5"/>
                </a:cxn>
                <a:cxn ang="0">
                  <a:pos x="T6" y="T7"/>
                </a:cxn>
                <a:cxn ang="0">
                  <a:pos x="T8" y="T9"/>
                </a:cxn>
              </a:cxnLst>
              <a:rect l="0" t="0" r="r" b="b"/>
              <a:pathLst>
                <a:path w="36" h="35">
                  <a:moveTo>
                    <a:pt x="28" y="7"/>
                  </a:moveTo>
                  <a:cubicBezTo>
                    <a:pt x="35" y="13"/>
                    <a:pt x="36" y="23"/>
                    <a:pt x="30" y="29"/>
                  </a:cubicBezTo>
                  <a:cubicBezTo>
                    <a:pt x="24" y="35"/>
                    <a:pt x="14" y="34"/>
                    <a:pt x="8" y="27"/>
                  </a:cubicBezTo>
                  <a:cubicBezTo>
                    <a:pt x="1" y="21"/>
                    <a:pt x="0" y="11"/>
                    <a:pt x="6" y="5"/>
                  </a:cubicBezTo>
                  <a:cubicBezTo>
                    <a:pt x="12" y="0"/>
                    <a:pt x="22" y="0"/>
                    <a:pt x="28" y="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4"/>
            <p:cNvSpPr>
              <a:spLocks/>
            </p:cNvSpPr>
            <p:nvPr userDrawn="1"/>
          </p:nvSpPr>
          <p:spPr bwMode="auto">
            <a:xfrm flipH="1">
              <a:off x="312738" y="2260600"/>
              <a:ext cx="730251" cy="4597400"/>
            </a:xfrm>
            <a:custGeom>
              <a:avLst/>
              <a:gdLst>
                <a:gd name="T0" fmla="*/ 171 w 297"/>
                <a:gd name="T1" fmla="*/ 0 h 1879"/>
                <a:gd name="T2" fmla="*/ 168 w 297"/>
                <a:gd name="T3" fmla="*/ 3 h 1879"/>
                <a:gd name="T4" fmla="*/ 264 w 297"/>
                <a:gd name="T5" fmla="*/ 422 h 1879"/>
                <a:gd name="T6" fmla="*/ 222 w 297"/>
                <a:gd name="T7" fmla="*/ 365 h 1879"/>
                <a:gd name="T8" fmla="*/ 219 w 297"/>
                <a:gd name="T9" fmla="*/ 368 h 1879"/>
                <a:gd name="T10" fmla="*/ 264 w 297"/>
                <a:gd name="T11" fmla="*/ 428 h 1879"/>
                <a:gd name="T12" fmla="*/ 264 w 297"/>
                <a:gd name="T13" fmla="*/ 428 h 1879"/>
                <a:gd name="T14" fmla="*/ 232 w 297"/>
                <a:gd name="T15" fmla="*/ 984 h 1879"/>
                <a:gd name="T16" fmla="*/ 0 w 297"/>
                <a:gd name="T17" fmla="*/ 1879 h 1879"/>
                <a:gd name="T18" fmla="*/ 5 w 297"/>
                <a:gd name="T19" fmla="*/ 1879 h 1879"/>
                <a:gd name="T20" fmla="*/ 236 w 297"/>
                <a:gd name="T21" fmla="*/ 985 h 1879"/>
                <a:gd name="T22" fmla="*/ 171 w 297"/>
                <a:gd name="T23" fmla="*/ 0 h 1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7" h="1879">
                  <a:moveTo>
                    <a:pt x="171" y="0"/>
                  </a:moveTo>
                  <a:cubicBezTo>
                    <a:pt x="168" y="3"/>
                    <a:pt x="168" y="3"/>
                    <a:pt x="168" y="3"/>
                  </a:cubicBezTo>
                  <a:cubicBezTo>
                    <a:pt x="225" y="70"/>
                    <a:pt x="258" y="217"/>
                    <a:pt x="264" y="422"/>
                  </a:cubicBezTo>
                  <a:cubicBezTo>
                    <a:pt x="222" y="365"/>
                    <a:pt x="222" y="365"/>
                    <a:pt x="222" y="365"/>
                  </a:cubicBezTo>
                  <a:cubicBezTo>
                    <a:pt x="219" y="368"/>
                    <a:pt x="219" y="368"/>
                    <a:pt x="219" y="368"/>
                  </a:cubicBezTo>
                  <a:cubicBezTo>
                    <a:pt x="264" y="428"/>
                    <a:pt x="264" y="428"/>
                    <a:pt x="264" y="428"/>
                  </a:cubicBezTo>
                  <a:cubicBezTo>
                    <a:pt x="264" y="428"/>
                    <a:pt x="264" y="428"/>
                    <a:pt x="264" y="428"/>
                  </a:cubicBezTo>
                  <a:cubicBezTo>
                    <a:pt x="269" y="583"/>
                    <a:pt x="258" y="772"/>
                    <a:pt x="232" y="984"/>
                  </a:cubicBezTo>
                  <a:cubicBezTo>
                    <a:pt x="181" y="1404"/>
                    <a:pt x="83" y="1780"/>
                    <a:pt x="0" y="1879"/>
                  </a:cubicBezTo>
                  <a:cubicBezTo>
                    <a:pt x="5" y="1879"/>
                    <a:pt x="5" y="1879"/>
                    <a:pt x="5" y="1879"/>
                  </a:cubicBezTo>
                  <a:cubicBezTo>
                    <a:pt x="88" y="1775"/>
                    <a:pt x="185" y="1401"/>
                    <a:pt x="236" y="985"/>
                  </a:cubicBezTo>
                  <a:cubicBezTo>
                    <a:pt x="297" y="487"/>
                    <a:pt x="273" y="119"/>
                    <a:pt x="171" y="0"/>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5"/>
            <p:cNvSpPr>
              <a:spLocks/>
            </p:cNvSpPr>
            <p:nvPr userDrawn="1"/>
          </p:nvSpPr>
          <p:spPr bwMode="auto">
            <a:xfrm flipH="1">
              <a:off x="273050" y="6858000"/>
              <a:ext cx="9525" cy="0"/>
            </a:xfrm>
            <a:custGeom>
              <a:avLst/>
              <a:gdLst>
                <a:gd name="T0" fmla="*/ 6 w 6"/>
                <a:gd name="T1" fmla="*/ 0 w 6"/>
                <a:gd name="T2" fmla="*/ 6 w 6"/>
              </a:gdLst>
              <a:ahLst/>
              <a:cxnLst>
                <a:cxn ang="0">
                  <a:pos x="T0" y="0"/>
                </a:cxn>
                <a:cxn ang="0">
                  <a:pos x="T1" y="0"/>
                </a:cxn>
                <a:cxn ang="0">
                  <a:pos x="T2" y="0"/>
                </a:cxn>
              </a:cxnLst>
              <a:rect l="0" t="0" r="r" b="b"/>
              <a:pathLst>
                <a:path w="6">
                  <a:moveTo>
                    <a:pt x="6" y="0"/>
                  </a:moveTo>
                  <a:lnTo>
                    <a:pt x="0" y="0"/>
                  </a:lnTo>
                  <a:lnTo>
                    <a:pt x="6" y="0"/>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Line 14"/>
            <p:cNvSpPr>
              <a:spLocks noChangeShapeType="1"/>
            </p:cNvSpPr>
            <p:nvPr userDrawn="1"/>
          </p:nvSpPr>
          <p:spPr bwMode="auto">
            <a:xfrm>
              <a:off x="273050" y="6858000"/>
              <a:ext cx="952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17"/>
            <p:cNvSpPr>
              <a:spLocks/>
            </p:cNvSpPr>
            <p:nvPr userDrawn="1"/>
          </p:nvSpPr>
          <p:spPr bwMode="auto">
            <a:xfrm flipH="1">
              <a:off x="273050" y="3594100"/>
              <a:ext cx="554038" cy="3263900"/>
            </a:xfrm>
            <a:custGeom>
              <a:avLst/>
              <a:gdLst>
                <a:gd name="T0" fmla="*/ 221 w 225"/>
                <a:gd name="T1" fmla="*/ 1334 h 1334"/>
                <a:gd name="T2" fmla="*/ 145 w 225"/>
                <a:gd name="T3" fmla="*/ 843 h 1334"/>
                <a:gd name="T4" fmla="*/ 0 w 225"/>
                <a:gd name="T5" fmla="*/ 1 h 1334"/>
                <a:gd name="T6" fmla="*/ 4 w 225"/>
                <a:gd name="T7" fmla="*/ 0 h 1334"/>
                <a:gd name="T8" fmla="*/ 149 w 225"/>
                <a:gd name="T9" fmla="*/ 842 h 1334"/>
                <a:gd name="T10" fmla="*/ 225 w 225"/>
                <a:gd name="T11" fmla="*/ 1334 h 1334"/>
              </a:gdLst>
              <a:ahLst/>
              <a:cxnLst>
                <a:cxn ang="0">
                  <a:pos x="T0" y="T1"/>
                </a:cxn>
                <a:cxn ang="0">
                  <a:pos x="T2" y="T3"/>
                </a:cxn>
                <a:cxn ang="0">
                  <a:pos x="T4" y="T5"/>
                </a:cxn>
                <a:cxn ang="0">
                  <a:pos x="T6" y="T7"/>
                </a:cxn>
                <a:cxn ang="0">
                  <a:pos x="T8" y="T9"/>
                </a:cxn>
                <a:cxn ang="0">
                  <a:pos x="T10" y="T11"/>
                </a:cxn>
              </a:cxnLst>
              <a:rect l="0" t="0" r="r" b="b"/>
              <a:pathLst>
                <a:path w="225" h="1334">
                  <a:moveTo>
                    <a:pt x="221" y="1334"/>
                  </a:moveTo>
                  <a:cubicBezTo>
                    <a:pt x="200" y="1243"/>
                    <a:pt x="174" y="1055"/>
                    <a:pt x="145" y="843"/>
                  </a:cubicBezTo>
                  <a:cubicBezTo>
                    <a:pt x="101" y="518"/>
                    <a:pt x="52" y="149"/>
                    <a:pt x="0" y="1"/>
                  </a:cubicBezTo>
                  <a:cubicBezTo>
                    <a:pt x="4" y="0"/>
                    <a:pt x="4" y="0"/>
                    <a:pt x="4" y="0"/>
                  </a:cubicBezTo>
                  <a:cubicBezTo>
                    <a:pt x="55" y="148"/>
                    <a:pt x="105" y="517"/>
                    <a:pt x="149" y="842"/>
                  </a:cubicBezTo>
                  <a:cubicBezTo>
                    <a:pt x="178" y="1055"/>
                    <a:pt x="204" y="1244"/>
                    <a:pt x="225" y="133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8"/>
            <p:cNvSpPr>
              <a:spLocks/>
            </p:cNvSpPr>
            <p:nvPr userDrawn="1"/>
          </p:nvSpPr>
          <p:spPr bwMode="auto">
            <a:xfrm flipH="1">
              <a:off x="133350" y="3444875"/>
              <a:ext cx="125413" cy="125412"/>
            </a:xfrm>
            <a:custGeom>
              <a:avLst/>
              <a:gdLst>
                <a:gd name="T0" fmla="*/ 51 w 51"/>
                <a:gd name="T1" fmla="*/ 25 h 51"/>
                <a:gd name="T2" fmla="*/ 42 w 51"/>
                <a:gd name="T3" fmla="*/ 20 h 51"/>
                <a:gd name="T4" fmla="*/ 46 w 51"/>
                <a:gd name="T5" fmla="*/ 11 h 51"/>
                <a:gd name="T6" fmla="*/ 39 w 51"/>
                <a:gd name="T7" fmla="*/ 11 h 51"/>
                <a:gd name="T8" fmla="*/ 38 w 51"/>
                <a:gd name="T9" fmla="*/ 4 h 51"/>
                <a:gd name="T10" fmla="*/ 32 w 51"/>
                <a:gd name="T11" fmla="*/ 7 h 51"/>
                <a:gd name="T12" fmla="*/ 28 w 51"/>
                <a:gd name="T13" fmla="*/ 0 h 51"/>
                <a:gd name="T14" fmla="*/ 23 w 51"/>
                <a:gd name="T15" fmla="*/ 5 h 51"/>
                <a:gd name="T16" fmla="*/ 18 w 51"/>
                <a:gd name="T17" fmla="*/ 1 h 51"/>
                <a:gd name="T18" fmla="*/ 16 w 51"/>
                <a:gd name="T19" fmla="*/ 9 h 51"/>
                <a:gd name="T20" fmla="*/ 8 w 51"/>
                <a:gd name="T21" fmla="*/ 7 h 51"/>
                <a:gd name="T22" fmla="*/ 10 w 51"/>
                <a:gd name="T23" fmla="*/ 16 h 51"/>
                <a:gd name="T24" fmla="*/ 1 w 51"/>
                <a:gd name="T25" fmla="*/ 18 h 51"/>
                <a:gd name="T26" fmla="*/ 4 w 51"/>
                <a:gd name="T27" fmla="*/ 22 h 51"/>
                <a:gd name="T28" fmla="*/ 0 w 51"/>
                <a:gd name="T29" fmla="*/ 26 h 51"/>
                <a:gd name="T30" fmla="*/ 9 w 51"/>
                <a:gd name="T31" fmla="*/ 31 h 51"/>
                <a:gd name="T32" fmla="*/ 4 w 51"/>
                <a:gd name="T33" fmla="*/ 40 h 51"/>
                <a:gd name="T34" fmla="*/ 12 w 51"/>
                <a:gd name="T35" fmla="*/ 40 h 51"/>
                <a:gd name="T36" fmla="*/ 12 w 51"/>
                <a:gd name="T37" fmla="*/ 47 h 51"/>
                <a:gd name="T38" fmla="*/ 19 w 51"/>
                <a:gd name="T39" fmla="*/ 44 h 51"/>
                <a:gd name="T40" fmla="*/ 22 w 51"/>
                <a:gd name="T41" fmla="*/ 51 h 51"/>
                <a:gd name="T42" fmla="*/ 27 w 51"/>
                <a:gd name="T43" fmla="*/ 46 h 51"/>
                <a:gd name="T44" fmla="*/ 32 w 51"/>
                <a:gd name="T45" fmla="*/ 50 h 51"/>
                <a:gd name="T46" fmla="*/ 35 w 51"/>
                <a:gd name="T47" fmla="*/ 42 h 51"/>
                <a:gd name="T48" fmla="*/ 43 w 51"/>
                <a:gd name="T49" fmla="*/ 44 h 51"/>
                <a:gd name="T50" fmla="*/ 41 w 51"/>
                <a:gd name="T51" fmla="*/ 36 h 51"/>
                <a:gd name="T52" fmla="*/ 49 w 51"/>
                <a:gd name="T53" fmla="*/ 34 h 51"/>
                <a:gd name="T54" fmla="*/ 46 w 51"/>
                <a:gd name="T55" fmla="*/ 29 h 51"/>
                <a:gd name="T56" fmla="*/ 51 w 51"/>
                <a:gd name="T57" fmla="*/ 2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51">
                  <a:moveTo>
                    <a:pt x="51" y="25"/>
                  </a:moveTo>
                  <a:cubicBezTo>
                    <a:pt x="51" y="23"/>
                    <a:pt x="47" y="21"/>
                    <a:pt x="42" y="20"/>
                  </a:cubicBezTo>
                  <a:cubicBezTo>
                    <a:pt x="45" y="16"/>
                    <a:pt x="47" y="13"/>
                    <a:pt x="46" y="11"/>
                  </a:cubicBezTo>
                  <a:cubicBezTo>
                    <a:pt x="45" y="10"/>
                    <a:pt x="42" y="10"/>
                    <a:pt x="39" y="11"/>
                  </a:cubicBezTo>
                  <a:cubicBezTo>
                    <a:pt x="40" y="7"/>
                    <a:pt x="40" y="5"/>
                    <a:pt x="38" y="4"/>
                  </a:cubicBezTo>
                  <a:cubicBezTo>
                    <a:pt x="37" y="3"/>
                    <a:pt x="34" y="4"/>
                    <a:pt x="32" y="7"/>
                  </a:cubicBezTo>
                  <a:cubicBezTo>
                    <a:pt x="31" y="3"/>
                    <a:pt x="30" y="1"/>
                    <a:pt x="28" y="0"/>
                  </a:cubicBezTo>
                  <a:cubicBezTo>
                    <a:pt x="26" y="0"/>
                    <a:pt x="25" y="2"/>
                    <a:pt x="23" y="5"/>
                  </a:cubicBezTo>
                  <a:cubicBezTo>
                    <a:pt x="21" y="2"/>
                    <a:pt x="20" y="1"/>
                    <a:pt x="18" y="1"/>
                  </a:cubicBezTo>
                  <a:cubicBezTo>
                    <a:pt x="16" y="2"/>
                    <a:pt x="16" y="5"/>
                    <a:pt x="16" y="9"/>
                  </a:cubicBezTo>
                  <a:cubicBezTo>
                    <a:pt x="12" y="7"/>
                    <a:pt x="9" y="6"/>
                    <a:pt x="8" y="7"/>
                  </a:cubicBezTo>
                  <a:cubicBezTo>
                    <a:pt x="7" y="8"/>
                    <a:pt x="7" y="12"/>
                    <a:pt x="10" y="16"/>
                  </a:cubicBezTo>
                  <a:cubicBezTo>
                    <a:pt x="5" y="15"/>
                    <a:pt x="2" y="16"/>
                    <a:pt x="1" y="18"/>
                  </a:cubicBezTo>
                  <a:cubicBezTo>
                    <a:pt x="1" y="19"/>
                    <a:pt x="2" y="21"/>
                    <a:pt x="4" y="22"/>
                  </a:cubicBezTo>
                  <a:cubicBezTo>
                    <a:pt x="1" y="24"/>
                    <a:pt x="0" y="25"/>
                    <a:pt x="0" y="26"/>
                  </a:cubicBezTo>
                  <a:cubicBezTo>
                    <a:pt x="0" y="28"/>
                    <a:pt x="3" y="30"/>
                    <a:pt x="9" y="31"/>
                  </a:cubicBezTo>
                  <a:cubicBezTo>
                    <a:pt x="5" y="35"/>
                    <a:pt x="3" y="38"/>
                    <a:pt x="4" y="40"/>
                  </a:cubicBezTo>
                  <a:cubicBezTo>
                    <a:pt x="5" y="41"/>
                    <a:pt x="8" y="41"/>
                    <a:pt x="12" y="40"/>
                  </a:cubicBezTo>
                  <a:cubicBezTo>
                    <a:pt x="11" y="44"/>
                    <a:pt x="11" y="47"/>
                    <a:pt x="12" y="47"/>
                  </a:cubicBezTo>
                  <a:cubicBezTo>
                    <a:pt x="13" y="48"/>
                    <a:pt x="16" y="47"/>
                    <a:pt x="19" y="44"/>
                  </a:cubicBezTo>
                  <a:cubicBezTo>
                    <a:pt x="20" y="48"/>
                    <a:pt x="21" y="51"/>
                    <a:pt x="22" y="51"/>
                  </a:cubicBezTo>
                  <a:cubicBezTo>
                    <a:pt x="24" y="51"/>
                    <a:pt x="26" y="49"/>
                    <a:pt x="27" y="46"/>
                  </a:cubicBezTo>
                  <a:cubicBezTo>
                    <a:pt x="29" y="49"/>
                    <a:pt x="31" y="50"/>
                    <a:pt x="32" y="50"/>
                  </a:cubicBezTo>
                  <a:cubicBezTo>
                    <a:pt x="34" y="49"/>
                    <a:pt x="35" y="47"/>
                    <a:pt x="35" y="42"/>
                  </a:cubicBezTo>
                  <a:cubicBezTo>
                    <a:pt x="38" y="44"/>
                    <a:pt x="41" y="45"/>
                    <a:pt x="43" y="44"/>
                  </a:cubicBezTo>
                  <a:cubicBezTo>
                    <a:pt x="44" y="43"/>
                    <a:pt x="43" y="40"/>
                    <a:pt x="41" y="36"/>
                  </a:cubicBezTo>
                  <a:cubicBezTo>
                    <a:pt x="46" y="36"/>
                    <a:pt x="49" y="35"/>
                    <a:pt x="49" y="34"/>
                  </a:cubicBezTo>
                  <a:cubicBezTo>
                    <a:pt x="50" y="32"/>
                    <a:pt x="49" y="31"/>
                    <a:pt x="46" y="29"/>
                  </a:cubicBezTo>
                  <a:cubicBezTo>
                    <a:pt x="49" y="28"/>
                    <a:pt x="51" y="26"/>
                    <a:pt x="51" y="25"/>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9"/>
            <p:cNvSpPr>
              <a:spLocks/>
            </p:cNvSpPr>
            <p:nvPr userDrawn="1"/>
          </p:nvSpPr>
          <p:spPr bwMode="auto">
            <a:xfrm flipH="1">
              <a:off x="936626" y="4335463"/>
              <a:ext cx="133350" cy="131762"/>
            </a:xfrm>
            <a:custGeom>
              <a:avLst/>
              <a:gdLst>
                <a:gd name="T0" fmla="*/ 54 w 54"/>
                <a:gd name="T1" fmla="*/ 31 h 54"/>
                <a:gd name="T2" fmla="*/ 50 w 54"/>
                <a:gd name="T3" fmla="*/ 26 h 54"/>
                <a:gd name="T4" fmla="*/ 54 w 54"/>
                <a:gd name="T5" fmla="*/ 22 h 54"/>
                <a:gd name="T6" fmla="*/ 43 w 54"/>
                <a:gd name="T7" fmla="*/ 18 h 54"/>
                <a:gd name="T8" fmla="*/ 47 w 54"/>
                <a:gd name="T9" fmla="*/ 8 h 54"/>
                <a:gd name="T10" fmla="*/ 39 w 54"/>
                <a:gd name="T11" fmla="*/ 9 h 54"/>
                <a:gd name="T12" fmla="*/ 37 w 54"/>
                <a:gd name="T13" fmla="*/ 1 h 54"/>
                <a:gd name="T14" fmla="*/ 30 w 54"/>
                <a:gd name="T15" fmla="*/ 6 h 54"/>
                <a:gd name="T16" fmla="*/ 25 w 54"/>
                <a:gd name="T17" fmla="*/ 0 h 54"/>
                <a:gd name="T18" fmla="*/ 21 w 54"/>
                <a:gd name="T19" fmla="*/ 6 h 54"/>
                <a:gd name="T20" fmla="*/ 15 w 54"/>
                <a:gd name="T21" fmla="*/ 2 h 54"/>
                <a:gd name="T22" fmla="*/ 14 w 54"/>
                <a:gd name="T23" fmla="*/ 11 h 54"/>
                <a:gd name="T24" fmla="*/ 5 w 54"/>
                <a:gd name="T25" fmla="*/ 10 h 54"/>
                <a:gd name="T26" fmla="*/ 9 w 54"/>
                <a:gd name="T27" fmla="*/ 19 h 54"/>
                <a:gd name="T28" fmla="*/ 0 w 54"/>
                <a:gd name="T29" fmla="*/ 23 h 54"/>
                <a:gd name="T30" fmla="*/ 4 w 54"/>
                <a:gd name="T31" fmla="*/ 27 h 54"/>
                <a:gd name="T32" fmla="*/ 0 w 54"/>
                <a:gd name="T33" fmla="*/ 32 h 54"/>
                <a:gd name="T34" fmla="*/ 11 w 54"/>
                <a:gd name="T35" fmla="*/ 36 h 54"/>
                <a:gd name="T36" fmla="*/ 8 w 54"/>
                <a:gd name="T37" fmla="*/ 46 h 54"/>
                <a:gd name="T38" fmla="*/ 15 w 54"/>
                <a:gd name="T39" fmla="*/ 45 h 54"/>
                <a:gd name="T40" fmla="*/ 17 w 54"/>
                <a:gd name="T41" fmla="*/ 52 h 54"/>
                <a:gd name="T42" fmla="*/ 24 w 54"/>
                <a:gd name="T43" fmla="*/ 48 h 54"/>
                <a:gd name="T44" fmla="*/ 29 w 54"/>
                <a:gd name="T45" fmla="*/ 54 h 54"/>
                <a:gd name="T46" fmla="*/ 33 w 54"/>
                <a:gd name="T47" fmla="*/ 48 h 54"/>
                <a:gd name="T48" fmla="*/ 39 w 54"/>
                <a:gd name="T49" fmla="*/ 51 h 54"/>
                <a:gd name="T50" fmla="*/ 40 w 54"/>
                <a:gd name="T51" fmla="*/ 43 h 54"/>
                <a:gd name="T52" fmla="*/ 49 w 54"/>
                <a:gd name="T53" fmla="*/ 43 h 54"/>
                <a:gd name="T54" fmla="*/ 46 w 54"/>
                <a:gd name="T55" fmla="*/ 35 h 54"/>
                <a:gd name="T56" fmla="*/ 54 w 54"/>
                <a:gd name="T5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4" h="54">
                  <a:moveTo>
                    <a:pt x="54" y="31"/>
                  </a:moveTo>
                  <a:cubicBezTo>
                    <a:pt x="54" y="29"/>
                    <a:pt x="53" y="28"/>
                    <a:pt x="50" y="26"/>
                  </a:cubicBezTo>
                  <a:cubicBezTo>
                    <a:pt x="53" y="25"/>
                    <a:pt x="54" y="23"/>
                    <a:pt x="54" y="22"/>
                  </a:cubicBezTo>
                  <a:cubicBezTo>
                    <a:pt x="53" y="20"/>
                    <a:pt x="49" y="18"/>
                    <a:pt x="43" y="18"/>
                  </a:cubicBezTo>
                  <a:cubicBezTo>
                    <a:pt x="47" y="13"/>
                    <a:pt x="48" y="9"/>
                    <a:pt x="47" y="8"/>
                  </a:cubicBezTo>
                  <a:cubicBezTo>
                    <a:pt x="45" y="7"/>
                    <a:pt x="43" y="7"/>
                    <a:pt x="39" y="9"/>
                  </a:cubicBezTo>
                  <a:cubicBezTo>
                    <a:pt x="39" y="5"/>
                    <a:pt x="39" y="2"/>
                    <a:pt x="37" y="1"/>
                  </a:cubicBezTo>
                  <a:cubicBezTo>
                    <a:pt x="35" y="1"/>
                    <a:pt x="33" y="3"/>
                    <a:pt x="30" y="6"/>
                  </a:cubicBezTo>
                  <a:cubicBezTo>
                    <a:pt x="29" y="2"/>
                    <a:pt x="27" y="0"/>
                    <a:pt x="25" y="0"/>
                  </a:cubicBezTo>
                  <a:cubicBezTo>
                    <a:pt x="24" y="0"/>
                    <a:pt x="22" y="2"/>
                    <a:pt x="21" y="6"/>
                  </a:cubicBezTo>
                  <a:cubicBezTo>
                    <a:pt x="19" y="3"/>
                    <a:pt x="16" y="2"/>
                    <a:pt x="15" y="2"/>
                  </a:cubicBezTo>
                  <a:cubicBezTo>
                    <a:pt x="13" y="3"/>
                    <a:pt x="13" y="6"/>
                    <a:pt x="14" y="11"/>
                  </a:cubicBezTo>
                  <a:cubicBezTo>
                    <a:pt x="10" y="9"/>
                    <a:pt x="6" y="9"/>
                    <a:pt x="5" y="10"/>
                  </a:cubicBezTo>
                  <a:cubicBezTo>
                    <a:pt x="4" y="12"/>
                    <a:pt x="5" y="15"/>
                    <a:pt x="9" y="19"/>
                  </a:cubicBezTo>
                  <a:cubicBezTo>
                    <a:pt x="4" y="20"/>
                    <a:pt x="0" y="21"/>
                    <a:pt x="0" y="23"/>
                  </a:cubicBezTo>
                  <a:cubicBezTo>
                    <a:pt x="0" y="24"/>
                    <a:pt x="1" y="26"/>
                    <a:pt x="4" y="27"/>
                  </a:cubicBezTo>
                  <a:cubicBezTo>
                    <a:pt x="1" y="29"/>
                    <a:pt x="0" y="31"/>
                    <a:pt x="0" y="32"/>
                  </a:cubicBezTo>
                  <a:cubicBezTo>
                    <a:pt x="1" y="34"/>
                    <a:pt x="5" y="35"/>
                    <a:pt x="11" y="36"/>
                  </a:cubicBezTo>
                  <a:cubicBezTo>
                    <a:pt x="7" y="41"/>
                    <a:pt x="6" y="45"/>
                    <a:pt x="8" y="46"/>
                  </a:cubicBezTo>
                  <a:cubicBezTo>
                    <a:pt x="9" y="47"/>
                    <a:pt x="12" y="47"/>
                    <a:pt x="15" y="45"/>
                  </a:cubicBezTo>
                  <a:cubicBezTo>
                    <a:pt x="15" y="49"/>
                    <a:pt x="16" y="52"/>
                    <a:pt x="17" y="52"/>
                  </a:cubicBezTo>
                  <a:cubicBezTo>
                    <a:pt x="19" y="53"/>
                    <a:pt x="21" y="51"/>
                    <a:pt x="24" y="48"/>
                  </a:cubicBezTo>
                  <a:cubicBezTo>
                    <a:pt x="25" y="52"/>
                    <a:pt x="27" y="54"/>
                    <a:pt x="29" y="54"/>
                  </a:cubicBezTo>
                  <a:cubicBezTo>
                    <a:pt x="30" y="54"/>
                    <a:pt x="32" y="52"/>
                    <a:pt x="33" y="48"/>
                  </a:cubicBezTo>
                  <a:cubicBezTo>
                    <a:pt x="35" y="51"/>
                    <a:pt x="38" y="52"/>
                    <a:pt x="39" y="51"/>
                  </a:cubicBezTo>
                  <a:cubicBezTo>
                    <a:pt x="41" y="51"/>
                    <a:pt x="41" y="47"/>
                    <a:pt x="40" y="43"/>
                  </a:cubicBezTo>
                  <a:cubicBezTo>
                    <a:pt x="45" y="44"/>
                    <a:pt x="48" y="45"/>
                    <a:pt x="49" y="43"/>
                  </a:cubicBezTo>
                  <a:cubicBezTo>
                    <a:pt x="50" y="42"/>
                    <a:pt x="49" y="39"/>
                    <a:pt x="46" y="35"/>
                  </a:cubicBezTo>
                  <a:cubicBezTo>
                    <a:pt x="51" y="34"/>
                    <a:pt x="54" y="33"/>
                    <a:pt x="54" y="31"/>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20"/>
            <p:cNvSpPr>
              <a:spLocks/>
            </p:cNvSpPr>
            <p:nvPr userDrawn="1"/>
          </p:nvSpPr>
          <p:spPr bwMode="auto">
            <a:xfrm flipH="1">
              <a:off x="44450" y="5021263"/>
              <a:ext cx="317500" cy="317500"/>
            </a:xfrm>
            <a:custGeom>
              <a:avLst/>
              <a:gdLst>
                <a:gd name="T0" fmla="*/ 129 w 129"/>
                <a:gd name="T1" fmla="*/ 75 h 130"/>
                <a:gd name="T2" fmla="*/ 119 w 129"/>
                <a:gd name="T3" fmla="*/ 64 h 130"/>
                <a:gd name="T4" fmla="*/ 128 w 129"/>
                <a:gd name="T5" fmla="*/ 53 h 130"/>
                <a:gd name="T6" fmla="*/ 103 w 129"/>
                <a:gd name="T7" fmla="*/ 45 h 130"/>
                <a:gd name="T8" fmla="*/ 111 w 129"/>
                <a:gd name="T9" fmla="*/ 20 h 130"/>
                <a:gd name="T10" fmla="*/ 93 w 129"/>
                <a:gd name="T11" fmla="*/ 23 h 130"/>
                <a:gd name="T12" fmla="*/ 88 w 129"/>
                <a:gd name="T13" fmla="*/ 5 h 130"/>
                <a:gd name="T14" fmla="*/ 72 w 129"/>
                <a:gd name="T15" fmla="*/ 16 h 130"/>
                <a:gd name="T16" fmla="*/ 61 w 129"/>
                <a:gd name="T17" fmla="*/ 1 h 130"/>
                <a:gd name="T18" fmla="*/ 51 w 129"/>
                <a:gd name="T19" fmla="*/ 15 h 130"/>
                <a:gd name="T20" fmla="*/ 36 w 129"/>
                <a:gd name="T21" fmla="*/ 7 h 130"/>
                <a:gd name="T22" fmla="*/ 33 w 129"/>
                <a:gd name="T23" fmla="*/ 28 h 130"/>
                <a:gd name="T24" fmla="*/ 13 w 129"/>
                <a:gd name="T25" fmla="*/ 26 h 130"/>
                <a:gd name="T26" fmla="*/ 21 w 129"/>
                <a:gd name="T27" fmla="*/ 47 h 130"/>
                <a:gd name="T28" fmla="*/ 0 w 129"/>
                <a:gd name="T29" fmla="*/ 56 h 130"/>
                <a:gd name="T30" fmla="*/ 10 w 129"/>
                <a:gd name="T31" fmla="*/ 67 h 130"/>
                <a:gd name="T32" fmla="*/ 1 w 129"/>
                <a:gd name="T33" fmla="*/ 78 h 130"/>
                <a:gd name="T34" fmla="*/ 26 w 129"/>
                <a:gd name="T35" fmla="*/ 86 h 130"/>
                <a:gd name="T36" fmla="*/ 18 w 129"/>
                <a:gd name="T37" fmla="*/ 111 h 130"/>
                <a:gd name="T38" fmla="*/ 36 w 129"/>
                <a:gd name="T39" fmla="*/ 108 h 130"/>
                <a:gd name="T40" fmla="*/ 41 w 129"/>
                <a:gd name="T41" fmla="*/ 126 h 130"/>
                <a:gd name="T42" fmla="*/ 57 w 129"/>
                <a:gd name="T43" fmla="*/ 115 h 130"/>
                <a:gd name="T44" fmla="*/ 69 w 129"/>
                <a:gd name="T45" fmla="*/ 130 h 130"/>
                <a:gd name="T46" fmla="*/ 78 w 129"/>
                <a:gd name="T47" fmla="*/ 116 h 130"/>
                <a:gd name="T48" fmla="*/ 93 w 129"/>
                <a:gd name="T49" fmla="*/ 124 h 130"/>
                <a:gd name="T50" fmla="*/ 96 w 129"/>
                <a:gd name="T51" fmla="*/ 103 h 130"/>
                <a:gd name="T52" fmla="*/ 116 w 129"/>
                <a:gd name="T53" fmla="*/ 104 h 130"/>
                <a:gd name="T54" fmla="*/ 108 w 129"/>
                <a:gd name="T55" fmla="*/ 84 h 130"/>
                <a:gd name="T56" fmla="*/ 129 w 129"/>
                <a:gd name="T57"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9" h="130">
                  <a:moveTo>
                    <a:pt x="129" y="75"/>
                  </a:moveTo>
                  <a:cubicBezTo>
                    <a:pt x="129" y="71"/>
                    <a:pt x="126" y="68"/>
                    <a:pt x="119" y="64"/>
                  </a:cubicBezTo>
                  <a:cubicBezTo>
                    <a:pt x="126" y="60"/>
                    <a:pt x="129" y="56"/>
                    <a:pt x="128" y="53"/>
                  </a:cubicBezTo>
                  <a:cubicBezTo>
                    <a:pt x="127" y="48"/>
                    <a:pt x="118" y="45"/>
                    <a:pt x="103" y="45"/>
                  </a:cubicBezTo>
                  <a:cubicBezTo>
                    <a:pt x="111" y="33"/>
                    <a:pt x="114" y="23"/>
                    <a:pt x="111" y="20"/>
                  </a:cubicBezTo>
                  <a:cubicBezTo>
                    <a:pt x="108" y="17"/>
                    <a:pt x="101" y="18"/>
                    <a:pt x="93" y="23"/>
                  </a:cubicBezTo>
                  <a:cubicBezTo>
                    <a:pt x="93" y="13"/>
                    <a:pt x="92" y="6"/>
                    <a:pt x="88" y="5"/>
                  </a:cubicBezTo>
                  <a:cubicBezTo>
                    <a:pt x="84" y="3"/>
                    <a:pt x="79" y="8"/>
                    <a:pt x="72" y="16"/>
                  </a:cubicBezTo>
                  <a:cubicBezTo>
                    <a:pt x="69" y="6"/>
                    <a:pt x="65" y="0"/>
                    <a:pt x="61" y="1"/>
                  </a:cubicBezTo>
                  <a:cubicBezTo>
                    <a:pt x="57" y="1"/>
                    <a:pt x="53" y="6"/>
                    <a:pt x="51" y="15"/>
                  </a:cubicBezTo>
                  <a:cubicBezTo>
                    <a:pt x="45" y="8"/>
                    <a:pt x="39" y="5"/>
                    <a:pt x="36" y="7"/>
                  </a:cubicBezTo>
                  <a:cubicBezTo>
                    <a:pt x="32" y="9"/>
                    <a:pt x="31" y="17"/>
                    <a:pt x="33" y="28"/>
                  </a:cubicBezTo>
                  <a:cubicBezTo>
                    <a:pt x="23" y="24"/>
                    <a:pt x="16" y="23"/>
                    <a:pt x="13" y="26"/>
                  </a:cubicBezTo>
                  <a:cubicBezTo>
                    <a:pt x="10" y="30"/>
                    <a:pt x="13" y="38"/>
                    <a:pt x="21" y="47"/>
                  </a:cubicBezTo>
                  <a:cubicBezTo>
                    <a:pt x="9" y="48"/>
                    <a:pt x="1" y="51"/>
                    <a:pt x="0" y="56"/>
                  </a:cubicBezTo>
                  <a:cubicBezTo>
                    <a:pt x="0" y="59"/>
                    <a:pt x="3" y="63"/>
                    <a:pt x="10" y="67"/>
                  </a:cubicBezTo>
                  <a:cubicBezTo>
                    <a:pt x="4" y="70"/>
                    <a:pt x="0" y="74"/>
                    <a:pt x="1" y="78"/>
                  </a:cubicBezTo>
                  <a:cubicBezTo>
                    <a:pt x="2" y="83"/>
                    <a:pt x="11" y="85"/>
                    <a:pt x="26" y="86"/>
                  </a:cubicBezTo>
                  <a:cubicBezTo>
                    <a:pt x="18" y="98"/>
                    <a:pt x="15" y="107"/>
                    <a:pt x="18" y="111"/>
                  </a:cubicBezTo>
                  <a:cubicBezTo>
                    <a:pt x="21" y="114"/>
                    <a:pt x="28" y="112"/>
                    <a:pt x="36" y="108"/>
                  </a:cubicBezTo>
                  <a:cubicBezTo>
                    <a:pt x="36" y="118"/>
                    <a:pt x="37" y="124"/>
                    <a:pt x="41" y="126"/>
                  </a:cubicBezTo>
                  <a:cubicBezTo>
                    <a:pt x="45" y="127"/>
                    <a:pt x="51" y="123"/>
                    <a:pt x="57" y="115"/>
                  </a:cubicBezTo>
                  <a:cubicBezTo>
                    <a:pt x="60" y="125"/>
                    <a:pt x="64" y="130"/>
                    <a:pt x="69" y="130"/>
                  </a:cubicBezTo>
                  <a:cubicBezTo>
                    <a:pt x="72" y="130"/>
                    <a:pt x="76" y="124"/>
                    <a:pt x="78" y="116"/>
                  </a:cubicBezTo>
                  <a:cubicBezTo>
                    <a:pt x="84" y="122"/>
                    <a:pt x="90" y="125"/>
                    <a:pt x="93" y="124"/>
                  </a:cubicBezTo>
                  <a:cubicBezTo>
                    <a:pt x="97" y="122"/>
                    <a:pt x="98" y="114"/>
                    <a:pt x="96" y="103"/>
                  </a:cubicBezTo>
                  <a:cubicBezTo>
                    <a:pt x="106" y="107"/>
                    <a:pt x="114" y="108"/>
                    <a:pt x="116" y="104"/>
                  </a:cubicBezTo>
                  <a:cubicBezTo>
                    <a:pt x="119" y="101"/>
                    <a:pt x="116" y="93"/>
                    <a:pt x="108" y="84"/>
                  </a:cubicBezTo>
                  <a:cubicBezTo>
                    <a:pt x="120" y="82"/>
                    <a:pt x="128" y="79"/>
                    <a:pt x="129" y="75"/>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21"/>
            <p:cNvSpPr>
              <a:spLocks/>
            </p:cNvSpPr>
            <p:nvPr userDrawn="1"/>
          </p:nvSpPr>
          <p:spPr bwMode="auto">
            <a:xfrm flipH="1">
              <a:off x="771526" y="3168650"/>
              <a:ext cx="131763" cy="131762"/>
            </a:xfrm>
            <a:custGeom>
              <a:avLst/>
              <a:gdLst>
                <a:gd name="T0" fmla="*/ 52 w 53"/>
                <a:gd name="T1" fmla="*/ 31 h 54"/>
                <a:gd name="T2" fmla="*/ 49 w 53"/>
                <a:gd name="T3" fmla="*/ 27 h 54"/>
                <a:gd name="T4" fmla="*/ 52 w 53"/>
                <a:gd name="T5" fmla="*/ 22 h 54"/>
                <a:gd name="T6" fmla="*/ 42 w 53"/>
                <a:gd name="T7" fmla="*/ 19 h 54"/>
                <a:gd name="T8" fmla="*/ 45 w 53"/>
                <a:gd name="T9" fmla="*/ 8 h 54"/>
                <a:gd name="T10" fmla="*/ 38 w 53"/>
                <a:gd name="T11" fmla="*/ 10 h 54"/>
                <a:gd name="T12" fmla="*/ 36 w 53"/>
                <a:gd name="T13" fmla="*/ 2 h 54"/>
                <a:gd name="T14" fmla="*/ 29 w 53"/>
                <a:gd name="T15" fmla="*/ 7 h 54"/>
                <a:gd name="T16" fmla="*/ 24 w 53"/>
                <a:gd name="T17" fmla="*/ 1 h 54"/>
                <a:gd name="T18" fmla="*/ 21 w 53"/>
                <a:gd name="T19" fmla="*/ 6 h 54"/>
                <a:gd name="T20" fmla="*/ 14 w 53"/>
                <a:gd name="T21" fmla="*/ 3 h 54"/>
                <a:gd name="T22" fmla="*/ 13 w 53"/>
                <a:gd name="T23" fmla="*/ 12 h 54"/>
                <a:gd name="T24" fmla="*/ 5 w 53"/>
                <a:gd name="T25" fmla="*/ 11 h 54"/>
                <a:gd name="T26" fmla="*/ 8 w 53"/>
                <a:gd name="T27" fmla="*/ 20 h 54"/>
                <a:gd name="T28" fmla="*/ 0 w 53"/>
                <a:gd name="T29" fmla="*/ 23 h 54"/>
                <a:gd name="T30" fmla="*/ 4 w 53"/>
                <a:gd name="T31" fmla="*/ 28 h 54"/>
                <a:gd name="T32" fmla="*/ 0 w 53"/>
                <a:gd name="T33" fmla="*/ 32 h 54"/>
                <a:gd name="T34" fmla="*/ 10 w 53"/>
                <a:gd name="T35" fmla="*/ 36 h 54"/>
                <a:gd name="T36" fmla="*/ 7 w 53"/>
                <a:gd name="T37" fmla="*/ 46 h 54"/>
                <a:gd name="T38" fmla="*/ 15 w 53"/>
                <a:gd name="T39" fmla="*/ 45 h 54"/>
                <a:gd name="T40" fmla="*/ 16 w 53"/>
                <a:gd name="T41" fmla="*/ 52 h 54"/>
                <a:gd name="T42" fmla="*/ 23 w 53"/>
                <a:gd name="T43" fmla="*/ 48 h 54"/>
                <a:gd name="T44" fmla="*/ 28 w 53"/>
                <a:gd name="T45" fmla="*/ 54 h 54"/>
                <a:gd name="T46" fmla="*/ 32 w 53"/>
                <a:gd name="T47" fmla="*/ 48 h 54"/>
                <a:gd name="T48" fmla="*/ 38 w 53"/>
                <a:gd name="T49" fmla="*/ 51 h 54"/>
                <a:gd name="T50" fmla="*/ 39 w 53"/>
                <a:gd name="T51" fmla="*/ 43 h 54"/>
                <a:gd name="T52" fmla="*/ 47 w 53"/>
                <a:gd name="T53" fmla="*/ 43 h 54"/>
                <a:gd name="T54" fmla="*/ 44 w 53"/>
                <a:gd name="T55" fmla="*/ 35 h 54"/>
                <a:gd name="T56" fmla="*/ 52 w 53"/>
                <a:gd name="T5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3" h="54">
                  <a:moveTo>
                    <a:pt x="52" y="31"/>
                  </a:moveTo>
                  <a:cubicBezTo>
                    <a:pt x="53" y="30"/>
                    <a:pt x="51" y="28"/>
                    <a:pt x="49" y="27"/>
                  </a:cubicBezTo>
                  <a:cubicBezTo>
                    <a:pt x="51" y="25"/>
                    <a:pt x="52" y="23"/>
                    <a:pt x="52" y="22"/>
                  </a:cubicBezTo>
                  <a:cubicBezTo>
                    <a:pt x="52" y="20"/>
                    <a:pt x="48" y="19"/>
                    <a:pt x="42" y="19"/>
                  </a:cubicBezTo>
                  <a:cubicBezTo>
                    <a:pt x="45" y="14"/>
                    <a:pt x="47" y="10"/>
                    <a:pt x="45" y="8"/>
                  </a:cubicBezTo>
                  <a:cubicBezTo>
                    <a:pt x="44" y="7"/>
                    <a:pt x="41" y="8"/>
                    <a:pt x="38" y="10"/>
                  </a:cubicBezTo>
                  <a:cubicBezTo>
                    <a:pt x="38" y="6"/>
                    <a:pt x="37" y="3"/>
                    <a:pt x="36" y="2"/>
                  </a:cubicBezTo>
                  <a:cubicBezTo>
                    <a:pt x="34" y="2"/>
                    <a:pt x="32" y="3"/>
                    <a:pt x="29" y="7"/>
                  </a:cubicBezTo>
                  <a:cubicBezTo>
                    <a:pt x="28" y="3"/>
                    <a:pt x="26" y="0"/>
                    <a:pt x="24" y="1"/>
                  </a:cubicBezTo>
                  <a:cubicBezTo>
                    <a:pt x="23" y="1"/>
                    <a:pt x="22" y="3"/>
                    <a:pt x="21" y="6"/>
                  </a:cubicBezTo>
                  <a:cubicBezTo>
                    <a:pt x="18" y="4"/>
                    <a:pt x="16" y="3"/>
                    <a:pt x="14" y="3"/>
                  </a:cubicBezTo>
                  <a:cubicBezTo>
                    <a:pt x="13" y="4"/>
                    <a:pt x="13" y="7"/>
                    <a:pt x="13" y="12"/>
                  </a:cubicBezTo>
                  <a:cubicBezTo>
                    <a:pt x="9" y="10"/>
                    <a:pt x="6" y="10"/>
                    <a:pt x="5" y="11"/>
                  </a:cubicBezTo>
                  <a:cubicBezTo>
                    <a:pt x="4" y="13"/>
                    <a:pt x="5" y="16"/>
                    <a:pt x="8" y="20"/>
                  </a:cubicBezTo>
                  <a:cubicBezTo>
                    <a:pt x="3" y="20"/>
                    <a:pt x="0" y="21"/>
                    <a:pt x="0" y="23"/>
                  </a:cubicBezTo>
                  <a:cubicBezTo>
                    <a:pt x="0" y="25"/>
                    <a:pt x="1" y="26"/>
                    <a:pt x="4" y="28"/>
                  </a:cubicBezTo>
                  <a:cubicBezTo>
                    <a:pt x="1" y="29"/>
                    <a:pt x="0" y="31"/>
                    <a:pt x="0" y="32"/>
                  </a:cubicBezTo>
                  <a:cubicBezTo>
                    <a:pt x="0" y="34"/>
                    <a:pt x="4" y="35"/>
                    <a:pt x="10" y="36"/>
                  </a:cubicBezTo>
                  <a:cubicBezTo>
                    <a:pt x="7" y="40"/>
                    <a:pt x="6" y="44"/>
                    <a:pt x="7" y="46"/>
                  </a:cubicBezTo>
                  <a:cubicBezTo>
                    <a:pt x="8" y="47"/>
                    <a:pt x="11" y="46"/>
                    <a:pt x="15" y="45"/>
                  </a:cubicBezTo>
                  <a:cubicBezTo>
                    <a:pt x="14" y="49"/>
                    <a:pt x="15" y="51"/>
                    <a:pt x="16" y="52"/>
                  </a:cubicBezTo>
                  <a:cubicBezTo>
                    <a:pt x="18" y="53"/>
                    <a:pt x="20" y="51"/>
                    <a:pt x="23" y="48"/>
                  </a:cubicBezTo>
                  <a:cubicBezTo>
                    <a:pt x="24" y="51"/>
                    <a:pt x="26" y="54"/>
                    <a:pt x="28" y="54"/>
                  </a:cubicBezTo>
                  <a:cubicBezTo>
                    <a:pt x="29" y="54"/>
                    <a:pt x="31" y="51"/>
                    <a:pt x="32" y="48"/>
                  </a:cubicBezTo>
                  <a:cubicBezTo>
                    <a:pt x="34" y="50"/>
                    <a:pt x="36" y="52"/>
                    <a:pt x="38" y="51"/>
                  </a:cubicBezTo>
                  <a:cubicBezTo>
                    <a:pt x="39" y="50"/>
                    <a:pt x="40" y="47"/>
                    <a:pt x="39" y="43"/>
                  </a:cubicBezTo>
                  <a:cubicBezTo>
                    <a:pt x="43" y="44"/>
                    <a:pt x="46" y="45"/>
                    <a:pt x="47" y="43"/>
                  </a:cubicBezTo>
                  <a:cubicBezTo>
                    <a:pt x="48" y="42"/>
                    <a:pt x="47" y="39"/>
                    <a:pt x="44" y="35"/>
                  </a:cubicBezTo>
                  <a:cubicBezTo>
                    <a:pt x="49" y="34"/>
                    <a:pt x="52" y="33"/>
                    <a:pt x="52" y="31"/>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22"/>
            <p:cNvSpPr>
              <a:spLocks/>
            </p:cNvSpPr>
            <p:nvPr userDrawn="1"/>
          </p:nvSpPr>
          <p:spPr bwMode="auto">
            <a:xfrm flipH="1">
              <a:off x="118857" y="1370013"/>
              <a:ext cx="260350" cy="258762"/>
            </a:xfrm>
            <a:custGeom>
              <a:avLst/>
              <a:gdLst>
                <a:gd name="T0" fmla="*/ 50 w 106"/>
                <a:gd name="T1" fmla="*/ 0 h 106"/>
                <a:gd name="T2" fmla="*/ 50 w 106"/>
                <a:gd name="T3" fmla="*/ 0 h 106"/>
                <a:gd name="T4" fmla="*/ 42 w 106"/>
                <a:gd name="T5" fmla="*/ 12 h 106"/>
                <a:gd name="T6" fmla="*/ 32 w 106"/>
                <a:gd name="T7" fmla="*/ 5 h 106"/>
                <a:gd name="T8" fmla="*/ 30 w 106"/>
                <a:gd name="T9" fmla="*/ 5 h 106"/>
                <a:gd name="T10" fmla="*/ 28 w 106"/>
                <a:gd name="T11" fmla="*/ 22 h 106"/>
                <a:gd name="T12" fmla="*/ 16 w 106"/>
                <a:gd name="T13" fmla="*/ 19 h 106"/>
                <a:gd name="T14" fmla="*/ 11 w 106"/>
                <a:gd name="T15" fmla="*/ 21 h 106"/>
                <a:gd name="T16" fmla="*/ 17 w 106"/>
                <a:gd name="T17" fmla="*/ 38 h 106"/>
                <a:gd name="T18" fmla="*/ 1 w 106"/>
                <a:gd name="T19" fmla="*/ 45 h 106"/>
                <a:gd name="T20" fmla="*/ 8 w 106"/>
                <a:gd name="T21" fmla="*/ 54 h 106"/>
                <a:gd name="T22" fmla="*/ 1 w 106"/>
                <a:gd name="T23" fmla="*/ 63 h 106"/>
                <a:gd name="T24" fmla="*/ 21 w 106"/>
                <a:gd name="T25" fmla="*/ 70 h 106"/>
                <a:gd name="T26" fmla="*/ 15 w 106"/>
                <a:gd name="T27" fmla="*/ 91 h 106"/>
                <a:gd name="T28" fmla="*/ 19 w 106"/>
                <a:gd name="T29" fmla="*/ 92 h 106"/>
                <a:gd name="T30" fmla="*/ 30 w 106"/>
                <a:gd name="T31" fmla="*/ 88 h 106"/>
                <a:gd name="T32" fmla="*/ 34 w 106"/>
                <a:gd name="T33" fmla="*/ 103 h 106"/>
                <a:gd name="T34" fmla="*/ 35 w 106"/>
                <a:gd name="T35" fmla="*/ 103 h 106"/>
                <a:gd name="T36" fmla="*/ 47 w 106"/>
                <a:gd name="T37" fmla="*/ 94 h 106"/>
                <a:gd name="T38" fmla="*/ 56 w 106"/>
                <a:gd name="T39" fmla="*/ 106 h 106"/>
                <a:gd name="T40" fmla="*/ 57 w 106"/>
                <a:gd name="T41" fmla="*/ 106 h 106"/>
                <a:gd name="T42" fmla="*/ 64 w 106"/>
                <a:gd name="T43" fmla="*/ 95 h 106"/>
                <a:gd name="T44" fmla="*/ 75 w 106"/>
                <a:gd name="T45" fmla="*/ 101 h 106"/>
                <a:gd name="T46" fmla="*/ 77 w 106"/>
                <a:gd name="T47" fmla="*/ 101 h 106"/>
                <a:gd name="T48" fmla="*/ 79 w 106"/>
                <a:gd name="T49" fmla="*/ 84 h 106"/>
                <a:gd name="T50" fmla="*/ 91 w 106"/>
                <a:gd name="T51" fmla="*/ 87 h 106"/>
                <a:gd name="T52" fmla="*/ 96 w 106"/>
                <a:gd name="T53" fmla="*/ 85 h 106"/>
                <a:gd name="T54" fmla="*/ 89 w 106"/>
                <a:gd name="T55" fmla="*/ 68 h 106"/>
                <a:gd name="T56" fmla="*/ 106 w 106"/>
                <a:gd name="T57" fmla="*/ 61 h 106"/>
                <a:gd name="T58" fmla="*/ 98 w 106"/>
                <a:gd name="T59" fmla="*/ 52 h 106"/>
                <a:gd name="T60" fmla="*/ 106 w 106"/>
                <a:gd name="T61" fmla="*/ 43 h 106"/>
                <a:gd name="T62" fmla="*/ 85 w 106"/>
                <a:gd name="T63" fmla="*/ 36 h 106"/>
                <a:gd name="T64" fmla="*/ 91 w 106"/>
                <a:gd name="T65" fmla="*/ 16 h 106"/>
                <a:gd name="T66" fmla="*/ 88 w 106"/>
                <a:gd name="T67" fmla="*/ 15 h 106"/>
                <a:gd name="T68" fmla="*/ 76 w 106"/>
                <a:gd name="T69" fmla="*/ 18 h 106"/>
                <a:gd name="T70" fmla="*/ 73 w 106"/>
                <a:gd name="T71" fmla="*/ 4 h 106"/>
                <a:gd name="T72" fmla="*/ 71 w 106"/>
                <a:gd name="T73" fmla="*/ 3 h 106"/>
                <a:gd name="T74" fmla="*/ 60 w 106"/>
                <a:gd name="T75" fmla="*/ 12 h 106"/>
                <a:gd name="T76" fmla="*/ 50 w 106"/>
                <a:gd name="T77"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6" h="106">
                  <a:moveTo>
                    <a:pt x="50" y="0"/>
                  </a:moveTo>
                  <a:cubicBezTo>
                    <a:pt x="50" y="0"/>
                    <a:pt x="50" y="0"/>
                    <a:pt x="50" y="0"/>
                  </a:cubicBezTo>
                  <a:cubicBezTo>
                    <a:pt x="47" y="0"/>
                    <a:pt x="44" y="5"/>
                    <a:pt x="42" y="12"/>
                  </a:cubicBezTo>
                  <a:cubicBezTo>
                    <a:pt x="38" y="7"/>
                    <a:pt x="34" y="5"/>
                    <a:pt x="32" y="5"/>
                  </a:cubicBezTo>
                  <a:cubicBezTo>
                    <a:pt x="31" y="5"/>
                    <a:pt x="30" y="5"/>
                    <a:pt x="30" y="5"/>
                  </a:cubicBezTo>
                  <a:cubicBezTo>
                    <a:pt x="27" y="7"/>
                    <a:pt x="26" y="13"/>
                    <a:pt x="28" y="22"/>
                  </a:cubicBezTo>
                  <a:cubicBezTo>
                    <a:pt x="23" y="20"/>
                    <a:pt x="19" y="19"/>
                    <a:pt x="16" y="19"/>
                  </a:cubicBezTo>
                  <a:cubicBezTo>
                    <a:pt x="13" y="19"/>
                    <a:pt x="12" y="20"/>
                    <a:pt x="11" y="21"/>
                  </a:cubicBezTo>
                  <a:cubicBezTo>
                    <a:pt x="8" y="24"/>
                    <a:pt x="11" y="30"/>
                    <a:pt x="17" y="38"/>
                  </a:cubicBezTo>
                  <a:cubicBezTo>
                    <a:pt x="7" y="39"/>
                    <a:pt x="1" y="42"/>
                    <a:pt x="1" y="45"/>
                  </a:cubicBezTo>
                  <a:cubicBezTo>
                    <a:pt x="0" y="48"/>
                    <a:pt x="3" y="51"/>
                    <a:pt x="8" y="54"/>
                  </a:cubicBezTo>
                  <a:cubicBezTo>
                    <a:pt x="3" y="57"/>
                    <a:pt x="0" y="61"/>
                    <a:pt x="1" y="63"/>
                  </a:cubicBezTo>
                  <a:cubicBezTo>
                    <a:pt x="2" y="67"/>
                    <a:pt x="10" y="70"/>
                    <a:pt x="21" y="70"/>
                  </a:cubicBezTo>
                  <a:cubicBezTo>
                    <a:pt x="15" y="80"/>
                    <a:pt x="12" y="88"/>
                    <a:pt x="15" y="91"/>
                  </a:cubicBezTo>
                  <a:cubicBezTo>
                    <a:pt x="16" y="91"/>
                    <a:pt x="17" y="92"/>
                    <a:pt x="19" y="92"/>
                  </a:cubicBezTo>
                  <a:cubicBezTo>
                    <a:pt x="22" y="92"/>
                    <a:pt x="26" y="91"/>
                    <a:pt x="30" y="88"/>
                  </a:cubicBezTo>
                  <a:cubicBezTo>
                    <a:pt x="30" y="96"/>
                    <a:pt x="31" y="102"/>
                    <a:pt x="34" y="103"/>
                  </a:cubicBezTo>
                  <a:cubicBezTo>
                    <a:pt x="34" y="103"/>
                    <a:pt x="35" y="103"/>
                    <a:pt x="35" y="103"/>
                  </a:cubicBezTo>
                  <a:cubicBezTo>
                    <a:pt x="38" y="103"/>
                    <a:pt x="42" y="100"/>
                    <a:pt x="47" y="94"/>
                  </a:cubicBezTo>
                  <a:cubicBezTo>
                    <a:pt x="50" y="102"/>
                    <a:pt x="53" y="106"/>
                    <a:pt x="56" y="106"/>
                  </a:cubicBezTo>
                  <a:cubicBezTo>
                    <a:pt x="56" y="106"/>
                    <a:pt x="57" y="106"/>
                    <a:pt x="57" y="106"/>
                  </a:cubicBezTo>
                  <a:cubicBezTo>
                    <a:pt x="60" y="106"/>
                    <a:pt x="62" y="102"/>
                    <a:pt x="64" y="95"/>
                  </a:cubicBezTo>
                  <a:cubicBezTo>
                    <a:pt x="69" y="99"/>
                    <a:pt x="72" y="101"/>
                    <a:pt x="75" y="101"/>
                  </a:cubicBezTo>
                  <a:cubicBezTo>
                    <a:pt x="76" y="101"/>
                    <a:pt x="76" y="101"/>
                    <a:pt x="77" y="101"/>
                  </a:cubicBezTo>
                  <a:cubicBezTo>
                    <a:pt x="80" y="99"/>
                    <a:pt x="81" y="93"/>
                    <a:pt x="79" y="84"/>
                  </a:cubicBezTo>
                  <a:cubicBezTo>
                    <a:pt x="84" y="86"/>
                    <a:pt x="88" y="87"/>
                    <a:pt x="91" y="87"/>
                  </a:cubicBezTo>
                  <a:cubicBezTo>
                    <a:pt x="93" y="87"/>
                    <a:pt x="95" y="87"/>
                    <a:pt x="96" y="85"/>
                  </a:cubicBezTo>
                  <a:cubicBezTo>
                    <a:pt x="98" y="82"/>
                    <a:pt x="95" y="76"/>
                    <a:pt x="89" y="68"/>
                  </a:cubicBezTo>
                  <a:cubicBezTo>
                    <a:pt x="99" y="67"/>
                    <a:pt x="105" y="65"/>
                    <a:pt x="106" y="61"/>
                  </a:cubicBezTo>
                  <a:cubicBezTo>
                    <a:pt x="106" y="58"/>
                    <a:pt x="104" y="55"/>
                    <a:pt x="98" y="52"/>
                  </a:cubicBezTo>
                  <a:cubicBezTo>
                    <a:pt x="103" y="49"/>
                    <a:pt x="106" y="46"/>
                    <a:pt x="106" y="43"/>
                  </a:cubicBezTo>
                  <a:cubicBezTo>
                    <a:pt x="105" y="39"/>
                    <a:pt x="97" y="37"/>
                    <a:pt x="85" y="36"/>
                  </a:cubicBezTo>
                  <a:cubicBezTo>
                    <a:pt x="92" y="27"/>
                    <a:pt x="94" y="19"/>
                    <a:pt x="91" y="16"/>
                  </a:cubicBezTo>
                  <a:cubicBezTo>
                    <a:pt x="90" y="15"/>
                    <a:pt x="89" y="15"/>
                    <a:pt x="88" y="15"/>
                  </a:cubicBezTo>
                  <a:cubicBezTo>
                    <a:pt x="85" y="15"/>
                    <a:pt x="81" y="16"/>
                    <a:pt x="76" y="18"/>
                  </a:cubicBezTo>
                  <a:cubicBezTo>
                    <a:pt x="77" y="10"/>
                    <a:pt x="76" y="5"/>
                    <a:pt x="73" y="4"/>
                  </a:cubicBezTo>
                  <a:cubicBezTo>
                    <a:pt x="72" y="3"/>
                    <a:pt x="72" y="3"/>
                    <a:pt x="71" y="3"/>
                  </a:cubicBezTo>
                  <a:cubicBezTo>
                    <a:pt x="68" y="3"/>
                    <a:pt x="64" y="7"/>
                    <a:pt x="60" y="12"/>
                  </a:cubicBezTo>
                  <a:cubicBezTo>
                    <a:pt x="57" y="5"/>
                    <a:pt x="54" y="0"/>
                    <a:pt x="5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3"/>
            <p:cNvSpPr>
              <a:spLocks/>
            </p:cNvSpPr>
            <p:nvPr userDrawn="1"/>
          </p:nvSpPr>
          <p:spPr bwMode="auto">
            <a:xfrm flipH="1">
              <a:off x="309563" y="4675188"/>
              <a:ext cx="246063" cy="347662"/>
            </a:xfrm>
            <a:custGeom>
              <a:avLst/>
              <a:gdLst>
                <a:gd name="T0" fmla="*/ 78 w 100"/>
                <a:gd name="T1" fmla="*/ 15 h 142"/>
                <a:gd name="T2" fmla="*/ 30 w 100"/>
                <a:gd name="T3" fmla="*/ 130 h 142"/>
                <a:gd name="T4" fmla="*/ 78 w 100"/>
                <a:gd name="T5" fmla="*/ 15 h 142"/>
              </a:gdLst>
              <a:ahLst/>
              <a:cxnLst>
                <a:cxn ang="0">
                  <a:pos x="T0" y="T1"/>
                </a:cxn>
                <a:cxn ang="0">
                  <a:pos x="T2" y="T3"/>
                </a:cxn>
                <a:cxn ang="0">
                  <a:pos x="T4" y="T5"/>
                </a:cxn>
              </a:cxnLst>
              <a:rect l="0" t="0" r="r" b="b"/>
              <a:pathLst>
                <a:path w="100" h="142">
                  <a:moveTo>
                    <a:pt x="78" y="15"/>
                  </a:moveTo>
                  <a:cubicBezTo>
                    <a:pt x="100" y="37"/>
                    <a:pt x="60" y="118"/>
                    <a:pt x="30" y="130"/>
                  </a:cubicBezTo>
                  <a:cubicBezTo>
                    <a:pt x="0" y="142"/>
                    <a:pt x="63" y="0"/>
                    <a:pt x="78" y="15"/>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4"/>
            <p:cNvSpPr>
              <a:spLocks/>
            </p:cNvSpPr>
            <p:nvPr userDrawn="1"/>
          </p:nvSpPr>
          <p:spPr bwMode="auto">
            <a:xfrm flipH="1">
              <a:off x="608013" y="6858000"/>
              <a:ext cx="9525" cy="0"/>
            </a:xfrm>
            <a:custGeom>
              <a:avLst/>
              <a:gdLst>
                <a:gd name="T0" fmla="*/ 6 w 6"/>
                <a:gd name="T1" fmla="*/ 0 w 6"/>
                <a:gd name="T2" fmla="*/ 6 w 6"/>
              </a:gdLst>
              <a:ahLst/>
              <a:cxnLst>
                <a:cxn ang="0">
                  <a:pos x="T0" y="0"/>
                </a:cxn>
                <a:cxn ang="0">
                  <a:pos x="T1" y="0"/>
                </a:cxn>
                <a:cxn ang="0">
                  <a:pos x="T2" y="0"/>
                </a:cxn>
              </a:cxnLst>
              <a:rect l="0" t="0" r="r" b="b"/>
              <a:pathLst>
                <a:path w="6">
                  <a:moveTo>
                    <a:pt x="6" y="0"/>
                  </a:moveTo>
                  <a:lnTo>
                    <a:pt x="0" y="0"/>
                  </a:lnTo>
                  <a:lnTo>
                    <a:pt x="6" y="0"/>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Line 27"/>
            <p:cNvSpPr>
              <a:spLocks noChangeShapeType="1"/>
            </p:cNvSpPr>
            <p:nvPr userDrawn="1"/>
          </p:nvSpPr>
          <p:spPr bwMode="auto">
            <a:xfrm>
              <a:off x="608013" y="6858000"/>
              <a:ext cx="952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26"/>
            <p:cNvSpPr>
              <a:spLocks/>
            </p:cNvSpPr>
            <p:nvPr userDrawn="1"/>
          </p:nvSpPr>
          <p:spPr bwMode="auto">
            <a:xfrm flipH="1">
              <a:off x="600075" y="5172075"/>
              <a:ext cx="339725" cy="1685925"/>
            </a:xfrm>
            <a:custGeom>
              <a:avLst/>
              <a:gdLst>
                <a:gd name="T0" fmla="*/ 131 w 138"/>
                <a:gd name="T1" fmla="*/ 689 h 689"/>
                <a:gd name="T2" fmla="*/ 0 w 138"/>
                <a:gd name="T3" fmla="*/ 4 h 689"/>
                <a:gd name="T4" fmla="*/ 1 w 138"/>
                <a:gd name="T5" fmla="*/ 0 h 689"/>
                <a:gd name="T6" fmla="*/ 132 w 138"/>
                <a:gd name="T7" fmla="*/ 403 h 689"/>
                <a:gd name="T8" fmla="*/ 135 w 138"/>
                <a:gd name="T9" fmla="*/ 689 h 689"/>
              </a:gdLst>
              <a:ahLst/>
              <a:cxnLst>
                <a:cxn ang="0">
                  <a:pos x="T0" y="T1"/>
                </a:cxn>
                <a:cxn ang="0">
                  <a:pos x="T2" y="T3"/>
                </a:cxn>
                <a:cxn ang="0">
                  <a:pos x="T4" y="T5"/>
                </a:cxn>
                <a:cxn ang="0">
                  <a:pos x="T6" y="T7"/>
                </a:cxn>
                <a:cxn ang="0">
                  <a:pos x="T8" y="T9"/>
                </a:cxn>
              </a:cxnLst>
              <a:rect l="0" t="0" r="r" b="b"/>
              <a:pathLst>
                <a:path w="138" h="689">
                  <a:moveTo>
                    <a:pt x="131" y="689"/>
                  </a:moveTo>
                  <a:cubicBezTo>
                    <a:pt x="136" y="509"/>
                    <a:pt x="136" y="50"/>
                    <a:pt x="0" y="4"/>
                  </a:cubicBezTo>
                  <a:cubicBezTo>
                    <a:pt x="1" y="0"/>
                    <a:pt x="1" y="0"/>
                    <a:pt x="1" y="0"/>
                  </a:cubicBezTo>
                  <a:cubicBezTo>
                    <a:pt x="73" y="25"/>
                    <a:pt x="117" y="161"/>
                    <a:pt x="132" y="403"/>
                  </a:cubicBezTo>
                  <a:cubicBezTo>
                    <a:pt x="138" y="513"/>
                    <a:pt x="137" y="621"/>
                    <a:pt x="135" y="689"/>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28" name="Group 27"/>
            <p:cNvGrpSpPr/>
            <p:nvPr userDrawn="1"/>
          </p:nvGrpSpPr>
          <p:grpSpPr>
            <a:xfrm rot="21049918">
              <a:off x="516851" y="3319634"/>
              <a:ext cx="682233" cy="504823"/>
              <a:chOff x="452438" y="3540125"/>
              <a:chExt cx="750888" cy="555625"/>
            </a:xfrm>
          </p:grpSpPr>
          <p:sp>
            <p:nvSpPr>
              <p:cNvPr id="29" name="Freeform 28"/>
              <p:cNvSpPr>
                <a:spLocks/>
              </p:cNvSpPr>
              <p:nvPr userDrawn="1"/>
            </p:nvSpPr>
            <p:spPr bwMode="auto">
              <a:xfrm flipH="1">
                <a:off x="546100" y="3540125"/>
                <a:ext cx="657226" cy="555625"/>
              </a:xfrm>
              <a:custGeom>
                <a:avLst/>
                <a:gdLst>
                  <a:gd name="T0" fmla="*/ 265 w 267"/>
                  <a:gd name="T1" fmla="*/ 93 h 227"/>
                  <a:gd name="T2" fmla="*/ 192 w 267"/>
                  <a:gd name="T3" fmla="*/ 3 h 227"/>
                  <a:gd name="T4" fmla="*/ 130 w 267"/>
                  <a:gd name="T5" fmla="*/ 64 h 227"/>
                  <a:gd name="T6" fmla="*/ 52 w 267"/>
                  <a:gd name="T7" fmla="*/ 86 h 227"/>
                  <a:gd name="T8" fmla="*/ 208 w 267"/>
                  <a:gd name="T9" fmla="*/ 200 h 227"/>
                  <a:gd name="T10" fmla="*/ 265 w 267"/>
                  <a:gd name="T11" fmla="*/ 93 h 227"/>
                </a:gdLst>
                <a:ahLst/>
                <a:cxnLst>
                  <a:cxn ang="0">
                    <a:pos x="T0" y="T1"/>
                  </a:cxn>
                  <a:cxn ang="0">
                    <a:pos x="T2" y="T3"/>
                  </a:cxn>
                  <a:cxn ang="0">
                    <a:pos x="T4" y="T5"/>
                  </a:cxn>
                  <a:cxn ang="0">
                    <a:pos x="T6" y="T7"/>
                  </a:cxn>
                  <a:cxn ang="0">
                    <a:pos x="T8" y="T9"/>
                  </a:cxn>
                  <a:cxn ang="0">
                    <a:pos x="T10" y="T11"/>
                  </a:cxn>
                </a:cxnLst>
                <a:rect l="0" t="0" r="r" b="b"/>
                <a:pathLst>
                  <a:path w="267" h="227">
                    <a:moveTo>
                      <a:pt x="265" y="93"/>
                    </a:moveTo>
                    <a:cubicBezTo>
                      <a:pt x="263" y="39"/>
                      <a:pt x="218" y="0"/>
                      <a:pt x="192" y="3"/>
                    </a:cubicBezTo>
                    <a:cubicBezTo>
                      <a:pt x="151" y="8"/>
                      <a:pt x="133" y="33"/>
                      <a:pt x="130" y="64"/>
                    </a:cubicBezTo>
                    <a:cubicBezTo>
                      <a:pt x="95" y="57"/>
                      <a:pt x="61" y="69"/>
                      <a:pt x="52" y="86"/>
                    </a:cubicBezTo>
                    <a:cubicBezTo>
                      <a:pt x="0" y="183"/>
                      <a:pt x="156" y="227"/>
                      <a:pt x="208" y="200"/>
                    </a:cubicBezTo>
                    <a:cubicBezTo>
                      <a:pt x="232" y="195"/>
                      <a:pt x="267" y="136"/>
                      <a:pt x="265" y="93"/>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29"/>
              <p:cNvSpPr>
                <a:spLocks/>
              </p:cNvSpPr>
              <p:nvPr userDrawn="1"/>
            </p:nvSpPr>
            <p:spPr bwMode="auto">
              <a:xfrm flipH="1">
                <a:off x="452438" y="3581400"/>
                <a:ext cx="735013" cy="509587"/>
              </a:xfrm>
              <a:custGeom>
                <a:avLst/>
                <a:gdLst>
                  <a:gd name="T0" fmla="*/ 291 w 299"/>
                  <a:gd name="T1" fmla="*/ 15 h 208"/>
                  <a:gd name="T2" fmla="*/ 201 w 299"/>
                  <a:gd name="T3" fmla="*/ 160 h 208"/>
                  <a:gd name="T4" fmla="*/ 176 w 299"/>
                  <a:gd name="T5" fmla="*/ 94 h 208"/>
                  <a:gd name="T6" fmla="*/ 108 w 299"/>
                  <a:gd name="T7" fmla="*/ 20 h 208"/>
                  <a:gd name="T8" fmla="*/ 176 w 299"/>
                  <a:gd name="T9" fmla="*/ 172 h 208"/>
                  <a:gd name="T10" fmla="*/ 107 w 299"/>
                  <a:gd name="T11" fmla="*/ 150 h 208"/>
                  <a:gd name="T12" fmla="*/ 6 w 299"/>
                  <a:gd name="T13" fmla="*/ 157 h 208"/>
                  <a:gd name="T14" fmla="*/ 199 w 299"/>
                  <a:gd name="T15" fmla="*/ 192 h 208"/>
                  <a:gd name="T16" fmla="*/ 203 w 299"/>
                  <a:gd name="T17" fmla="*/ 192 h 208"/>
                  <a:gd name="T18" fmla="*/ 205 w 299"/>
                  <a:gd name="T19" fmla="*/ 189 h 208"/>
                  <a:gd name="T20" fmla="*/ 267 w 299"/>
                  <a:gd name="T21" fmla="*/ 113 h 208"/>
                  <a:gd name="T22" fmla="*/ 291 w 299"/>
                  <a:gd name="T23" fmla="*/ 15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9" h="208">
                    <a:moveTo>
                      <a:pt x="291" y="15"/>
                    </a:moveTo>
                    <a:cubicBezTo>
                      <a:pt x="262" y="0"/>
                      <a:pt x="214" y="106"/>
                      <a:pt x="201" y="160"/>
                    </a:cubicBezTo>
                    <a:cubicBezTo>
                      <a:pt x="196" y="140"/>
                      <a:pt x="186" y="115"/>
                      <a:pt x="176" y="94"/>
                    </a:cubicBezTo>
                    <a:cubicBezTo>
                      <a:pt x="150" y="46"/>
                      <a:pt x="116" y="15"/>
                      <a:pt x="108" y="20"/>
                    </a:cubicBezTo>
                    <a:cubicBezTo>
                      <a:pt x="80" y="36"/>
                      <a:pt x="138" y="130"/>
                      <a:pt x="176" y="172"/>
                    </a:cubicBezTo>
                    <a:cubicBezTo>
                      <a:pt x="157" y="164"/>
                      <a:pt x="130" y="154"/>
                      <a:pt x="107" y="150"/>
                    </a:cubicBezTo>
                    <a:cubicBezTo>
                      <a:pt x="53" y="140"/>
                      <a:pt x="7" y="148"/>
                      <a:pt x="6" y="157"/>
                    </a:cubicBezTo>
                    <a:cubicBezTo>
                      <a:pt x="0" y="197"/>
                      <a:pt x="179" y="208"/>
                      <a:pt x="199" y="192"/>
                    </a:cubicBezTo>
                    <a:cubicBezTo>
                      <a:pt x="200" y="193"/>
                      <a:pt x="202" y="193"/>
                      <a:pt x="203" y="192"/>
                    </a:cubicBezTo>
                    <a:cubicBezTo>
                      <a:pt x="204" y="192"/>
                      <a:pt x="205" y="191"/>
                      <a:pt x="205" y="189"/>
                    </a:cubicBezTo>
                    <a:cubicBezTo>
                      <a:pt x="218" y="182"/>
                      <a:pt x="249" y="146"/>
                      <a:pt x="267" y="113"/>
                    </a:cubicBezTo>
                    <a:cubicBezTo>
                      <a:pt x="292" y="65"/>
                      <a:pt x="299" y="19"/>
                      <a:pt x="291" y="15"/>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31" name="Oval 30"/>
            <p:cNvSpPr>
              <a:spLocks noChangeArrowheads="1"/>
            </p:cNvSpPr>
            <p:nvPr userDrawn="1"/>
          </p:nvSpPr>
          <p:spPr bwMode="auto">
            <a:xfrm flipH="1">
              <a:off x="822178" y="5832156"/>
              <a:ext cx="82550" cy="69850"/>
            </a:xfrm>
            <a:prstGeom prst="ellipse">
              <a:avLst/>
            </a:pr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31"/>
            <p:cNvSpPr>
              <a:spLocks/>
            </p:cNvSpPr>
            <p:nvPr userDrawn="1"/>
          </p:nvSpPr>
          <p:spPr bwMode="auto">
            <a:xfrm flipH="1">
              <a:off x="125840" y="3663574"/>
              <a:ext cx="519113" cy="444500"/>
            </a:xfrm>
            <a:custGeom>
              <a:avLst/>
              <a:gdLst>
                <a:gd name="T0" fmla="*/ 174 w 211"/>
                <a:gd name="T1" fmla="*/ 17 h 182"/>
                <a:gd name="T2" fmla="*/ 92 w 211"/>
                <a:gd name="T3" fmla="*/ 159 h 182"/>
                <a:gd name="T4" fmla="*/ 1 w 211"/>
                <a:gd name="T5" fmla="*/ 83 h 182"/>
                <a:gd name="T6" fmla="*/ 89 w 211"/>
                <a:gd name="T7" fmla="*/ 169 h 182"/>
                <a:gd name="T8" fmla="*/ 174 w 211"/>
                <a:gd name="T9" fmla="*/ 17 h 182"/>
              </a:gdLst>
              <a:ahLst/>
              <a:cxnLst>
                <a:cxn ang="0">
                  <a:pos x="T0" y="T1"/>
                </a:cxn>
                <a:cxn ang="0">
                  <a:pos x="T2" y="T3"/>
                </a:cxn>
                <a:cxn ang="0">
                  <a:pos x="T4" y="T5"/>
                </a:cxn>
                <a:cxn ang="0">
                  <a:pos x="T6" y="T7"/>
                </a:cxn>
                <a:cxn ang="0">
                  <a:pos x="T8" y="T9"/>
                </a:cxn>
              </a:cxnLst>
              <a:rect l="0" t="0" r="r" b="b"/>
              <a:pathLst>
                <a:path w="211" h="182">
                  <a:moveTo>
                    <a:pt x="174" y="17"/>
                  </a:moveTo>
                  <a:cubicBezTo>
                    <a:pt x="146" y="0"/>
                    <a:pt x="104" y="130"/>
                    <a:pt x="92" y="159"/>
                  </a:cubicBezTo>
                  <a:cubicBezTo>
                    <a:pt x="81" y="131"/>
                    <a:pt x="0" y="55"/>
                    <a:pt x="1" y="83"/>
                  </a:cubicBezTo>
                  <a:cubicBezTo>
                    <a:pt x="1" y="115"/>
                    <a:pt x="59" y="178"/>
                    <a:pt x="89" y="169"/>
                  </a:cubicBezTo>
                  <a:cubicBezTo>
                    <a:pt x="92" y="182"/>
                    <a:pt x="211" y="39"/>
                    <a:pt x="174" y="17"/>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32"/>
            <p:cNvSpPr>
              <a:spLocks/>
            </p:cNvSpPr>
            <p:nvPr userDrawn="1"/>
          </p:nvSpPr>
          <p:spPr bwMode="auto">
            <a:xfrm flipH="1">
              <a:off x="725487" y="6030892"/>
              <a:ext cx="201613" cy="536575"/>
            </a:xfrm>
            <a:custGeom>
              <a:avLst/>
              <a:gdLst>
                <a:gd name="T0" fmla="*/ 35 w 82"/>
                <a:gd name="T1" fmla="*/ 3 h 219"/>
                <a:gd name="T2" fmla="*/ 24 w 82"/>
                <a:gd name="T3" fmla="*/ 171 h 219"/>
                <a:gd name="T4" fmla="*/ 35 w 82"/>
                <a:gd name="T5" fmla="*/ 3 h 219"/>
              </a:gdLst>
              <a:ahLst/>
              <a:cxnLst>
                <a:cxn ang="0">
                  <a:pos x="T0" y="T1"/>
                </a:cxn>
                <a:cxn ang="0">
                  <a:pos x="T2" y="T3"/>
                </a:cxn>
                <a:cxn ang="0">
                  <a:pos x="T4" y="T5"/>
                </a:cxn>
              </a:cxnLst>
              <a:rect l="0" t="0" r="r" b="b"/>
              <a:pathLst>
                <a:path w="82" h="219">
                  <a:moveTo>
                    <a:pt x="35" y="3"/>
                  </a:moveTo>
                  <a:cubicBezTo>
                    <a:pt x="0" y="0"/>
                    <a:pt x="23" y="150"/>
                    <a:pt x="24" y="171"/>
                  </a:cubicBezTo>
                  <a:cubicBezTo>
                    <a:pt x="25" y="219"/>
                    <a:pt x="82" y="7"/>
                    <a:pt x="35" y="3"/>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33"/>
            <p:cNvSpPr>
              <a:spLocks/>
            </p:cNvSpPr>
            <p:nvPr userDrawn="1"/>
          </p:nvSpPr>
          <p:spPr bwMode="auto">
            <a:xfrm flipH="1">
              <a:off x="675480" y="6365050"/>
              <a:ext cx="188913" cy="112712"/>
            </a:xfrm>
            <a:custGeom>
              <a:avLst/>
              <a:gdLst>
                <a:gd name="T0" fmla="*/ 73 w 77"/>
                <a:gd name="T1" fmla="*/ 6 h 46"/>
                <a:gd name="T2" fmla="*/ 0 w 77"/>
                <a:gd name="T3" fmla="*/ 46 h 46"/>
                <a:gd name="T4" fmla="*/ 73 w 77"/>
                <a:gd name="T5" fmla="*/ 6 h 46"/>
              </a:gdLst>
              <a:ahLst/>
              <a:cxnLst>
                <a:cxn ang="0">
                  <a:pos x="T0" y="T1"/>
                </a:cxn>
                <a:cxn ang="0">
                  <a:pos x="T2" y="T3"/>
                </a:cxn>
                <a:cxn ang="0">
                  <a:pos x="T4" y="T5"/>
                </a:cxn>
              </a:cxnLst>
              <a:rect l="0" t="0" r="r" b="b"/>
              <a:pathLst>
                <a:path w="77" h="46">
                  <a:moveTo>
                    <a:pt x="73" y="6"/>
                  </a:moveTo>
                  <a:cubicBezTo>
                    <a:pt x="72" y="0"/>
                    <a:pt x="45" y="1"/>
                    <a:pt x="0" y="46"/>
                  </a:cubicBezTo>
                  <a:cubicBezTo>
                    <a:pt x="24" y="43"/>
                    <a:pt x="77" y="29"/>
                    <a:pt x="73" y="6"/>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38"/>
            <p:cNvSpPr>
              <a:spLocks/>
            </p:cNvSpPr>
            <p:nvPr userDrawn="1"/>
          </p:nvSpPr>
          <p:spPr bwMode="auto">
            <a:xfrm flipH="1">
              <a:off x="444500" y="3063875"/>
              <a:ext cx="168275" cy="177800"/>
            </a:xfrm>
            <a:custGeom>
              <a:avLst/>
              <a:gdLst>
                <a:gd name="T0" fmla="*/ 8 w 68"/>
                <a:gd name="T1" fmla="*/ 25 h 73"/>
                <a:gd name="T2" fmla="*/ 21 w 68"/>
                <a:gd name="T3" fmla="*/ 67 h 73"/>
                <a:gd name="T4" fmla="*/ 61 w 68"/>
                <a:gd name="T5" fmla="*/ 48 h 73"/>
                <a:gd name="T6" fmla="*/ 48 w 68"/>
                <a:gd name="T7" fmla="*/ 6 h 73"/>
                <a:gd name="T8" fmla="*/ 8 w 68"/>
                <a:gd name="T9" fmla="*/ 25 h 73"/>
              </a:gdLst>
              <a:ahLst/>
              <a:cxnLst>
                <a:cxn ang="0">
                  <a:pos x="T0" y="T1"/>
                </a:cxn>
                <a:cxn ang="0">
                  <a:pos x="T2" y="T3"/>
                </a:cxn>
                <a:cxn ang="0">
                  <a:pos x="T4" y="T5"/>
                </a:cxn>
                <a:cxn ang="0">
                  <a:pos x="T6" y="T7"/>
                </a:cxn>
                <a:cxn ang="0">
                  <a:pos x="T8" y="T9"/>
                </a:cxn>
              </a:cxnLst>
              <a:rect l="0" t="0" r="r" b="b"/>
              <a:pathLst>
                <a:path w="68" h="73">
                  <a:moveTo>
                    <a:pt x="8" y="25"/>
                  </a:moveTo>
                  <a:cubicBezTo>
                    <a:pt x="0" y="41"/>
                    <a:pt x="6" y="60"/>
                    <a:pt x="21" y="67"/>
                  </a:cubicBezTo>
                  <a:cubicBezTo>
                    <a:pt x="36" y="73"/>
                    <a:pt x="53" y="65"/>
                    <a:pt x="61" y="48"/>
                  </a:cubicBezTo>
                  <a:cubicBezTo>
                    <a:pt x="68" y="32"/>
                    <a:pt x="63" y="13"/>
                    <a:pt x="48" y="6"/>
                  </a:cubicBezTo>
                  <a:cubicBezTo>
                    <a:pt x="33" y="0"/>
                    <a:pt x="15" y="8"/>
                    <a:pt x="8" y="25"/>
                  </a:cubicBezTo>
                  <a:close/>
                </a:path>
              </a:pathLst>
            </a:custGeom>
            <a:solidFill>
              <a:schemeClr val="accent1">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39"/>
            <p:cNvSpPr>
              <a:spLocks/>
            </p:cNvSpPr>
            <p:nvPr userDrawn="1"/>
          </p:nvSpPr>
          <p:spPr bwMode="auto">
            <a:xfrm flipH="1">
              <a:off x="161925" y="5654675"/>
              <a:ext cx="357188" cy="257175"/>
            </a:xfrm>
            <a:custGeom>
              <a:avLst/>
              <a:gdLst>
                <a:gd name="T0" fmla="*/ 116 w 145"/>
                <a:gd name="T1" fmla="*/ 3 h 105"/>
                <a:gd name="T2" fmla="*/ 78 w 145"/>
                <a:gd name="T3" fmla="*/ 23 h 105"/>
                <a:gd name="T4" fmla="*/ 38 w 145"/>
                <a:gd name="T5" fmla="*/ 23 h 105"/>
                <a:gd name="T6" fmla="*/ 97 w 145"/>
                <a:gd name="T7" fmla="*/ 99 h 105"/>
                <a:gd name="T8" fmla="*/ 139 w 145"/>
                <a:gd name="T9" fmla="*/ 56 h 105"/>
                <a:gd name="T10" fmla="*/ 116 w 145"/>
                <a:gd name="T11" fmla="*/ 3 h 105"/>
              </a:gdLst>
              <a:ahLst/>
              <a:cxnLst>
                <a:cxn ang="0">
                  <a:pos x="T0" y="T1"/>
                </a:cxn>
                <a:cxn ang="0">
                  <a:pos x="T2" y="T3"/>
                </a:cxn>
                <a:cxn ang="0">
                  <a:pos x="T4" y="T5"/>
                </a:cxn>
                <a:cxn ang="0">
                  <a:pos x="T6" y="T7"/>
                </a:cxn>
                <a:cxn ang="0">
                  <a:pos x="T8" y="T9"/>
                </a:cxn>
                <a:cxn ang="0">
                  <a:pos x="T10" y="T11"/>
                </a:cxn>
              </a:cxnLst>
              <a:rect l="0" t="0" r="r" b="b"/>
              <a:pathLst>
                <a:path w="145" h="105">
                  <a:moveTo>
                    <a:pt x="116" y="3"/>
                  </a:moveTo>
                  <a:cubicBezTo>
                    <a:pt x="96" y="0"/>
                    <a:pt x="84" y="9"/>
                    <a:pt x="78" y="23"/>
                  </a:cubicBezTo>
                  <a:cubicBezTo>
                    <a:pt x="62" y="15"/>
                    <a:pt x="45" y="16"/>
                    <a:pt x="38" y="23"/>
                  </a:cubicBezTo>
                  <a:cubicBezTo>
                    <a:pt x="0" y="62"/>
                    <a:pt x="69" y="105"/>
                    <a:pt x="97" y="99"/>
                  </a:cubicBezTo>
                  <a:cubicBezTo>
                    <a:pt x="109" y="100"/>
                    <a:pt x="134" y="76"/>
                    <a:pt x="139" y="56"/>
                  </a:cubicBezTo>
                  <a:cubicBezTo>
                    <a:pt x="145" y="29"/>
                    <a:pt x="129" y="5"/>
                    <a:pt x="116" y="3"/>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40"/>
            <p:cNvSpPr>
              <a:spLocks/>
            </p:cNvSpPr>
            <p:nvPr userDrawn="1"/>
          </p:nvSpPr>
          <p:spPr bwMode="auto">
            <a:xfrm flipH="1">
              <a:off x="111125" y="5670550"/>
              <a:ext cx="412750" cy="247650"/>
            </a:xfrm>
            <a:custGeom>
              <a:avLst/>
              <a:gdLst>
                <a:gd name="T0" fmla="*/ 164 w 168"/>
                <a:gd name="T1" fmla="*/ 24 h 101"/>
                <a:gd name="T2" fmla="*/ 101 w 168"/>
                <a:gd name="T3" fmla="*/ 80 h 101"/>
                <a:gd name="T4" fmla="*/ 98 w 168"/>
                <a:gd name="T5" fmla="*/ 46 h 101"/>
                <a:gd name="T6" fmla="*/ 76 w 168"/>
                <a:gd name="T7" fmla="*/ 1 h 101"/>
                <a:gd name="T8" fmla="*/ 88 w 168"/>
                <a:gd name="T9" fmla="*/ 83 h 101"/>
                <a:gd name="T10" fmla="*/ 58 w 168"/>
                <a:gd name="T11" fmla="*/ 63 h 101"/>
                <a:gd name="T12" fmla="*/ 9 w 168"/>
                <a:gd name="T13" fmla="*/ 52 h 101"/>
                <a:gd name="T14" fmla="*/ 96 w 168"/>
                <a:gd name="T15" fmla="*/ 96 h 101"/>
                <a:gd name="T16" fmla="*/ 98 w 168"/>
                <a:gd name="T17" fmla="*/ 96 h 101"/>
                <a:gd name="T18" fmla="*/ 99 w 168"/>
                <a:gd name="T19" fmla="*/ 95 h 101"/>
                <a:gd name="T20" fmla="*/ 139 w 168"/>
                <a:gd name="T21" fmla="*/ 67 h 101"/>
                <a:gd name="T22" fmla="*/ 164 w 168"/>
                <a:gd name="T23" fmla="*/ 24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8" h="101">
                  <a:moveTo>
                    <a:pt x="164" y="24"/>
                  </a:moveTo>
                  <a:cubicBezTo>
                    <a:pt x="152" y="13"/>
                    <a:pt x="115" y="56"/>
                    <a:pt x="101" y="80"/>
                  </a:cubicBezTo>
                  <a:cubicBezTo>
                    <a:pt x="102" y="70"/>
                    <a:pt x="101" y="57"/>
                    <a:pt x="98" y="46"/>
                  </a:cubicBezTo>
                  <a:cubicBezTo>
                    <a:pt x="93" y="20"/>
                    <a:pt x="81" y="0"/>
                    <a:pt x="76" y="1"/>
                  </a:cubicBezTo>
                  <a:cubicBezTo>
                    <a:pt x="61" y="5"/>
                    <a:pt x="75" y="58"/>
                    <a:pt x="88" y="83"/>
                  </a:cubicBezTo>
                  <a:cubicBezTo>
                    <a:pt x="80" y="76"/>
                    <a:pt x="68" y="68"/>
                    <a:pt x="58" y="63"/>
                  </a:cubicBezTo>
                  <a:cubicBezTo>
                    <a:pt x="34" y="51"/>
                    <a:pt x="11" y="48"/>
                    <a:pt x="9" y="52"/>
                  </a:cubicBezTo>
                  <a:cubicBezTo>
                    <a:pt x="0" y="71"/>
                    <a:pt x="85" y="101"/>
                    <a:pt x="96" y="96"/>
                  </a:cubicBezTo>
                  <a:cubicBezTo>
                    <a:pt x="97" y="96"/>
                    <a:pt x="97" y="96"/>
                    <a:pt x="98" y="96"/>
                  </a:cubicBezTo>
                  <a:cubicBezTo>
                    <a:pt x="99" y="96"/>
                    <a:pt x="99" y="96"/>
                    <a:pt x="99" y="95"/>
                  </a:cubicBezTo>
                  <a:cubicBezTo>
                    <a:pt x="106" y="94"/>
                    <a:pt x="126" y="80"/>
                    <a:pt x="139" y="67"/>
                  </a:cubicBezTo>
                  <a:cubicBezTo>
                    <a:pt x="158" y="48"/>
                    <a:pt x="168" y="27"/>
                    <a:pt x="164" y="24"/>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Oval 33"/>
            <p:cNvSpPr>
              <a:spLocks noChangeArrowheads="1"/>
            </p:cNvSpPr>
            <p:nvPr userDrawn="1"/>
          </p:nvSpPr>
          <p:spPr bwMode="auto">
            <a:xfrm flipH="1">
              <a:off x="546100" y="1807440"/>
              <a:ext cx="82550" cy="69850"/>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8"/>
            <p:cNvSpPr>
              <a:spLocks/>
            </p:cNvSpPr>
            <p:nvPr userDrawn="1"/>
          </p:nvSpPr>
          <p:spPr bwMode="auto">
            <a:xfrm flipH="1">
              <a:off x="1088588" y="6153943"/>
              <a:ext cx="154425" cy="154425"/>
            </a:xfrm>
            <a:custGeom>
              <a:avLst/>
              <a:gdLst>
                <a:gd name="T0" fmla="*/ 129 w 129"/>
                <a:gd name="T1" fmla="*/ 75 h 130"/>
                <a:gd name="T2" fmla="*/ 119 w 129"/>
                <a:gd name="T3" fmla="*/ 64 h 130"/>
                <a:gd name="T4" fmla="*/ 128 w 129"/>
                <a:gd name="T5" fmla="*/ 53 h 130"/>
                <a:gd name="T6" fmla="*/ 103 w 129"/>
                <a:gd name="T7" fmla="*/ 45 h 130"/>
                <a:gd name="T8" fmla="*/ 111 w 129"/>
                <a:gd name="T9" fmla="*/ 20 h 130"/>
                <a:gd name="T10" fmla="*/ 93 w 129"/>
                <a:gd name="T11" fmla="*/ 23 h 130"/>
                <a:gd name="T12" fmla="*/ 88 w 129"/>
                <a:gd name="T13" fmla="*/ 5 h 130"/>
                <a:gd name="T14" fmla="*/ 72 w 129"/>
                <a:gd name="T15" fmla="*/ 16 h 130"/>
                <a:gd name="T16" fmla="*/ 61 w 129"/>
                <a:gd name="T17" fmla="*/ 1 h 130"/>
                <a:gd name="T18" fmla="*/ 51 w 129"/>
                <a:gd name="T19" fmla="*/ 15 h 130"/>
                <a:gd name="T20" fmla="*/ 36 w 129"/>
                <a:gd name="T21" fmla="*/ 7 h 130"/>
                <a:gd name="T22" fmla="*/ 33 w 129"/>
                <a:gd name="T23" fmla="*/ 28 h 130"/>
                <a:gd name="T24" fmla="*/ 13 w 129"/>
                <a:gd name="T25" fmla="*/ 26 h 130"/>
                <a:gd name="T26" fmla="*/ 21 w 129"/>
                <a:gd name="T27" fmla="*/ 47 h 130"/>
                <a:gd name="T28" fmla="*/ 0 w 129"/>
                <a:gd name="T29" fmla="*/ 56 h 130"/>
                <a:gd name="T30" fmla="*/ 10 w 129"/>
                <a:gd name="T31" fmla="*/ 67 h 130"/>
                <a:gd name="T32" fmla="*/ 1 w 129"/>
                <a:gd name="T33" fmla="*/ 78 h 130"/>
                <a:gd name="T34" fmla="*/ 26 w 129"/>
                <a:gd name="T35" fmla="*/ 86 h 130"/>
                <a:gd name="T36" fmla="*/ 18 w 129"/>
                <a:gd name="T37" fmla="*/ 111 h 130"/>
                <a:gd name="T38" fmla="*/ 36 w 129"/>
                <a:gd name="T39" fmla="*/ 108 h 130"/>
                <a:gd name="T40" fmla="*/ 41 w 129"/>
                <a:gd name="T41" fmla="*/ 126 h 130"/>
                <a:gd name="T42" fmla="*/ 57 w 129"/>
                <a:gd name="T43" fmla="*/ 115 h 130"/>
                <a:gd name="T44" fmla="*/ 69 w 129"/>
                <a:gd name="T45" fmla="*/ 130 h 130"/>
                <a:gd name="T46" fmla="*/ 78 w 129"/>
                <a:gd name="T47" fmla="*/ 116 h 130"/>
                <a:gd name="T48" fmla="*/ 93 w 129"/>
                <a:gd name="T49" fmla="*/ 124 h 130"/>
                <a:gd name="T50" fmla="*/ 96 w 129"/>
                <a:gd name="T51" fmla="*/ 103 h 130"/>
                <a:gd name="T52" fmla="*/ 116 w 129"/>
                <a:gd name="T53" fmla="*/ 104 h 130"/>
                <a:gd name="T54" fmla="*/ 108 w 129"/>
                <a:gd name="T55" fmla="*/ 84 h 130"/>
                <a:gd name="T56" fmla="*/ 129 w 129"/>
                <a:gd name="T57"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9" h="130">
                  <a:moveTo>
                    <a:pt x="129" y="75"/>
                  </a:moveTo>
                  <a:cubicBezTo>
                    <a:pt x="129" y="71"/>
                    <a:pt x="126" y="68"/>
                    <a:pt x="119" y="64"/>
                  </a:cubicBezTo>
                  <a:cubicBezTo>
                    <a:pt x="126" y="60"/>
                    <a:pt x="129" y="56"/>
                    <a:pt x="128" y="53"/>
                  </a:cubicBezTo>
                  <a:cubicBezTo>
                    <a:pt x="127" y="48"/>
                    <a:pt x="118" y="45"/>
                    <a:pt x="103" y="45"/>
                  </a:cubicBezTo>
                  <a:cubicBezTo>
                    <a:pt x="111" y="33"/>
                    <a:pt x="114" y="23"/>
                    <a:pt x="111" y="20"/>
                  </a:cubicBezTo>
                  <a:cubicBezTo>
                    <a:pt x="108" y="17"/>
                    <a:pt x="101" y="18"/>
                    <a:pt x="93" y="23"/>
                  </a:cubicBezTo>
                  <a:cubicBezTo>
                    <a:pt x="93" y="13"/>
                    <a:pt x="92" y="6"/>
                    <a:pt x="88" y="5"/>
                  </a:cubicBezTo>
                  <a:cubicBezTo>
                    <a:pt x="84" y="3"/>
                    <a:pt x="79" y="8"/>
                    <a:pt x="72" y="16"/>
                  </a:cubicBezTo>
                  <a:cubicBezTo>
                    <a:pt x="69" y="6"/>
                    <a:pt x="65" y="0"/>
                    <a:pt x="61" y="1"/>
                  </a:cubicBezTo>
                  <a:cubicBezTo>
                    <a:pt x="57" y="1"/>
                    <a:pt x="53" y="6"/>
                    <a:pt x="51" y="15"/>
                  </a:cubicBezTo>
                  <a:cubicBezTo>
                    <a:pt x="45" y="8"/>
                    <a:pt x="39" y="5"/>
                    <a:pt x="36" y="7"/>
                  </a:cubicBezTo>
                  <a:cubicBezTo>
                    <a:pt x="32" y="9"/>
                    <a:pt x="31" y="17"/>
                    <a:pt x="33" y="28"/>
                  </a:cubicBezTo>
                  <a:cubicBezTo>
                    <a:pt x="23" y="24"/>
                    <a:pt x="16" y="23"/>
                    <a:pt x="13" y="26"/>
                  </a:cubicBezTo>
                  <a:cubicBezTo>
                    <a:pt x="10" y="30"/>
                    <a:pt x="13" y="38"/>
                    <a:pt x="21" y="47"/>
                  </a:cubicBezTo>
                  <a:cubicBezTo>
                    <a:pt x="9" y="48"/>
                    <a:pt x="1" y="51"/>
                    <a:pt x="0" y="56"/>
                  </a:cubicBezTo>
                  <a:cubicBezTo>
                    <a:pt x="0" y="59"/>
                    <a:pt x="3" y="63"/>
                    <a:pt x="10" y="67"/>
                  </a:cubicBezTo>
                  <a:cubicBezTo>
                    <a:pt x="4" y="70"/>
                    <a:pt x="0" y="74"/>
                    <a:pt x="1" y="78"/>
                  </a:cubicBezTo>
                  <a:cubicBezTo>
                    <a:pt x="2" y="83"/>
                    <a:pt x="11" y="85"/>
                    <a:pt x="26" y="86"/>
                  </a:cubicBezTo>
                  <a:cubicBezTo>
                    <a:pt x="18" y="98"/>
                    <a:pt x="15" y="107"/>
                    <a:pt x="18" y="111"/>
                  </a:cubicBezTo>
                  <a:cubicBezTo>
                    <a:pt x="21" y="114"/>
                    <a:pt x="28" y="112"/>
                    <a:pt x="36" y="108"/>
                  </a:cubicBezTo>
                  <a:cubicBezTo>
                    <a:pt x="36" y="118"/>
                    <a:pt x="37" y="124"/>
                    <a:pt x="41" y="126"/>
                  </a:cubicBezTo>
                  <a:cubicBezTo>
                    <a:pt x="45" y="127"/>
                    <a:pt x="51" y="123"/>
                    <a:pt x="57" y="115"/>
                  </a:cubicBezTo>
                  <a:cubicBezTo>
                    <a:pt x="60" y="125"/>
                    <a:pt x="64" y="130"/>
                    <a:pt x="69" y="130"/>
                  </a:cubicBezTo>
                  <a:cubicBezTo>
                    <a:pt x="72" y="130"/>
                    <a:pt x="76" y="124"/>
                    <a:pt x="78" y="116"/>
                  </a:cubicBezTo>
                  <a:cubicBezTo>
                    <a:pt x="84" y="122"/>
                    <a:pt x="90" y="125"/>
                    <a:pt x="93" y="124"/>
                  </a:cubicBezTo>
                  <a:cubicBezTo>
                    <a:pt x="97" y="122"/>
                    <a:pt x="98" y="114"/>
                    <a:pt x="96" y="103"/>
                  </a:cubicBezTo>
                  <a:cubicBezTo>
                    <a:pt x="106" y="107"/>
                    <a:pt x="114" y="108"/>
                    <a:pt x="116" y="104"/>
                  </a:cubicBezTo>
                  <a:cubicBezTo>
                    <a:pt x="119" y="101"/>
                    <a:pt x="116" y="93"/>
                    <a:pt x="108" y="84"/>
                  </a:cubicBezTo>
                  <a:cubicBezTo>
                    <a:pt x="120" y="82"/>
                    <a:pt x="128" y="79"/>
                    <a:pt x="129" y="7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49" name="Group 48"/>
            <p:cNvGrpSpPr/>
            <p:nvPr userDrawn="1"/>
          </p:nvGrpSpPr>
          <p:grpSpPr>
            <a:xfrm>
              <a:off x="603252" y="4833897"/>
              <a:ext cx="607348" cy="609642"/>
              <a:chOff x="2051052" y="5522596"/>
              <a:chExt cx="892175" cy="895542"/>
            </a:xfrm>
          </p:grpSpPr>
          <p:sp>
            <p:nvSpPr>
              <p:cNvPr id="50" name="Freeform 5"/>
              <p:cNvSpPr>
                <a:spLocks/>
              </p:cNvSpPr>
              <p:nvPr userDrawn="1"/>
            </p:nvSpPr>
            <p:spPr bwMode="auto">
              <a:xfrm flipH="1">
                <a:off x="2411413" y="6283770"/>
                <a:ext cx="6350" cy="12700"/>
              </a:xfrm>
              <a:custGeom>
                <a:avLst/>
                <a:gdLst>
                  <a:gd name="T0" fmla="*/ 4 w 4"/>
                  <a:gd name="T1" fmla="*/ 8 h 8"/>
                  <a:gd name="T2" fmla="*/ 0 w 4"/>
                  <a:gd name="T3" fmla="*/ 0 h 8"/>
                  <a:gd name="T4" fmla="*/ 4 w 4"/>
                  <a:gd name="T5" fmla="*/ 8 h 8"/>
                </a:gdLst>
                <a:ahLst/>
                <a:cxnLst>
                  <a:cxn ang="0">
                    <a:pos x="T0" y="T1"/>
                  </a:cxn>
                  <a:cxn ang="0">
                    <a:pos x="T2" y="T3"/>
                  </a:cxn>
                  <a:cxn ang="0">
                    <a:pos x="T4" y="T5"/>
                  </a:cxn>
                </a:cxnLst>
                <a:rect l="0" t="0" r="r" b="b"/>
                <a:pathLst>
                  <a:path w="4" h="8">
                    <a:moveTo>
                      <a:pt x="4" y="8"/>
                    </a:moveTo>
                    <a:lnTo>
                      <a:pt x="0" y="0"/>
                    </a:lnTo>
                    <a:lnTo>
                      <a:pt x="4" y="8"/>
                    </a:lnTo>
                    <a:close/>
                  </a:path>
                </a:pathLst>
              </a:custGeom>
              <a:solidFill>
                <a:srgbClr val="00A9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Line 6"/>
              <p:cNvSpPr>
                <a:spLocks noChangeShapeType="1"/>
              </p:cNvSpPr>
              <p:nvPr userDrawn="1"/>
            </p:nvSpPr>
            <p:spPr bwMode="auto">
              <a:xfrm flipV="1">
                <a:off x="2411413" y="6283770"/>
                <a:ext cx="6350" cy="127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Freeform 32"/>
              <p:cNvSpPr>
                <a:spLocks/>
              </p:cNvSpPr>
              <p:nvPr userDrawn="1"/>
            </p:nvSpPr>
            <p:spPr bwMode="auto">
              <a:xfrm flipH="1">
                <a:off x="2051052" y="5522596"/>
                <a:ext cx="892175" cy="895542"/>
              </a:xfrm>
              <a:custGeom>
                <a:avLst/>
                <a:gdLst>
                  <a:gd name="T0" fmla="*/ 242 w 264"/>
                  <a:gd name="T1" fmla="*/ 157 h 264"/>
                  <a:gd name="T2" fmla="*/ 259 w 264"/>
                  <a:gd name="T3" fmla="*/ 128 h 264"/>
                  <a:gd name="T4" fmla="*/ 238 w 264"/>
                  <a:gd name="T5" fmla="*/ 66 h 264"/>
                  <a:gd name="T6" fmla="*/ 192 w 264"/>
                  <a:gd name="T7" fmla="*/ 20 h 264"/>
                  <a:gd name="T8" fmla="*/ 158 w 264"/>
                  <a:gd name="T9" fmla="*/ 23 h 264"/>
                  <a:gd name="T10" fmla="*/ 157 w 264"/>
                  <a:gd name="T11" fmla="*/ 23 h 264"/>
                  <a:gd name="T12" fmla="*/ 156 w 264"/>
                  <a:gd name="T13" fmla="*/ 23 h 264"/>
                  <a:gd name="T14" fmla="*/ 128 w 264"/>
                  <a:gd name="T15" fmla="*/ 5 h 264"/>
                  <a:gd name="T16" fmla="*/ 66 w 264"/>
                  <a:gd name="T17" fmla="*/ 26 h 264"/>
                  <a:gd name="T18" fmla="*/ 20 w 264"/>
                  <a:gd name="T19" fmla="*/ 72 h 264"/>
                  <a:gd name="T20" fmla="*/ 23 w 264"/>
                  <a:gd name="T21" fmla="*/ 106 h 264"/>
                  <a:gd name="T22" fmla="*/ 23 w 264"/>
                  <a:gd name="T23" fmla="*/ 107 h 264"/>
                  <a:gd name="T24" fmla="*/ 22 w 264"/>
                  <a:gd name="T25" fmla="*/ 108 h 264"/>
                  <a:gd name="T26" fmla="*/ 5 w 264"/>
                  <a:gd name="T27" fmla="*/ 136 h 264"/>
                  <a:gd name="T28" fmla="*/ 26 w 264"/>
                  <a:gd name="T29" fmla="*/ 198 h 264"/>
                  <a:gd name="T30" fmla="*/ 72 w 264"/>
                  <a:gd name="T31" fmla="*/ 244 h 264"/>
                  <a:gd name="T32" fmla="*/ 106 w 264"/>
                  <a:gd name="T33" fmla="*/ 241 h 264"/>
                  <a:gd name="T34" fmla="*/ 107 w 264"/>
                  <a:gd name="T35" fmla="*/ 242 h 264"/>
                  <a:gd name="T36" fmla="*/ 108 w 264"/>
                  <a:gd name="T37" fmla="*/ 242 h 264"/>
                  <a:gd name="T38" fmla="*/ 136 w 264"/>
                  <a:gd name="T39" fmla="*/ 259 h 264"/>
                  <a:gd name="T40" fmla="*/ 198 w 264"/>
                  <a:gd name="T41" fmla="*/ 238 h 264"/>
                  <a:gd name="T42" fmla="*/ 244 w 264"/>
                  <a:gd name="T43" fmla="*/ 192 h 264"/>
                  <a:gd name="T44" fmla="*/ 241 w 264"/>
                  <a:gd name="T45" fmla="*/ 159 h 264"/>
                  <a:gd name="T46" fmla="*/ 241 w 264"/>
                  <a:gd name="T47" fmla="*/ 158 h 264"/>
                  <a:gd name="T48" fmla="*/ 242 w 264"/>
                  <a:gd name="T49" fmla="*/ 157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4" h="264">
                    <a:moveTo>
                      <a:pt x="242" y="157"/>
                    </a:moveTo>
                    <a:cubicBezTo>
                      <a:pt x="250" y="149"/>
                      <a:pt x="256" y="139"/>
                      <a:pt x="259" y="128"/>
                    </a:cubicBezTo>
                    <a:cubicBezTo>
                      <a:pt x="264" y="107"/>
                      <a:pt x="255" y="85"/>
                      <a:pt x="238" y="66"/>
                    </a:cubicBezTo>
                    <a:cubicBezTo>
                      <a:pt x="229" y="42"/>
                      <a:pt x="213" y="25"/>
                      <a:pt x="192" y="20"/>
                    </a:cubicBezTo>
                    <a:cubicBezTo>
                      <a:pt x="181" y="18"/>
                      <a:pt x="170" y="19"/>
                      <a:pt x="158" y="23"/>
                    </a:cubicBezTo>
                    <a:cubicBezTo>
                      <a:pt x="157" y="23"/>
                      <a:pt x="157" y="23"/>
                      <a:pt x="157" y="23"/>
                    </a:cubicBezTo>
                    <a:cubicBezTo>
                      <a:pt x="156" y="23"/>
                      <a:pt x="156" y="23"/>
                      <a:pt x="156" y="23"/>
                    </a:cubicBezTo>
                    <a:cubicBezTo>
                      <a:pt x="148" y="14"/>
                      <a:pt x="139" y="8"/>
                      <a:pt x="128" y="5"/>
                    </a:cubicBezTo>
                    <a:cubicBezTo>
                      <a:pt x="107" y="0"/>
                      <a:pt x="85" y="9"/>
                      <a:pt x="66" y="26"/>
                    </a:cubicBezTo>
                    <a:cubicBezTo>
                      <a:pt x="42" y="35"/>
                      <a:pt x="25" y="51"/>
                      <a:pt x="20" y="72"/>
                    </a:cubicBezTo>
                    <a:cubicBezTo>
                      <a:pt x="17" y="83"/>
                      <a:pt x="19" y="95"/>
                      <a:pt x="23" y="106"/>
                    </a:cubicBezTo>
                    <a:cubicBezTo>
                      <a:pt x="23" y="107"/>
                      <a:pt x="23" y="107"/>
                      <a:pt x="23" y="107"/>
                    </a:cubicBezTo>
                    <a:cubicBezTo>
                      <a:pt x="22" y="108"/>
                      <a:pt x="22" y="108"/>
                      <a:pt x="22" y="108"/>
                    </a:cubicBezTo>
                    <a:cubicBezTo>
                      <a:pt x="14" y="116"/>
                      <a:pt x="8" y="125"/>
                      <a:pt x="5" y="136"/>
                    </a:cubicBezTo>
                    <a:cubicBezTo>
                      <a:pt x="0" y="157"/>
                      <a:pt x="9" y="179"/>
                      <a:pt x="26" y="198"/>
                    </a:cubicBezTo>
                    <a:cubicBezTo>
                      <a:pt x="35" y="222"/>
                      <a:pt x="51" y="239"/>
                      <a:pt x="72" y="244"/>
                    </a:cubicBezTo>
                    <a:cubicBezTo>
                      <a:pt x="83" y="247"/>
                      <a:pt x="94" y="246"/>
                      <a:pt x="106" y="241"/>
                    </a:cubicBezTo>
                    <a:cubicBezTo>
                      <a:pt x="107" y="242"/>
                      <a:pt x="107" y="242"/>
                      <a:pt x="107" y="242"/>
                    </a:cubicBezTo>
                    <a:cubicBezTo>
                      <a:pt x="108" y="242"/>
                      <a:pt x="108" y="242"/>
                      <a:pt x="108" y="242"/>
                    </a:cubicBezTo>
                    <a:cubicBezTo>
                      <a:pt x="116" y="250"/>
                      <a:pt x="125" y="257"/>
                      <a:pt x="136" y="259"/>
                    </a:cubicBezTo>
                    <a:cubicBezTo>
                      <a:pt x="157" y="264"/>
                      <a:pt x="179" y="256"/>
                      <a:pt x="198" y="238"/>
                    </a:cubicBezTo>
                    <a:cubicBezTo>
                      <a:pt x="222" y="229"/>
                      <a:pt x="239" y="213"/>
                      <a:pt x="244" y="192"/>
                    </a:cubicBezTo>
                    <a:cubicBezTo>
                      <a:pt x="247" y="181"/>
                      <a:pt x="245" y="170"/>
                      <a:pt x="241" y="159"/>
                    </a:cubicBezTo>
                    <a:cubicBezTo>
                      <a:pt x="241" y="158"/>
                      <a:pt x="241" y="158"/>
                      <a:pt x="241" y="158"/>
                    </a:cubicBezTo>
                    <a:lnTo>
                      <a:pt x="242" y="157"/>
                    </a:lnTo>
                    <a:close/>
                  </a:path>
                </a:pathLst>
              </a:custGeom>
              <a:gradFill flip="none" rotWithShape="1">
                <a:gsLst>
                  <a:gs pos="0">
                    <a:schemeClr val="accent1">
                      <a:lumMod val="75000"/>
                    </a:schemeClr>
                  </a:gs>
                  <a:gs pos="100000">
                    <a:schemeClr val="accent1">
                      <a:lumMod val="60000"/>
                      <a:lumOff val="40000"/>
                    </a:schemeClr>
                  </a:gs>
                </a:gsLst>
                <a:path path="circle">
                  <a:fillToRect l="50000" t="50000" r="50000" b="50000"/>
                </a:path>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Freeform 33"/>
              <p:cNvSpPr>
                <a:spLocks/>
              </p:cNvSpPr>
              <p:nvPr userDrawn="1"/>
            </p:nvSpPr>
            <p:spPr bwMode="auto">
              <a:xfrm flipH="1">
                <a:off x="2216501" y="5688259"/>
                <a:ext cx="561276" cy="564216"/>
              </a:xfrm>
              <a:custGeom>
                <a:avLst/>
                <a:gdLst>
                  <a:gd name="T0" fmla="*/ 93 w 95"/>
                  <a:gd name="T1" fmla="*/ 45 h 95"/>
                  <a:gd name="T2" fmla="*/ 92 w 95"/>
                  <a:gd name="T3" fmla="*/ 32 h 95"/>
                  <a:gd name="T4" fmla="*/ 75 w 95"/>
                  <a:gd name="T5" fmla="*/ 17 h 95"/>
                  <a:gd name="T6" fmla="*/ 58 w 95"/>
                  <a:gd name="T7" fmla="*/ 1 h 95"/>
                  <a:gd name="T8" fmla="*/ 45 w 95"/>
                  <a:gd name="T9" fmla="*/ 2 h 95"/>
                  <a:gd name="T10" fmla="*/ 32 w 95"/>
                  <a:gd name="T11" fmla="*/ 3 h 95"/>
                  <a:gd name="T12" fmla="*/ 16 w 95"/>
                  <a:gd name="T13" fmla="*/ 20 h 95"/>
                  <a:gd name="T14" fmla="*/ 1 w 95"/>
                  <a:gd name="T15" fmla="*/ 37 h 95"/>
                  <a:gd name="T16" fmla="*/ 2 w 95"/>
                  <a:gd name="T17" fmla="*/ 50 h 95"/>
                  <a:gd name="T18" fmla="*/ 2 w 95"/>
                  <a:gd name="T19" fmla="*/ 63 h 95"/>
                  <a:gd name="T20" fmla="*/ 19 w 95"/>
                  <a:gd name="T21" fmla="*/ 79 h 95"/>
                  <a:gd name="T22" fmla="*/ 36 w 95"/>
                  <a:gd name="T23" fmla="*/ 94 h 95"/>
                  <a:gd name="T24" fmla="*/ 50 w 95"/>
                  <a:gd name="T25" fmla="*/ 93 h 95"/>
                  <a:gd name="T26" fmla="*/ 63 w 95"/>
                  <a:gd name="T27" fmla="*/ 93 h 95"/>
                  <a:gd name="T28" fmla="*/ 78 w 95"/>
                  <a:gd name="T29" fmla="*/ 76 h 95"/>
                  <a:gd name="T30" fmla="*/ 94 w 95"/>
                  <a:gd name="T31" fmla="*/ 59 h 95"/>
                  <a:gd name="T32" fmla="*/ 93 w 95"/>
                  <a:gd name="T33" fmla="*/ 4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95">
                    <a:moveTo>
                      <a:pt x="93" y="45"/>
                    </a:moveTo>
                    <a:cubicBezTo>
                      <a:pt x="94" y="41"/>
                      <a:pt x="94" y="36"/>
                      <a:pt x="92" y="32"/>
                    </a:cubicBezTo>
                    <a:cubicBezTo>
                      <a:pt x="90" y="25"/>
                      <a:pt x="83" y="20"/>
                      <a:pt x="75" y="17"/>
                    </a:cubicBezTo>
                    <a:cubicBezTo>
                      <a:pt x="71" y="9"/>
                      <a:pt x="66" y="3"/>
                      <a:pt x="58" y="1"/>
                    </a:cubicBezTo>
                    <a:cubicBezTo>
                      <a:pt x="54" y="0"/>
                      <a:pt x="49" y="1"/>
                      <a:pt x="45" y="2"/>
                    </a:cubicBezTo>
                    <a:cubicBezTo>
                      <a:pt x="40" y="1"/>
                      <a:pt x="36" y="1"/>
                      <a:pt x="32" y="3"/>
                    </a:cubicBezTo>
                    <a:cubicBezTo>
                      <a:pt x="24" y="5"/>
                      <a:pt x="19" y="11"/>
                      <a:pt x="16" y="20"/>
                    </a:cubicBezTo>
                    <a:cubicBezTo>
                      <a:pt x="8" y="24"/>
                      <a:pt x="3" y="29"/>
                      <a:pt x="1" y="37"/>
                    </a:cubicBezTo>
                    <a:cubicBezTo>
                      <a:pt x="0" y="41"/>
                      <a:pt x="0" y="46"/>
                      <a:pt x="2" y="50"/>
                    </a:cubicBezTo>
                    <a:cubicBezTo>
                      <a:pt x="1" y="55"/>
                      <a:pt x="1" y="59"/>
                      <a:pt x="2" y="63"/>
                    </a:cubicBezTo>
                    <a:cubicBezTo>
                      <a:pt x="5" y="71"/>
                      <a:pt x="11" y="76"/>
                      <a:pt x="19" y="79"/>
                    </a:cubicBezTo>
                    <a:cubicBezTo>
                      <a:pt x="23" y="87"/>
                      <a:pt x="29" y="92"/>
                      <a:pt x="36" y="94"/>
                    </a:cubicBezTo>
                    <a:cubicBezTo>
                      <a:pt x="41" y="95"/>
                      <a:pt x="45" y="95"/>
                      <a:pt x="50" y="93"/>
                    </a:cubicBezTo>
                    <a:cubicBezTo>
                      <a:pt x="54" y="94"/>
                      <a:pt x="59" y="94"/>
                      <a:pt x="63" y="93"/>
                    </a:cubicBezTo>
                    <a:cubicBezTo>
                      <a:pt x="70" y="90"/>
                      <a:pt x="75" y="84"/>
                      <a:pt x="78" y="76"/>
                    </a:cubicBezTo>
                    <a:cubicBezTo>
                      <a:pt x="86" y="72"/>
                      <a:pt x="92" y="66"/>
                      <a:pt x="94" y="59"/>
                    </a:cubicBezTo>
                    <a:cubicBezTo>
                      <a:pt x="95" y="54"/>
                      <a:pt x="94" y="50"/>
                      <a:pt x="9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Freeform 32"/>
              <p:cNvSpPr>
                <a:spLocks/>
              </p:cNvSpPr>
              <p:nvPr userDrawn="1"/>
            </p:nvSpPr>
            <p:spPr bwMode="auto">
              <a:xfrm flipH="1">
                <a:off x="2304860" y="5777362"/>
                <a:ext cx="384558" cy="386010"/>
              </a:xfrm>
              <a:custGeom>
                <a:avLst/>
                <a:gdLst>
                  <a:gd name="T0" fmla="*/ 242 w 264"/>
                  <a:gd name="T1" fmla="*/ 157 h 264"/>
                  <a:gd name="T2" fmla="*/ 259 w 264"/>
                  <a:gd name="T3" fmla="*/ 128 h 264"/>
                  <a:gd name="T4" fmla="*/ 238 w 264"/>
                  <a:gd name="T5" fmla="*/ 66 h 264"/>
                  <a:gd name="T6" fmla="*/ 192 w 264"/>
                  <a:gd name="T7" fmla="*/ 20 h 264"/>
                  <a:gd name="T8" fmla="*/ 158 w 264"/>
                  <a:gd name="T9" fmla="*/ 23 h 264"/>
                  <a:gd name="T10" fmla="*/ 157 w 264"/>
                  <a:gd name="T11" fmla="*/ 23 h 264"/>
                  <a:gd name="T12" fmla="*/ 156 w 264"/>
                  <a:gd name="T13" fmla="*/ 23 h 264"/>
                  <a:gd name="T14" fmla="*/ 128 w 264"/>
                  <a:gd name="T15" fmla="*/ 5 h 264"/>
                  <a:gd name="T16" fmla="*/ 66 w 264"/>
                  <a:gd name="T17" fmla="*/ 26 h 264"/>
                  <a:gd name="T18" fmla="*/ 20 w 264"/>
                  <a:gd name="T19" fmla="*/ 72 h 264"/>
                  <a:gd name="T20" fmla="*/ 23 w 264"/>
                  <a:gd name="T21" fmla="*/ 106 h 264"/>
                  <a:gd name="T22" fmla="*/ 23 w 264"/>
                  <a:gd name="T23" fmla="*/ 107 h 264"/>
                  <a:gd name="T24" fmla="*/ 22 w 264"/>
                  <a:gd name="T25" fmla="*/ 108 h 264"/>
                  <a:gd name="T26" fmla="*/ 5 w 264"/>
                  <a:gd name="T27" fmla="*/ 136 h 264"/>
                  <a:gd name="T28" fmla="*/ 26 w 264"/>
                  <a:gd name="T29" fmla="*/ 198 h 264"/>
                  <a:gd name="T30" fmla="*/ 72 w 264"/>
                  <a:gd name="T31" fmla="*/ 244 h 264"/>
                  <a:gd name="T32" fmla="*/ 106 w 264"/>
                  <a:gd name="T33" fmla="*/ 241 h 264"/>
                  <a:gd name="T34" fmla="*/ 107 w 264"/>
                  <a:gd name="T35" fmla="*/ 242 h 264"/>
                  <a:gd name="T36" fmla="*/ 108 w 264"/>
                  <a:gd name="T37" fmla="*/ 242 h 264"/>
                  <a:gd name="T38" fmla="*/ 136 w 264"/>
                  <a:gd name="T39" fmla="*/ 259 h 264"/>
                  <a:gd name="T40" fmla="*/ 198 w 264"/>
                  <a:gd name="T41" fmla="*/ 238 h 264"/>
                  <a:gd name="T42" fmla="*/ 244 w 264"/>
                  <a:gd name="T43" fmla="*/ 192 h 264"/>
                  <a:gd name="T44" fmla="*/ 241 w 264"/>
                  <a:gd name="T45" fmla="*/ 159 h 264"/>
                  <a:gd name="T46" fmla="*/ 241 w 264"/>
                  <a:gd name="T47" fmla="*/ 158 h 264"/>
                  <a:gd name="T48" fmla="*/ 242 w 264"/>
                  <a:gd name="T49" fmla="*/ 157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4" h="264">
                    <a:moveTo>
                      <a:pt x="242" y="157"/>
                    </a:moveTo>
                    <a:cubicBezTo>
                      <a:pt x="250" y="149"/>
                      <a:pt x="256" y="139"/>
                      <a:pt x="259" y="128"/>
                    </a:cubicBezTo>
                    <a:cubicBezTo>
                      <a:pt x="264" y="107"/>
                      <a:pt x="255" y="85"/>
                      <a:pt x="238" y="66"/>
                    </a:cubicBezTo>
                    <a:cubicBezTo>
                      <a:pt x="229" y="42"/>
                      <a:pt x="213" y="25"/>
                      <a:pt x="192" y="20"/>
                    </a:cubicBezTo>
                    <a:cubicBezTo>
                      <a:pt x="181" y="18"/>
                      <a:pt x="170" y="19"/>
                      <a:pt x="158" y="23"/>
                    </a:cubicBezTo>
                    <a:cubicBezTo>
                      <a:pt x="157" y="23"/>
                      <a:pt x="157" y="23"/>
                      <a:pt x="157" y="23"/>
                    </a:cubicBezTo>
                    <a:cubicBezTo>
                      <a:pt x="156" y="23"/>
                      <a:pt x="156" y="23"/>
                      <a:pt x="156" y="23"/>
                    </a:cubicBezTo>
                    <a:cubicBezTo>
                      <a:pt x="148" y="14"/>
                      <a:pt x="139" y="8"/>
                      <a:pt x="128" y="5"/>
                    </a:cubicBezTo>
                    <a:cubicBezTo>
                      <a:pt x="107" y="0"/>
                      <a:pt x="85" y="9"/>
                      <a:pt x="66" y="26"/>
                    </a:cubicBezTo>
                    <a:cubicBezTo>
                      <a:pt x="42" y="35"/>
                      <a:pt x="25" y="51"/>
                      <a:pt x="20" y="72"/>
                    </a:cubicBezTo>
                    <a:cubicBezTo>
                      <a:pt x="17" y="83"/>
                      <a:pt x="19" y="95"/>
                      <a:pt x="23" y="106"/>
                    </a:cubicBezTo>
                    <a:cubicBezTo>
                      <a:pt x="23" y="107"/>
                      <a:pt x="23" y="107"/>
                      <a:pt x="23" y="107"/>
                    </a:cubicBezTo>
                    <a:cubicBezTo>
                      <a:pt x="22" y="108"/>
                      <a:pt x="22" y="108"/>
                      <a:pt x="22" y="108"/>
                    </a:cubicBezTo>
                    <a:cubicBezTo>
                      <a:pt x="14" y="116"/>
                      <a:pt x="8" y="125"/>
                      <a:pt x="5" y="136"/>
                    </a:cubicBezTo>
                    <a:cubicBezTo>
                      <a:pt x="0" y="157"/>
                      <a:pt x="9" y="179"/>
                      <a:pt x="26" y="198"/>
                    </a:cubicBezTo>
                    <a:cubicBezTo>
                      <a:pt x="35" y="222"/>
                      <a:pt x="51" y="239"/>
                      <a:pt x="72" y="244"/>
                    </a:cubicBezTo>
                    <a:cubicBezTo>
                      <a:pt x="83" y="247"/>
                      <a:pt x="94" y="246"/>
                      <a:pt x="106" y="241"/>
                    </a:cubicBezTo>
                    <a:cubicBezTo>
                      <a:pt x="107" y="242"/>
                      <a:pt x="107" y="242"/>
                      <a:pt x="107" y="242"/>
                    </a:cubicBezTo>
                    <a:cubicBezTo>
                      <a:pt x="108" y="242"/>
                      <a:pt x="108" y="242"/>
                      <a:pt x="108" y="242"/>
                    </a:cubicBezTo>
                    <a:cubicBezTo>
                      <a:pt x="116" y="250"/>
                      <a:pt x="125" y="257"/>
                      <a:pt x="136" y="259"/>
                    </a:cubicBezTo>
                    <a:cubicBezTo>
                      <a:pt x="157" y="264"/>
                      <a:pt x="179" y="256"/>
                      <a:pt x="198" y="238"/>
                    </a:cubicBezTo>
                    <a:cubicBezTo>
                      <a:pt x="222" y="229"/>
                      <a:pt x="239" y="213"/>
                      <a:pt x="244" y="192"/>
                    </a:cubicBezTo>
                    <a:cubicBezTo>
                      <a:pt x="247" y="181"/>
                      <a:pt x="245" y="170"/>
                      <a:pt x="241" y="159"/>
                    </a:cubicBezTo>
                    <a:cubicBezTo>
                      <a:pt x="241" y="158"/>
                      <a:pt x="241" y="158"/>
                      <a:pt x="241" y="158"/>
                    </a:cubicBezTo>
                    <a:lnTo>
                      <a:pt x="242" y="15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Oval 54"/>
              <p:cNvSpPr/>
              <p:nvPr userDrawn="1"/>
            </p:nvSpPr>
            <p:spPr>
              <a:xfrm>
                <a:off x="2420939" y="5894167"/>
                <a:ext cx="152400" cy="15240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6" name="Group 55"/>
            <p:cNvGrpSpPr/>
            <p:nvPr userDrawn="1"/>
          </p:nvGrpSpPr>
          <p:grpSpPr>
            <a:xfrm rot="19876682">
              <a:off x="80098" y="1916305"/>
              <a:ext cx="878030" cy="874332"/>
              <a:chOff x="4277517" y="3752400"/>
              <a:chExt cx="1154448" cy="1149586"/>
            </a:xfrm>
          </p:grpSpPr>
          <p:sp>
            <p:nvSpPr>
              <p:cNvPr id="57" name="Freeform 56"/>
              <p:cNvSpPr>
                <a:spLocks/>
              </p:cNvSpPr>
              <p:nvPr userDrawn="1"/>
            </p:nvSpPr>
            <p:spPr bwMode="auto">
              <a:xfrm rot="21259688" flipH="1">
                <a:off x="4277517" y="3752400"/>
                <a:ext cx="1154448" cy="1149586"/>
              </a:xfrm>
              <a:custGeom>
                <a:avLst/>
                <a:gdLst>
                  <a:gd name="T0" fmla="*/ 272 w 355"/>
                  <a:gd name="T1" fmla="*/ 16 h 352"/>
                  <a:gd name="T2" fmla="*/ 178 w 355"/>
                  <a:gd name="T3" fmla="*/ 41 h 352"/>
                  <a:gd name="T4" fmla="*/ 137 w 355"/>
                  <a:gd name="T5" fmla="*/ 36 h 352"/>
                  <a:gd name="T6" fmla="*/ 66 w 355"/>
                  <a:gd name="T7" fmla="*/ 51 h 352"/>
                  <a:gd name="T8" fmla="*/ 62 w 355"/>
                  <a:gd name="T9" fmla="*/ 142 h 352"/>
                  <a:gd name="T10" fmla="*/ 32 w 355"/>
                  <a:gd name="T11" fmla="*/ 251 h 352"/>
                  <a:gd name="T12" fmla="*/ 129 w 355"/>
                  <a:gd name="T13" fmla="*/ 291 h 352"/>
                  <a:gd name="T14" fmla="*/ 226 w 355"/>
                  <a:gd name="T15" fmla="*/ 350 h 352"/>
                  <a:gd name="T16" fmla="*/ 291 w 355"/>
                  <a:gd name="T17" fmla="*/ 262 h 352"/>
                  <a:gd name="T18" fmla="*/ 352 w 355"/>
                  <a:gd name="T19" fmla="*/ 207 h 352"/>
                  <a:gd name="T20" fmla="*/ 317 w 355"/>
                  <a:gd name="T21" fmla="*/ 117 h 352"/>
                  <a:gd name="T22" fmla="*/ 272 w 355"/>
                  <a:gd name="T23" fmla="*/ 16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5" h="352">
                    <a:moveTo>
                      <a:pt x="272" y="16"/>
                    </a:moveTo>
                    <a:cubicBezTo>
                      <a:pt x="230" y="0"/>
                      <a:pt x="208" y="40"/>
                      <a:pt x="178" y="41"/>
                    </a:cubicBezTo>
                    <a:cubicBezTo>
                      <a:pt x="163" y="42"/>
                      <a:pt x="150" y="39"/>
                      <a:pt x="137" y="36"/>
                    </a:cubicBezTo>
                    <a:cubicBezTo>
                      <a:pt x="110" y="30"/>
                      <a:pt x="86" y="24"/>
                      <a:pt x="66" y="51"/>
                    </a:cubicBezTo>
                    <a:cubicBezTo>
                      <a:pt x="40" y="89"/>
                      <a:pt x="77" y="121"/>
                      <a:pt x="62" y="142"/>
                    </a:cubicBezTo>
                    <a:cubicBezTo>
                      <a:pt x="47" y="163"/>
                      <a:pt x="0" y="212"/>
                      <a:pt x="32" y="251"/>
                    </a:cubicBezTo>
                    <a:cubicBezTo>
                      <a:pt x="63" y="289"/>
                      <a:pt x="102" y="274"/>
                      <a:pt x="129" y="291"/>
                    </a:cubicBezTo>
                    <a:cubicBezTo>
                      <a:pt x="156" y="308"/>
                      <a:pt x="180" y="352"/>
                      <a:pt x="226" y="350"/>
                    </a:cubicBezTo>
                    <a:cubicBezTo>
                      <a:pt x="269" y="348"/>
                      <a:pt x="253" y="270"/>
                      <a:pt x="291" y="262"/>
                    </a:cubicBezTo>
                    <a:cubicBezTo>
                      <a:pt x="321" y="255"/>
                      <a:pt x="349" y="233"/>
                      <a:pt x="352" y="207"/>
                    </a:cubicBezTo>
                    <a:cubicBezTo>
                      <a:pt x="355" y="182"/>
                      <a:pt x="322" y="150"/>
                      <a:pt x="317" y="117"/>
                    </a:cubicBezTo>
                    <a:cubicBezTo>
                      <a:pt x="314" y="94"/>
                      <a:pt x="301" y="27"/>
                      <a:pt x="272" y="16"/>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35"/>
              <p:cNvSpPr>
                <a:spLocks/>
              </p:cNvSpPr>
              <p:nvPr userDrawn="1"/>
            </p:nvSpPr>
            <p:spPr bwMode="auto">
              <a:xfrm rot="18790958" flipH="1">
                <a:off x="4338999" y="3813623"/>
                <a:ext cx="1031484" cy="1027140"/>
              </a:xfrm>
              <a:custGeom>
                <a:avLst/>
                <a:gdLst>
                  <a:gd name="T0" fmla="*/ 272 w 355"/>
                  <a:gd name="T1" fmla="*/ 16 h 352"/>
                  <a:gd name="T2" fmla="*/ 178 w 355"/>
                  <a:gd name="T3" fmla="*/ 41 h 352"/>
                  <a:gd name="T4" fmla="*/ 137 w 355"/>
                  <a:gd name="T5" fmla="*/ 36 h 352"/>
                  <a:gd name="T6" fmla="*/ 66 w 355"/>
                  <a:gd name="T7" fmla="*/ 51 h 352"/>
                  <a:gd name="T8" fmla="*/ 62 w 355"/>
                  <a:gd name="T9" fmla="*/ 142 h 352"/>
                  <a:gd name="T10" fmla="*/ 32 w 355"/>
                  <a:gd name="T11" fmla="*/ 251 h 352"/>
                  <a:gd name="T12" fmla="*/ 129 w 355"/>
                  <a:gd name="T13" fmla="*/ 291 h 352"/>
                  <a:gd name="T14" fmla="*/ 226 w 355"/>
                  <a:gd name="T15" fmla="*/ 350 h 352"/>
                  <a:gd name="T16" fmla="*/ 291 w 355"/>
                  <a:gd name="T17" fmla="*/ 262 h 352"/>
                  <a:gd name="T18" fmla="*/ 352 w 355"/>
                  <a:gd name="T19" fmla="*/ 207 h 352"/>
                  <a:gd name="T20" fmla="*/ 317 w 355"/>
                  <a:gd name="T21" fmla="*/ 117 h 352"/>
                  <a:gd name="T22" fmla="*/ 272 w 355"/>
                  <a:gd name="T23" fmla="*/ 16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5" h="352">
                    <a:moveTo>
                      <a:pt x="272" y="16"/>
                    </a:moveTo>
                    <a:cubicBezTo>
                      <a:pt x="230" y="0"/>
                      <a:pt x="208" y="40"/>
                      <a:pt x="178" y="41"/>
                    </a:cubicBezTo>
                    <a:cubicBezTo>
                      <a:pt x="163" y="42"/>
                      <a:pt x="150" y="39"/>
                      <a:pt x="137" y="36"/>
                    </a:cubicBezTo>
                    <a:cubicBezTo>
                      <a:pt x="110" y="30"/>
                      <a:pt x="86" y="24"/>
                      <a:pt x="66" y="51"/>
                    </a:cubicBezTo>
                    <a:cubicBezTo>
                      <a:pt x="40" y="89"/>
                      <a:pt x="77" y="121"/>
                      <a:pt x="62" y="142"/>
                    </a:cubicBezTo>
                    <a:cubicBezTo>
                      <a:pt x="47" y="163"/>
                      <a:pt x="0" y="212"/>
                      <a:pt x="32" y="251"/>
                    </a:cubicBezTo>
                    <a:cubicBezTo>
                      <a:pt x="63" y="289"/>
                      <a:pt x="102" y="274"/>
                      <a:pt x="129" y="291"/>
                    </a:cubicBezTo>
                    <a:cubicBezTo>
                      <a:pt x="156" y="308"/>
                      <a:pt x="180" y="352"/>
                      <a:pt x="226" y="350"/>
                    </a:cubicBezTo>
                    <a:cubicBezTo>
                      <a:pt x="269" y="348"/>
                      <a:pt x="253" y="270"/>
                      <a:pt x="291" y="262"/>
                    </a:cubicBezTo>
                    <a:cubicBezTo>
                      <a:pt x="321" y="255"/>
                      <a:pt x="349" y="233"/>
                      <a:pt x="352" y="207"/>
                    </a:cubicBezTo>
                    <a:cubicBezTo>
                      <a:pt x="355" y="182"/>
                      <a:pt x="322" y="150"/>
                      <a:pt x="317" y="117"/>
                    </a:cubicBezTo>
                    <a:cubicBezTo>
                      <a:pt x="314" y="94"/>
                      <a:pt x="301" y="27"/>
                      <a:pt x="272" y="16"/>
                    </a:cubicBezTo>
                  </a:path>
                </a:pathLst>
              </a:custGeom>
              <a:gradFill flip="none" rotWithShape="1">
                <a:gsLst>
                  <a:gs pos="0">
                    <a:schemeClr val="accent1">
                      <a:lumMod val="20000"/>
                      <a:lumOff val="80000"/>
                    </a:schemeClr>
                  </a:gs>
                  <a:gs pos="46000">
                    <a:schemeClr val="accent1">
                      <a:lumMod val="60000"/>
                      <a:lumOff val="40000"/>
                    </a:schemeClr>
                  </a:gs>
                  <a:gs pos="100000">
                    <a:schemeClr val="accent1"/>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41"/>
              <p:cNvSpPr>
                <a:spLocks/>
              </p:cNvSpPr>
              <p:nvPr userDrawn="1"/>
            </p:nvSpPr>
            <p:spPr bwMode="auto">
              <a:xfrm rot="756312" flipH="1">
                <a:off x="4402943" y="3855259"/>
                <a:ext cx="903597" cy="943869"/>
              </a:xfrm>
              <a:custGeom>
                <a:avLst/>
                <a:gdLst>
                  <a:gd name="T0" fmla="*/ 167 w 179"/>
                  <a:gd name="T1" fmla="*/ 33 h 186"/>
                  <a:gd name="T2" fmla="*/ 132 w 179"/>
                  <a:gd name="T3" fmla="*/ 35 h 186"/>
                  <a:gd name="T4" fmla="*/ 107 w 179"/>
                  <a:gd name="T5" fmla="*/ 41 h 186"/>
                  <a:gd name="T6" fmla="*/ 60 w 179"/>
                  <a:gd name="T7" fmla="*/ 7 h 186"/>
                  <a:gd name="T8" fmla="*/ 51 w 179"/>
                  <a:gd name="T9" fmla="*/ 63 h 186"/>
                  <a:gd name="T10" fmla="*/ 8 w 179"/>
                  <a:gd name="T11" fmla="*/ 100 h 186"/>
                  <a:gd name="T12" fmla="*/ 53 w 179"/>
                  <a:gd name="T13" fmla="*/ 132 h 186"/>
                  <a:gd name="T14" fmla="*/ 60 w 179"/>
                  <a:gd name="T15" fmla="*/ 176 h 186"/>
                  <a:gd name="T16" fmla="*/ 89 w 179"/>
                  <a:gd name="T17" fmla="*/ 160 h 186"/>
                  <a:gd name="T18" fmla="*/ 113 w 179"/>
                  <a:gd name="T19" fmla="*/ 141 h 186"/>
                  <a:gd name="T20" fmla="*/ 166 w 179"/>
                  <a:gd name="T21" fmla="*/ 143 h 186"/>
                  <a:gd name="T22" fmla="*/ 140 w 179"/>
                  <a:gd name="T23" fmla="*/ 94 h 186"/>
                  <a:gd name="T24" fmla="*/ 167 w 179"/>
                  <a:gd name="T25" fmla="*/ 3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86">
                    <a:moveTo>
                      <a:pt x="167" y="33"/>
                    </a:moveTo>
                    <a:cubicBezTo>
                      <a:pt x="157" y="24"/>
                      <a:pt x="144" y="29"/>
                      <a:pt x="132" y="35"/>
                    </a:cubicBezTo>
                    <a:cubicBezTo>
                      <a:pt x="122" y="39"/>
                      <a:pt x="113" y="44"/>
                      <a:pt x="107" y="41"/>
                    </a:cubicBezTo>
                    <a:cubicBezTo>
                      <a:pt x="84" y="33"/>
                      <a:pt x="85" y="0"/>
                      <a:pt x="60" y="7"/>
                    </a:cubicBezTo>
                    <a:cubicBezTo>
                      <a:pt x="34" y="14"/>
                      <a:pt x="63" y="56"/>
                      <a:pt x="51" y="63"/>
                    </a:cubicBezTo>
                    <a:cubicBezTo>
                      <a:pt x="40" y="70"/>
                      <a:pt x="0" y="74"/>
                      <a:pt x="8" y="100"/>
                    </a:cubicBezTo>
                    <a:cubicBezTo>
                      <a:pt x="15" y="125"/>
                      <a:pt x="43" y="119"/>
                      <a:pt x="53" y="132"/>
                    </a:cubicBezTo>
                    <a:cubicBezTo>
                      <a:pt x="62" y="146"/>
                      <a:pt x="46" y="158"/>
                      <a:pt x="60" y="176"/>
                    </a:cubicBezTo>
                    <a:cubicBezTo>
                      <a:pt x="68" y="186"/>
                      <a:pt x="78" y="173"/>
                      <a:pt x="89" y="160"/>
                    </a:cubicBezTo>
                    <a:cubicBezTo>
                      <a:pt x="98" y="148"/>
                      <a:pt x="106" y="136"/>
                      <a:pt x="113" y="141"/>
                    </a:cubicBezTo>
                    <a:cubicBezTo>
                      <a:pt x="127" y="150"/>
                      <a:pt x="159" y="154"/>
                      <a:pt x="166" y="143"/>
                    </a:cubicBezTo>
                    <a:cubicBezTo>
                      <a:pt x="173" y="131"/>
                      <a:pt x="147" y="110"/>
                      <a:pt x="140" y="94"/>
                    </a:cubicBezTo>
                    <a:cubicBezTo>
                      <a:pt x="133" y="78"/>
                      <a:pt x="179" y="44"/>
                      <a:pt x="167" y="33"/>
                    </a:cubicBezTo>
                  </a:path>
                </a:pathLst>
              </a:custGeom>
              <a:solidFill>
                <a:schemeClr val="accent1">
                  <a:lumMod val="20000"/>
                  <a:lumOff val="80000"/>
                  <a:alpha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41"/>
              <p:cNvSpPr>
                <a:spLocks/>
              </p:cNvSpPr>
              <p:nvPr userDrawn="1"/>
            </p:nvSpPr>
            <p:spPr bwMode="auto">
              <a:xfrm rot="19656312" flipH="1">
                <a:off x="4620471" y="4082482"/>
                <a:ext cx="468541" cy="489422"/>
              </a:xfrm>
              <a:custGeom>
                <a:avLst/>
                <a:gdLst>
                  <a:gd name="T0" fmla="*/ 167 w 179"/>
                  <a:gd name="T1" fmla="*/ 33 h 186"/>
                  <a:gd name="T2" fmla="*/ 132 w 179"/>
                  <a:gd name="T3" fmla="*/ 35 h 186"/>
                  <a:gd name="T4" fmla="*/ 107 w 179"/>
                  <a:gd name="T5" fmla="*/ 41 h 186"/>
                  <a:gd name="T6" fmla="*/ 60 w 179"/>
                  <a:gd name="T7" fmla="*/ 7 h 186"/>
                  <a:gd name="T8" fmla="*/ 51 w 179"/>
                  <a:gd name="T9" fmla="*/ 63 h 186"/>
                  <a:gd name="T10" fmla="*/ 8 w 179"/>
                  <a:gd name="T11" fmla="*/ 100 h 186"/>
                  <a:gd name="T12" fmla="*/ 53 w 179"/>
                  <a:gd name="T13" fmla="*/ 132 h 186"/>
                  <a:gd name="T14" fmla="*/ 60 w 179"/>
                  <a:gd name="T15" fmla="*/ 176 h 186"/>
                  <a:gd name="T16" fmla="*/ 89 w 179"/>
                  <a:gd name="T17" fmla="*/ 160 h 186"/>
                  <a:gd name="T18" fmla="*/ 113 w 179"/>
                  <a:gd name="T19" fmla="*/ 141 h 186"/>
                  <a:gd name="T20" fmla="*/ 166 w 179"/>
                  <a:gd name="T21" fmla="*/ 143 h 186"/>
                  <a:gd name="T22" fmla="*/ 140 w 179"/>
                  <a:gd name="T23" fmla="*/ 94 h 186"/>
                  <a:gd name="T24" fmla="*/ 167 w 179"/>
                  <a:gd name="T25" fmla="*/ 3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86">
                    <a:moveTo>
                      <a:pt x="167" y="33"/>
                    </a:moveTo>
                    <a:cubicBezTo>
                      <a:pt x="157" y="24"/>
                      <a:pt x="144" y="29"/>
                      <a:pt x="132" y="35"/>
                    </a:cubicBezTo>
                    <a:cubicBezTo>
                      <a:pt x="122" y="39"/>
                      <a:pt x="113" y="44"/>
                      <a:pt x="107" y="41"/>
                    </a:cubicBezTo>
                    <a:cubicBezTo>
                      <a:pt x="84" y="33"/>
                      <a:pt x="85" y="0"/>
                      <a:pt x="60" y="7"/>
                    </a:cubicBezTo>
                    <a:cubicBezTo>
                      <a:pt x="34" y="14"/>
                      <a:pt x="63" y="56"/>
                      <a:pt x="51" y="63"/>
                    </a:cubicBezTo>
                    <a:cubicBezTo>
                      <a:pt x="40" y="70"/>
                      <a:pt x="0" y="74"/>
                      <a:pt x="8" y="100"/>
                    </a:cubicBezTo>
                    <a:cubicBezTo>
                      <a:pt x="15" y="125"/>
                      <a:pt x="43" y="119"/>
                      <a:pt x="53" y="132"/>
                    </a:cubicBezTo>
                    <a:cubicBezTo>
                      <a:pt x="62" y="146"/>
                      <a:pt x="46" y="158"/>
                      <a:pt x="60" y="176"/>
                    </a:cubicBezTo>
                    <a:cubicBezTo>
                      <a:pt x="68" y="186"/>
                      <a:pt x="78" y="173"/>
                      <a:pt x="89" y="160"/>
                    </a:cubicBezTo>
                    <a:cubicBezTo>
                      <a:pt x="98" y="148"/>
                      <a:pt x="106" y="136"/>
                      <a:pt x="113" y="141"/>
                    </a:cubicBezTo>
                    <a:cubicBezTo>
                      <a:pt x="127" y="150"/>
                      <a:pt x="159" y="154"/>
                      <a:pt x="166" y="143"/>
                    </a:cubicBezTo>
                    <a:cubicBezTo>
                      <a:pt x="173" y="131"/>
                      <a:pt x="147" y="110"/>
                      <a:pt x="140" y="94"/>
                    </a:cubicBezTo>
                    <a:cubicBezTo>
                      <a:pt x="133" y="78"/>
                      <a:pt x="179" y="44"/>
                      <a:pt x="167" y="33"/>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42"/>
              <p:cNvSpPr>
                <a:spLocks/>
              </p:cNvSpPr>
              <p:nvPr userDrawn="1"/>
            </p:nvSpPr>
            <p:spPr bwMode="auto">
              <a:xfrm rot="19656312" flipH="1">
                <a:off x="4765993" y="4239097"/>
                <a:ext cx="177497" cy="176192"/>
              </a:xfrm>
              <a:custGeom>
                <a:avLst/>
                <a:gdLst>
                  <a:gd name="T0" fmla="*/ 68 w 68"/>
                  <a:gd name="T1" fmla="*/ 31 h 67"/>
                  <a:gd name="T2" fmla="*/ 59 w 68"/>
                  <a:gd name="T3" fmla="*/ 26 h 67"/>
                  <a:gd name="T4" fmla="*/ 63 w 68"/>
                  <a:gd name="T5" fmla="*/ 17 h 67"/>
                  <a:gd name="T6" fmla="*/ 55 w 68"/>
                  <a:gd name="T7" fmla="*/ 16 h 67"/>
                  <a:gd name="T8" fmla="*/ 55 w 68"/>
                  <a:gd name="T9" fmla="*/ 7 h 67"/>
                  <a:gd name="T10" fmla="*/ 45 w 68"/>
                  <a:gd name="T11" fmla="*/ 10 h 67"/>
                  <a:gd name="T12" fmla="*/ 41 w 68"/>
                  <a:gd name="T13" fmla="*/ 0 h 67"/>
                  <a:gd name="T14" fmla="*/ 33 w 68"/>
                  <a:gd name="T15" fmla="*/ 9 h 67"/>
                  <a:gd name="T16" fmla="*/ 24 w 68"/>
                  <a:gd name="T17" fmla="*/ 1 h 67"/>
                  <a:gd name="T18" fmla="*/ 21 w 68"/>
                  <a:gd name="T19" fmla="*/ 8 h 67"/>
                  <a:gd name="T20" fmla="*/ 14 w 68"/>
                  <a:gd name="T21" fmla="*/ 6 h 67"/>
                  <a:gd name="T22" fmla="*/ 15 w 68"/>
                  <a:gd name="T23" fmla="*/ 20 h 67"/>
                  <a:gd name="T24" fmla="*/ 2 w 68"/>
                  <a:gd name="T25" fmla="*/ 22 h 67"/>
                  <a:gd name="T26" fmla="*/ 7 w 68"/>
                  <a:gd name="T27" fmla="*/ 30 h 67"/>
                  <a:gd name="T28" fmla="*/ 0 w 68"/>
                  <a:gd name="T29" fmla="*/ 36 h 67"/>
                  <a:gd name="T30" fmla="*/ 9 w 68"/>
                  <a:gd name="T31" fmla="*/ 41 h 67"/>
                  <a:gd name="T32" fmla="*/ 4 w 68"/>
                  <a:gd name="T33" fmla="*/ 50 h 67"/>
                  <a:gd name="T34" fmla="*/ 13 w 68"/>
                  <a:gd name="T35" fmla="*/ 51 h 67"/>
                  <a:gd name="T36" fmla="*/ 13 w 68"/>
                  <a:gd name="T37" fmla="*/ 60 h 67"/>
                  <a:gd name="T38" fmla="*/ 23 w 68"/>
                  <a:gd name="T39" fmla="*/ 56 h 67"/>
                  <a:gd name="T40" fmla="*/ 27 w 68"/>
                  <a:gd name="T41" fmla="*/ 67 h 67"/>
                  <a:gd name="T42" fmla="*/ 35 w 68"/>
                  <a:gd name="T43" fmla="*/ 58 h 67"/>
                  <a:gd name="T44" fmla="*/ 44 w 68"/>
                  <a:gd name="T45" fmla="*/ 66 h 67"/>
                  <a:gd name="T46" fmla="*/ 47 w 68"/>
                  <a:gd name="T47" fmla="*/ 59 h 67"/>
                  <a:gd name="T48" fmla="*/ 54 w 68"/>
                  <a:gd name="T49" fmla="*/ 61 h 67"/>
                  <a:gd name="T50" fmla="*/ 52 w 68"/>
                  <a:gd name="T51" fmla="*/ 47 h 67"/>
                  <a:gd name="T52" fmla="*/ 66 w 68"/>
                  <a:gd name="T53" fmla="*/ 45 h 67"/>
                  <a:gd name="T54" fmla="*/ 60 w 68"/>
                  <a:gd name="T55" fmla="*/ 37 h 67"/>
                  <a:gd name="T56" fmla="*/ 68 w 68"/>
                  <a:gd name="T57" fmla="*/ 3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8" h="67">
                    <a:moveTo>
                      <a:pt x="68" y="31"/>
                    </a:moveTo>
                    <a:cubicBezTo>
                      <a:pt x="67" y="29"/>
                      <a:pt x="64" y="27"/>
                      <a:pt x="59" y="26"/>
                    </a:cubicBezTo>
                    <a:cubicBezTo>
                      <a:pt x="63" y="22"/>
                      <a:pt x="64" y="19"/>
                      <a:pt x="63" y="17"/>
                    </a:cubicBezTo>
                    <a:cubicBezTo>
                      <a:pt x="62" y="15"/>
                      <a:pt x="59" y="15"/>
                      <a:pt x="55" y="16"/>
                    </a:cubicBezTo>
                    <a:cubicBezTo>
                      <a:pt x="56" y="11"/>
                      <a:pt x="56" y="8"/>
                      <a:pt x="55" y="7"/>
                    </a:cubicBezTo>
                    <a:cubicBezTo>
                      <a:pt x="53" y="5"/>
                      <a:pt x="49" y="7"/>
                      <a:pt x="45" y="10"/>
                    </a:cubicBezTo>
                    <a:cubicBezTo>
                      <a:pt x="44" y="4"/>
                      <a:pt x="43" y="1"/>
                      <a:pt x="41" y="0"/>
                    </a:cubicBezTo>
                    <a:cubicBezTo>
                      <a:pt x="38" y="0"/>
                      <a:pt x="35" y="3"/>
                      <a:pt x="33" y="9"/>
                    </a:cubicBezTo>
                    <a:cubicBezTo>
                      <a:pt x="29" y="3"/>
                      <a:pt x="26" y="0"/>
                      <a:pt x="24" y="1"/>
                    </a:cubicBezTo>
                    <a:cubicBezTo>
                      <a:pt x="22" y="1"/>
                      <a:pt x="21" y="4"/>
                      <a:pt x="21" y="8"/>
                    </a:cubicBezTo>
                    <a:cubicBezTo>
                      <a:pt x="18" y="6"/>
                      <a:pt x="15" y="5"/>
                      <a:pt x="14" y="6"/>
                    </a:cubicBezTo>
                    <a:cubicBezTo>
                      <a:pt x="12" y="8"/>
                      <a:pt x="12" y="13"/>
                      <a:pt x="15" y="20"/>
                    </a:cubicBezTo>
                    <a:cubicBezTo>
                      <a:pt x="8" y="19"/>
                      <a:pt x="3" y="19"/>
                      <a:pt x="2" y="22"/>
                    </a:cubicBezTo>
                    <a:cubicBezTo>
                      <a:pt x="1" y="24"/>
                      <a:pt x="3" y="27"/>
                      <a:pt x="7" y="30"/>
                    </a:cubicBezTo>
                    <a:cubicBezTo>
                      <a:pt x="3" y="32"/>
                      <a:pt x="0" y="34"/>
                      <a:pt x="0" y="36"/>
                    </a:cubicBezTo>
                    <a:cubicBezTo>
                      <a:pt x="0" y="38"/>
                      <a:pt x="3" y="40"/>
                      <a:pt x="9" y="41"/>
                    </a:cubicBezTo>
                    <a:cubicBezTo>
                      <a:pt x="5" y="45"/>
                      <a:pt x="3" y="48"/>
                      <a:pt x="4" y="50"/>
                    </a:cubicBezTo>
                    <a:cubicBezTo>
                      <a:pt x="5" y="52"/>
                      <a:pt x="8" y="52"/>
                      <a:pt x="13" y="51"/>
                    </a:cubicBezTo>
                    <a:cubicBezTo>
                      <a:pt x="11" y="55"/>
                      <a:pt x="11" y="59"/>
                      <a:pt x="13" y="60"/>
                    </a:cubicBezTo>
                    <a:cubicBezTo>
                      <a:pt x="15" y="61"/>
                      <a:pt x="18" y="60"/>
                      <a:pt x="23" y="56"/>
                    </a:cubicBezTo>
                    <a:cubicBezTo>
                      <a:pt x="23" y="62"/>
                      <a:pt x="25" y="66"/>
                      <a:pt x="27" y="67"/>
                    </a:cubicBezTo>
                    <a:cubicBezTo>
                      <a:pt x="29" y="67"/>
                      <a:pt x="32" y="64"/>
                      <a:pt x="35" y="58"/>
                    </a:cubicBezTo>
                    <a:cubicBezTo>
                      <a:pt x="38" y="64"/>
                      <a:pt x="41" y="66"/>
                      <a:pt x="44" y="66"/>
                    </a:cubicBezTo>
                    <a:cubicBezTo>
                      <a:pt x="45" y="65"/>
                      <a:pt x="46" y="63"/>
                      <a:pt x="47" y="59"/>
                    </a:cubicBezTo>
                    <a:cubicBezTo>
                      <a:pt x="50" y="61"/>
                      <a:pt x="52" y="62"/>
                      <a:pt x="54" y="61"/>
                    </a:cubicBezTo>
                    <a:cubicBezTo>
                      <a:pt x="56" y="59"/>
                      <a:pt x="55" y="54"/>
                      <a:pt x="52" y="47"/>
                    </a:cubicBezTo>
                    <a:cubicBezTo>
                      <a:pt x="59" y="48"/>
                      <a:pt x="65" y="47"/>
                      <a:pt x="66" y="45"/>
                    </a:cubicBezTo>
                    <a:cubicBezTo>
                      <a:pt x="66" y="43"/>
                      <a:pt x="64" y="40"/>
                      <a:pt x="60" y="37"/>
                    </a:cubicBezTo>
                    <a:cubicBezTo>
                      <a:pt x="65" y="35"/>
                      <a:pt x="68" y="33"/>
                      <a:pt x="68" y="31"/>
                    </a:cubicBezTo>
                  </a:path>
                </a:pathLst>
              </a:custGeom>
              <a:gradFill flip="none" rotWithShape="1">
                <a:gsLst>
                  <a:gs pos="0">
                    <a:schemeClr val="accent1">
                      <a:lumMod val="75000"/>
                    </a:schemeClr>
                  </a:gs>
                  <a:gs pos="100000">
                    <a:schemeClr val="accent1">
                      <a:lumMod val="60000"/>
                      <a:lumOff val="40000"/>
                    </a:schemeClr>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pPr lvl="0"/>
                <a:endParaRPr lang="en-US"/>
              </a:p>
            </p:txBody>
          </p:sp>
        </p:grpSp>
      </p:grpSp>
      <p:sp>
        <p:nvSpPr>
          <p:cNvPr id="2" name="Title Placeholder 1"/>
          <p:cNvSpPr>
            <a:spLocks noGrp="1"/>
          </p:cNvSpPr>
          <p:nvPr>
            <p:ph type="title"/>
          </p:nvPr>
        </p:nvSpPr>
        <p:spPr>
          <a:xfrm>
            <a:off x="1524000" y="565653"/>
            <a:ext cx="9144000" cy="1143000"/>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900823"/>
            <a:ext cx="9144000" cy="41148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838200" y="6400800"/>
            <a:ext cx="8001000" cy="202416"/>
          </a:xfrm>
          <a:prstGeom prst="rect">
            <a:avLst/>
          </a:prstGeom>
        </p:spPr>
        <p:txBody>
          <a:bodyPr vert="horz" lIns="91440" tIns="45720" rIns="91440" bIns="45720" rtlCol="0" anchor="ctr"/>
          <a:lstStyle>
            <a:lvl1pPr algn="l">
              <a:defRPr sz="1200">
                <a:solidFill>
                  <a:schemeClr val="tx1"/>
                </a:solidFill>
              </a:defRPr>
            </a:lvl1pPr>
          </a:lstStyle>
          <a:p>
            <a:r>
              <a:rPr lang="en-US" dirty="0"/>
              <a:t>Children, Young People and Families</a:t>
            </a:r>
          </a:p>
        </p:txBody>
      </p:sp>
      <p:sp>
        <p:nvSpPr>
          <p:cNvPr id="4" name="Date Placeholder 3"/>
          <p:cNvSpPr>
            <a:spLocks noGrp="1"/>
          </p:cNvSpPr>
          <p:nvPr>
            <p:ph type="dt" sz="half" idx="2"/>
          </p:nvPr>
        </p:nvSpPr>
        <p:spPr>
          <a:xfrm>
            <a:off x="9259887" y="6400800"/>
            <a:ext cx="2094705" cy="202416"/>
          </a:xfrm>
          <a:prstGeom prst="rect">
            <a:avLst/>
          </a:prstGeom>
        </p:spPr>
        <p:txBody>
          <a:bodyPr vert="horz" lIns="91440" tIns="45720" rIns="91440" bIns="45720" rtlCol="0" anchor="ctr"/>
          <a:lstStyle>
            <a:lvl1pPr algn="r">
              <a:defRPr sz="1200">
                <a:solidFill>
                  <a:schemeClr val="tx1"/>
                </a:solidFill>
              </a:defRPr>
            </a:lvl1pPr>
          </a:lstStyle>
          <a:p>
            <a:fld id="{EAB6F22D-34FA-43A4-B48A-40A230D6062C}" type="datetime1">
              <a:rPr lang="en-US" smtClean="0"/>
              <a:pPr/>
              <a:t>6/23/2023</a:t>
            </a:fld>
            <a:endParaRPr lang="en-US"/>
          </a:p>
        </p:txBody>
      </p:sp>
      <p:sp>
        <p:nvSpPr>
          <p:cNvPr id="6" name="Slide Number Placeholder 5"/>
          <p:cNvSpPr>
            <a:spLocks noGrp="1"/>
          </p:cNvSpPr>
          <p:nvPr>
            <p:ph type="sldNum" sz="quarter" idx="4"/>
          </p:nvPr>
        </p:nvSpPr>
        <p:spPr>
          <a:xfrm>
            <a:off x="11737975" y="6400800"/>
            <a:ext cx="418630" cy="202416"/>
          </a:xfrm>
          <a:prstGeom prst="rect">
            <a:avLst/>
          </a:prstGeom>
        </p:spPr>
        <p:txBody>
          <a:bodyPr vert="horz" lIns="91440" tIns="45720" rIns="91440" bIns="45720" rtlCol="0" anchor="ctr"/>
          <a:lstStyle>
            <a:lvl1pPr algn="l">
              <a:defRPr sz="1200">
                <a:solidFill>
                  <a:schemeClr val="tx1"/>
                </a:solidFill>
              </a:defRPr>
            </a:lvl1pPr>
          </a:lstStyle>
          <a:p>
            <a:fld id="{484FD59D-33F1-4A76-843D-E67207CAFE54}" type="slidenum">
              <a:rPr lang="en-US" smtClean="0"/>
              <a:pPr/>
              <a:t>‹#›</a:t>
            </a:fld>
            <a:endParaRPr lang="en-US"/>
          </a:p>
        </p:txBody>
      </p:sp>
    </p:spTree>
    <p:extLst>
      <p:ext uri="{BB962C8B-B14F-4D97-AF65-F5344CB8AC3E}">
        <p14:creationId xmlns:p14="http://schemas.microsoft.com/office/powerpoint/2010/main" val="1545543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400" kern="1200">
          <a:solidFill>
            <a:schemeClr val="tx1">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SzPct val="90000"/>
        <a:buFont typeface="Arial" panose="020B0604020202020204"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90000"/>
        <a:buFont typeface="Arial" panose="020B0604020202020204"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90000"/>
        <a:buFont typeface="Arial" panose="020B0604020202020204"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90000"/>
        <a:buFont typeface="Arial" panose="020B0604020202020204"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90000"/>
        <a:buFont typeface="Arial" panose="020B0604020202020204"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90000"/>
        <a:buFont typeface="Arial" panose="020B0604020202020204"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90000"/>
        <a:buFont typeface="Arial" panose="020B0604020202020204" pitchFamily="34" charset="0"/>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90000"/>
        <a:buFont typeface="Arial" panose="020B0604020202020204" pitchFamily="34" charset="0"/>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90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umainformedcare.chcs.org/what-is-trauma-informed-care/" TargetMode="External"/><Relationship Id="rId7" Type="http://schemas.openxmlformats.org/officeDocument/2006/relationships/hyperlink" Target="https://www.leeds.gov.uk/one-minute-guides/working-together" TargetMode="Externa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hyperlink" Target="https://www.equalityhumanrights.com/en/human-rights/human-rights-act#:~:text=The%20Human%20Rights%20Act%201998%20sets%20out%20the%20fundamental%20rights" TargetMode="External"/><Relationship Id="rId5" Type="http://schemas.openxmlformats.org/officeDocument/2006/relationships/hyperlink" Target="http://www.equalityhumanrights.com" TargetMode="External"/><Relationship Id="rId4" Type="http://schemas.openxmlformats.org/officeDocument/2006/relationships/hyperlink" Target="https://www.sciencedirect.com/science/article/pii/S1359178917303373"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savethechildren.org.uk/" TargetMode="External"/><Relationship Id="rId7" Type="http://schemas.openxmlformats.org/officeDocument/2006/relationships/hyperlink" Target="https://www.scie.org.uk/integrated-care/research-practice/activities/multidisciplinary-teams" TargetMode="Externa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hyperlink" Target="https://onlinelibrary.wiley.com/doi/full/10.1111/j.1365-2214.2004.00468.x" TargetMode="External"/><Relationship Id="rId5" Type="http://schemas.openxmlformats.org/officeDocument/2006/relationships/hyperlink" Target="https://www.scie.org.uk/key-social-care-legislation/safeguarding-adults#:~:text=Safeguarding%20Vulnerable%20Groups%20Act%202006" TargetMode="External"/><Relationship Id="rId4" Type="http://schemas.openxmlformats.org/officeDocument/2006/relationships/hyperlink" Target="https://www.savethechildren.org.uk/what-we-do/childrens-rights/united-nations-convention-of-the-rights-of-the-child#:~:text=What%20is%20the%20UNCRC%3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3468" y="643467"/>
            <a:ext cx="4620584" cy="4567137"/>
          </a:xfrm>
        </p:spPr>
        <p:txBody>
          <a:bodyPr>
            <a:normAutofit/>
          </a:bodyPr>
          <a:lstStyle/>
          <a:p>
            <a:pPr algn="l">
              <a:spcBef>
                <a:spcPts val="1000"/>
              </a:spcBef>
            </a:pPr>
            <a:r>
              <a:rPr lang="en-US" sz="2100" dirty="0">
                <a:latin typeface="Arial"/>
                <a:cs typeface="Arial"/>
              </a:rPr>
              <a:t>Children, Young People and Families</a:t>
            </a:r>
            <a:br>
              <a:rPr lang="en-US" sz="2100" dirty="0">
                <a:latin typeface="Arial"/>
              </a:rPr>
            </a:br>
            <a:br>
              <a:rPr lang="en-US" sz="2100" dirty="0">
                <a:latin typeface="Arial"/>
              </a:rPr>
            </a:br>
            <a:r>
              <a:rPr lang="en-US" sz="2100" dirty="0">
                <a:latin typeface="Arial"/>
                <a:cs typeface="Arial"/>
              </a:rPr>
              <a:t>Names: </a:t>
            </a:r>
            <a:r>
              <a:rPr lang="en-US" sz="2100" dirty="0" err="1">
                <a:latin typeface="Arial"/>
                <a:cs typeface="Arial"/>
              </a:rPr>
              <a:t>Omodunni</a:t>
            </a:r>
            <a:r>
              <a:rPr lang="en-US" sz="2100" dirty="0">
                <a:latin typeface="Arial"/>
                <a:cs typeface="Arial"/>
              </a:rPr>
              <a:t> </a:t>
            </a:r>
            <a:r>
              <a:rPr lang="en-US" sz="2100" dirty="0" err="1">
                <a:latin typeface="Arial"/>
                <a:cs typeface="Arial"/>
              </a:rPr>
              <a:t>Adeoba</a:t>
            </a:r>
            <a:r>
              <a:rPr lang="en-US" sz="2100" dirty="0">
                <a:latin typeface="Arial"/>
                <a:cs typeface="Arial"/>
              </a:rPr>
              <a:t>, 1914727</a:t>
            </a:r>
            <a:br>
              <a:rPr lang="en-US" sz="2100" dirty="0">
                <a:latin typeface="Arial"/>
                <a:cs typeface="Arial"/>
              </a:rPr>
            </a:br>
            <a:endParaRPr lang="en-US" sz="2100" dirty="0">
              <a:latin typeface="Arial"/>
              <a:cs typeface="Arial"/>
            </a:endParaRPr>
          </a:p>
          <a:p>
            <a:pPr algn="l">
              <a:spcBef>
                <a:spcPts val="1000"/>
              </a:spcBef>
            </a:pPr>
            <a:r>
              <a:rPr lang="en-US" sz="2100" dirty="0">
                <a:latin typeface="Arial"/>
                <a:cs typeface="Arial"/>
              </a:rPr>
              <a:t>Salima Begum, 2128697</a:t>
            </a:r>
            <a:br>
              <a:rPr lang="en-US" sz="2100" dirty="0">
                <a:latin typeface="Arial"/>
                <a:cs typeface="Arial"/>
              </a:rPr>
            </a:br>
            <a:endParaRPr lang="en-US" sz="2100" dirty="0">
              <a:latin typeface="Arial"/>
              <a:cs typeface="Arial"/>
            </a:endParaRPr>
          </a:p>
          <a:p>
            <a:pPr algn="l">
              <a:spcBef>
                <a:spcPts val="1000"/>
              </a:spcBef>
            </a:pPr>
            <a:r>
              <a:rPr lang="en-US" sz="2100" dirty="0">
                <a:latin typeface="Arial"/>
                <a:cs typeface="Arial"/>
              </a:rPr>
              <a:t>Errol McCalla, 2028568</a:t>
            </a:r>
            <a:br>
              <a:rPr lang="en-US" sz="2100" dirty="0">
                <a:latin typeface="Arial"/>
                <a:cs typeface="Arial"/>
              </a:rPr>
            </a:br>
            <a:br>
              <a:rPr lang="en-US" sz="2100" dirty="0">
                <a:latin typeface="Arial"/>
                <a:cs typeface="Arial"/>
              </a:rPr>
            </a:br>
            <a:r>
              <a:rPr lang="en-US" sz="2100" dirty="0">
                <a:latin typeface="Arial"/>
                <a:cs typeface="Arial"/>
              </a:rPr>
              <a:t>Presentation: Case Study D</a:t>
            </a:r>
            <a:br>
              <a:rPr lang="en-US" sz="2100" dirty="0">
                <a:latin typeface="Arial"/>
                <a:cs typeface="Arial"/>
              </a:rPr>
            </a:br>
            <a:br>
              <a:rPr lang="en-US" sz="2100" dirty="0">
                <a:latin typeface="Arial"/>
                <a:cs typeface="Arial"/>
              </a:rPr>
            </a:br>
            <a:r>
              <a:rPr lang="en-US" sz="2100" dirty="0">
                <a:latin typeface="Arial"/>
                <a:cs typeface="Arial"/>
              </a:rPr>
              <a:t>Module: BMHP5004_BIRM</a:t>
            </a:r>
            <a:br>
              <a:rPr lang="en-US" sz="2100" dirty="0">
                <a:latin typeface="Arial"/>
                <a:cs typeface="Arial"/>
              </a:rPr>
            </a:br>
            <a:br>
              <a:rPr lang="en-US" sz="2100" dirty="0">
                <a:latin typeface="Arial"/>
                <a:cs typeface="Arial"/>
              </a:rPr>
            </a:br>
            <a:r>
              <a:rPr lang="en-US" sz="2100" dirty="0">
                <a:latin typeface="Arial"/>
                <a:cs typeface="Arial"/>
              </a:rPr>
              <a:t>Lecturer: Colin Barr, Debra Odeh</a:t>
            </a:r>
            <a:br>
              <a:rPr lang="en-US" sz="2100" dirty="0">
                <a:latin typeface="Arial"/>
                <a:cs typeface="Arial"/>
              </a:rPr>
            </a:br>
            <a:r>
              <a:rPr lang="en-US" sz="2100" dirty="0">
                <a:latin typeface="Arial"/>
                <a:cs typeface="Arial"/>
              </a:rPr>
              <a:t> </a:t>
            </a:r>
            <a:br>
              <a:rPr lang="en-US" sz="2100" dirty="0">
                <a:latin typeface="Arial"/>
                <a:cs typeface="Arial"/>
              </a:rPr>
            </a:br>
            <a:r>
              <a:rPr lang="en-US" sz="2100" dirty="0">
                <a:latin typeface="Arial"/>
                <a:cs typeface="Arial"/>
              </a:rPr>
              <a:t>Date: 23 June 2023</a:t>
            </a:r>
          </a:p>
          <a:p>
            <a:pPr algn="l"/>
            <a:endParaRPr lang="en-US" sz="2100" dirty="0"/>
          </a:p>
        </p:txBody>
      </p:sp>
      <p:sp>
        <p:nvSpPr>
          <p:cNvPr id="3" name="Subtitle 2"/>
          <p:cNvSpPr>
            <a:spLocks noGrp="1"/>
          </p:cNvSpPr>
          <p:nvPr>
            <p:ph type="subTitle" idx="1"/>
          </p:nvPr>
        </p:nvSpPr>
        <p:spPr>
          <a:xfrm>
            <a:off x="643467" y="5277684"/>
            <a:ext cx="4620584" cy="775494"/>
          </a:xfrm>
        </p:spPr>
        <p:txBody>
          <a:bodyPr vert="horz" lIns="91440" tIns="45720" rIns="91440" bIns="45720" rtlCol="0">
            <a:normAutofit/>
          </a:bodyPr>
          <a:lstStyle/>
          <a:p>
            <a:pPr algn="l"/>
            <a:br>
              <a:rPr lang="en-US" b="1">
                <a:latin typeface="Arial"/>
                <a:cs typeface="Arial"/>
              </a:rPr>
            </a:br>
            <a:endParaRPr lang="en-US">
              <a:latin typeface="Arial"/>
              <a:cs typeface="Arial"/>
            </a:endParaRPr>
          </a:p>
        </p:txBody>
      </p:sp>
      <p:pic>
        <p:nvPicPr>
          <p:cNvPr id="18" name="Picture 4">
            <a:extLst>
              <a:ext uri="{FF2B5EF4-FFF2-40B4-BE49-F238E27FC236}">
                <a16:creationId xmlns:a16="http://schemas.microsoft.com/office/drawing/2014/main" id="{3979479B-220D-9989-0922-FCDD26B5534C}"/>
              </a:ext>
            </a:extLst>
          </p:cNvPr>
          <p:cNvPicPr>
            <a:picLocks noChangeAspect="1"/>
          </p:cNvPicPr>
          <p:nvPr/>
        </p:nvPicPr>
        <p:blipFill rotWithShape="1">
          <a:blip r:embed="rId2"/>
          <a:srcRect l="25790" r="16257" b="-3"/>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266759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US">
                <a:solidFill>
                  <a:srgbClr val="FFFFFF"/>
                </a:solidFill>
                <a:latin typeface="Arial"/>
                <a:cs typeface="Arial"/>
              </a:rPr>
              <a:t>Introduction</a:t>
            </a:r>
          </a:p>
        </p:txBody>
      </p:sp>
      <p:sp>
        <p:nvSpPr>
          <p:cNvPr id="14" name="Arc 1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vert="horz" lIns="91440" tIns="45720" rIns="91440" bIns="45720" rtlCol="0" anchor="ctr">
            <a:normAutofit/>
          </a:bodyPr>
          <a:lstStyle/>
          <a:p>
            <a:pPr marL="45720" indent="0">
              <a:buNone/>
            </a:pPr>
            <a:r>
              <a:rPr lang="en-US" b="1" dirty="0">
                <a:solidFill>
                  <a:schemeClr val="tx2"/>
                </a:solidFill>
                <a:latin typeface="Arial"/>
                <a:ea typeface="+mn-lt"/>
                <a:cs typeface="+mn-lt"/>
              </a:rPr>
              <a:t>This case study focuses on a family facing multiple challenges, including domestic violence concerns, re-housing needs, financial dependence, and the presence of a disability affecting one of the children. </a:t>
            </a:r>
            <a:endParaRPr lang="en-US" b="1">
              <a:solidFill>
                <a:schemeClr val="tx2"/>
              </a:solidFill>
              <a:latin typeface="Arial"/>
              <a:ea typeface="+mn-lt"/>
              <a:cs typeface="Arial"/>
            </a:endParaRPr>
          </a:p>
          <a:p>
            <a:r>
              <a:rPr lang="en-US" b="1" dirty="0">
                <a:solidFill>
                  <a:schemeClr val="tx2"/>
                </a:solidFill>
                <a:latin typeface="Arial"/>
                <a:ea typeface="+mn-lt"/>
                <a:cs typeface="+mn-lt"/>
              </a:rPr>
              <a:t>The family consists of a mother and her four children, with two daughters of secondary school age, a primary school-aged son with a disability, and an older son who is currently in care. </a:t>
            </a:r>
            <a:endParaRPr lang="en-US" b="1">
              <a:solidFill>
                <a:schemeClr val="tx2"/>
              </a:solidFill>
              <a:latin typeface="Arial"/>
              <a:ea typeface="+mn-lt"/>
              <a:cs typeface="Arial"/>
            </a:endParaRPr>
          </a:p>
          <a:p>
            <a:r>
              <a:rPr lang="en-US" b="1" dirty="0">
                <a:solidFill>
                  <a:schemeClr val="tx2"/>
                </a:solidFill>
                <a:latin typeface="Arial"/>
                <a:ea typeface="+mn-lt"/>
                <a:cs typeface="+mn-lt"/>
              </a:rPr>
              <a:t>The family recently moved into a new house that requires decorating, adding to their existing burdens. </a:t>
            </a:r>
            <a:endParaRPr lang="en-US" b="1">
              <a:solidFill>
                <a:schemeClr val="tx2"/>
              </a:solidFill>
              <a:latin typeface="Arial"/>
              <a:ea typeface="+mn-lt"/>
              <a:cs typeface="Arial"/>
            </a:endParaRPr>
          </a:p>
          <a:p>
            <a:r>
              <a:rPr lang="en-US" b="1" dirty="0">
                <a:solidFill>
                  <a:schemeClr val="tx2"/>
                </a:solidFill>
                <a:latin typeface="Arial"/>
                <a:ea typeface="+mn-lt"/>
                <a:cs typeface="+mn-lt"/>
              </a:rPr>
              <a:t>This case study highlights the complexities and vulnerabilities faced by the family, calling for a comprehensive and coordinated approach from various agencies and services to address their unique needs and promote their overall well-being.</a:t>
            </a:r>
            <a:endParaRPr lang="en-US" b="1">
              <a:solidFill>
                <a:schemeClr val="tx2"/>
              </a:solidFill>
              <a:latin typeface="Arial"/>
              <a:cs typeface="Arial"/>
            </a:endParaRPr>
          </a:p>
        </p:txBody>
      </p:sp>
      <p:sp>
        <p:nvSpPr>
          <p:cNvPr id="5" name="Footer Placeholder 4">
            <a:extLst>
              <a:ext uri="{FF2B5EF4-FFF2-40B4-BE49-F238E27FC236}">
                <a16:creationId xmlns:a16="http://schemas.microsoft.com/office/drawing/2014/main" id="{4F06A839-7780-A2CF-42B4-539552528463}"/>
              </a:ext>
            </a:extLst>
          </p:cNvPr>
          <p:cNvSpPr>
            <a:spLocks noGrp="1"/>
          </p:cNvSpPr>
          <p:nvPr>
            <p:ph type="ftr" sz="quarter" idx="11"/>
          </p:nvPr>
        </p:nvSpPr>
        <p:spPr>
          <a:xfrm>
            <a:off x="4038600" y="6356350"/>
            <a:ext cx="5251174" cy="365125"/>
          </a:xfrm>
        </p:spPr>
        <p:txBody>
          <a:bodyPr>
            <a:normAutofit/>
          </a:bodyPr>
          <a:lstStyle/>
          <a:p>
            <a:pPr>
              <a:spcAft>
                <a:spcPts val="600"/>
              </a:spcAft>
            </a:pPr>
            <a:r>
              <a:rPr lang="en-US"/>
              <a:t>Children, Young People and Families</a:t>
            </a:r>
          </a:p>
        </p:txBody>
      </p:sp>
      <p:sp>
        <p:nvSpPr>
          <p:cNvPr id="4" name="Slide Number Placeholder 3">
            <a:extLst>
              <a:ext uri="{FF2B5EF4-FFF2-40B4-BE49-F238E27FC236}">
                <a16:creationId xmlns:a16="http://schemas.microsoft.com/office/drawing/2014/main" id="{85D92BDC-A3D0-B23F-EDE3-B0D91A762D0A}"/>
              </a:ext>
            </a:extLst>
          </p:cNvPr>
          <p:cNvSpPr>
            <a:spLocks noGrp="1"/>
          </p:cNvSpPr>
          <p:nvPr>
            <p:ph type="sldNum" sz="quarter" idx="12"/>
          </p:nvPr>
        </p:nvSpPr>
        <p:spPr>
          <a:xfrm>
            <a:off x="9541564" y="6356350"/>
            <a:ext cx="1812235" cy="365125"/>
          </a:xfrm>
        </p:spPr>
        <p:txBody>
          <a:bodyPr>
            <a:normAutofit/>
          </a:bodyPr>
          <a:lstStyle/>
          <a:p>
            <a:pPr>
              <a:spcAft>
                <a:spcPts val="600"/>
              </a:spcAft>
            </a:pPr>
            <a:fld id="{484FD59D-33F1-4A76-843D-E67207CAFE54}" type="slidenum">
              <a:rPr lang="en-US" smtClean="0"/>
              <a:pPr>
                <a:spcAft>
                  <a:spcPts val="600"/>
                </a:spcAft>
              </a:pPr>
              <a:t>2</a:t>
            </a:fld>
            <a:endParaRPr lang="en-US"/>
          </a:p>
        </p:txBody>
      </p:sp>
    </p:spTree>
    <p:extLst>
      <p:ext uri="{BB962C8B-B14F-4D97-AF65-F5344CB8AC3E}">
        <p14:creationId xmlns:p14="http://schemas.microsoft.com/office/powerpoint/2010/main" val="61157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0">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842B8E-C0C2-C661-4E3E-57378F00AF9D}"/>
              </a:ext>
            </a:extLst>
          </p:cNvPr>
          <p:cNvSpPr>
            <a:spLocks noGrp="1"/>
          </p:cNvSpPr>
          <p:nvPr>
            <p:ph type="title"/>
          </p:nvPr>
        </p:nvSpPr>
        <p:spPr>
          <a:xfrm>
            <a:off x="818984" y="4230093"/>
            <a:ext cx="4150581" cy="1800165"/>
          </a:xfrm>
        </p:spPr>
        <p:txBody>
          <a:bodyPr anchor="t">
            <a:normAutofit/>
          </a:bodyPr>
          <a:lstStyle/>
          <a:p>
            <a:pPr algn="r"/>
            <a:r>
              <a:rPr lang="en-US" sz="4000" b="1" dirty="0">
                <a:solidFill>
                  <a:schemeClr val="tx2"/>
                </a:solidFill>
                <a:latin typeface="Arial"/>
                <a:cs typeface="Arial"/>
              </a:rPr>
              <a:t>Risk Factors</a:t>
            </a:r>
          </a:p>
        </p:txBody>
      </p:sp>
      <p:sp>
        <p:nvSpPr>
          <p:cNvPr id="6" name="Footer Placeholder 5">
            <a:extLst>
              <a:ext uri="{FF2B5EF4-FFF2-40B4-BE49-F238E27FC236}">
                <a16:creationId xmlns:a16="http://schemas.microsoft.com/office/drawing/2014/main" id="{70B4037E-9648-90B1-9561-25EBBFCE4B11}"/>
              </a:ext>
            </a:extLst>
          </p:cNvPr>
          <p:cNvSpPr>
            <a:spLocks noGrp="1"/>
          </p:cNvSpPr>
          <p:nvPr>
            <p:ph type="ftr" sz="quarter" idx="11"/>
          </p:nvPr>
        </p:nvSpPr>
        <p:spPr>
          <a:xfrm rot="5400000">
            <a:off x="-1827302" y="2002536"/>
            <a:ext cx="4114800" cy="365125"/>
          </a:xfrm>
        </p:spPr>
        <p:txBody>
          <a:bodyPr>
            <a:normAutofit/>
          </a:bodyPr>
          <a:lstStyle/>
          <a:p>
            <a:pPr>
              <a:spcAft>
                <a:spcPts val="600"/>
              </a:spcAft>
            </a:pPr>
            <a:r>
              <a:rPr lang="en-US" sz="1100"/>
              <a:t>Children, Young People and Families</a:t>
            </a:r>
          </a:p>
        </p:txBody>
      </p:sp>
      <p:sp>
        <p:nvSpPr>
          <p:cNvPr id="3" name="Content Placeholder 2">
            <a:extLst>
              <a:ext uri="{FF2B5EF4-FFF2-40B4-BE49-F238E27FC236}">
                <a16:creationId xmlns:a16="http://schemas.microsoft.com/office/drawing/2014/main" id="{60DB10E9-E4FF-1578-90FA-CCC81F85F7FF}"/>
              </a:ext>
            </a:extLst>
          </p:cNvPr>
          <p:cNvSpPr>
            <a:spLocks noGrp="1"/>
          </p:cNvSpPr>
          <p:nvPr>
            <p:ph idx="1"/>
          </p:nvPr>
        </p:nvSpPr>
        <p:spPr>
          <a:xfrm>
            <a:off x="5246415" y="4230094"/>
            <a:ext cx="6235268" cy="1800164"/>
          </a:xfrm>
        </p:spPr>
        <p:txBody>
          <a:bodyPr vert="horz" lIns="91440" tIns="45720" rIns="91440" bIns="45720" rtlCol="0" anchor="t">
            <a:normAutofit/>
          </a:bodyPr>
          <a:lstStyle/>
          <a:p>
            <a:pPr marL="45720" indent="0">
              <a:buNone/>
            </a:pPr>
            <a:endParaRPr lang="en-US">
              <a:latin typeface="Arial"/>
              <a:ea typeface="Calibri"/>
              <a:cs typeface="Calibri"/>
            </a:endParaRPr>
          </a:p>
          <a:p>
            <a:endParaRPr lang="en-US">
              <a:latin typeface="Calibri"/>
              <a:ea typeface="Calibri"/>
              <a:cs typeface="Calibri"/>
            </a:endParaRPr>
          </a:p>
        </p:txBody>
      </p:sp>
      <p:sp>
        <p:nvSpPr>
          <p:cNvPr id="18" name="Rectangle 12">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4">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BB4599C7-8B79-56BC-F1DA-09D081E5330A}"/>
              </a:ext>
            </a:extLst>
          </p:cNvPr>
          <p:cNvSpPr>
            <a:spLocks noGrp="1"/>
          </p:cNvSpPr>
          <p:nvPr>
            <p:ph type="sldNum" sz="quarter" idx="12"/>
          </p:nvPr>
        </p:nvSpPr>
        <p:spPr>
          <a:xfrm>
            <a:off x="11704320" y="6451877"/>
            <a:ext cx="448056" cy="365125"/>
          </a:xfrm>
        </p:spPr>
        <p:txBody>
          <a:bodyPr>
            <a:normAutofit/>
          </a:bodyPr>
          <a:lstStyle/>
          <a:p>
            <a:pPr>
              <a:spcAft>
                <a:spcPts val="600"/>
              </a:spcAft>
            </a:pPr>
            <a:fld id="{484FD59D-33F1-4A76-843D-E67207CAFE54}" type="slidenum">
              <a:rPr lang="en-US" sz="1100">
                <a:solidFill>
                  <a:srgbClr val="FFFFFF"/>
                </a:solidFill>
              </a:rPr>
              <a:pPr>
                <a:spcAft>
                  <a:spcPts val="600"/>
                </a:spcAft>
              </a:pPr>
              <a:t>3</a:t>
            </a:fld>
            <a:endParaRPr lang="en-US" sz="1100">
              <a:solidFill>
                <a:srgbClr val="FFFFFF"/>
              </a:solidFill>
            </a:endParaRPr>
          </a:p>
        </p:txBody>
      </p:sp>
      <p:graphicFrame>
        <p:nvGraphicFramePr>
          <p:cNvPr id="5" name="Table 5">
            <a:extLst>
              <a:ext uri="{FF2B5EF4-FFF2-40B4-BE49-F238E27FC236}">
                <a16:creationId xmlns:a16="http://schemas.microsoft.com/office/drawing/2014/main" id="{BD99A781-E1CB-6944-FC60-6C0612814A95}"/>
              </a:ext>
            </a:extLst>
          </p:cNvPr>
          <p:cNvGraphicFramePr>
            <a:graphicFrameLocks noGrp="1"/>
          </p:cNvGraphicFramePr>
          <p:nvPr>
            <p:extLst>
              <p:ext uri="{D42A27DB-BD31-4B8C-83A1-F6EECF244321}">
                <p14:modId xmlns:p14="http://schemas.microsoft.com/office/powerpoint/2010/main" val="1544552797"/>
              </p:ext>
            </p:extLst>
          </p:nvPr>
        </p:nvGraphicFramePr>
        <p:xfrm>
          <a:off x="556592" y="552316"/>
          <a:ext cx="11139780" cy="3527856"/>
        </p:xfrm>
        <a:graphic>
          <a:graphicData uri="http://schemas.openxmlformats.org/drawingml/2006/table">
            <a:tbl>
              <a:tblPr firstRow="1" bandRow="1">
                <a:noFill/>
                <a:tableStyleId>{5C22544A-7EE6-4342-B048-85BDC9FD1C3A}</a:tableStyleId>
              </a:tblPr>
              <a:tblGrid>
                <a:gridCol w="3412878">
                  <a:extLst>
                    <a:ext uri="{9D8B030D-6E8A-4147-A177-3AD203B41FA5}">
                      <a16:colId xmlns:a16="http://schemas.microsoft.com/office/drawing/2014/main" val="2650025301"/>
                    </a:ext>
                  </a:extLst>
                </a:gridCol>
                <a:gridCol w="3863451">
                  <a:extLst>
                    <a:ext uri="{9D8B030D-6E8A-4147-A177-3AD203B41FA5}">
                      <a16:colId xmlns:a16="http://schemas.microsoft.com/office/drawing/2014/main" val="2851646485"/>
                    </a:ext>
                  </a:extLst>
                </a:gridCol>
                <a:gridCol w="3863451">
                  <a:extLst>
                    <a:ext uri="{9D8B030D-6E8A-4147-A177-3AD203B41FA5}">
                      <a16:colId xmlns:a16="http://schemas.microsoft.com/office/drawing/2014/main" val="4123981264"/>
                    </a:ext>
                  </a:extLst>
                </a:gridCol>
              </a:tblGrid>
              <a:tr h="474236">
                <a:tc>
                  <a:txBody>
                    <a:bodyPr/>
                    <a:lstStyle/>
                    <a:p>
                      <a:r>
                        <a:rPr lang="en-US" sz="1600" b="1" cap="none" spc="0" dirty="0">
                          <a:solidFill>
                            <a:schemeClr val="tx2"/>
                          </a:solidFill>
                          <a:latin typeface="Arial"/>
                        </a:rPr>
                        <a:t>Risk Factors</a:t>
                      </a:r>
                    </a:p>
                  </a:txBody>
                  <a:tcPr marL="0" marR="62952" marT="25181" marB="188855">
                    <a:lnL w="12700" cmpd="sng">
                      <a:noFill/>
                    </a:lnL>
                    <a:lnR w="12700" cmpd="sng">
                      <a:noFill/>
                    </a:lnR>
                    <a:lnT w="28575" cap="flat" cmpd="sng" algn="ctr">
                      <a:solidFill>
                        <a:schemeClr val="tx1"/>
                      </a:solidFill>
                      <a:prstDash val="solid"/>
                    </a:lnT>
                    <a:lnB w="38100" cmpd="sng">
                      <a:noFill/>
                    </a:lnB>
                    <a:noFill/>
                  </a:tcPr>
                </a:tc>
                <a:tc>
                  <a:txBody>
                    <a:bodyPr/>
                    <a:lstStyle/>
                    <a:p>
                      <a:r>
                        <a:rPr lang="en-US" sz="1600" b="1" cap="none" spc="0" dirty="0">
                          <a:solidFill>
                            <a:schemeClr val="tx2"/>
                          </a:solidFill>
                          <a:latin typeface="Arial"/>
                        </a:rPr>
                        <a:t>Adults</a:t>
                      </a:r>
                    </a:p>
                  </a:txBody>
                  <a:tcPr marL="0" marR="62952" marT="25181" marB="188855">
                    <a:lnL w="12700" cmpd="sng">
                      <a:noFill/>
                    </a:lnL>
                    <a:lnR w="12700" cmpd="sng">
                      <a:noFill/>
                    </a:lnR>
                    <a:lnT w="28575" cap="flat" cmpd="sng" algn="ctr">
                      <a:solidFill>
                        <a:schemeClr val="tx1"/>
                      </a:solidFill>
                      <a:prstDash val="solid"/>
                    </a:lnT>
                    <a:lnB w="38100" cmpd="sng">
                      <a:noFill/>
                    </a:lnB>
                    <a:noFill/>
                  </a:tcPr>
                </a:tc>
                <a:tc>
                  <a:txBody>
                    <a:bodyPr/>
                    <a:lstStyle/>
                    <a:p>
                      <a:r>
                        <a:rPr lang="en-US" sz="1600" b="1" cap="none" spc="0" dirty="0">
                          <a:solidFill>
                            <a:schemeClr val="tx2"/>
                          </a:solidFill>
                          <a:latin typeface="Arial"/>
                        </a:rPr>
                        <a:t>Children</a:t>
                      </a:r>
                    </a:p>
                  </a:txBody>
                  <a:tcPr marL="0" marR="62952" marT="25181" marB="188855">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2173291031"/>
                  </a:ext>
                </a:extLst>
              </a:tr>
              <a:tr h="684075">
                <a:tc>
                  <a:txBody>
                    <a:bodyPr/>
                    <a:lstStyle/>
                    <a:p>
                      <a:r>
                        <a:rPr lang="en-US" sz="1600" b="1" cap="none" spc="0" dirty="0">
                          <a:solidFill>
                            <a:schemeClr val="tx2"/>
                          </a:solidFill>
                          <a:latin typeface="Arial"/>
                        </a:rPr>
                        <a:t>Domestic Violence</a:t>
                      </a:r>
                    </a:p>
                  </a:txBody>
                  <a:tcPr marL="0" marR="62952" marT="25181" marB="188855">
                    <a:lnL w="12700" cmpd="sng">
                      <a:noFill/>
                      <a:prstDash val="solid"/>
                    </a:lnL>
                    <a:lnR w="12700" cmpd="sng">
                      <a:noFill/>
                      <a:prstDash val="solid"/>
                    </a:lnR>
                    <a:lnT w="38100" cmpd="sng">
                      <a:noFill/>
                    </a:lnT>
                    <a:lnB w="6350" cap="flat" cmpd="sng" algn="ctr">
                      <a:solidFill>
                        <a:schemeClr val="tx1"/>
                      </a:solidFill>
                      <a:prstDash val="solid"/>
                    </a:lnB>
                    <a:noFill/>
                  </a:tcPr>
                </a:tc>
                <a:tc>
                  <a:txBody>
                    <a:bodyPr/>
                    <a:lstStyle/>
                    <a:p>
                      <a:r>
                        <a:rPr lang="en-US" sz="1600" b="1" cap="none" spc="0" dirty="0">
                          <a:solidFill>
                            <a:schemeClr val="tx2"/>
                          </a:solidFill>
                          <a:latin typeface="Arial"/>
                        </a:rPr>
                        <a:t>Domestic Violence history, current abuse</a:t>
                      </a:r>
                    </a:p>
                  </a:txBody>
                  <a:tcPr marL="0" marR="62952" marT="25181" marB="188855">
                    <a:lnL w="12700" cmpd="sng">
                      <a:noFill/>
                      <a:prstDash val="solid"/>
                    </a:lnL>
                    <a:lnR w="12700" cmpd="sng">
                      <a:noFill/>
                      <a:prstDash val="solid"/>
                    </a:lnR>
                    <a:lnT w="38100" cmpd="sng">
                      <a:noFill/>
                    </a:lnT>
                    <a:lnB w="6350" cap="flat" cmpd="sng" algn="ctr">
                      <a:solidFill>
                        <a:schemeClr val="tx1"/>
                      </a:solidFill>
                      <a:prstDash val="solid"/>
                    </a:lnB>
                    <a:noFill/>
                  </a:tcPr>
                </a:tc>
                <a:tc>
                  <a:txBody>
                    <a:bodyPr/>
                    <a:lstStyle/>
                    <a:p>
                      <a:pPr lvl="0">
                        <a:buNone/>
                      </a:pPr>
                      <a:r>
                        <a:rPr lang="en-US" sz="1600" b="1" i="0" u="none" strike="noStrike" cap="none" spc="0" noProof="0" dirty="0">
                          <a:solidFill>
                            <a:schemeClr val="tx2"/>
                          </a:solidFill>
                          <a:latin typeface="Arial"/>
                        </a:rPr>
                        <a:t>Witnessing Domestic Violence, Experiencing Abuse</a:t>
                      </a:r>
                      <a:endParaRPr lang="en-US" sz="1600" b="1" cap="none" spc="0" dirty="0">
                        <a:solidFill>
                          <a:schemeClr val="tx2"/>
                        </a:solidFill>
                        <a:latin typeface="Arial"/>
                      </a:endParaRPr>
                    </a:p>
                  </a:txBody>
                  <a:tcPr marL="0" marR="62952" marT="25181" marB="188855">
                    <a:lnL w="12700" cmpd="sng">
                      <a:noFill/>
                      <a:prstDash val="solid"/>
                    </a:lnL>
                    <a:lnR w="12700" cmpd="sng">
                      <a:noFill/>
                      <a:prstDash val="solid"/>
                    </a:lnR>
                    <a:lnT w="38100" cmpd="sng">
                      <a:noFill/>
                    </a:lnT>
                    <a:lnB w="6350" cap="flat" cmpd="sng" algn="ctr">
                      <a:solidFill>
                        <a:schemeClr val="tx1"/>
                      </a:solidFill>
                      <a:prstDash val="solid"/>
                    </a:lnB>
                    <a:noFill/>
                  </a:tcPr>
                </a:tc>
                <a:extLst>
                  <a:ext uri="{0D108BD9-81ED-4DB2-BD59-A6C34878D82A}">
                    <a16:rowId xmlns:a16="http://schemas.microsoft.com/office/drawing/2014/main" val="615004099"/>
                  </a:ext>
                </a:extLst>
              </a:tr>
              <a:tr h="684075">
                <a:tc>
                  <a:txBody>
                    <a:bodyPr/>
                    <a:lstStyle/>
                    <a:p>
                      <a:r>
                        <a:rPr lang="en-US" sz="1600" b="1" cap="none" spc="0" dirty="0">
                          <a:solidFill>
                            <a:schemeClr val="tx2"/>
                          </a:solidFill>
                          <a:latin typeface="Arial"/>
                        </a:rPr>
                        <a:t>Financial Instability</a:t>
                      </a:r>
                    </a:p>
                  </a:txBody>
                  <a:tcPr marL="0" marR="62952" marT="25181" marB="188855">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tc>
                  <a:txBody>
                    <a:bodyPr/>
                    <a:lstStyle/>
                    <a:p>
                      <a:pPr lvl="0">
                        <a:buNone/>
                      </a:pPr>
                      <a:r>
                        <a:rPr lang="en-US" sz="1600" b="1" i="0" u="none" strike="noStrike" cap="none" spc="0" noProof="0" dirty="0">
                          <a:solidFill>
                            <a:schemeClr val="tx2"/>
                          </a:solidFill>
                          <a:latin typeface="Arial"/>
                        </a:rPr>
                        <a:t>Unemployment, Reliance on Income Support</a:t>
                      </a:r>
                      <a:endParaRPr lang="en-US" sz="1600" b="1" cap="none" spc="0" dirty="0">
                        <a:solidFill>
                          <a:schemeClr val="tx2"/>
                        </a:solidFill>
                        <a:latin typeface="Arial"/>
                      </a:endParaRPr>
                    </a:p>
                  </a:txBody>
                  <a:tcPr marL="0" marR="62952" marT="25181" marB="188855">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tc>
                  <a:txBody>
                    <a:bodyPr/>
                    <a:lstStyle/>
                    <a:p>
                      <a:r>
                        <a:rPr lang="en-US" sz="1600" b="1" cap="none" spc="0" dirty="0">
                          <a:solidFill>
                            <a:schemeClr val="tx2"/>
                          </a:solidFill>
                          <a:latin typeface="Arial"/>
                        </a:rPr>
                        <a:t>Limited access to resources, financial dependence.</a:t>
                      </a:r>
                    </a:p>
                  </a:txBody>
                  <a:tcPr marL="0" marR="62952" marT="25181" marB="188855">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752422091"/>
                  </a:ext>
                </a:extLst>
              </a:tr>
              <a:tr h="474236">
                <a:tc>
                  <a:txBody>
                    <a:bodyPr/>
                    <a:lstStyle/>
                    <a:p>
                      <a:r>
                        <a:rPr lang="en-US" sz="1600" b="1" cap="none" spc="0" dirty="0">
                          <a:solidFill>
                            <a:schemeClr val="tx2"/>
                          </a:solidFill>
                          <a:latin typeface="Arial"/>
                        </a:rPr>
                        <a:t>Inadequate Housing</a:t>
                      </a:r>
                    </a:p>
                  </a:txBody>
                  <a:tcPr marL="0" marR="62952" marT="25181" marB="188855">
                    <a:lnL w="12700" cmpd="sng">
                      <a:noFill/>
                      <a:prstDash val="solid"/>
                    </a:lnL>
                    <a:lnR w="12700" cmpd="sng">
                      <a:noFill/>
                      <a:prstDash val="solid"/>
                    </a:lnR>
                    <a:lnT w="12700" cmpd="sng">
                      <a:noFill/>
                      <a:prstDash val="solid"/>
                    </a:lnT>
                    <a:lnB w="6350" cap="flat" cmpd="sng" algn="ctr">
                      <a:solidFill>
                        <a:schemeClr val="tx1"/>
                      </a:solidFill>
                      <a:prstDash val="solid"/>
                    </a:lnB>
                    <a:noFill/>
                  </a:tcPr>
                </a:tc>
                <a:tc>
                  <a:txBody>
                    <a:bodyPr/>
                    <a:lstStyle/>
                    <a:p>
                      <a:pPr lvl="0">
                        <a:buNone/>
                      </a:pPr>
                      <a:r>
                        <a:rPr lang="en-US" sz="1600" b="1" i="0" u="none" strike="noStrike" cap="none" spc="0" noProof="0" dirty="0">
                          <a:solidFill>
                            <a:schemeClr val="tx2"/>
                          </a:solidFill>
                          <a:latin typeface="Arial"/>
                        </a:rPr>
                        <a:t>Unstable Housing Conditions</a:t>
                      </a:r>
                      <a:endParaRPr lang="en-US" sz="1600" b="1" cap="none" spc="0" dirty="0">
                        <a:solidFill>
                          <a:schemeClr val="tx2"/>
                        </a:solidFill>
                        <a:latin typeface="Arial"/>
                      </a:endParaRPr>
                    </a:p>
                  </a:txBody>
                  <a:tcPr marL="0" marR="62952" marT="25181" marB="188855">
                    <a:lnL w="12700" cmpd="sng">
                      <a:noFill/>
                      <a:prstDash val="solid"/>
                    </a:lnL>
                    <a:lnR w="12700" cmpd="sng">
                      <a:noFill/>
                      <a:prstDash val="solid"/>
                    </a:lnR>
                    <a:lnT w="12700" cmpd="sng">
                      <a:noFill/>
                      <a:prstDash val="solid"/>
                    </a:lnT>
                    <a:lnB w="6350" cap="flat" cmpd="sng" algn="ctr">
                      <a:solidFill>
                        <a:schemeClr val="tx1"/>
                      </a:solidFill>
                      <a:prstDash val="solid"/>
                    </a:lnB>
                    <a:noFill/>
                  </a:tcPr>
                </a:tc>
                <a:tc>
                  <a:txBody>
                    <a:bodyPr/>
                    <a:lstStyle/>
                    <a:p>
                      <a:pPr lvl="0">
                        <a:buNone/>
                      </a:pPr>
                      <a:r>
                        <a:rPr lang="en-US" sz="1600" b="1" i="0" u="none" strike="noStrike" cap="none" spc="0" noProof="0" dirty="0">
                          <a:solidFill>
                            <a:schemeClr val="tx2"/>
                          </a:solidFill>
                          <a:latin typeface="Arial"/>
                        </a:rPr>
                        <a:t>Living in Overcrowded or Unfit Housing</a:t>
                      </a:r>
                      <a:endParaRPr lang="en-US" sz="1600" b="1" cap="none" spc="0" dirty="0">
                        <a:solidFill>
                          <a:schemeClr val="tx2"/>
                        </a:solidFill>
                        <a:latin typeface="Arial"/>
                      </a:endParaRPr>
                    </a:p>
                  </a:txBody>
                  <a:tcPr marL="0" marR="62952" marT="25181" marB="188855">
                    <a:lnL w="12700" cmpd="sng">
                      <a:noFill/>
                      <a:prstDash val="solid"/>
                    </a:lnL>
                    <a:lnR w="12700" cmpd="sng">
                      <a:noFill/>
                      <a:prstDash val="solid"/>
                    </a:lnR>
                    <a:lnT w="12700" cmpd="sng">
                      <a:noFill/>
                      <a:prstDash val="solid"/>
                    </a:lnT>
                    <a:lnB w="6350" cap="flat" cmpd="sng" algn="ctr">
                      <a:solidFill>
                        <a:schemeClr val="tx1"/>
                      </a:solidFill>
                      <a:prstDash val="solid"/>
                    </a:lnB>
                    <a:noFill/>
                  </a:tcPr>
                </a:tc>
                <a:extLst>
                  <a:ext uri="{0D108BD9-81ED-4DB2-BD59-A6C34878D82A}">
                    <a16:rowId xmlns:a16="http://schemas.microsoft.com/office/drawing/2014/main" val="2022868250"/>
                  </a:ext>
                </a:extLst>
              </a:tr>
              <a:tr h="474236">
                <a:tc>
                  <a:txBody>
                    <a:bodyPr/>
                    <a:lstStyle/>
                    <a:p>
                      <a:r>
                        <a:rPr lang="en-US" sz="1600" b="1" cap="none" spc="0" dirty="0">
                          <a:solidFill>
                            <a:schemeClr val="tx2"/>
                          </a:solidFill>
                          <a:latin typeface="Arial"/>
                        </a:rPr>
                        <a:t>Disability</a:t>
                      </a:r>
                    </a:p>
                  </a:txBody>
                  <a:tcPr marL="0" marR="62952" marT="25181" marB="188855">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tc>
                  <a:txBody>
                    <a:bodyPr/>
                    <a:lstStyle/>
                    <a:p>
                      <a:r>
                        <a:rPr lang="en-US" sz="1600" b="1" cap="none" spc="0" dirty="0">
                          <a:solidFill>
                            <a:schemeClr val="tx2"/>
                          </a:solidFill>
                          <a:latin typeface="Arial"/>
                        </a:rPr>
                        <a:t>N/A</a:t>
                      </a:r>
                    </a:p>
                  </a:txBody>
                  <a:tcPr marL="0" marR="62952" marT="25181" marB="188855">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tc>
                  <a:txBody>
                    <a:bodyPr/>
                    <a:lstStyle/>
                    <a:p>
                      <a:r>
                        <a:rPr lang="en-US" sz="1600" b="1" cap="none" spc="0" dirty="0">
                          <a:solidFill>
                            <a:schemeClr val="tx2"/>
                          </a:solidFill>
                          <a:latin typeface="Arial"/>
                        </a:rPr>
                        <a:t>Disability</a:t>
                      </a:r>
                    </a:p>
                  </a:txBody>
                  <a:tcPr marL="0" marR="62952" marT="25181" marB="188855">
                    <a:lnL w="12700" cmpd="sng">
                      <a:noFill/>
                      <a:prstDash val="solid"/>
                    </a:lnL>
                    <a:lnR w="12700" cmpd="sng">
                      <a:noFill/>
                      <a:prstDash val="solid"/>
                    </a:lnR>
                    <a:lnT w="635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646063251"/>
                  </a:ext>
                </a:extLst>
              </a:tr>
              <a:tr h="474236">
                <a:tc>
                  <a:txBody>
                    <a:bodyPr/>
                    <a:lstStyle/>
                    <a:p>
                      <a:pPr lvl="0">
                        <a:buNone/>
                      </a:pPr>
                      <a:r>
                        <a:rPr lang="en-US" sz="1600" b="1" i="0" u="none" strike="noStrike" cap="none" spc="0" noProof="0" dirty="0">
                          <a:solidFill>
                            <a:schemeClr val="tx2"/>
                          </a:solidFill>
                          <a:latin typeface="Arial"/>
                        </a:rPr>
                        <a:t>Lack of Support Network</a:t>
                      </a:r>
                      <a:endParaRPr lang="en-US" sz="1600" b="1" cap="none" spc="0" dirty="0">
                        <a:solidFill>
                          <a:schemeClr val="tx2"/>
                        </a:solidFill>
                        <a:latin typeface="Arial"/>
                      </a:endParaRPr>
                    </a:p>
                  </a:txBody>
                  <a:tcPr marL="0" marR="62952" marT="25181" marB="188855">
                    <a:lnL w="12700" cmpd="sng">
                      <a:noFill/>
                      <a:prstDash val="solid"/>
                    </a:lnL>
                    <a:lnR w="12700" cmpd="sng">
                      <a:noFill/>
                      <a:prstDash val="solid"/>
                    </a:lnR>
                    <a:lnT w="12700" cmpd="sng">
                      <a:noFill/>
                      <a:prstDash val="solid"/>
                    </a:lnT>
                    <a:lnB w="12700" cmpd="sng">
                      <a:noFill/>
                      <a:prstDash val="solid"/>
                    </a:lnB>
                    <a:noFill/>
                  </a:tcPr>
                </a:tc>
                <a:tc>
                  <a:txBody>
                    <a:bodyPr/>
                    <a:lstStyle/>
                    <a:p>
                      <a:pPr lvl="0">
                        <a:buNone/>
                      </a:pPr>
                      <a:r>
                        <a:rPr lang="en-US" sz="1600" b="1" i="0" u="none" strike="noStrike" cap="none" spc="0" noProof="0" dirty="0">
                          <a:solidFill>
                            <a:schemeClr val="tx2"/>
                          </a:solidFill>
                          <a:latin typeface="Arial"/>
                        </a:rPr>
                        <a:t>Limited Social Connections, Isolation</a:t>
                      </a:r>
                      <a:endParaRPr lang="en-US" sz="1600" b="1" cap="none" spc="0" dirty="0">
                        <a:solidFill>
                          <a:schemeClr val="tx2"/>
                        </a:solidFill>
                        <a:latin typeface="Arial"/>
                      </a:endParaRPr>
                    </a:p>
                  </a:txBody>
                  <a:tcPr marL="0" marR="62952" marT="25181" marB="188855">
                    <a:lnL w="12700" cmpd="sng">
                      <a:noFill/>
                      <a:prstDash val="solid"/>
                    </a:lnL>
                    <a:lnR w="12700" cmpd="sng">
                      <a:noFill/>
                      <a:prstDash val="solid"/>
                    </a:lnR>
                    <a:lnT w="12700" cmpd="sng">
                      <a:noFill/>
                      <a:prstDash val="solid"/>
                    </a:lnT>
                    <a:lnB w="12700" cmpd="sng">
                      <a:noFill/>
                      <a:prstDash val="solid"/>
                    </a:lnB>
                    <a:noFill/>
                  </a:tcPr>
                </a:tc>
                <a:tc>
                  <a:txBody>
                    <a:bodyPr/>
                    <a:lstStyle/>
                    <a:p>
                      <a:pPr lvl="0">
                        <a:buNone/>
                      </a:pPr>
                      <a:r>
                        <a:rPr lang="en-US" sz="1600" b="1" i="0" u="none" strike="noStrike" cap="none" spc="0" noProof="0" dirty="0">
                          <a:solidFill>
                            <a:schemeClr val="tx2"/>
                          </a:solidFill>
                          <a:latin typeface="Arial"/>
                        </a:rPr>
                        <a:t>Absence of Reliable Support Systems</a:t>
                      </a:r>
                      <a:endParaRPr lang="en-US" sz="1600" b="1" cap="none" spc="0" dirty="0">
                        <a:solidFill>
                          <a:schemeClr val="tx2"/>
                        </a:solidFill>
                        <a:latin typeface="Arial"/>
                      </a:endParaRPr>
                    </a:p>
                  </a:txBody>
                  <a:tcPr marL="0" marR="62952" marT="25181" marB="188855">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075716630"/>
                  </a:ext>
                </a:extLst>
              </a:tr>
            </a:tbl>
          </a:graphicData>
        </a:graphic>
      </p:graphicFrame>
    </p:spTree>
    <p:extLst>
      <p:ext uri="{BB962C8B-B14F-4D97-AF65-F5344CB8AC3E}">
        <p14:creationId xmlns:p14="http://schemas.microsoft.com/office/powerpoint/2010/main" val="759460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9">
            <a:extLst>
              <a:ext uri="{FF2B5EF4-FFF2-40B4-BE49-F238E27FC236}">
                <a16:creationId xmlns:a16="http://schemas.microsoft.com/office/drawing/2014/main" id="{F0A604E4-7307-451C-93BE-F1F7E1BF3B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11">
            <a:extLst>
              <a:ext uri="{FF2B5EF4-FFF2-40B4-BE49-F238E27FC236}">
                <a16:creationId xmlns:a16="http://schemas.microsoft.com/office/drawing/2014/main" id="{F7F3A0AA-35E5-4085-942B-737839030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5282344"/>
            <a:ext cx="12191998" cy="159074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13">
            <a:extLst>
              <a:ext uri="{FF2B5EF4-FFF2-40B4-BE49-F238E27FC236}">
                <a16:creationId xmlns:a16="http://schemas.microsoft.com/office/drawing/2014/main" id="{402F5C38-C747-4173-ABBF-656E39E82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8115300" cy="1590742"/>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15">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5282344"/>
            <a:ext cx="12191998" cy="1590742"/>
          </a:xfrm>
          <a:prstGeom prst="rect">
            <a:avLst/>
          </a:prstGeom>
          <a:gradFill>
            <a:gsLst>
              <a:gs pos="0">
                <a:srgbClr val="000000">
                  <a:alpha val="71765"/>
                </a:srgbClr>
              </a:gs>
              <a:gs pos="100000">
                <a:schemeClr val="accent1">
                  <a:alpha val="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8CE270-1473-3807-B8C7-4E8CED301FB6}"/>
              </a:ext>
            </a:extLst>
          </p:cNvPr>
          <p:cNvSpPr>
            <a:spLocks noGrp="1"/>
          </p:cNvSpPr>
          <p:nvPr>
            <p:ph type="title"/>
          </p:nvPr>
        </p:nvSpPr>
        <p:spPr>
          <a:xfrm>
            <a:off x="699714" y="5490971"/>
            <a:ext cx="6962072" cy="1159200"/>
          </a:xfrm>
        </p:spPr>
        <p:txBody>
          <a:bodyPr vert="horz" lIns="91440" tIns="45720" rIns="91440" bIns="45720" rtlCol="0" anchor="ctr">
            <a:normAutofit/>
          </a:bodyPr>
          <a:lstStyle/>
          <a:p>
            <a:r>
              <a:rPr lang="en-US" sz="4000" kern="1200">
                <a:solidFill>
                  <a:srgbClr val="FFFFFF"/>
                </a:solidFill>
                <a:latin typeface="+mj-lt"/>
                <a:ea typeface="+mj-ea"/>
                <a:cs typeface="+mj-cs"/>
              </a:rPr>
              <a:t>Analysis of Mother</a:t>
            </a:r>
          </a:p>
        </p:txBody>
      </p:sp>
      <p:sp>
        <p:nvSpPr>
          <p:cNvPr id="4" name="Footer Placeholder 3">
            <a:extLst>
              <a:ext uri="{FF2B5EF4-FFF2-40B4-BE49-F238E27FC236}">
                <a16:creationId xmlns:a16="http://schemas.microsoft.com/office/drawing/2014/main" id="{B3FE84E6-6F51-BF11-2882-A5E65AE93725}"/>
              </a:ext>
            </a:extLst>
          </p:cNvPr>
          <p:cNvSpPr>
            <a:spLocks noGrp="1"/>
          </p:cNvSpPr>
          <p:nvPr>
            <p:ph type="ftr" sz="quarter" idx="11"/>
          </p:nvPr>
        </p:nvSpPr>
        <p:spPr>
          <a:xfrm rot="5400000">
            <a:off x="-1828800" y="2002536"/>
            <a:ext cx="4114800" cy="365760"/>
          </a:xfrm>
        </p:spPr>
        <p:txBody>
          <a:bodyPr vert="horz" lIns="91440" tIns="45720" rIns="91440" bIns="45720" rtlCol="0" anchor="ctr">
            <a:normAutofit/>
          </a:bodyPr>
          <a:lstStyle/>
          <a:p>
            <a:pPr>
              <a:spcAft>
                <a:spcPts val="600"/>
              </a:spcAft>
            </a:pPr>
            <a:r>
              <a:rPr lang="en-US" sz="1100" kern="1200">
                <a:solidFill>
                  <a:schemeClr val="tx1">
                    <a:lumMod val="50000"/>
                    <a:lumOff val="50000"/>
                  </a:schemeClr>
                </a:solidFill>
                <a:latin typeface="+mn-lt"/>
                <a:ea typeface="+mn-ea"/>
                <a:cs typeface="+mn-cs"/>
              </a:rPr>
              <a:t>Children, Young People and Families</a:t>
            </a:r>
          </a:p>
        </p:txBody>
      </p:sp>
      <p:sp>
        <p:nvSpPr>
          <p:cNvPr id="3" name="Slide Number Placeholder 2">
            <a:extLst>
              <a:ext uri="{FF2B5EF4-FFF2-40B4-BE49-F238E27FC236}">
                <a16:creationId xmlns:a16="http://schemas.microsoft.com/office/drawing/2014/main" id="{FD477B02-5A00-2E9D-E1E9-6D4DA8148D5A}"/>
              </a:ext>
            </a:extLst>
          </p:cNvPr>
          <p:cNvSpPr>
            <a:spLocks noGrp="1"/>
          </p:cNvSpPr>
          <p:nvPr>
            <p:ph type="sldNum" sz="quarter" idx="12"/>
          </p:nvPr>
        </p:nvSpPr>
        <p:spPr>
          <a:xfrm>
            <a:off x="11704319" y="6455664"/>
            <a:ext cx="448056" cy="365125"/>
          </a:xfrm>
        </p:spPr>
        <p:txBody>
          <a:bodyPr vert="horz" lIns="91440" tIns="45720" rIns="91440" bIns="45720" rtlCol="0" anchor="ctr">
            <a:normAutofit/>
          </a:bodyPr>
          <a:lstStyle/>
          <a:p>
            <a:pPr algn="r">
              <a:spcAft>
                <a:spcPts val="600"/>
              </a:spcAft>
            </a:pPr>
            <a:fld id="{484FD59D-33F1-4A76-843D-E67207CAFE54}" type="slidenum">
              <a:rPr lang="en-US" sz="1100">
                <a:solidFill>
                  <a:srgbClr val="FFFFFF"/>
                </a:solidFill>
              </a:rPr>
              <a:pPr algn="r">
                <a:spcAft>
                  <a:spcPts val="600"/>
                </a:spcAft>
              </a:pPr>
              <a:t>4</a:t>
            </a:fld>
            <a:endParaRPr lang="en-US" sz="1100">
              <a:solidFill>
                <a:srgbClr val="FFFFFF"/>
              </a:solidFill>
            </a:endParaRPr>
          </a:p>
        </p:txBody>
      </p:sp>
      <p:graphicFrame>
        <p:nvGraphicFramePr>
          <p:cNvPr id="5" name="Table 5">
            <a:extLst>
              <a:ext uri="{FF2B5EF4-FFF2-40B4-BE49-F238E27FC236}">
                <a16:creationId xmlns:a16="http://schemas.microsoft.com/office/drawing/2014/main" id="{F87D2F48-7A38-57CB-378A-10B727C397FA}"/>
              </a:ext>
            </a:extLst>
          </p:cNvPr>
          <p:cNvGraphicFramePr>
            <a:graphicFrameLocks noGrp="1"/>
          </p:cNvGraphicFramePr>
          <p:nvPr>
            <p:ph idx="1"/>
            <p:extLst>
              <p:ext uri="{D42A27DB-BD31-4B8C-83A1-F6EECF244321}">
                <p14:modId xmlns:p14="http://schemas.microsoft.com/office/powerpoint/2010/main" val="284357272"/>
              </p:ext>
            </p:extLst>
          </p:nvPr>
        </p:nvGraphicFramePr>
        <p:xfrm>
          <a:off x="478535" y="501711"/>
          <a:ext cx="11327551" cy="4474196"/>
        </p:xfrm>
        <a:graphic>
          <a:graphicData uri="http://schemas.openxmlformats.org/drawingml/2006/table">
            <a:tbl>
              <a:tblPr firstRow="1" bandRow="1">
                <a:tableStyleId>{3B4B98B0-60AC-42C2-AFA5-B58CD77FA1E5}</a:tableStyleId>
              </a:tblPr>
              <a:tblGrid>
                <a:gridCol w="1541982">
                  <a:extLst>
                    <a:ext uri="{9D8B030D-6E8A-4147-A177-3AD203B41FA5}">
                      <a16:colId xmlns:a16="http://schemas.microsoft.com/office/drawing/2014/main" val="868818494"/>
                    </a:ext>
                  </a:extLst>
                </a:gridCol>
                <a:gridCol w="2783314">
                  <a:extLst>
                    <a:ext uri="{9D8B030D-6E8A-4147-A177-3AD203B41FA5}">
                      <a16:colId xmlns:a16="http://schemas.microsoft.com/office/drawing/2014/main" val="701514476"/>
                    </a:ext>
                  </a:extLst>
                </a:gridCol>
                <a:gridCol w="2191220">
                  <a:extLst>
                    <a:ext uri="{9D8B030D-6E8A-4147-A177-3AD203B41FA5}">
                      <a16:colId xmlns:a16="http://schemas.microsoft.com/office/drawing/2014/main" val="1763712081"/>
                    </a:ext>
                  </a:extLst>
                </a:gridCol>
                <a:gridCol w="2094391">
                  <a:extLst>
                    <a:ext uri="{9D8B030D-6E8A-4147-A177-3AD203B41FA5}">
                      <a16:colId xmlns:a16="http://schemas.microsoft.com/office/drawing/2014/main" val="265179323"/>
                    </a:ext>
                  </a:extLst>
                </a:gridCol>
                <a:gridCol w="2716644">
                  <a:extLst>
                    <a:ext uri="{9D8B030D-6E8A-4147-A177-3AD203B41FA5}">
                      <a16:colId xmlns:a16="http://schemas.microsoft.com/office/drawing/2014/main" val="2788657601"/>
                    </a:ext>
                  </a:extLst>
                </a:gridCol>
              </a:tblGrid>
              <a:tr h="341351">
                <a:tc>
                  <a:txBody>
                    <a:bodyPr/>
                    <a:lstStyle/>
                    <a:p>
                      <a:pPr lvl="0">
                        <a:buNone/>
                      </a:pPr>
                      <a:r>
                        <a:rPr lang="en-US" sz="1400" b="1" u="none" strike="noStrike" noProof="0" dirty="0">
                          <a:solidFill>
                            <a:schemeClr val="tx2"/>
                          </a:solidFill>
                          <a:latin typeface="Arial"/>
                        </a:rPr>
                        <a:t>Risk Factors</a:t>
                      </a:r>
                      <a:endParaRPr lang="en-US" sz="1400" b="1" i="0" u="none" strike="noStrike" noProof="0">
                        <a:solidFill>
                          <a:schemeClr val="tx2"/>
                        </a:solidFill>
                        <a:latin typeface="Arial"/>
                      </a:endParaRPr>
                    </a:p>
                  </a:txBody>
                  <a:tcPr marL="91433" marR="91433" marT="45717" marB="45717"/>
                </a:tc>
                <a:tc>
                  <a:txBody>
                    <a:bodyPr/>
                    <a:lstStyle/>
                    <a:p>
                      <a:r>
                        <a:rPr lang="en-US" sz="1400" b="1" dirty="0">
                          <a:solidFill>
                            <a:schemeClr val="tx2"/>
                          </a:solidFill>
                          <a:latin typeface="Arial"/>
                        </a:rPr>
                        <a:t>Explanation</a:t>
                      </a:r>
                    </a:p>
                  </a:txBody>
                  <a:tcPr marL="91433" marR="91433" marT="45717" marB="45717"/>
                </a:tc>
                <a:tc>
                  <a:txBody>
                    <a:bodyPr/>
                    <a:lstStyle/>
                    <a:p>
                      <a:r>
                        <a:rPr lang="en-US" sz="1400" b="1" dirty="0">
                          <a:solidFill>
                            <a:schemeClr val="tx2"/>
                          </a:solidFill>
                          <a:latin typeface="Arial"/>
                        </a:rPr>
                        <a:t>Impact</a:t>
                      </a:r>
                    </a:p>
                  </a:txBody>
                  <a:tcPr marL="91433" marR="91433" marT="45717" marB="45717"/>
                </a:tc>
                <a:tc>
                  <a:txBody>
                    <a:bodyPr/>
                    <a:lstStyle/>
                    <a:p>
                      <a:r>
                        <a:rPr lang="en-US" sz="1400" b="1" dirty="0">
                          <a:solidFill>
                            <a:schemeClr val="tx2"/>
                          </a:solidFill>
                          <a:latin typeface="Arial"/>
                        </a:rPr>
                        <a:t>Intervention/Agencies</a:t>
                      </a:r>
                    </a:p>
                  </a:txBody>
                  <a:tcPr marL="91433" marR="91433" marT="45717" marB="45717"/>
                </a:tc>
                <a:tc>
                  <a:txBody>
                    <a:bodyPr/>
                    <a:lstStyle/>
                    <a:p>
                      <a:r>
                        <a:rPr lang="en-US" sz="1400" b="1" dirty="0">
                          <a:solidFill>
                            <a:schemeClr val="tx2"/>
                          </a:solidFill>
                          <a:latin typeface="Arial"/>
                        </a:rPr>
                        <a:t>Policy Support</a:t>
                      </a:r>
                    </a:p>
                  </a:txBody>
                  <a:tcPr marL="91433" marR="91433" marT="45717" marB="45717"/>
                </a:tc>
                <a:extLst>
                  <a:ext uri="{0D108BD9-81ED-4DB2-BD59-A6C34878D82A}">
                    <a16:rowId xmlns:a16="http://schemas.microsoft.com/office/drawing/2014/main" val="2802127750"/>
                  </a:ext>
                </a:extLst>
              </a:tr>
              <a:tr h="981383">
                <a:tc>
                  <a:txBody>
                    <a:bodyPr/>
                    <a:lstStyle/>
                    <a:p>
                      <a:pPr lvl="0">
                        <a:buNone/>
                      </a:pPr>
                      <a:r>
                        <a:rPr lang="en-US" sz="1400" b="1" u="none" strike="noStrike" noProof="0" dirty="0">
                          <a:solidFill>
                            <a:schemeClr val="tx2"/>
                          </a:solidFill>
                          <a:latin typeface="Arial"/>
                        </a:rPr>
                        <a:t>Parental Stress</a:t>
                      </a:r>
                      <a:endParaRPr lang="en-US" sz="1400" b="1" i="0" u="none" strike="noStrike" noProof="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The mother may experience heightened stress due to various factors.</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Impact on her parenting capacity, child's well-being and development.</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Parenting support programs, stress management, respite care.</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Family support policies, parenting programs, and early childhood interventions.</a:t>
                      </a:r>
                      <a:endParaRPr lang="en-US" sz="1400" b="1" i="0" u="none" strike="noStrike" noProof="0">
                        <a:solidFill>
                          <a:schemeClr val="tx2"/>
                        </a:solidFill>
                        <a:latin typeface="Arial"/>
                      </a:endParaRPr>
                    </a:p>
                  </a:txBody>
                  <a:tcPr marL="91433" marR="91433" marT="45717" marB="45717"/>
                </a:tc>
                <a:extLst>
                  <a:ext uri="{0D108BD9-81ED-4DB2-BD59-A6C34878D82A}">
                    <a16:rowId xmlns:a16="http://schemas.microsoft.com/office/drawing/2014/main" val="3331911369"/>
                  </a:ext>
                </a:extLst>
              </a:tr>
              <a:tr h="981383">
                <a:tc>
                  <a:txBody>
                    <a:bodyPr/>
                    <a:lstStyle/>
                    <a:p>
                      <a:r>
                        <a:rPr lang="en-US" sz="1400" b="1" dirty="0">
                          <a:solidFill>
                            <a:schemeClr val="tx2"/>
                          </a:solidFill>
                          <a:latin typeface="Arial"/>
                        </a:rPr>
                        <a:t>Lack of Support Network</a:t>
                      </a:r>
                    </a:p>
                  </a:txBody>
                  <a:tcPr marL="91433" marR="91433" marT="45717" marB="45717"/>
                </a:tc>
                <a:tc>
                  <a:txBody>
                    <a:bodyPr/>
                    <a:lstStyle/>
                    <a:p>
                      <a:pPr lvl="0">
                        <a:buNone/>
                      </a:pPr>
                      <a:r>
                        <a:rPr lang="en-US" sz="1400" b="1" u="none" strike="noStrike" noProof="0" dirty="0">
                          <a:solidFill>
                            <a:schemeClr val="tx2"/>
                          </a:solidFill>
                          <a:latin typeface="Arial"/>
                        </a:rPr>
                        <a:t>The mother may have limited social connections and support.</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Feelings of isolation, reduced access to assistance and guidance.</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Community support programs, support groups, mentoring services.</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Policies promoting community engagement, support networks, and social integration.</a:t>
                      </a:r>
                      <a:endParaRPr lang="en-US" sz="1400" b="1" dirty="0">
                        <a:solidFill>
                          <a:schemeClr val="tx2"/>
                        </a:solidFill>
                        <a:latin typeface="Arial"/>
                      </a:endParaRPr>
                    </a:p>
                  </a:txBody>
                  <a:tcPr marL="91433" marR="91433" marT="45717" marB="45717"/>
                </a:tc>
                <a:extLst>
                  <a:ext uri="{0D108BD9-81ED-4DB2-BD59-A6C34878D82A}">
                    <a16:rowId xmlns:a16="http://schemas.microsoft.com/office/drawing/2014/main" val="2296885577"/>
                  </a:ext>
                </a:extLst>
              </a:tr>
              <a:tr h="768039">
                <a:tc>
                  <a:txBody>
                    <a:bodyPr/>
                    <a:lstStyle/>
                    <a:p>
                      <a:pPr lvl="0">
                        <a:buNone/>
                      </a:pPr>
                      <a:r>
                        <a:rPr lang="en-US" sz="1400" b="1" u="none" strike="noStrike" noProof="0" dirty="0">
                          <a:solidFill>
                            <a:schemeClr val="tx2"/>
                          </a:solidFill>
                          <a:latin typeface="Arial"/>
                        </a:rPr>
                        <a:t>Financial Instability</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The mother may face financial instability, unemployment, reliance on income support.</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Financial stress, difficulties meeting family's needs.</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Financial assistance programs, job training, employment services.</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Social welfare policies, income support programs.</a:t>
                      </a:r>
                      <a:endParaRPr lang="en-US" sz="1400" b="1" dirty="0">
                        <a:solidFill>
                          <a:schemeClr val="tx2"/>
                        </a:solidFill>
                        <a:latin typeface="Arial"/>
                      </a:endParaRPr>
                    </a:p>
                  </a:txBody>
                  <a:tcPr marL="91433" marR="91433" marT="45717" marB="45717"/>
                </a:tc>
                <a:extLst>
                  <a:ext uri="{0D108BD9-81ED-4DB2-BD59-A6C34878D82A}">
                    <a16:rowId xmlns:a16="http://schemas.microsoft.com/office/drawing/2014/main" val="3844566745"/>
                  </a:ext>
                </a:extLst>
              </a:tr>
              <a:tr h="768039">
                <a:tc>
                  <a:txBody>
                    <a:bodyPr/>
                    <a:lstStyle/>
                    <a:p>
                      <a:pPr lvl="0">
                        <a:buNone/>
                      </a:pPr>
                      <a:r>
                        <a:rPr lang="en-US" sz="1400" b="1" u="none" strike="noStrike" noProof="0" dirty="0">
                          <a:solidFill>
                            <a:schemeClr val="tx2"/>
                          </a:solidFill>
                          <a:latin typeface="Arial"/>
                        </a:rPr>
                        <a:t>Domestic Violence</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The mother may be a victim of domestic violence.</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Physical and emotional harm, impact on her mental health.</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Domestic violence support services, shelters, counseling.</a:t>
                      </a:r>
                      <a:endParaRPr lang="en-US" sz="1400" b="1" dirty="0">
                        <a:solidFill>
                          <a:schemeClr val="tx2"/>
                        </a:solidFill>
                        <a:latin typeface="Arial"/>
                      </a:endParaRPr>
                    </a:p>
                  </a:txBody>
                  <a:tcPr marL="91433" marR="91433" marT="45717" marB="45717"/>
                </a:tc>
                <a:tc>
                  <a:txBody>
                    <a:bodyPr/>
                    <a:lstStyle/>
                    <a:p>
                      <a:pPr lvl="0">
                        <a:buNone/>
                      </a:pPr>
                      <a:r>
                        <a:rPr lang="en-US" sz="1400" b="1" u="none" strike="noStrike" noProof="0" dirty="0">
                          <a:solidFill>
                            <a:schemeClr val="tx2"/>
                          </a:solidFill>
                          <a:latin typeface="Arial"/>
                        </a:rPr>
                        <a:t>Policies addressing domestic violence, protection orders, and support for victims.</a:t>
                      </a:r>
                      <a:endParaRPr lang="en-US" sz="1400" b="1" dirty="0">
                        <a:solidFill>
                          <a:schemeClr val="tx2"/>
                        </a:solidFill>
                        <a:latin typeface="Arial"/>
                      </a:endParaRPr>
                    </a:p>
                  </a:txBody>
                  <a:tcPr marL="91433" marR="91433" marT="45717" marB="45717"/>
                </a:tc>
                <a:extLst>
                  <a:ext uri="{0D108BD9-81ED-4DB2-BD59-A6C34878D82A}">
                    <a16:rowId xmlns:a16="http://schemas.microsoft.com/office/drawing/2014/main" val="3897790967"/>
                  </a:ext>
                </a:extLst>
              </a:tr>
              <a:tr h="457166">
                <a:tc>
                  <a:txBody>
                    <a:bodyPr/>
                    <a:lstStyle/>
                    <a:p>
                      <a:endParaRPr lang="en-US" sz="1800" b="1" dirty="0">
                        <a:latin typeface="Arial"/>
                      </a:endParaRPr>
                    </a:p>
                  </a:txBody>
                  <a:tcPr marL="91433" marR="91433" marT="45717" marB="45717"/>
                </a:tc>
                <a:tc>
                  <a:txBody>
                    <a:bodyPr/>
                    <a:lstStyle/>
                    <a:p>
                      <a:endParaRPr lang="en-US" sz="1400" b="1" dirty="0">
                        <a:latin typeface="Arial"/>
                      </a:endParaRPr>
                    </a:p>
                  </a:txBody>
                  <a:tcPr marL="91433" marR="91433" marT="45717" marB="45717"/>
                </a:tc>
                <a:tc>
                  <a:txBody>
                    <a:bodyPr/>
                    <a:lstStyle/>
                    <a:p>
                      <a:endParaRPr lang="en-US" sz="1400" b="1" dirty="0">
                        <a:solidFill>
                          <a:schemeClr val="tx2"/>
                        </a:solidFill>
                        <a:latin typeface="Arial"/>
                      </a:endParaRPr>
                    </a:p>
                  </a:txBody>
                  <a:tcPr marL="91433" marR="91433" marT="45717" marB="45717"/>
                </a:tc>
                <a:tc>
                  <a:txBody>
                    <a:bodyPr/>
                    <a:lstStyle/>
                    <a:p>
                      <a:endParaRPr lang="en-US" sz="1400" b="1" dirty="0">
                        <a:solidFill>
                          <a:schemeClr val="tx2"/>
                        </a:solidFill>
                        <a:latin typeface="Arial"/>
                      </a:endParaRPr>
                    </a:p>
                  </a:txBody>
                  <a:tcPr marL="91433" marR="91433" marT="45717" marB="45717"/>
                </a:tc>
                <a:tc>
                  <a:txBody>
                    <a:bodyPr/>
                    <a:lstStyle/>
                    <a:p>
                      <a:endParaRPr lang="en-US" sz="1400" b="1" dirty="0">
                        <a:solidFill>
                          <a:schemeClr val="tx2"/>
                        </a:solidFill>
                        <a:latin typeface="Arial"/>
                      </a:endParaRPr>
                    </a:p>
                  </a:txBody>
                  <a:tcPr marL="91433" marR="91433" marT="45717" marB="45717"/>
                </a:tc>
                <a:extLst>
                  <a:ext uri="{0D108BD9-81ED-4DB2-BD59-A6C34878D82A}">
                    <a16:rowId xmlns:a16="http://schemas.microsoft.com/office/drawing/2014/main" val="488994483"/>
                  </a:ext>
                </a:extLst>
              </a:tr>
            </a:tbl>
          </a:graphicData>
        </a:graphic>
      </p:graphicFrame>
    </p:spTree>
    <p:extLst>
      <p:ext uri="{BB962C8B-B14F-4D97-AF65-F5344CB8AC3E}">
        <p14:creationId xmlns:p14="http://schemas.microsoft.com/office/powerpoint/2010/main" val="29726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Analysis of Children</a:t>
            </a:r>
          </a:p>
        </p:txBody>
      </p:sp>
      <p:sp>
        <p:nvSpPr>
          <p:cNvPr id="5" name="Footer Placeholder 4">
            <a:extLst>
              <a:ext uri="{FF2B5EF4-FFF2-40B4-BE49-F238E27FC236}">
                <a16:creationId xmlns:a16="http://schemas.microsoft.com/office/drawing/2014/main" id="{CCC8EBD4-C1B2-81F5-A026-F572E387B82D}"/>
              </a:ext>
            </a:extLst>
          </p:cNvPr>
          <p:cNvSpPr>
            <a:spLocks noGrp="1"/>
          </p:cNvSpPr>
          <p:nvPr>
            <p:ph type="ftr" sz="quarter" idx="11"/>
          </p:nvPr>
        </p:nvSpPr>
        <p:spPr>
          <a:xfrm rot="5400000">
            <a:off x="-1828800" y="2002536"/>
            <a:ext cx="4114800" cy="365760"/>
          </a:xfrm>
        </p:spPr>
        <p:txBody>
          <a:bodyPr vert="horz" lIns="91440" tIns="45720" rIns="91440" bIns="45720" rtlCol="0" anchor="ctr">
            <a:normAutofit/>
          </a:bodyPr>
          <a:lstStyle/>
          <a:p>
            <a:pPr>
              <a:spcAft>
                <a:spcPts val="600"/>
              </a:spcAft>
            </a:pPr>
            <a:r>
              <a:rPr lang="en-US" sz="1100" kern="1200">
                <a:solidFill>
                  <a:srgbClr val="FFFFFF"/>
                </a:solidFill>
                <a:latin typeface="+mn-lt"/>
                <a:ea typeface="+mn-ea"/>
                <a:cs typeface="+mn-cs"/>
              </a:rPr>
              <a:t>Children, Young People and Families</a:t>
            </a:r>
          </a:p>
        </p:txBody>
      </p:sp>
      <p:sp>
        <p:nvSpPr>
          <p:cNvPr id="4" name="Slide Number Placeholder 3">
            <a:extLst>
              <a:ext uri="{FF2B5EF4-FFF2-40B4-BE49-F238E27FC236}">
                <a16:creationId xmlns:a16="http://schemas.microsoft.com/office/drawing/2014/main" id="{8BA5A4AD-387C-EBA7-D67F-622C14D4C12C}"/>
              </a:ext>
            </a:extLst>
          </p:cNvPr>
          <p:cNvSpPr>
            <a:spLocks noGrp="1"/>
          </p:cNvSpPr>
          <p:nvPr>
            <p:ph type="sldNum" sz="quarter" idx="12"/>
          </p:nvPr>
        </p:nvSpPr>
        <p:spPr>
          <a:xfrm>
            <a:off x="11704319" y="6455664"/>
            <a:ext cx="448056" cy="365125"/>
          </a:xfrm>
        </p:spPr>
        <p:txBody>
          <a:bodyPr vert="horz" lIns="91440" tIns="45720" rIns="91440" bIns="45720" rtlCol="0" anchor="ctr">
            <a:normAutofit/>
          </a:bodyPr>
          <a:lstStyle/>
          <a:p>
            <a:pPr algn="r">
              <a:spcAft>
                <a:spcPts val="600"/>
              </a:spcAft>
            </a:pPr>
            <a:fld id="{484FD59D-33F1-4A76-843D-E67207CAFE54}" type="slidenum">
              <a:rPr lang="en-US" sz="1100">
                <a:solidFill>
                  <a:schemeClr val="tx1">
                    <a:lumMod val="50000"/>
                    <a:lumOff val="50000"/>
                  </a:schemeClr>
                </a:solidFill>
              </a:rPr>
              <a:pPr algn="r">
                <a:spcAft>
                  <a:spcPts val="600"/>
                </a:spcAft>
              </a:pPr>
              <a:t>5</a:t>
            </a:fld>
            <a:endParaRPr lang="en-US" sz="1100">
              <a:solidFill>
                <a:schemeClr val="tx1">
                  <a:lumMod val="50000"/>
                  <a:lumOff val="50000"/>
                </a:schemeClr>
              </a:solidFill>
            </a:endParaRPr>
          </a:p>
        </p:txBody>
      </p:sp>
      <p:graphicFrame>
        <p:nvGraphicFramePr>
          <p:cNvPr id="3" name="Table 3">
            <a:extLst>
              <a:ext uri="{FF2B5EF4-FFF2-40B4-BE49-F238E27FC236}">
                <a16:creationId xmlns:a16="http://schemas.microsoft.com/office/drawing/2014/main" id="{DDB5390E-F30E-AD7A-7EE3-564DEC5018C1}"/>
              </a:ext>
            </a:extLst>
          </p:cNvPr>
          <p:cNvGraphicFramePr>
            <a:graphicFrameLocks noGrp="1"/>
          </p:cNvGraphicFramePr>
          <p:nvPr>
            <p:extLst>
              <p:ext uri="{D42A27DB-BD31-4B8C-83A1-F6EECF244321}">
                <p14:modId xmlns:p14="http://schemas.microsoft.com/office/powerpoint/2010/main" val="3764350453"/>
              </p:ext>
            </p:extLst>
          </p:nvPr>
        </p:nvGraphicFramePr>
        <p:xfrm>
          <a:off x="4502428" y="693675"/>
          <a:ext cx="7225749" cy="5784588"/>
        </p:xfrm>
        <a:graphic>
          <a:graphicData uri="http://schemas.openxmlformats.org/drawingml/2006/table">
            <a:tbl>
              <a:tblPr firstRow="1" bandRow="1">
                <a:tableStyleId>{5C22544A-7EE6-4342-B048-85BDC9FD1C3A}</a:tableStyleId>
              </a:tblPr>
              <a:tblGrid>
                <a:gridCol w="1203895">
                  <a:extLst>
                    <a:ext uri="{9D8B030D-6E8A-4147-A177-3AD203B41FA5}">
                      <a16:colId xmlns:a16="http://schemas.microsoft.com/office/drawing/2014/main" val="2223731575"/>
                    </a:ext>
                  </a:extLst>
                </a:gridCol>
                <a:gridCol w="1285601">
                  <a:extLst>
                    <a:ext uri="{9D8B030D-6E8A-4147-A177-3AD203B41FA5}">
                      <a16:colId xmlns:a16="http://schemas.microsoft.com/office/drawing/2014/main" val="2534096554"/>
                    </a:ext>
                  </a:extLst>
                </a:gridCol>
                <a:gridCol w="1359879">
                  <a:extLst>
                    <a:ext uri="{9D8B030D-6E8A-4147-A177-3AD203B41FA5}">
                      <a16:colId xmlns:a16="http://schemas.microsoft.com/office/drawing/2014/main" val="3461804108"/>
                    </a:ext>
                  </a:extLst>
                </a:gridCol>
                <a:gridCol w="1960044">
                  <a:extLst>
                    <a:ext uri="{9D8B030D-6E8A-4147-A177-3AD203B41FA5}">
                      <a16:colId xmlns:a16="http://schemas.microsoft.com/office/drawing/2014/main" val="1188681619"/>
                    </a:ext>
                  </a:extLst>
                </a:gridCol>
                <a:gridCol w="1416330">
                  <a:extLst>
                    <a:ext uri="{9D8B030D-6E8A-4147-A177-3AD203B41FA5}">
                      <a16:colId xmlns:a16="http://schemas.microsoft.com/office/drawing/2014/main" val="1227077168"/>
                    </a:ext>
                  </a:extLst>
                </a:gridCol>
              </a:tblGrid>
              <a:tr h="319455">
                <a:tc>
                  <a:txBody>
                    <a:bodyPr/>
                    <a:lstStyle/>
                    <a:p>
                      <a:r>
                        <a:rPr lang="en-US" sz="1300" dirty="0">
                          <a:solidFill>
                            <a:schemeClr val="tx2"/>
                          </a:solidFill>
                          <a:latin typeface="Arial"/>
                        </a:rPr>
                        <a:t>Risk Factors</a:t>
                      </a:r>
                    </a:p>
                  </a:txBody>
                  <a:tcPr marL="85568" marR="85568" marT="42784" marB="42784"/>
                </a:tc>
                <a:tc>
                  <a:txBody>
                    <a:bodyPr/>
                    <a:lstStyle/>
                    <a:p>
                      <a:r>
                        <a:rPr lang="en-US" sz="1300" dirty="0">
                          <a:solidFill>
                            <a:schemeClr val="tx2"/>
                          </a:solidFill>
                          <a:latin typeface="Arial"/>
                        </a:rPr>
                        <a:t>Explanation</a:t>
                      </a:r>
                    </a:p>
                  </a:txBody>
                  <a:tcPr marL="85568" marR="85568" marT="42784" marB="42784"/>
                </a:tc>
                <a:tc>
                  <a:txBody>
                    <a:bodyPr/>
                    <a:lstStyle/>
                    <a:p>
                      <a:r>
                        <a:rPr lang="en-US" sz="1300" dirty="0">
                          <a:solidFill>
                            <a:schemeClr val="tx2"/>
                          </a:solidFill>
                          <a:latin typeface="Arial"/>
                        </a:rPr>
                        <a:t>Impact</a:t>
                      </a:r>
                    </a:p>
                  </a:txBody>
                  <a:tcPr marL="85568" marR="85568" marT="42784" marB="42784"/>
                </a:tc>
                <a:tc>
                  <a:txBody>
                    <a:bodyPr/>
                    <a:lstStyle/>
                    <a:p>
                      <a:r>
                        <a:rPr lang="en-US" sz="1300" dirty="0">
                          <a:solidFill>
                            <a:schemeClr val="tx2"/>
                          </a:solidFill>
                          <a:latin typeface="Arial"/>
                        </a:rPr>
                        <a:t>Interventions/Agencies</a:t>
                      </a:r>
                      <a:endParaRPr lang="en-US" sz="1300" dirty="0" err="1">
                        <a:solidFill>
                          <a:schemeClr val="tx2"/>
                        </a:solidFill>
                        <a:latin typeface="Arial"/>
                      </a:endParaRPr>
                    </a:p>
                  </a:txBody>
                  <a:tcPr marL="85568" marR="85568" marT="42784" marB="42784"/>
                </a:tc>
                <a:tc>
                  <a:txBody>
                    <a:bodyPr/>
                    <a:lstStyle/>
                    <a:p>
                      <a:r>
                        <a:rPr lang="en-US" sz="1300" dirty="0">
                          <a:solidFill>
                            <a:schemeClr val="tx2"/>
                          </a:solidFill>
                          <a:latin typeface="Arial"/>
                        </a:rPr>
                        <a:t>Policy Support</a:t>
                      </a:r>
                    </a:p>
                  </a:txBody>
                  <a:tcPr marL="85568" marR="85568" marT="42784" marB="42784"/>
                </a:tc>
                <a:extLst>
                  <a:ext uri="{0D108BD9-81ED-4DB2-BD59-A6C34878D82A}">
                    <a16:rowId xmlns:a16="http://schemas.microsoft.com/office/drawing/2014/main" val="4116949284"/>
                  </a:ext>
                </a:extLst>
              </a:tr>
              <a:tr h="1717066">
                <a:tc>
                  <a:txBody>
                    <a:bodyPr/>
                    <a:lstStyle/>
                    <a:p>
                      <a:pPr lvl="0">
                        <a:buNone/>
                      </a:pPr>
                      <a:r>
                        <a:rPr lang="en-US" sz="1300" b="1" i="0" u="none" strike="noStrike" noProof="0" dirty="0">
                          <a:solidFill>
                            <a:schemeClr val="tx2"/>
                          </a:solidFill>
                          <a:latin typeface="Arial"/>
                        </a:rPr>
                        <a:t>Impact of Parenting Capacity</a:t>
                      </a:r>
                      <a:endParaRPr lang="en-US" sz="1300" b="1" dirty="0">
                        <a:solidFill>
                          <a:schemeClr val="tx2"/>
                        </a:solidFill>
                        <a:latin typeface="Arial"/>
                      </a:endParaRPr>
                    </a:p>
                  </a:txBody>
                  <a:tcPr marL="85568" marR="85568" marT="42784" marB="42784"/>
                </a:tc>
                <a:tc>
                  <a:txBody>
                    <a:bodyPr/>
                    <a:lstStyle/>
                    <a:p>
                      <a:pPr lvl="0">
                        <a:buNone/>
                      </a:pPr>
                      <a:r>
                        <a:rPr lang="en-US" sz="1300" b="1" i="0" u="none" strike="noStrike" noProof="0" dirty="0">
                          <a:solidFill>
                            <a:schemeClr val="tx2"/>
                          </a:solidFill>
                          <a:latin typeface="Arial"/>
                        </a:rPr>
                        <a:t>The mother's mental health issues and parenting stress may impact the children.</a:t>
                      </a:r>
                      <a:endParaRPr lang="en-US" sz="1300" b="1" dirty="0">
                        <a:solidFill>
                          <a:schemeClr val="tx2"/>
                        </a:solidFill>
                        <a:latin typeface="Arial"/>
                      </a:endParaRPr>
                    </a:p>
                  </a:txBody>
                  <a:tcPr marL="85568" marR="85568" marT="42784" marB="42784"/>
                </a:tc>
                <a:tc>
                  <a:txBody>
                    <a:bodyPr/>
                    <a:lstStyle/>
                    <a:p>
                      <a:pPr lvl="0">
                        <a:buNone/>
                      </a:pPr>
                      <a:r>
                        <a:rPr lang="en-US" sz="1300" b="1" i="0" u="none" strike="noStrike" noProof="0" dirty="0">
                          <a:solidFill>
                            <a:schemeClr val="tx2"/>
                          </a:solidFill>
                          <a:latin typeface="Arial"/>
                        </a:rPr>
                        <a:t>Potential developmental delays, behavioral problems, and academic difficulties.</a:t>
                      </a:r>
                      <a:endParaRPr lang="en-US" sz="1300" b="1" dirty="0">
                        <a:solidFill>
                          <a:schemeClr val="tx2"/>
                        </a:solidFill>
                        <a:latin typeface="Arial"/>
                      </a:endParaRPr>
                    </a:p>
                  </a:txBody>
                  <a:tcPr marL="85568" marR="85568" marT="42784" marB="42784"/>
                </a:tc>
                <a:tc>
                  <a:txBody>
                    <a:bodyPr/>
                    <a:lstStyle/>
                    <a:p>
                      <a:pPr lvl="0">
                        <a:buNone/>
                      </a:pPr>
                      <a:r>
                        <a:rPr lang="en-US" sz="1300" b="1" i="0" u="none" strike="noStrike" noProof="0" dirty="0">
                          <a:solidFill>
                            <a:schemeClr val="tx2"/>
                          </a:solidFill>
                          <a:latin typeface="Arial"/>
                        </a:rPr>
                        <a:t>Parenting support programs, family therapy, early childhood interventions.</a:t>
                      </a:r>
                      <a:endParaRPr lang="en-US" sz="1300" b="1" dirty="0">
                        <a:solidFill>
                          <a:schemeClr val="tx2"/>
                        </a:solidFill>
                        <a:latin typeface="Arial"/>
                      </a:endParaRPr>
                    </a:p>
                  </a:txBody>
                  <a:tcPr marL="85568" marR="85568" marT="42784" marB="42784"/>
                </a:tc>
                <a:tc>
                  <a:txBody>
                    <a:bodyPr/>
                    <a:lstStyle/>
                    <a:p>
                      <a:pPr lvl="0">
                        <a:buNone/>
                      </a:pPr>
                      <a:r>
                        <a:rPr lang="en-US" sz="1300" b="1" i="0" u="none" strike="noStrike" noProof="0" dirty="0">
                          <a:solidFill>
                            <a:schemeClr val="tx2"/>
                          </a:solidFill>
                          <a:latin typeface="Arial"/>
                        </a:rPr>
                        <a:t>Policies supporting early childhood development, parenting programs, and family support services.</a:t>
                      </a:r>
                      <a:endParaRPr lang="en-US" sz="1300" b="1" dirty="0">
                        <a:solidFill>
                          <a:schemeClr val="tx2"/>
                        </a:solidFill>
                        <a:latin typeface="Arial"/>
                      </a:endParaRPr>
                    </a:p>
                  </a:txBody>
                  <a:tcPr marL="85568" marR="85568" marT="42784" marB="42784"/>
                </a:tc>
                <a:extLst>
                  <a:ext uri="{0D108BD9-81ED-4DB2-BD59-A6C34878D82A}">
                    <a16:rowId xmlns:a16="http://schemas.microsoft.com/office/drawing/2014/main" val="4012603910"/>
                  </a:ext>
                </a:extLst>
              </a:tr>
              <a:tr h="1717066">
                <a:tc>
                  <a:txBody>
                    <a:bodyPr/>
                    <a:lstStyle/>
                    <a:p>
                      <a:pPr lvl="0">
                        <a:buNone/>
                      </a:pPr>
                      <a:r>
                        <a:rPr lang="en-US" sz="1300" b="1" i="0" u="none" strike="noStrike" noProof="0" dirty="0">
                          <a:solidFill>
                            <a:schemeClr val="tx2"/>
                          </a:solidFill>
                          <a:latin typeface="Arial"/>
                        </a:rPr>
                        <a:t>Impact of Disability</a:t>
                      </a:r>
                      <a:endParaRPr lang="en-US" sz="1300" b="1" dirty="0">
                        <a:solidFill>
                          <a:schemeClr val="tx2"/>
                        </a:solidFill>
                        <a:latin typeface="Arial"/>
                      </a:endParaRPr>
                    </a:p>
                  </a:txBody>
                  <a:tcPr marL="85568" marR="85568" marT="42784" marB="42784"/>
                </a:tc>
                <a:tc>
                  <a:txBody>
                    <a:bodyPr/>
                    <a:lstStyle/>
                    <a:p>
                      <a:pPr lvl="0">
                        <a:buNone/>
                      </a:pPr>
                      <a:r>
                        <a:rPr lang="en-US" sz="1300" b="1" i="0" u="none" strike="noStrike" noProof="0" dirty="0">
                          <a:solidFill>
                            <a:schemeClr val="tx2"/>
                          </a:solidFill>
                          <a:latin typeface="Arial"/>
                        </a:rPr>
                        <a:t>The youngest child has a disability affecting their primary school years.</a:t>
                      </a:r>
                      <a:endParaRPr lang="en-US" sz="1300" b="1" dirty="0">
                        <a:solidFill>
                          <a:schemeClr val="tx2"/>
                        </a:solidFill>
                        <a:latin typeface="Arial"/>
                      </a:endParaRPr>
                    </a:p>
                  </a:txBody>
                  <a:tcPr marL="85568" marR="85568" marT="42784" marB="42784"/>
                </a:tc>
                <a:tc>
                  <a:txBody>
                    <a:bodyPr/>
                    <a:lstStyle/>
                    <a:p>
                      <a:pPr lvl="0">
                        <a:buNone/>
                      </a:pPr>
                      <a:r>
                        <a:rPr lang="en-US" sz="1300" b="1" i="0" u="none" strike="noStrike" noProof="0" dirty="0">
                          <a:solidFill>
                            <a:schemeClr val="tx2"/>
                          </a:solidFill>
                          <a:latin typeface="Arial"/>
                        </a:rPr>
                        <a:t>Additional care needs, potential educational challenges, impact on family dynamics</a:t>
                      </a:r>
                      <a:endParaRPr lang="en-US" sz="1300" b="1" dirty="0">
                        <a:solidFill>
                          <a:schemeClr val="tx2"/>
                        </a:solidFill>
                        <a:latin typeface="Arial"/>
                      </a:endParaRPr>
                    </a:p>
                  </a:txBody>
                  <a:tcPr marL="85568" marR="85568" marT="42784" marB="42784"/>
                </a:tc>
                <a:tc>
                  <a:txBody>
                    <a:bodyPr/>
                    <a:lstStyle/>
                    <a:p>
                      <a:pPr lvl="0">
                        <a:buNone/>
                      </a:pPr>
                      <a:r>
                        <a:rPr lang="en-US" sz="1300" b="1" i="0" u="none" strike="noStrike" noProof="0" dirty="0">
                          <a:solidFill>
                            <a:schemeClr val="tx2"/>
                          </a:solidFill>
                          <a:latin typeface="Arial"/>
                        </a:rPr>
                        <a:t>Disability support services, educational accommodations, specialized therapies.</a:t>
                      </a:r>
                      <a:endParaRPr lang="en-US" sz="1300" b="1" dirty="0">
                        <a:solidFill>
                          <a:schemeClr val="tx2"/>
                        </a:solidFill>
                        <a:latin typeface="Arial"/>
                      </a:endParaRPr>
                    </a:p>
                  </a:txBody>
                  <a:tcPr marL="85568" marR="85568" marT="42784" marB="42784"/>
                </a:tc>
                <a:tc>
                  <a:txBody>
                    <a:bodyPr/>
                    <a:lstStyle/>
                    <a:p>
                      <a:pPr lvl="0">
                        <a:buNone/>
                      </a:pPr>
                      <a:r>
                        <a:rPr lang="en-US" sz="1300" b="1" i="0" u="none" strike="noStrike" noProof="0" dirty="0">
                          <a:solidFill>
                            <a:schemeClr val="tx2"/>
                          </a:solidFill>
                          <a:latin typeface="Arial"/>
                        </a:rPr>
                        <a:t>Policies promoting inclusive education, disability rights, and support services for families.</a:t>
                      </a:r>
                      <a:endParaRPr lang="en-US" sz="1300" b="1" dirty="0">
                        <a:solidFill>
                          <a:schemeClr val="tx2"/>
                        </a:solidFill>
                        <a:latin typeface="Arial"/>
                      </a:endParaRPr>
                    </a:p>
                  </a:txBody>
                  <a:tcPr marL="85568" marR="85568" marT="42784" marB="42784"/>
                </a:tc>
                <a:extLst>
                  <a:ext uri="{0D108BD9-81ED-4DB2-BD59-A6C34878D82A}">
                    <a16:rowId xmlns:a16="http://schemas.microsoft.com/office/drawing/2014/main" val="3751736211"/>
                  </a:ext>
                </a:extLst>
              </a:tr>
              <a:tr h="1717066">
                <a:tc>
                  <a:txBody>
                    <a:bodyPr/>
                    <a:lstStyle/>
                    <a:p>
                      <a:r>
                        <a:rPr lang="en-US" sz="1300" b="1" dirty="0">
                          <a:solidFill>
                            <a:schemeClr val="tx2"/>
                          </a:solidFill>
                          <a:latin typeface="Arial"/>
                        </a:rPr>
                        <a:t>Educational </a:t>
                      </a:r>
                      <a:r>
                        <a:rPr lang="en-US" sz="1300" b="1" err="1">
                          <a:solidFill>
                            <a:schemeClr val="tx2"/>
                          </a:solidFill>
                          <a:latin typeface="Arial"/>
                        </a:rPr>
                        <a:t>Discruption</a:t>
                      </a:r>
                    </a:p>
                  </a:txBody>
                  <a:tcPr marL="85568" marR="85568" marT="42784" marB="42784"/>
                </a:tc>
                <a:tc>
                  <a:txBody>
                    <a:bodyPr/>
                    <a:lstStyle/>
                    <a:p>
                      <a:pPr lvl="0">
                        <a:buNone/>
                      </a:pPr>
                      <a:r>
                        <a:rPr lang="en-US" sz="1300" b="1" i="0" u="none" strike="noStrike" noProof="0" dirty="0">
                          <a:solidFill>
                            <a:schemeClr val="tx2"/>
                          </a:solidFill>
                          <a:latin typeface="Arial"/>
                        </a:rPr>
                        <a:t>The family's challenges and potential housing instability can disrupt children's education.</a:t>
                      </a:r>
                      <a:endParaRPr lang="en-US" sz="1300" b="1" dirty="0">
                        <a:solidFill>
                          <a:schemeClr val="tx2"/>
                        </a:solidFill>
                        <a:latin typeface="Arial"/>
                      </a:endParaRPr>
                    </a:p>
                  </a:txBody>
                  <a:tcPr marL="85568" marR="85568" marT="42784" marB="42784"/>
                </a:tc>
                <a:tc>
                  <a:txBody>
                    <a:bodyPr/>
                    <a:lstStyle/>
                    <a:p>
                      <a:pPr lvl="0">
                        <a:buNone/>
                      </a:pPr>
                      <a:r>
                        <a:rPr lang="en-US" sz="1300" b="1" i="0" u="none" strike="noStrike" noProof="0" dirty="0">
                          <a:solidFill>
                            <a:schemeClr val="tx2"/>
                          </a:solidFill>
                          <a:latin typeface="Arial"/>
                        </a:rPr>
                        <a:t>Educational gaps, difficulty in achieving academic potential.</a:t>
                      </a:r>
                      <a:endParaRPr lang="en-US" sz="1300" b="1" dirty="0">
                        <a:solidFill>
                          <a:schemeClr val="tx2"/>
                        </a:solidFill>
                        <a:latin typeface="Arial"/>
                      </a:endParaRPr>
                    </a:p>
                  </a:txBody>
                  <a:tcPr marL="85568" marR="85568" marT="42784" marB="42784"/>
                </a:tc>
                <a:tc>
                  <a:txBody>
                    <a:bodyPr/>
                    <a:lstStyle/>
                    <a:p>
                      <a:pPr lvl="0">
                        <a:buNone/>
                      </a:pPr>
                      <a:r>
                        <a:rPr lang="en-US" sz="1300" b="1" i="0" u="none" strike="noStrike" noProof="0" dirty="0">
                          <a:solidFill>
                            <a:schemeClr val="tx2"/>
                          </a:solidFill>
                          <a:latin typeface="Arial"/>
                        </a:rPr>
                        <a:t>Educational support programs, liaising with schools, tutoring services.</a:t>
                      </a:r>
                      <a:endParaRPr lang="en-US" sz="1300" b="1" dirty="0">
                        <a:solidFill>
                          <a:schemeClr val="tx2"/>
                        </a:solidFill>
                        <a:latin typeface="Arial"/>
                      </a:endParaRPr>
                    </a:p>
                  </a:txBody>
                  <a:tcPr marL="85568" marR="85568" marT="42784" marB="42784"/>
                </a:tc>
                <a:tc>
                  <a:txBody>
                    <a:bodyPr/>
                    <a:lstStyle/>
                    <a:p>
                      <a:pPr lvl="0">
                        <a:buNone/>
                      </a:pPr>
                      <a:r>
                        <a:rPr lang="en-US" sz="1300" b="1" i="0" u="none" strike="noStrike" noProof="0" dirty="0">
                          <a:solidFill>
                            <a:schemeClr val="tx2"/>
                          </a:solidFill>
                          <a:latin typeface="Arial"/>
                        </a:rPr>
                        <a:t>Policies supporting educational continuity for vulnerable children, school liaison services.</a:t>
                      </a:r>
                    </a:p>
                  </a:txBody>
                  <a:tcPr marL="85568" marR="85568" marT="42784" marB="42784"/>
                </a:tc>
                <a:extLst>
                  <a:ext uri="{0D108BD9-81ED-4DB2-BD59-A6C34878D82A}">
                    <a16:rowId xmlns:a16="http://schemas.microsoft.com/office/drawing/2014/main" val="3383076114"/>
                  </a:ext>
                </a:extLst>
              </a:tr>
            </a:tbl>
          </a:graphicData>
        </a:graphic>
      </p:graphicFrame>
    </p:spTree>
    <p:extLst>
      <p:ext uri="{BB962C8B-B14F-4D97-AF65-F5344CB8AC3E}">
        <p14:creationId xmlns:p14="http://schemas.microsoft.com/office/powerpoint/2010/main" val="508878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TextBox 219">
            <a:extLst>
              <a:ext uri="{FF2B5EF4-FFF2-40B4-BE49-F238E27FC236}">
                <a16:creationId xmlns:a16="http://schemas.microsoft.com/office/drawing/2014/main" id="{213BFF76-97A4-0A0D-9F25-243F678CA59F}"/>
              </a:ext>
            </a:extLst>
          </p:cNvPr>
          <p:cNvSpPr txBox="1"/>
          <p:nvPr/>
        </p:nvSpPr>
        <p:spPr>
          <a:xfrm>
            <a:off x="698739" y="1475117"/>
            <a:ext cx="5144218"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solidFill>
                  <a:schemeClr val="tx2"/>
                </a:solidFill>
              </a:rPr>
              <a:t>According to Otto et al. (2021), a number of cross-sectional and longitudinal research have found that family conflicts, aggressive or hostile parenting, inconsistent punishment and poor monitoring, parental strain, and unstable family functioning have all been linked to antisocial behavior in children and adolescents. Additionally, living in a disrupted family, where a child is either permanently or momentarily separated from a biological parent, may aid in the emergence of antisocial behavior.​</a:t>
            </a:r>
            <a:endParaRPr lang="en-US">
              <a:solidFill>
                <a:schemeClr val="tx2"/>
              </a:solidFill>
            </a:endParaRPr>
          </a:p>
        </p:txBody>
      </p:sp>
      <p:graphicFrame>
        <p:nvGraphicFramePr>
          <p:cNvPr id="221" name="Diagram 221">
            <a:extLst>
              <a:ext uri="{FF2B5EF4-FFF2-40B4-BE49-F238E27FC236}">
                <a16:creationId xmlns:a16="http://schemas.microsoft.com/office/drawing/2014/main" id="{2FEE051F-1811-9ADB-FE4F-737B20A5228D}"/>
              </a:ext>
            </a:extLst>
          </p:cNvPr>
          <p:cNvGraphicFramePr/>
          <p:nvPr>
            <p:extLst>
              <p:ext uri="{D42A27DB-BD31-4B8C-83A1-F6EECF244321}">
                <p14:modId xmlns:p14="http://schemas.microsoft.com/office/powerpoint/2010/main" val="3535143098"/>
              </p:ext>
            </p:extLst>
          </p:nvPr>
        </p:nvGraphicFramePr>
        <p:xfrm>
          <a:off x="6426679" y="1470803"/>
          <a:ext cx="4715773" cy="4189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66" name="TextBox 665">
            <a:extLst>
              <a:ext uri="{FF2B5EF4-FFF2-40B4-BE49-F238E27FC236}">
                <a16:creationId xmlns:a16="http://schemas.microsoft.com/office/drawing/2014/main" id="{044BB92F-11B8-3EB0-9A81-69A9B75079EF}"/>
              </a:ext>
            </a:extLst>
          </p:cNvPr>
          <p:cNvSpPr txBox="1"/>
          <p:nvPr/>
        </p:nvSpPr>
        <p:spPr>
          <a:xfrm>
            <a:off x="698740" y="511834"/>
            <a:ext cx="5144218"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400" dirty="0">
                <a:solidFill>
                  <a:schemeClr val="tx2"/>
                </a:solidFill>
              </a:rPr>
              <a:t>Antisocial </a:t>
            </a:r>
            <a:r>
              <a:rPr lang="en-US" sz="3400" err="1">
                <a:solidFill>
                  <a:schemeClr val="tx2"/>
                </a:solidFill>
              </a:rPr>
              <a:t>Behaviour</a:t>
            </a:r>
            <a:endParaRPr lang="en-US" sz="3400">
              <a:solidFill>
                <a:schemeClr val="tx2"/>
              </a:solidFill>
            </a:endParaRPr>
          </a:p>
        </p:txBody>
      </p:sp>
      <p:sp>
        <p:nvSpPr>
          <p:cNvPr id="667" name="Slide Number Placeholder 666">
            <a:extLst>
              <a:ext uri="{FF2B5EF4-FFF2-40B4-BE49-F238E27FC236}">
                <a16:creationId xmlns:a16="http://schemas.microsoft.com/office/drawing/2014/main" id="{B283B036-8EE9-53B9-77FD-890CDE880DE5}"/>
              </a:ext>
            </a:extLst>
          </p:cNvPr>
          <p:cNvSpPr>
            <a:spLocks noGrp="1"/>
          </p:cNvSpPr>
          <p:nvPr>
            <p:ph type="sldNum" sz="quarter" idx="12"/>
          </p:nvPr>
        </p:nvSpPr>
        <p:spPr/>
        <p:txBody>
          <a:bodyPr/>
          <a:lstStyle/>
          <a:p>
            <a:fld id="{484FD59D-33F1-4A76-843D-E67207CAFE54}" type="slidenum">
              <a:rPr lang="en-US" smtClean="0"/>
              <a:t>6</a:t>
            </a:fld>
            <a:endParaRPr lang="en-US"/>
          </a:p>
        </p:txBody>
      </p:sp>
      <p:sp>
        <p:nvSpPr>
          <p:cNvPr id="674" name="Footer Placeholder 673">
            <a:extLst>
              <a:ext uri="{FF2B5EF4-FFF2-40B4-BE49-F238E27FC236}">
                <a16:creationId xmlns:a16="http://schemas.microsoft.com/office/drawing/2014/main" id="{BD49C16E-7BDB-B6ED-7C83-306D8DEB94E6}"/>
              </a:ext>
            </a:extLst>
          </p:cNvPr>
          <p:cNvSpPr>
            <a:spLocks noGrp="1"/>
          </p:cNvSpPr>
          <p:nvPr>
            <p:ph type="ftr" sz="quarter" idx="11"/>
          </p:nvPr>
        </p:nvSpPr>
        <p:spPr/>
        <p:txBody>
          <a:bodyPr/>
          <a:lstStyle/>
          <a:p>
            <a:r>
              <a:rPr lang="en-US"/>
              <a:t>Children, Young People and Families</a:t>
            </a:r>
          </a:p>
        </p:txBody>
      </p:sp>
    </p:spTree>
    <p:extLst>
      <p:ext uri="{BB962C8B-B14F-4D97-AF65-F5344CB8AC3E}">
        <p14:creationId xmlns:p14="http://schemas.microsoft.com/office/powerpoint/2010/main" val="2738176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2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28">
            <a:extLst>
              <a:ext uri="{FF2B5EF4-FFF2-40B4-BE49-F238E27FC236}">
                <a16:creationId xmlns:a16="http://schemas.microsoft.com/office/drawing/2014/main" id="{B6C76E0E-A869-468C-8AB8-BE573739F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5281552"/>
            <a:ext cx="12192000" cy="1576450"/>
          </a:xfrm>
          <a:prstGeom prst="rect">
            <a:avLst/>
          </a:prstGeom>
          <a:gradFill>
            <a:gsLst>
              <a:gs pos="0">
                <a:schemeClr val="accent1"/>
              </a:gs>
              <a:gs pos="10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C2980D51-170D-4D0F-B1DE-FA7299627D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28856" y="5281552"/>
            <a:ext cx="4063142" cy="1576447"/>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5B103BBE-1445-4DEC-B4D9-5C57296E5B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5281552"/>
            <a:ext cx="12192000" cy="1576447"/>
          </a:xfrm>
          <a:prstGeom prst="rect">
            <a:avLst/>
          </a:prstGeom>
          <a:gradFill>
            <a:gsLst>
              <a:gs pos="39000">
                <a:schemeClr val="accent1">
                  <a:lumMod val="50000"/>
                  <a:alpha val="0"/>
                </a:schemeClr>
              </a:gs>
              <a:gs pos="100000">
                <a:srgbClr val="000000">
                  <a:alpha val="71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C2473C5-A250-79CA-96B8-34FE3E958E34}"/>
              </a:ext>
            </a:extLst>
          </p:cNvPr>
          <p:cNvSpPr>
            <a:spLocks noGrp="1"/>
          </p:cNvSpPr>
          <p:nvPr>
            <p:ph type="title"/>
          </p:nvPr>
        </p:nvSpPr>
        <p:spPr>
          <a:xfrm>
            <a:off x="979637" y="5580210"/>
            <a:ext cx="10587314" cy="877729"/>
          </a:xfrm>
        </p:spPr>
        <p:txBody>
          <a:bodyPr vert="horz" lIns="91440" tIns="45720" rIns="91440" bIns="45720" rtlCol="0" anchor="ctr">
            <a:normAutofit/>
          </a:bodyPr>
          <a:lstStyle/>
          <a:p>
            <a:r>
              <a:rPr lang="en-US" sz="4000" dirty="0">
                <a:solidFill>
                  <a:srgbClr val="FFFFFF"/>
                </a:solidFill>
              </a:rPr>
              <a:t>Key Actions and Rationale</a:t>
            </a:r>
            <a:endParaRPr lang="en-US" sz="4000" kern="1200" dirty="0">
              <a:solidFill>
                <a:srgbClr val="FFFFFF"/>
              </a:solidFill>
              <a:latin typeface="+mj-lt"/>
            </a:endParaRPr>
          </a:p>
        </p:txBody>
      </p:sp>
      <p:sp>
        <p:nvSpPr>
          <p:cNvPr id="4" name="Footer Placeholder 3">
            <a:extLst>
              <a:ext uri="{FF2B5EF4-FFF2-40B4-BE49-F238E27FC236}">
                <a16:creationId xmlns:a16="http://schemas.microsoft.com/office/drawing/2014/main" id="{6A8AC491-2C21-3579-4E8D-75881DD15DB2}"/>
              </a:ext>
            </a:extLst>
          </p:cNvPr>
          <p:cNvSpPr>
            <a:spLocks noGrp="1"/>
          </p:cNvSpPr>
          <p:nvPr>
            <p:ph type="ftr" sz="quarter" idx="11"/>
          </p:nvPr>
        </p:nvSpPr>
        <p:spPr>
          <a:xfrm rot="5400000">
            <a:off x="-1828800" y="1984248"/>
            <a:ext cx="4114800" cy="365125"/>
          </a:xfrm>
        </p:spPr>
        <p:txBody>
          <a:bodyPr vert="horz" lIns="91440" tIns="45720" rIns="91440" bIns="45720" rtlCol="0">
            <a:normAutofit/>
          </a:bodyPr>
          <a:lstStyle/>
          <a:p>
            <a:pPr>
              <a:spcAft>
                <a:spcPts val="600"/>
              </a:spcAft>
            </a:pPr>
            <a:r>
              <a:rPr lang="en-US" sz="1100" kern="1200">
                <a:solidFill>
                  <a:schemeClr val="tx1">
                    <a:lumMod val="50000"/>
                    <a:lumOff val="50000"/>
                  </a:schemeClr>
                </a:solidFill>
                <a:latin typeface="+mn-lt"/>
                <a:ea typeface="+mn-ea"/>
                <a:cs typeface="+mn-cs"/>
              </a:rPr>
              <a:t>Children, Young People and Families</a:t>
            </a:r>
          </a:p>
        </p:txBody>
      </p:sp>
      <p:sp>
        <p:nvSpPr>
          <p:cNvPr id="5" name="Slide Number Placeholder 4">
            <a:extLst>
              <a:ext uri="{FF2B5EF4-FFF2-40B4-BE49-F238E27FC236}">
                <a16:creationId xmlns:a16="http://schemas.microsoft.com/office/drawing/2014/main" id="{47A09D16-C483-15B4-B743-A994ADF83813}"/>
              </a:ext>
            </a:extLst>
          </p:cNvPr>
          <p:cNvSpPr>
            <a:spLocks noGrp="1"/>
          </p:cNvSpPr>
          <p:nvPr>
            <p:ph type="sldNum" sz="quarter" idx="12"/>
          </p:nvPr>
        </p:nvSpPr>
        <p:spPr>
          <a:xfrm>
            <a:off x="11704320" y="6455664"/>
            <a:ext cx="448056" cy="365125"/>
          </a:xfrm>
        </p:spPr>
        <p:txBody>
          <a:bodyPr vert="horz" lIns="91440" tIns="45720" rIns="91440" bIns="45720" rtlCol="0">
            <a:normAutofit/>
          </a:bodyPr>
          <a:lstStyle/>
          <a:p>
            <a:pPr>
              <a:spcAft>
                <a:spcPts val="600"/>
              </a:spcAft>
            </a:pPr>
            <a:fld id="{484FD59D-33F1-4A76-843D-E67207CAFE54}" type="slidenum">
              <a:rPr lang="en-US" sz="1100">
                <a:solidFill>
                  <a:srgbClr val="FFFFFF"/>
                </a:solidFill>
              </a:rPr>
              <a:pPr>
                <a:spcAft>
                  <a:spcPts val="600"/>
                </a:spcAft>
              </a:pPr>
              <a:t>7</a:t>
            </a:fld>
            <a:endParaRPr lang="en-US" sz="1100">
              <a:solidFill>
                <a:srgbClr val="FFFFFF"/>
              </a:solidFill>
            </a:endParaRPr>
          </a:p>
        </p:txBody>
      </p:sp>
      <p:graphicFrame>
        <p:nvGraphicFramePr>
          <p:cNvPr id="9" name="Table 9">
            <a:extLst>
              <a:ext uri="{FF2B5EF4-FFF2-40B4-BE49-F238E27FC236}">
                <a16:creationId xmlns:a16="http://schemas.microsoft.com/office/drawing/2014/main" id="{FB6B11C3-BCE7-3871-BF58-C4E2548999C8}"/>
              </a:ext>
            </a:extLst>
          </p:cNvPr>
          <p:cNvGraphicFramePr>
            <a:graphicFrameLocks noGrp="1"/>
          </p:cNvGraphicFramePr>
          <p:nvPr>
            <p:ph idx="1"/>
            <p:extLst>
              <p:ext uri="{D42A27DB-BD31-4B8C-83A1-F6EECF244321}">
                <p14:modId xmlns:p14="http://schemas.microsoft.com/office/powerpoint/2010/main" val="2793505042"/>
              </p:ext>
            </p:extLst>
          </p:nvPr>
        </p:nvGraphicFramePr>
        <p:xfrm>
          <a:off x="976343" y="723568"/>
          <a:ext cx="10543466" cy="4647020"/>
        </p:xfrm>
        <a:graphic>
          <a:graphicData uri="http://schemas.openxmlformats.org/drawingml/2006/table">
            <a:tbl>
              <a:tblPr firstRow="1" bandRow="1">
                <a:solidFill>
                  <a:schemeClr val="bg1"/>
                </a:solidFill>
                <a:tableStyleId>{5C22544A-7EE6-4342-B048-85BDC9FD1C3A}</a:tableStyleId>
              </a:tblPr>
              <a:tblGrid>
                <a:gridCol w="5217966">
                  <a:extLst>
                    <a:ext uri="{9D8B030D-6E8A-4147-A177-3AD203B41FA5}">
                      <a16:colId xmlns:a16="http://schemas.microsoft.com/office/drawing/2014/main" val="3899805290"/>
                    </a:ext>
                  </a:extLst>
                </a:gridCol>
                <a:gridCol w="5325500">
                  <a:extLst>
                    <a:ext uri="{9D8B030D-6E8A-4147-A177-3AD203B41FA5}">
                      <a16:colId xmlns:a16="http://schemas.microsoft.com/office/drawing/2014/main" val="2688699649"/>
                    </a:ext>
                  </a:extLst>
                </a:gridCol>
              </a:tblGrid>
              <a:tr h="351806">
                <a:tc>
                  <a:txBody>
                    <a:bodyPr/>
                    <a:lstStyle/>
                    <a:p>
                      <a:r>
                        <a:rPr lang="en-US" sz="1600" b="0" cap="none" spc="0" dirty="0">
                          <a:solidFill>
                            <a:schemeClr val="tx2"/>
                          </a:solidFill>
                        </a:rPr>
                        <a:t>Key Actions</a:t>
                      </a:r>
                    </a:p>
                  </a:txBody>
                  <a:tcPr marL="92963" marR="71510" marT="71510" marB="71510" anchor="ctr">
                    <a:lnL w="19050" cap="flat" cmpd="sng" algn="ctr">
                      <a:solidFill>
                        <a:schemeClr val="tx1"/>
                      </a:solidFill>
                      <a:prstDash val="solid"/>
                    </a:lnL>
                    <a:lnR w="12700" cmpd="sng">
                      <a:noFill/>
                    </a:lnR>
                    <a:lnT w="19050" cap="flat" cmpd="sng" algn="ctr">
                      <a:solidFill>
                        <a:schemeClr val="tx1"/>
                      </a:solidFill>
                      <a:prstDash val="solid"/>
                    </a:lnT>
                    <a:lnB w="38100" cmpd="sng">
                      <a:noFill/>
                    </a:lnB>
                    <a:solidFill>
                      <a:schemeClr val="tx1"/>
                    </a:solidFill>
                  </a:tcPr>
                </a:tc>
                <a:tc>
                  <a:txBody>
                    <a:bodyPr/>
                    <a:lstStyle/>
                    <a:p>
                      <a:r>
                        <a:rPr lang="en-US" sz="1600" b="0" cap="none" spc="0" dirty="0">
                          <a:solidFill>
                            <a:schemeClr val="tx2"/>
                          </a:solidFill>
                        </a:rPr>
                        <a:t>Rationale</a:t>
                      </a:r>
                    </a:p>
                  </a:txBody>
                  <a:tcPr marL="92963" marR="71510" marT="71510" marB="71510" anchor="ctr">
                    <a:lnL w="12700" cmpd="sng">
                      <a:noFill/>
                    </a:lnL>
                    <a:lnR w="12700" cmpd="sng">
                      <a:noFill/>
                    </a:lnR>
                    <a:lnT w="19050" cap="flat" cmpd="sng" algn="ctr">
                      <a:solidFill>
                        <a:schemeClr val="tx1"/>
                      </a:solidFill>
                      <a:prstDash val="solid"/>
                    </a:lnT>
                    <a:lnB w="38100" cmpd="sng">
                      <a:noFill/>
                    </a:lnB>
                    <a:solidFill>
                      <a:schemeClr val="tx1"/>
                    </a:solidFill>
                  </a:tcPr>
                </a:tc>
                <a:extLst>
                  <a:ext uri="{0D108BD9-81ED-4DB2-BD59-A6C34878D82A}">
                    <a16:rowId xmlns:a16="http://schemas.microsoft.com/office/drawing/2014/main" val="2539760468"/>
                  </a:ext>
                </a:extLst>
              </a:tr>
              <a:tr h="873769">
                <a:tc>
                  <a:txBody>
                    <a:bodyPr/>
                    <a:lstStyle/>
                    <a:p>
                      <a:pPr lvl="0">
                        <a:buNone/>
                      </a:pPr>
                      <a:r>
                        <a:rPr lang="en-US" sz="1100" b="1" i="0" u="none" strike="noStrike" cap="none" spc="0" noProof="0" dirty="0">
                          <a:solidFill>
                            <a:schemeClr val="tx2"/>
                          </a:solidFill>
                          <a:latin typeface="Century Schoolbook"/>
                        </a:rPr>
                        <a:t>Domestic Violence Support: Provide immediate support to the mother and her children who are experiencing domestic violence. This can include connecting them with local domestic violence shelters, counseling services, and legal aid.</a:t>
                      </a:r>
                      <a:endParaRPr lang="en-US" sz="1100" b="1" cap="none" spc="0">
                        <a:solidFill>
                          <a:schemeClr val="tx2"/>
                        </a:solidFill>
                      </a:endParaRPr>
                    </a:p>
                  </a:txBody>
                  <a:tcPr marL="92963" marR="71510" marT="71510" marB="71510">
                    <a:lnL w="19050" cap="flat" cmpd="sng" algn="ctr">
                      <a:solidFill>
                        <a:schemeClr val="tx1"/>
                      </a:solidFill>
                      <a:prstDash val="solid"/>
                    </a:lnL>
                    <a:lnR w="19050" cap="flat" cmpd="sng" algn="ctr">
                      <a:solidFill>
                        <a:schemeClr val="tx1"/>
                      </a:solidFill>
                      <a:prstDash val="solid"/>
                    </a:lnR>
                    <a:lnT w="38100" cmpd="sng">
                      <a:noFill/>
                    </a:lnT>
                    <a:lnB w="6350" cap="flat" cmpd="sng" algn="ctr">
                      <a:solidFill>
                        <a:schemeClr val="tx1">
                          <a:lumMod val="50000"/>
                          <a:lumOff val="50000"/>
                        </a:schemeClr>
                      </a:solidFill>
                      <a:prstDash val="solid"/>
                    </a:lnB>
                    <a:noFill/>
                  </a:tcPr>
                </a:tc>
                <a:tc>
                  <a:txBody>
                    <a:bodyPr/>
                    <a:lstStyle/>
                    <a:p>
                      <a:pPr lvl="0">
                        <a:buNone/>
                      </a:pPr>
                      <a:r>
                        <a:rPr lang="en-US" sz="1100" b="1" i="0" u="none" strike="noStrike" cap="none" spc="0" noProof="0" dirty="0">
                          <a:solidFill>
                            <a:schemeClr val="tx2"/>
                          </a:solidFill>
                          <a:latin typeface="Century Schoolbook"/>
                        </a:rPr>
                        <a:t>Rationale: Domestic violence is a serious issue that poses significant risks to the well-being and safety of the family members. Research from many sources, including </a:t>
                      </a:r>
                      <a:r>
                        <a:rPr lang="en-US" sz="1100" b="1" i="0" u="none" strike="noStrike" cap="none" spc="0" noProof="0" dirty="0">
                          <a:solidFill>
                            <a:schemeClr val="tx2"/>
                          </a:solidFill>
                        </a:rPr>
                        <a:t>Evans and Feder (2015),</a:t>
                      </a:r>
                      <a:r>
                        <a:rPr lang="en-US" sz="1100" b="1" i="0" u="none" strike="noStrike" cap="none" spc="0" noProof="0" dirty="0">
                          <a:solidFill>
                            <a:schemeClr val="tx2"/>
                          </a:solidFill>
                          <a:latin typeface="Century Schoolbook"/>
                        </a:rPr>
                        <a:t> has shown that access to support services can help victims escape abusive situations and start the process of healing and rebuilding their lives.</a:t>
                      </a:r>
                      <a:endParaRPr lang="en-US" sz="1100" b="1" cap="none" spc="0">
                        <a:solidFill>
                          <a:schemeClr val="tx2"/>
                        </a:solidFill>
                      </a:endParaRPr>
                    </a:p>
                  </a:txBody>
                  <a:tcPr marL="92963" marR="71510" marT="71510" marB="71510">
                    <a:lnL w="19050" cap="flat" cmpd="sng" algn="ctr">
                      <a:solidFill>
                        <a:schemeClr val="tx1"/>
                      </a:solidFill>
                      <a:prstDash val="solid"/>
                    </a:lnL>
                    <a:lnR w="19050" cap="flat" cmpd="sng" algn="ctr">
                      <a:solidFill>
                        <a:schemeClr val="tx1"/>
                      </a:solidFill>
                      <a:prstDash val="solid"/>
                    </a:lnR>
                    <a:lnT w="38100" cmpd="sng">
                      <a:noFill/>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1574928103"/>
                  </a:ext>
                </a:extLst>
              </a:tr>
              <a:tr h="873769">
                <a:tc>
                  <a:txBody>
                    <a:bodyPr/>
                    <a:lstStyle/>
                    <a:p>
                      <a:pPr lvl="0">
                        <a:buNone/>
                      </a:pPr>
                      <a:r>
                        <a:rPr lang="en-US" sz="1100" b="1" i="0" u="none" strike="noStrike" cap="none" spc="0" noProof="0" dirty="0">
                          <a:solidFill>
                            <a:schemeClr val="tx2"/>
                          </a:solidFill>
                          <a:latin typeface="Century Schoolbook"/>
                        </a:rPr>
                        <a:t>Re-housing Assistance: Assess the family's housing needs and provide assistance in finding safe and affordable housing options. This may involve working with housing authorities, social services, and non-profit organizations specializing in housing support. </a:t>
                      </a:r>
                      <a:endParaRPr lang="en-US" sz="1100" b="1" cap="none" spc="0">
                        <a:solidFill>
                          <a:schemeClr val="tx2"/>
                        </a:solidFill>
                      </a:endParaRPr>
                    </a:p>
                  </a:txBody>
                  <a:tcPr marL="92963" marR="71510" marT="71510" marB="71510">
                    <a:lnL w="19050" cap="flat" cmpd="sng" algn="ctr">
                      <a:solidFill>
                        <a:schemeClr val="tx1"/>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tc>
                  <a:txBody>
                    <a:bodyPr/>
                    <a:lstStyle/>
                    <a:p>
                      <a:pPr lvl="0">
                        <a:buNone/>
                      </a:pPr>
                      <a:r>
                        <a:rPr lang="en-US" sz="1100" b="1" i="0" u="none" strike="noStrike" cap="none" spc="0" noProof="0" dirty="0">
                          <a:solidFill>
                            <a:schemeClr val="tx2"/>
                          </a:solidFill>
                          <a:latin typeface="Century Schoolbook"/>
                        </a:rPr>
                        <a:t>Rationale: Ensuring the family has a secure and suitable housing environment is crucial for their overall well-being and safety. According to research by </a:t>
                      </a:r>
                      <a:r>
                        <a:rPr lang="en-US" sz="1100" b="1" i="0" u="none" strike="noStrike" cap="none" spc="0" noProof="0" dirty="0">
                          <a:solidFill>
                            <a:schemeClr val="tx2"/>
                          </a:solidFill>
                        </a:rPr>
                        <a:t>Rolfe et al. (2020), s</a:t>
                      </a:r>
                      <a:r>
                        <a:rPr lang="en-US" sz="1100" b="1" i="0" u="none" strike="noStrike" cap="none" spc="0" noProof="0" dirty="0">
                          <a:solidFill>
                            <a:schemeClr val="tx2"/>
                          </a:solidFill>
                          <a:latin typeface="Century Schoolbook"/>
                        </a:rPr>
                        <a:t>table housing has been linked to better physical and mental health outcomes, improved educational opportunities for children, and reduced risk of further violence</a:t>
                      </a:r>
                      <a:endParaRPr lang="en-US" sz="1100" b="1" cap="none" spc="0">
                        <a:solidFill>
                          <a:schemeClr val="tx2"/>
                        </a:solidFill>
                      </a:endParaRPr>
                    </a:p>
                  </a:txBody>
                  <a:tcPr marL="92963" marR="71510" marT="71510" marB="71510">
                    <a:lnL w="19050" cap="flat" cmpd="sng" algn="ctr">
                      <a:solidFill>
                        <a:schemeClr val="tx1"/>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extLst>
                  <a:ext uri="{0D108BD9-81ED-4DB2-BD59-A6C34878D82A}">
                    <a16:rowId xmlns:a16="http://schemas.microsoft.com/office/drawing/2014/main" val="2597040691"/>
                  </a:ext>
                </a:extLst>
              </a:tr>
              <a:tr h="1047756">
                <a:tc>
                  <a:txBody>
                    <a:bodyPr/>
                    <a:lstStyle/>
                    <a:p>
                      <a:pPr lvl="0">
                        <a:buNone/>
                      </a:pPr>
                      <a:r>
                        <a:rPr lang="en-US" sz="1100" b="1" i="0" u="none" strike="noStrike" cap="none" spc="0" noProof="0" dirty="0">
                          <a:solidFill>
                            <a:schemeClr val="tx2"/>
                          </a:solidFill>
                          <a:latin typeface="Century Schoolbook"/>
                        </a:rPr>
                        <a:t>Financial Support and Budgeting: Assist the family in accessing financial resources and benefits they may be eligible for, such as income support, housing subsidies, and child benefits. Provide guidance on budgeting and financial management to help them achieve greater stability. </a:t>
                      </a:r>
                      <a:endParaRPr lang="en-US" sz="1100" b="1" cap="none" spc="0">
                        <a:solidFill>
                          <a:schemeClr val="tx2"/>
                        </a:solidFill>
                      </a:endParaRPr>
                    </a:p>
                  </a:txBody>
                  <a:tcPr marL="92963" marR="71510" marT="71510" marB="71510">
                    <a:lnL w="19050" cap="flat" cmpd="sng" algn="ctr">
                      <a:solidFill>
                        <a:schemeClr val="tx1"/>
                      </a:solidFill>
                      <a:prstDash val="solid"/>
                    </a:lnL>
                    <a:lnR w="19050" cap="flat" cmpd="sng" algn="ctr">
                      <a:solidFill>
                        <a:schemeClr val="tx1"/>
                      </a:solidFill>
                      <a:prstDash val="solid"/>
                    </a:lnR>
                    <a:lnT w="12700" cmpd="sng">
                      <a:noFill/>
                      <a:prstDash val="solid"/>
                    </a:lnT>
                    <a:lnB w="6350" cap="flat" cmpd="sng" algn="ctr">
                      <a:solidFill>
                        <a:schemeClr val="tx1">
                          <a:lumMod val="50000"/>
                          <a:lumOff val="50000"/>
                        </a:schemeClr>
                      </a:solidFill>
                      <a:prstDash val="solid"/>
                    </a:lnB>
                    <a:noFill/>
                  </a:tcPr>
                </a:tc>
                <a:tc>
                  <a:txBody>
                    <a:bodyPr/>
                    <a:lstStyle/>
                    <a:p>
                      <a:pPr lvl="0">
                        <a:buNone/>
                      </a:pPr>
                      <a:r>
                        <a:rPr lang="en-US" sz="1100" b="1" i="0" u="none" strike="noStrike" cap="none" spc="0" noProof="0" dirty="0">
                          <a:solidFill>
                            <a:schemeClr val="tx2"/>
                          </a:solidFill>
                          <a:latin typeface="Century Schoolbook"/>
                        </a:rPr>
                        <a:t>Rationale: Financial difficulties can exacerbate the challenges faced by the family. Adequate financial support can alleviate their financial strain and reduce the risk of homelessness. Teaching budgeting skills can empower the family to manage their finances effectively and improve their long-term financial security, according to </a:t>
                      </a:r>
                      <a:r>
                        <a:rPr lang="en-US" sz="1100" b="1" i="0" u="none" strike="noStrike" cap="none" spc="0" noProof="0" dirty="0">
                          <a:solidFill>
                            <a:schemeClr val="tx2"/>
                          </a:solidFill>
                        </a:rPr>
                        <a:t>Adams et al. (2012).</a:t>
                      </a:r>
                      <a:endParaRPr lang="en-US" sz="1100" b="1" cap="none" spc="0">
                        <a:solidFill>
                          <a:schemeClr val="tx2"/>
                        </a:solidFill>
                      </a:endParaRPr>
                    </a:p>
                  </a:txBody>
                  <a:tcPr marL="92963" marR="71510" marT="71510" marB="71510">
                    <a:lnL w="19050" cap="flat" cmpd="sng" algn="ctr">
                      <a:solidFill>
                        <a:schemeClr val="tx1"/>
                      </a:solidFill>
                      <a:prstDash val="solid"/>
                    </a:lnL>
                    <a:lnR w="19050" cap="flat" cmpd="sng" algn="ctr">
                      <a:solidFill>
                        <a:schemeClr val="tx1"/>
                      </a:solidFill>
                      <a:prstDash val="solid"/>
                    </a:lnR>
                    <a:lnT w="12700" cmpd="sng">
                      <a:no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4135640060"/>
                  </a:ext>
                </a:extLst>
              </a:tr>
              <a:tr h="873769">
                <a:tc>
                  <a:txBody>
                    <a:bodyPr/>
                    <a:lstStyle/>
                    <a:p>
                      <a:pPr lvl="0">
                        <a:buNone/>
                      </a:pPr>
                      <a:r>
                        <a:rPr lang="en-US" sz="1100" b="1" i="0" u="none" strike="noStrike" cap="none" spc="0" noProof="0" dirty="0">
                          <a:solidFill>
                            <a:schemeClr val="tx2"/>
                          </a:solidFill>
                          <a:latin typeface="Century Schoolbook"/>
                        </a:rPr>
                        <a:t>Disability Support: Identify and connect the family with local disability support services and organizations that can provide assistance and resources specifically tailored to the needs of the youngest son with a disability. </a:t>
                      </a:r>
                      <a:endParaRPr lang="en-US" sz="1100" b="1" cap="none" spc="0">
                        <a:solidFill>
                          <a:schemeClr val="tx2"/>
                        </a:solidFill>
                      </a:endParaRPr>
                    </a:p>
                  </a:txBody>
                  <a:tcPr marL="92963" marR="71510" marT="71510" marB="71510">
                    <a:lnL w="19050" cap="flat" cmpd="sng" algn="ctr">
                      <a:solidFill>
                        <a:schemeClr val="tx1"/>
                      </a:solidFill>
                      <a:prstDash val="solid"/>
                    </a:lnL>
                    <a:lnR w="19050" cap="flat" cmpd="sng" algn="ctr">
                      <a:solidFill>
                        <a:schemeClr val="tx1"/>
                      </a:solid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tc>
                  <a:txBody>
                    <a:bodyPr/>
                    <a:lstStyle/>
                    <a:p>
                      <a:pPr lvl="0">
                        <a:buNone/>
                      </a:pPr>
                      <a:r>
                        <a:rPr lang="en-US" sz="1100" b="1" i="0" u="none" strike="noStrike" cap="none" spc="0" noProof="0" dirty="0">
                          <a:solidFill>
                            <a:schemeClr val="tx2"/>
                          </a:solidFill>
                          <a:latin typeface="Century Schoolbook"/>
                        </a:rPr>
                        <a:t>Rationale: According to </a:t>
                      </a:r>
                      <a:r>
                        <a:rPr lang="en-US" sz="1100" b="1" i="0" u="none" strike="noStrike" cap="none" spc="0" noProof="0" dirty="0">
                          <a:solidFill>
                            <a:schemeClr val="tx2"/>
                          </a:solidFill>
                        </a:rPr>
                        <a:t>Sileo and Mary Anne Prater (2012), c</a:t>
                      </a:r>
                      <a:r>
                        <a:rPr lang="en-US" sz="1100" b="1" i="0" u="none" strike="noStrike" cap="none" spc="0" noProof="0" dirty="0">
                          <a:solidFill>
                            <a:schemeClr val="tx2"/>
                          </a:solidFill>
                          <a:latin typeface="Century Schoolbook"/>
                        </a:rPr>
                        <a:t>hildren with disabilities often require additional support to thrive and reach their full potential. Access to specialized services, therapies, and educational support can help the youngest son develop his abilities and improve his quality of life.</a:t>
                      </a:r>
                      <a:endParaRPr lang="en-US" sz="1100" b="1" cap="none" spc="0">
                        <a:solidFill>
                          <a:schemeClr val="tx2"/>
                        </a:solidFill>
                      </a:endParaRPr>
                    </a:p>
                  </a:txBody>
                  <a:tcPr marL="92963" marR="71510" marT="71510" marB="71510">
                    <a:lnL w="19050" cap="flat" cmpd="sng" algn="ctr">
                      <a:solidFill>
                        <a:schemeClr val="tx1"/>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extLst>
                  <a:ext uri="{0D108BD9-81ED-4DB2-BD59-A6C34878D82A}">
                    <a16:rowId xmlns:a16="http://schemas.microsoft.com/office/drawing/2014/main" val="2554141425"/>
                  </a:ext>
                </a:extLst>
              </a:tr>
            </a:tbl>
          </a:graphicData>
        </a:graphic>
      </p:graphicFrame>
    </p:spTree>
    <p:extLst>
      <p:ext uri="{BB962C8B-B14F-4D97-AF65-F5344CB8AC3E}">
        <p14:creationId xmlns:p14="http://schemas.microsoft.com/office/powerpoint/2010/main" val="296840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a:extLst>
              <a:ext uri="{FF2B5EF4-FFF2-40B4-BE49-F238E27FC236}">
                <a16:creationId xmlns:a16="http://schemas.microsoft.com/office/drawing/2014/main" id="{362810D9-2C5A-477D-949C-C19189547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Lock with a love heart">
            <a:extLst>
              <a:ext uri="{FF2B5EF4-FFF2-40B4-BE49-F238E27FC236}">
                <a16:creationId xmlns:a16="http://schemas.microsoft.com/office/drawing/2014/main" id="{E83D679E-FAE1-9D0E-51A6-4C265CFBE235}"/>
              </a:ext>
            </a:extLst>
          </p:cNvPr>
          <p:cNvPicPr>
            <a:picLocks noChangeAspect="1"/>
          </p:cNvPicPr>
          <p:nvPr/>
        </p:nvPicPr>
        <p:blipFill rotWithShape="1">
          <a:blip r:embed="rId2">
            <a:alphaModFix amt="55000"/>
          </a:blip>
          <a:srcRect/>
          <a:stretch/>
        </p:blipFill>
        <p:spPr>
          <a:xfrm>
            <a:off x="20" y="-9107"/>
            <a:ext cx="12191980" cy="6858000"/>
          </a:xfrm>
          <a:prstGeom prst="rect">
            <a:avLst/>
          </a:prstGeom>
        </p:spPr>
      </p:pic>
      <p:sp>
        <p:nvSpPr>
          <p:cNvPr id="2" name="Title 1">
            <a:extLst>
              <a:ext uri="{FF2B5EF4-FFF2-40B4-BE49-F238E27FC236}">
                <a16:creationId xmlns:a16="http://schemas.microsoft.com/office/drawing/2014/main" id="{A3925030-72F9-4914-5A07-6B2BB02FAEE3}"/>
              </a:ext>
            </a:extLst>
          </p:cNvPr>
          <p:cNvSpPr>
            <a:spLocks noGrp="1"/>
          </p:cNvSpPr>
          <p:nvPr>
            <p:ph type="title"/>
          </p:nvPr>
        </p:nvSpPr>
        <p:spPr>
          <a:xfrm>
            <a:off x="686834" y="591344"/>
            <a:ext cx="3200400" cy="5585619"/>
          </a:xfrm>
        </p:spPr>
        <p:txBody>
          <a:bodyPr>
            <a:normAutofit/>
          </a:bodyPr>
          <a:lstStyle/>
          <a:p>
            <a:r>
              <a:rPr lang="en-US">
                <a:solidFill>
                  <a:srgbClr val="FFFFFF"/>
                </a:solidFill>
                <a:ea typeface="+mj-lt"/>
                <a:cs typeface="+mj-lt"/>
              </a:rPr>
              <a:t>Policies in Relation to the Case Study</a:t>
            </a:r>
            <a:endParaRPr lang="en-US">
              <a:solidFill>
                <a:srgbClr val="FFFFFF"/>
              </a:solidFill>
            </a:endParaRPr>
          </a:p>
        </p:txBody>
      </p:sp>
      <p:sp>
        <p:nvSpPr>
          <p:cNvPr id="29" name="Arc 2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8573496-101E-E0BD-BC5C-F4B6DF035398}"/>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1400" b="1" dirty="0">
                <a:solidFill>
                  <a:schemeClr val="bg1"/>
                </a:solidFill>
                <a:latin typeface="Arial"/>
                <a:ea typeface="+mn-lt"/>
                <a:cs typeface="+mn-lt"/>
              </a:rPr>
              <a:t>Human Rights and the Human Rights Act 1998: The Human Rights Act 1998 is a key policy in the UK that incorporates the European Convention on Human Rights into domestic law (Equality and Human Rights Commission, 2018). It protects the rights and freedoms of individuals, including the family in this case study. Relevant rights under the Act include the right to life, freedom from torture and inhuman or degrading treatment, the right to respect for private and family life, and the right to adequate housing. These rights should be upheld and promoted by all relevant agencies and professionals involved in supporting the family.</a:t>
            </a:r>
            <a:endParaRPr lang="en-US" sz="1400" b="1">
              <a:solidFill>
                <a:schemeClr val="bg1"/>
              </a:solidFill>
              <a:latin typeface="Arial"/>
              <a:cs typeface="Arial"/>
            </a:endParaRPr>
          </a:p>
          <a:p>
            <a:r>
              <a:rPr lang="en-US" sz="1400" b="1" dirty="0">
                <a:solidFill>
                  <a:srgbClr val="FFFFFF"/>
                </a:solidFill>
                <a:latin typeface="Arial"/>
                <a:ea typeface="+mn-lt"/>
                <a:cs typeface="+mn-lt"/>
              </a:rPr>
              <a:t>Advocacy: In the UK, advocacy services play a crucial role in supporting individuals and families in need. The Care Act 2014 and Children Act 1989 (as amended by the Children and Families Act 2014) emphasize the importance of independent advocacy. Advocacy services, such as independent domestic violence advocates (IDVAs) and children's advocates, should be provided to the family to ensure their rights are respected, their voices are heard, and they receive appropriate support and guidance.</a:t>
            </a:r>
            <a:endParaRPr lang="en-US" sz="1400" b="1" dirty="0">
              <a:solidFill>
                <a:srgbClr val="FFFFFF"/>
              </a:solidFill>
              <a:latin typeface="Arial"/>
              <a:cs typeface="Arial"/>
            </a:endParaRPr>
          </a:p>
          <a:p>
            <a:r>
              <a:rPr lang="en-US" sz="1400" b="1" dirty="0">
                <a:solidFill>
                  <a:schemeClr val="bg1"/>
                </a:solidFill>
                <a:latin typeface="Arial"/>
                <a:ea typeface="+mn-lt"/>
                <a:cs typeface="+mn-lt"/>
              </a:rPr>
              <a:t>United Nations Convention on the Rights of the Child (UNCRC): The UNCRC has been ratified by the UK and holds legal significance. It outlines the rights of children and provides guidance for policies and practices to protect and promote these rights. UK policies, such as the Children Act 1989, should align with the principles and provisions of the UNCRC, ensuring that the family's children have their rights upheld, including the right to protection from violence, access to education, and an adequate standard of living, according to (Save the Children, 2022)</a:t>
            </a:r>
            <a:endParaRPr lang="en-US" sz="1400" b="1">
              <a:solidFill>
                <a:schemeClr val="bg1"/>
              </a:solidFill>
              <a:latin typeface="Arial"/>
              <a:cs typeface="Arial"/>
            </a:endParaRPr>
          </a:p>
          <a:p>
            <a:endParaRPr lang="en-US" sz="1400">
              <a:solidFill>
                <a:srgbClr val="FFFFFF"/>
              </a:solidFill>
            </a:endParaRPr>
          </a:p>
        </p:txBody>
      </p:sp>
      <p:sp>
        <p:nvSpPr>
          <p:cNvPr id="4" name="Footer Placeholder 3">
            <a:extLst>
              <a:ext uri="{FF2B5EF4-FFF2-40B4-BE49-F238E27FC236}">
                <a16:creationId xmlns:a16="http://schemas.microsoft.com/office/drawing/2014/main" id="{B79EE2A6-0A62-8049-8C50-D1283A8BD794}"/>
              </a:ext>
            </a:extLst>
          </p:cNvPr>
          <p:cNvSpPr>
            <a:spLocks noGrp="1"/>
          </p:cNvSpPr>
          <p:nvPr>
            <p:ph type="ftr" sz="quarter" idx="11"/>
          </p:nvPr>
        </p:nvSpPr>
        <p:spPr>
          <a:xfrm>
            <a:off x="4447308" y="6356350"/>
            <a:ext cx="4842466" cy="365125"/>
          </a:xfrm>
        </p:spPr>
        <p:txBody>
          <a:bodyPr>
            <a:normAutofit/>
          </a:bodyPr>
          <a:lstStyle/>
          <a:p>
            <a:pPr algn="ctr">
              <a:spcAft>
                <a:spcPts val="600"/>
              </a:spcAft>
            </a:pPr>
            <a:r>
              <a:rPr lang="en-US">
                <a:solidFill>
                  <a:srgbClr val="FFFFFF"/>
                </a:solidFill>
              </a:rPr>
              <a:t>Children, Young People and Families</a:t>
            </a:r>
          </a:p>
        </p:txBody>
      </p:sp>
      <p:sp>
        <p:nvSpPr>
          <p:cNvPr id="5" name="Slide Number Placeholder 4">
            <a:extLst>
              <a:ext uri="{FF2B5EF4-FFF2-40B4-BE49-F238E27FC236}">
                <a16:creationId xmlns:a16="http://schemas.microsoft.com/office/drawing/2014/main" id="{8FE53967-A7D5-EB44-09F1-101D2ECE520C}"/>
              </a:ext>
            </a:extLst>
          </p:cNvPr>
          <p:cNvSpPr>
            <a:spLocks noGrp="1"/>
          </p:cNvSpPr>
          <p:nvPr>
            <p:ph type="sldNum" sz="quarter" idx="12"/>
          </p:nvPr>
        </p:nvSpPr>
        <p:spPr>
          <a:xfrm>
            <a:off x="9819860" y="6356350"/>
            <a:ext cx="1533939" cy="365125"/>
          </a:xfrm>
        </p:spPr>
        <p:txBody>
          <a:bodyPr>
            <a:normAutofit/>
          </a:bodyPr>
          <a:lstStyle/>
          <a:p>
            <a:pPr algn="r">
              <a:spcAft>
                <a:spcPts val="600"/>
              </a:spcAft>
            </a:pPr>
            <a:fld id="{484FD59D-33F1-4A76-843D-E67207CAFE54}" type="slidenum">
              <a:rPr lang="en-US">
                <a:solidFill>
                  <a:srgbClr val="FFFFFF"/>
                </a:solidFill>
              </a:rPr>
              <a:pPr algn="r">
                <a:spcAft>
                  <a:spcPts val="600"/>
                </a:spcAft>
              </a:pPr>
              <a:t>8</a:t>
            </a:fld>
            <a:endParaRPr lang="en-US">
              <a:solidFill>
                <a:srgbClr val="FFFFFF"/>
              </a:solidFill>
            </a:endParaRPr>
          </a:p>
        </p:txBody>
      </p:sp>
    </p:spTree>
    <p:extLst>
      <p:ext uri="{BB962C8B-B14F-4D97-AF65-F5344CB8AC3E}">
        <p14:creationId xmlns:p14="http://schemas.microsoft.com/office/powerpoint/2010/main" val="2260729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B2CE65A-E646-A6CE-614B-27B3AFC85F17}"/>
              </a:ext>
            </a:extLst>
          </p:cNvPr>
          <p:cNvSpPr>
            <a:spLocks noGrp="1"/>
          </p:cNvSpPr>
          <p:nvPr>
            <p:ph type="title"/>
          </p:nvPr>
        </p:nvSpPr>
        <p:spPr>
          <a:xfrm>
            <a:off x="823823" y="-296234"/>
            <a:ext cx="10515600" cy="1325563"/>
          </a:xfrm>
        </p:spPr>
        <p:txBody>
          <a:bodyPr>
            <a:normAutofit/>
          </a:bodyPr>
          <a:lstStyle/>
          <a:p>
            <a:r>
              <a:rPr lang="en-US" b="1" dirty="0">
                <a:solidFill>
                  <a:schemeClr val="tx2"/>
                </a:solidFill>
                <a:latin typeface="Arial"/>
                <a:cs typeface="Arial"/>
              </a:rPr>
              <a:t>Policies relating to the Case Study</a:t>
            </a:r>
          </a:p>
        </p:txBody>
      </p:sp>
      <p:sp>
        <p:nvSpPr>
          <p:cNvPr id="31" name="Arc 3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F4A30F3-F96F-FD7B-5D1E-9746F76BC0A1}"/>
              </a:ext>
            </a:extLst>
          </p:cNvPr>
          <p:cNvSpPr>
            <a:spLocks noGrp="1"/>
          </p:cNvSpPr>
          <p:nvPr>
            <p:ph idx="1"/>
          </p:nvPr>
        </p:nvSpPr>
        <p:spPr>
          <a:xfrm>
            <a:off x="823823" y="1250530"/>
            <a:ext cx="10515600" cy="4351338"/>
          </a:xfrm>
        </p:spPr>
        <p:txBody>
          <a:bodyPr vert="horz" lIns="91440" tIns="45720" rIns="91440" bIns="45720" rtlCol="0" anchor="t">
            <a:noAutofit/>
          </a:bodyPr>
          <a:lstStyle/>
          <a:p>
            <a:r>
              <a:rPr lang="en-US" sz="1600" b="1" dirty="0">
                <a:solidFill>
                  <a:schemeClr val="tx2"/>
                </a:solidFill>
                <a:latin typeface="Arial"/>
                <a:ea typeface="+mn-lt"/>
                <a:cs typeface="+mn-lt"/>
              </a:rPr>
              <a:t>Discussions and Supervision for Safeguarding Children: In the UK, safeguarding children is a priority, and policies and procedures are in place to protect vulnerable children from harm. The Working Together to Safeguard Children (leeds.gov.uk, 2021), guidance sets out the framework for interagency cooperation and emphasizes regular discussions, information sharing, and supervision to safeguard children effectively. Professionals involved in the family's support, such as social workers, educators, and healthcare professionals, should engage in regular discussions and supervision to assess risks, plan interventions, and ensure coordinated support.</a:t>
            </a:r>
            <a:endParaRPr lang="en-US" sz="1600" b="1" dirty="0">
              <a:solidFill>
                <a:schemeClr val="tx2"/>
              </a:solidFill>
              <a:latin typeface="Arial"/>
              <a:cs typeface="Arial"/>
            </a:endParaRPr>
          </a:p>
          <a:p>
            <a:r>
              <a:rPr lang="en-US" sz="1600" b="1" dirty="0">
                <a:solidFill>
                  <a:schemeClr val="tx2"/>
                </a:solidFill>
                <a:latin typeface="Arial"/>
                <a:ea typeface="+mn-lt"/>
                <a:cs typeface="+mn-lt"/>
              </a:rPr>
              <a:t>Childhood Trauma and the Impact of Parenting Behavior and Capacity: Recognizing the impact of childhood trauma on children's well-being and development is crucial in UK policy and practice. The Trauma-Informed Care (Center for Health Care Strategies, 2021) approach is increasingly adopted, and policies should prioritize trauma-informed support for children and families. Additionally, policies related to parenting behavior and capacity should reflect the importance of providing specialized assistance to parents who have experienced trauma, ensuring they have access to appropriate support services and interventions.</a:t>
            </a:r>
            <a:endParaRPr lang="en-US" sz="1600" b="1" dirty="0">
              <a:solidFill>
                <a:schemeClr val="tx2"/>
              </a:solidFill>
              <a:latin typeface="Arial"/>
              <a:cs typeface="Arial"/>
            </a:endParaRPr>
          </a:p>
          <a:p>
            <a:r>
              <a:rPr lang="en-US" sz="1600" b="1" dirty="0">
                <a:solidFill>
                  <a:schemeClr val="tx2"/>
                </a:solidFill>
                <a:latin typeface="Arial"/>
                <a:ea typeface="+mn-lt"/>
                <a:cs typeface="+mn-lt"/>
              </a:rPr>
              <a:t>Zero Tolerance Policies: In the UK, there are specific policies and legislation in place to protect vulnerable individuals, including children, young people, adults, and health professionals, from abuse and mistreatment. Safeguarding policies and procedures, such as those outlined in the Care Act 2014 and the Safeguarding Vulnerable Groups Act 2006, promote a zero tolerance approach to abuse. These policies emphasize reporting mechanisms, investigations, and disciplinary actions to ensure the safety and protection of vulnerable individuals, according to (Scie, 2020).</a:t>
            </a:r>
            <a:endParaRPr lang="en-US" sz="1600" b="1">
              <a:solidFill>
                <a:schemeClr val="tx2"/>
              </a:solidFill>
              <a:latin typeface="Arial"/>
              <a:cs typeface="Arial"/>
            </a:endParaRPr>
          </a:p>
          <a:p>
            <a:endParaRPr lang="en-US" sz="1600" b="1" dirty="0">
              <a:solidFill>
                <a:schemeClr val="tx2"/>
              </a:solidFill>
              <a:latin typeface="Arial"/>
              <a:cs typeface="Arial"/>
            </a:endParaRPr>
          </a:p>
          <a:p>
            <a:endParaRPr lang="en-US" sz="1700">
              <a:solidFill>
                <a:srgbClr val="1D5253"/>
              </a:solidFill>
              <a:latin typeface="Century Schoolbook" panose="02040604050505020304"/>
              <a:cs typeface="Arial"/>
            </a:endParaRPr>
          </a:p>
        </p:txBody>
      </p:sp>
      <p:sp>
        <p:nvSpPr>
          <p:cNvPr id="4" name="Footer Placeholder 3">
            <a:extLst>
              <a:ext uri="{FF2B5EF4-FFF2-40B4-BE49-F238E27FC236}">
                <a16:creationId xmlns:a16="http://schemas.microsoft.com/office/drawing/2014/main" id="{59C474FD-287A-F197-E1C9-64E6C1E35B8B}"/>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dirty="0">
                <a:solidFill>
                  <a:schemeClr val="tx2"/>
                </a:solidFill>
              </a:rPr>
              <a:t>Children, Young People and Families</a:t>
            </a:r>
          </a:p>
        </p:txBody>
      </p:sp>
      <p:sp>
        <p:nvSpPr>
          <p:cNvPr id="5" name="Slide Number Placeholder 4">
            <a:extLst>
              <a:ext uri="{FF2B5EF4-FFF2-40B4-BE49-F238E27FC236}">
                <a16:creationId xmlns:a16="http://schemas.microsoft.com/office/drawing/2014/main" id="{698369E9-60DD-9568-A7EC-910DAB54985E}"/>
              </a:ext>
            </a:extLst>
          </p:cNvPr>
          <p:cNvSpPr>
            <a:spLocks noGrp="1"/>
          </p:cNvSpPr>
          <p:nvPr>
            <p:ph type="sldNum" sz="quarter" idx="12"/>
          </p:nvPr>
        </p:nvSpPr>
        <p:spPr>
          <a:xfrm>
            <a:off x="8610600" y="6356350"/>
            <a:ext cx="2743200" cy="365125"/>
          </a:xfrm>
        </p:spPr>
        <p:txBody>
          <a:bodyPr>
            <a:normAutofit/>
          </a:bodyPr>
          <a:lstStyle/>
          <a:p>
            <a:pPr>
              <a:spcAft>
                <a:spcPts val="600"/>
              </a:spcAft>
            </a:pPr>
            <a:fld id="{484FD59D-33F1-4A76-843D-E67207CAFE54}" type="slidenum">
              <a:rPr lang="en-US"/>
              <a:pPr>
                <a:spcAft>
                  <a:spcPts val="600"/>
                </a:spcAft>
              </a:pPr>
              <a:t>9</a:t>
            </a:fld>
            <a:endParaRPr lang="en-US"/>
          </a:p>
        </p:txBody>
      </p:sp>
    </p:spTree>
    <p:extLst>
      <p:ext uri="{BB962C8B-B14F-4D97-AF65-F5344CB8AC3E}">
        <p14:creationId xmlns:p14="http://schemas.microsoft.com/office/powerpoint/2010/main" val="3299947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D7550C-4D9E-0E9D-1CE2-ED1A9A5D36CD}"/>
              </a:ext>
            </a:extLst>
          </p:cNvPr>
          <p:cNvSpPr>
            <a:spLocks noGrp="1"/>
          </p:cNvSpPr>
          <p:nvPr>
            <p:ph type="title"/>
          </p:nvPr>
        </p:nvSpPr>
        <p:spPr>
          <a:xfrm>
            <a:off x="572493" y="-221536"/>
            <a:ext cx="11018520" cy="1434415"/>
          </a:xfrm>
        </p:spPr>
        <p:txBody>
          <a:bodyPr anchor="b">
            <a:normAutofit/>
          </a:bodyPr>
          <a:lstStyle/>
          <a:p>
            <a:r>
              <a:rPr lang="en-US" sz="3600" b="1" dirty="0">
                <a:solidFill>
                  <a:schemeClr val="tx2"/>
                </a:solidFill>
                <a:latin typeface="Arial"/>
                <a:cs typeface="Arial"/>
              </a:rPr>
              <a:t>Importance of Multi-Agency Approach</a:t>
            </a:r>
          </a:p>
        </p:txBody>
      </p:sp>
      <p:sp>
        <p:nvSpPr>
          <p:cNvPr id="4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ontent Placeholder 2">
            <a:extLst>
              <a:ext uri="{FF2B5EF4-FFF2-40B4-BE49-F238E27FC236}">
                <a16:creationId xmlns:a16="http://schemas.microsoft.com/office/drawing/2014/main" id="{30CA506C-774E-F1E2-F7A2-5E6E38B63F5A}"/>
              </a:ext>
            </a:extLst>
          </p:cNvPr>
          <p:cNvSpPr>
            <a:spLocks noGrp="1"/>
          </p:cNvSpPr>
          <p:nvPr>
            <p:ph idx="1"/>
          </p:nvPr>
        </p:nvSpPr>
        <p:spPr>
          <a:xfrm>
            <a:off x="572493" y="1798146"/>
            <a:ext cx="6713552" cy="4119172"/>
          </a:xfrm>
        </p:spPr>
        <p:txBody>
          <a:bodyPr vert="horz" lIns="91440" tIns="45720" rIns="91440" bIns="45720" rtlCol="0" anchor="t">
            <a:noAutofit/>
          </a:bodyPr>
          <a:lstStyle/>
          <a:p>
            <a:r>
              <a:rPr lang="en-US" sz="1400" b="1" dirty="0">
                <a:solidFill>
                  <a:schemeClr val="tx2"/>
                </a:solidFill>
                <a:latin typeface="Arial"/>
                <a:ea typeface="+mn-lt"/>
                <a:cs typeface="+mn-lt"/>
              </a:rPr>
              <a:t>Holistic Support: Different agencies bring their expertise and resources to address the various needs of the family comprehensively. According to Cleaver et al. (2019), collaboration allows for a coordinated response that considers all aspects of their situation, facilitating a more holistic support approach.</a:t>
            </a:r>
            <a:endParaRPr lang="en-US" sz="1400" b="1">
              <a:solidFill>
                <a:schemeClr val="tx2"/>
              </a:solidFill>
              <a:latin typeface="Arial"/>
              <a:cs typeface="Arial"/>
            </a:endParaRPr>
          </a:p>
          <a:p>
            <a:r>
              <a:rPr lang="en-US" sz="1400" b="1" dirty="0">
                <a:solidFill>
                  <a:schemeClr val="tx2"/>
                </a:solidFill>
                <a:latin typeface="Arial"/>
                <a:ea typeface="+mn-lt"/>
                <a:cs typeface="+mn-lt"/>
              </a:rPr>
              <a:t>Sharing of Information: A multiagency approach enables the sharing of relevant information among professionals, which leads to a better understanding of the family's circumstances. It promotes a comprehensive assessment and avoids duplication of efforts, ensuring efficient service delivery.</a:t>
            </a:r>
            <a:endParaRPr lang="en-US" sz="1400" b="1">
              <a:solidFill>
                <a:schemeClr val="tx2"/>
              </a:solidFill>
              <a:latin typeface="Arial"/>
              <a:cs typeface="Arial"/>
            </a:endParaRPr>
          </a:p>
          <a:p>
            <a:r>
              <a:rPr lang="en-US" sz="1400" b="1" dirty="0">
                <a:solidFill>
                  <a:schemeClr val="tx2"/>
                </a:solidFill>
                <a:latin typeface="Arial"/>
                <a:ea typeface="+mn-lt"/>
                <a:cs typeface="+mn-lt"/>
              </a:rPr>
              <a:t>Coordinated Interventions: By working together, agencies can develop a coordinated plan of action, avoiding fragmented and disjointed interventions. This ensures that the family receives consistent and integrated support, enhancing the effectiveness of the interventions, according Sloper (2004</a:t>
            </a:r>
            <a:r>
              <a:rPr lang="en-US" sz="1400" b="1" dirty="0">
                <a:solidFill>
                  <a:schemeClr val="tx2"/>
                </a:solidFill>
                <a:ea typeface="+mn-lt"/>
                <a:cs typeface="+mn-lt"/>
              </a:rPr>
              <a:t>)</a:t>
            </a:r>
            <a:r>
              <a:rPr lang="en-US" sz="1400" b="1" dirty="0">
                <a:solidFill>
                  <a:schemeClr val="tx2"/>
                </a:solidFill>
                <a:latin typeface="Arial"/>
                <a:ea typeface="+mn-lt"/>
                <a:cs typeface="+mn-lt"/>
              </a:rPr>
              <a:t>.</a:t>
            </a:r>
            <a:endParaRPr lang="en-US" sz="1400" b="1">
              <a:solidFill>
                <a:schemeClr val="tx2"/>
              </a:solidFill>
              <a:latin typeface="Arial"/>
              <a:cs typeface="Arial"/>
            </a:endParaRPr>
          </a:p>
          <a:p>
            <a:r>
              <a:rPr lang="en-US" sz="1400" b="1" dirty="0">
                <a:solidFill>
                  <a:schemeClr val="tx2"/>
                </a:solidFill>
                <a:latin typeface="Arial"/>
                <a:ea typeface="+mn-lt"/>
                <a:cs typeface="+mn-lt"/>
              </a:rPr>
              <a:t>Enhanced Outcomes: Research suggests that a multiagency or partnership approach is associated with improved outcomes for families facing complex challenges. It allows for a broader range of expertise, resources, and perspectives, leading to more tailored and effective interventions.</a:t>
            </a:r>
            <a:endParaRPr lang="en-US" sz="1400" b="1">
              <a:solidFill>
                <a:schemeClr val="tx2"/>
              </a:solidFill>
              <a:latin typeface="Arial"/>
              <a:cs typeface="Arial"/>
            </a:endParaRPr>
          </a:p>
        </p:txBody>
      </p:sp>
      <p:pic>
        <p:nvPicPr>
          <p:cNvPr id="25" name="Picture 6" descr="Puzzle pieces">
            <a:extLst>
              <a:ext uri="{FF2B5EF4-FFF2-40B4-BE49-F238E27FC236}">
                <a16:creationId xmlns:a16="http://schemas.microsoft.com/office/drawing/2014/main" id="{363DAEB3-4603-7266-98AE-B6E3E283B312}"/>
              </a:ext>
            </a:extLst>
          </p:cNvPr>
          <p:cNvPicPr>
            <a:picLocks noChangeAspect="1"/>
          </p:cNvPicPr>
          <p:nvPr/>
        </p:nvPicPr>
        <p:blipFill rotWithShape="1">
          <a:blip r:embed="rId2"/>
          <a:srcRect l="21865" r="14157" b="-3"/>
          <a:stretch/>
        </p:blipFill>
        <p:spPr>
          <a:xfrm>
            <a:off x="7675658" y="2093976"/>
            <a:ext cx="3941064" cy="4096512"/>
          </a:xfrm>
          <a:prstGeom prst="rect">
            <a:avLst/>
          </a:prstGeom>
        </p:spPr>
      </p:pic>
      <p:sp>
        <p:nvSpPr>
          <p:cNvPr id="4" name="Footer Placeholder 3">
            <a:extLst>
              <a:ext uri="{FF2B5EF4-FFF2-40B4-BE49-F238E27FC236}">
                <a16:creationId xmlns:a16="http://schemas.microsoft.com/office/drawing/2014/main" id="{FEB845C5-7CE2-0B07-E3AB-DBE479CFD62B}"/>
              </a:ext>
            </a:extLst>
          </p:cNvPr>
          <p:cNvSpPr>
            <a:spLocks noGrp="1"/>
          </p:cNvSpPr>
          <p:nvPr>
            <p:ph type="ftr" sz="quarter" idx="11"/>
          </p:nvPr>
        </p:nvSpPr>
        <p:spPr>
          <a:xfrm>
            <a:off x="4038600" y="6543256"/>
            <a:ext cx="4114800" cy="365125"/>
          </a:xfrm>
        </p:spPr>
        <p:txBody>
          <a:bodyPr>
            <a:normAutofit/>
          </a:bodyPr>
          <a:lstStyle/>
          <a:p>
            <a:pPr>
              <a:spcAft>
                <a:spcPts val="600"/>
              </a:spcAft>
            </a:pPr>
            <a:r>
              <a:rPr lang="en-US"/>
              <a:t>Children, Young People and Families</a:t>
            </a:r>
          </a:p>
        </p:txBody>
      </p:sp>
      <p:sp>
        <p:nvSpPr>
          <p:cNvPr id="5" name="Slide Number Placeholder 4">
            <a:extLst>
              <a:ext uri="{FF2B5EF4-FFF2-40B4-BE49-F238E27FC236}">
                <a16:creationId xmlns:a16="http://schemas.microsoft.com/office/drawing/2014/main" id="{40F61D88-E017-AFBC-3366-A9561A58FF25}"/>
              </a:ext>
            </a:extLst>
          </p:cNvPr>
          <p:cNvSpPr>
            <a:spLocks noGrp="1"/>
          </p:cNvSpPr>
          <p:nvPr>
            <p:ph type="sldNum" sz="quarter" idx="12"/>
          </p:nvPr>
        </p:nvSpPr>
        <p:spPr>
          <a:xfrm>
            <a:off x="8610600" y="6356350"/>
            <a:ext cx="2743200" cy="365125"/>
          </a:xfrm>
        </p:spPr>
        <p:txBody>
          <a:bodyPr>
            <a:normAutofit/>
          </a:bodyPr>
          <a:lstStyle/>
          <a:p>
            <a:pPr>
              <a:spcAft>
                <a:spcPts val="600"/>
              </a:spcAft>
            </a:pPr>
            <a:fld id="{484FD59D-33F1-4A76-843D-E67207CAFE54}" type="slidenum">
              <a:rPr lang="en-US"/>
              <a:pPr>
                <a:spcAft>
                  <a:spcPts val="600"/>
                </a:spcAft>
              </a:pPr>
              <a:t>10</a:t>
            </a:fld>
            <a:endParaRPr lang="en-US"/>
          </a:p>
        </p:txBody>
      </p:sp>
    </p:spTree>
    <p:extLst>
      <p:ext uri="{BB962C8B-B14F-4D97-AF65-F5344CB8AC3E}">
        <p14:creationId xmlns:p14="http://schemas.microsoft.com/office/powerpoint/2010/main" val="2752676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4C3EFE-A184-C8AB-1E39-CA706B53B120}"/>
              </a:ext>
            </a:extLst>
          </p:cNvPr>
          <p:cNvSpPr>
            <a:spLocks noGrp="1"/>
          </p:cNvSpPr>
          <p:nvPr>
            <p:ph type="title"/>
          </p:nvPr>
        </p:nvSpPr>
        <p:spPr>
          <a:xfrm>
            <a:off x="1136396" y="502021"/>
            <a:ext cx="6173262" cy="1655483"/>
          </a:xfrm>
        </p:spPr>
        <p:txBody>
          <a:bodyPr anchor="b">
            <a:normAutofit/>
          </a:bodyPr>
          <a:lstStyle/>
          <a:p>
            <a:r>
              <a:rPr lang="en-US" sz="4000" dirty="0">
                <a:solidFill>
                  <a:schemeClr val="tx2"/>
                </a:solidFill>
                <a:latin typeface="Arial"/>
                <a:ea typeface="+mj-lt"/>
                <a:cs typeface="+mj-lt"/>
              </a:rPr>
              <a:t>Potential Interventions' Connotations</a:t>
            </a:r>
            <a:endParaRPr lang="en-US" sz="4000">
              <a:solidFill>
                <a:schemeClr val="tx2"/>
              </a:solidFill>
              <a:latin typeface="Arial"/>
              <a:cs typeface="Arial"/>
            </a:endParaRPr>
          </a:p>
        </p:txBody>
      </p:sp>
      <p:sp>
        <p:nvSpPr>
          <p:cNvPr id="4" name="Footer Placeholder 3">
            <a:extLst>
              <a:ext uri="{FF2B5EF4-FFF2-40B4-BE49-F238E27FC236}">
                <a16:creationId xmlns:a16="http://schemas.microsoft.com/office/drawing/2014/main" id="{9B2CEB60-6C0E-CF55-3FFD-5420A36741A2}"/>
              </a:ext>
            </a:extLst>
          </p:cNvPr>
          <p:cNvSpPr>
            <a:spLocks noGrp="1"/>
          </p:cNvSpPr>
          <p:nvPr>
            <p:ph type="ftr" sz="quarter" idx="11"/>
          </p:nvPr>
        </p:nvSpPr>
        <p:spPr>
          <a:xfrm rot="5400000">
            <a:off x="-1827725" y="1957014"/>
            <a:ext cx="4114800" cy="365125"/>
          </a:xfrm>
        </p:spPr>
        <p:txBody>
          <a:bodyPr>
            <a:normAutofit/>
          </a:bodyPr>
          <a:lstStyle/>
          <a:p>
            <a:pPr>
              <a:spcAft>
                <a:spcPts val="600"/>
              </a:spcAft>
            </a:pPr>
            <a:r>
              <a:rPr lang="en-US" sz="1100">
                <a:solidFill>
                  <a:schemeClr val="tx1">
                    <a:lumMod val="50000"/>
                    <a:lumOff val="50000"/>
                  </a:schemeClr>
                </a:solidFill>
              </a:rPr>
              <a:t>Children, Young People and Families</a:t>
            </a:r>
          </a:p>
        </p:txBody>
      </p:sp>
      <p:sp>
        <p:nvSpPr>
          <p:cNvPr id="3" name="Content Placeholder 2">
            <a:extLst>
              <a:ext uri="{FF2B5EF4-FFF2-40B4-BE49-F238E27FC236}">
                <a16:creationId xmlns:a16="http://schemas.microsoft.com/office/drawing/2014/main" id="{9FDB197D-A1F9-3D25-DF77-82A969ACC6B5}"/>
              </a:ext>
            </a:extLst>
          </p:cNvPr>
          <p:cNvSpPr>
            <a:spLocks noGrp="1"/>
          </p:cNvSpPr>
          <p:nvPr>
            <p:ph idx="1"/>
          </p:nvPr>
        </p:nvSpPr>
        <p:spPr>
          <a:xfrm>
            <a:off x="1136397" y="2408518"/>
            <a:ext cx="6173262" cy="3535083"/>
          </a:xfrm>
        </p:spPr>
        <p:txBody>
          <a:bodyPr vert="horz" lIns="91440" tIns="45720" rIns="91440" bIns="45720" rtlCol="0" anchor="t">
            <a:normAutofit/>
          </a:bodyPr>
          <a:lstStyle/>
          <a:p>
            <a:r>
              <a:rPr lang="en-US" sz="1800" dirty="0">
                <a:solidFill>
                  <a:schemeClr val="tx2"/>
                </a:solidFill>
                <a:latin typeface="Arial"/>
                <a:ea typeface="+mn-lt"/>
                <a:cs typeface="+mn-lt"/>
              </a:rPr>
              <a:t>It is important to approach interventions with sensitivity and respect for the family's autonomy. The potential interventions described above aim to address immediate needs and provide long-term support. However, it is essential to ensure that interventions are implemented with a trauma-informed and culturally sensitive approach. According to Social Care Institute for Excellence (2023)</a:t>
            </a:r>
            <a:r>
              <a:rPr lang="en-US" sz="1800" dirty="0">
                <a:solidFill>
                  <a:schemeClr val="tx2"/>
                </a:solidFill>
                <a:ea typeface="+mn-lt"/>
                <a:cs typeface="+mn-lt"/>
              </a:rPr>
              <a:t>,</a:t>
            </a:r>
            <a:r>
              <a:rPr lang="en-US" sz="1800" dirty="0">
                <a:solidFill>
                  <a:schemeClr val="tx2"/>
                </a:solidFill>
                <a:latin typeface="Century Schoolbook"/>
                <a:ea typeface="+mn-lt"/>
                <a:cs typeface="+mn-lt"/>
              </a:rPr>
              <a:t> </a:t>
            </a:r>
            <a:r>
              <a:rPr lang="en-US" sz="1800" dirty="0">
                <a:solidFill>
                  <a:schemeClr val="tx2"/>
                </a:solidFill>
                <a:latin typeface="Arial"/>
                <a:ea typeface="+mn-lt"/>
                <a:cs typeface="+mn-lt"/>
              </a:rPr>
              <a:t>Professionals should prioritize the family's safety, well-being, and self-determination throughout the process, respecting their choices and involving them as active participants in decision-making</a:t>
            </a:r>
            <a:endParaRPr lang="en-US" sz="1800">
              <a:solidFill>
                <a:schemeClr val="tx2"/>
              </a:solidFill>
              <a:latin typeface="Arial"/>
              <a:cs typeface="Arial"/>
            </a:endParaRPr>
          </a:p>
        </p:txBody>
      </p:sp>
      <p:pic>
        <p:nvPicPr>
          <p:cNvPr id="7" name="Picture 6" descr="Exclamation mark on a yellow background">
            <a:extLst>
              <a:ext uri="{FF2B5EF4-FFF2-40B4-BE49-F238E27FC236}">
                <a16:creationId xmlns:a16="http://schemas.microsoft.com/office/drawing/2014/main" id="{5A97D308-815C-D5B1-5484-F0D93D00C6B8}"/>
              </a:ext>
            </a:extLst>
          </p:cNvPr>
          <p:cNvPicPr>
            <a:picLocks noChangeAspect="1"/>
          </p:cNvPicPr>
          <p:nvPr/>
        </p:nvPicPr>
        <p:blipFill rotWithShape="1">
          <a:blip r:embed="rId2"/>
          <a:srcRect l="32717" r="19650" b="5"/>
          <a:stretch/>
        </p:blipFill>
        <p:spPr>
          <a:xfrm>
            <a:off x="8115300" y="-12515"/>
            <a:ext cx="4076700" cy="6418631"/>
          </a:xfrm>
          <a:prstGeom prst="rect">
            <a:avLst/>
          </a:prstGeom>
        </p:spPr>
      </p:pic>
      <p:sp>
        <p:nvSpPr>
          <p:cNvPr id="13" name="Rectangle 12">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D8CC8923-C752-B27F-1850-2210F9F9FD34}"/>
              </a:ext>
            </a:extLst>
          </p:cNvPr>
          <p:cNvSpPr>
            <a:spLocks noGrp="1"/>
          </p:cNvSpPr>
          <p:nvPr>
            <p:ph type="sldNum" sz="quarter" idx="12"/>
          </p:nvPr>
        </p:nvSpPr>
        <p:spPr>
          <a:xfrm>
            <a:off x="11704320" y="6455431"/>
            <a:ext cx="445913" cy="365125"/>
          </a:xfrm>
        </p:spPr>
        <p:txBody>
          <a:bodyPr>
            <a:normAutofit/>
          </a:bodyPr>
          <a:lstStyle/>
          <a:p>
            <a:pPr>
              <a:spcAft>
                <a:spcPts val="600"/>
              </a:spcAft>
            </a:pPr>
            <a:fld id="{484FD59D-33F1-4A76-843D-E67207CAFE54}" type="slidenum">
              <a:rPr lang="en-US" sz="1100">
                <a:solidFill>
                  <a:srgbClr val="FFFFFF"/>
                </a:solidFill>
              </a:rPr>
              <a:pPr>
                <a:spcAft>
                  <a:spcPts val="600"/>
                </a:spcAft>
              </a:pPr>
              <a:t>11</a:t>
            </a:fld>
            <a:endParaRPr lang="en-US" sz="1100">
              <a:solidFill>
                <a:srgbClr val="FFFFFF"/>
              </a:solidFill>
            </a:endParaRPr>
          </a:p>
        </p:txBody>
      </p:sp>
    </p:spTree>
    <p:extLst>
      <p:ext uri="{BB962C8B-B14F-4D97-AF65-F5344CB8AC3E}">
        <p14:creationId xmlns:p14="http://schemas.microsoft.com/office/powerpoint/2010/main" val="2661742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6BC5EE1-4732-D116-02E0-82546251BF09}"/>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latin typeface="Arial"/>
                <a:cs typeface="Arial"/>
              </a:rPr>
              <a:t>Recommendations for Adults in the Family</a:t>
            </a:r>
          </a:p>
        </p:txBody>
      </p:sp>
      <p:sp>
        <p:nvSpPr>
          <p:cNvPr id="5" name="Footer Placeholder 4">
            <a:extLst>
              <a:ext uri="{FF2B5EF4-FFF2-40B4-BE49-F238E27FC236}">
                <a16:creationId xmlns:a16="http://schemas.microsoft.com/office/drawing/2014/main" id="{40258C2C-1EDA-372A-B72A-C6568E2E9DC8}"/>
              </a:ext>
            </a:extLst>
          </p:cNvPr>
          <p:cNvSpPr>
            <a:spLocks noGrp="1"/>
          </p:cNvSpPr>
          <p:nvPr>
            <p:ph type="ftr" sz="quarter" idx="11"/>
          </p:nvPr>
        </p:nvSpPr>
        <p:spPr>
          <a:xfrm rot="5400000">
            <a:off x="-1828800" y="1984248"/>
            <a:ext cx="4114800" cy="365125"/>
          </a:xfrm>
        </p:spPr>
        <p:txBody>
          <a:bodyPr>
            <a:normAutofit/>
          </a:bodyPr>
          <a:lstStyle/>
          <a:p>
            <a:pPr>
              <a:spcAft>
                <a:spcPts val="600"/>
              </a:spcAft>
            </a:pPr>
            <a:r>
              <a:rPr lang="en-US" sz="1100">
                <a:solidFill>
                  <a:srgbClr val="FFFFFF"/>
                </a:solidFill>
              </a:rPr>
              <a:t>Children, Young People and Families</a:t>
            </a:r>
          </a:p>
        </p:txBody>
      </p:sp>
      <p:sp>
        <p:nvSpPr>
          <p:cNvPr id="4" name="Slide Number Placeholder 3">
            <a:extLst>
              <a:ext uri="{FF2B5EF4-FFF2-40B4-BE49-F238E27FC236}">
                <a16:creationId xmlns:a16="http://schemas.microsoft.com/office/drawing/2014/main" id="{7FE8DD17-488F-B177-848A-C918572365B6}"/>
              </a:ext>
            </a:extLst>
          </p:cNvPr>
          <p:cNvSpPr>
            <a:spLocks noGrp="1"/>
          </p:cNvSpPr>
          <p:nvPr>
            <p:ph type="sldNum" sz="quarter" idx="12"/>
          </p:nvPr>
        </p:nvSpPr>
        <p:spPr>
          <a:xfrm>
            <a:off x="11704320" y="6455664"/>
            <a:ext cx="448056" cy="365125"/>
          </a:xfrm>
        </p:spPr>
        <p:txBody>
          <a:bodyPr>
            <a:normAutofit/>
          </a:bodyPr>
          <a:lstStyle/>
          <a:p>
            <a:pPr>
              <a:spcAft>
                <a:spcPts val="600"/>
              </a:spcAft>
            </a:pPr>
            <a:fld id="{484FD59D-33F1-4A76-843D-E67207CAFE54}" type="slidenum">
              <a:rPr lang="en-US" sz="1100">
                <a:solidFill>
                  <a:schemeClr val="tx1">
                    <a:lumMod val="50000"/>
                    <a:lumOff val="50000"/>
                  </a:schemeClr>
                </a:solidFill>
              </a:rPr>
              <a:pPr>
                <a:spcAft>
                  <a:spcPts val="600"/>
                </a:spcAft>
              </a:pPr>
              <a:t>12</a:t>
            </a:fld>
            <a:endParaRPr lang="en-US" sz="1100">
              <a:solidFill>
                <a:schemeClr val="tx1">
                  <a:lumMod val="50000"/>
                  <a:lumOff val="50000"/>
                </a:schemeClr>
              </a:solidFill>
            </a:endParaRPr>
          </a:p>
        </p:txBody>
      </p:sp>
      <p:graphicFrame>
        <p:nvGraphicFramePr>
          <p:cNvPr id="7" name="Content Placeholder 2">
            <a:extLst>
              <a:ext uri="{FF2B5EF4-FFF2-40B4-BE49-F238E27FC236}">
                <a16:creationId xmlns:a16="http://schemas.microsoft.com/office/drawing/2014/main" id="{89DF8601-11D8-660D-F2A1-13ADBBED3017}"/>
              </a:ext>
            </a:extLst>
          </p:cNvPr>
          <p:cNvGraphicFramePr>
            <a:graphicFrameLocks noGrp="1"/>
          </p:cNvGraphicFramePr>
          <p:nvPr>
            <p:ph idx="1"/>
            <p:extLst>
              <p:ext uri="{D42A27DB-BD31-4B8C-83A1-F6EECF244321}">
                <p14:modId xmlns:p14="http://schemas.microsoft.com/office/powerpoint/2010/main" val="2493964367"/>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7738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Picture 8" descr="Toy plastic numbers">
            <a:extLst>
              <a:ext uri="{FF2B5EF4-FFF2-40B4-BE49-F238E27FC236}">
                <a16:creationId xmlns:a16="http://schemas.microsoft.com/office/drawing/2014/main" id="{E88FDC1F-18CB-6BF6-7283-2923EE2912AF}"/>
              </a:ext>
            </a:extLst>
          </p:cNvPr>
          <p:cNvPicPr>
            <a:picLocks noChangeAspect="1"/>
          </p:cNvPicPr>
          <p:nvPr/>
        </p:nvPicPr>
        <p:blipFill rotWithShape="1">
          <a:blip r:embed="rId2"/>
          <a:srcRect r="9091" b="23391"/>
          <a:stretch/>
        </p:blipFill>
        <p:spPr>
          <a:xfrm>
            <a:off x="20" y="10"/>
            <a:ext cx="12191980" cy="6857990"/>
          </a:xfrm>
          <a:prstGeom prst="rect">
            <a:avLst/>
          </a:prstGeom>
        </p:spPr>
      </p:pic>
      <p:sp>
        <p:nvSpPr>
          <p:cNvPr id="29" name="Rectangle 28">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478B3C9-E4F1-2DFE-A04F-0903CD773723}"/>
              </a:ext>
            </a:extLst>
          </p:cNvPr>
          <p:cNvSpPr>
            <a:spLocks noGrp="1"/>
          </p:cNvSpPr>
          <p:nvPr>
            <p:ph type="title"/>
          </p:nvPr>
        </p:nvSpPr>
        <p:spPr>
          <a:xfrm>
            <a:off x="838200" y="365125"/>
            <a:ext cx="10515600" cy="1325563"/>
          </a:xfrm>
        </p:spPr>
        <p:txBody>
          <a:bodyPr>
            <a:normAutofit/>
          </a:bodyPr>
          <a:lstStyle/>
          <a:p>
            <a:r>
              <a:rPr lang="en-US" dirty="0">
                <a:solidFill>
                  <a:schemeClr val="tx2"/>
                </a:solidFill>
                <a:latin typeface="Arial"/>
                <a:cs typeface="Arial"/>
              </a:rPr>
              <a:t>Recommendations for Children in the Family</a:t>
            </a:r>
          </a:p>
        </p:txBody>
      </p:sp>
      <p:sp>
        <p:nvSpPr>
          <p:cNvPr id="24" name="Content Placeholder 2">
            <a:extLst>
              <a:ext uri="{FF2B5EF4-FFF2-40B4-BE49-F238E27FC236}">
                <a16:creationId xmlns:a16="http://schemas.microsoft.com/office/drawing/2014/main" id="{BEBFB5E0-9301-A109-2A6D-36AC2075F851}"/>
              </a:ext>
            </a:extLst>
          </p:cNvPr>
          <p:cNvSpPr>
            <a:spLocks noGrp="1"/>
          </p:cNvSpPr>
          <p:nvPr>
            <p:ph idx="1"/>
          </p:nvPr>
        </p:nvSpPr>
        <p:spPr>
          <a:xfrm>
            <a:off x="838200" y="1825625"/>
            <a:ext cx="10515600" cy="4351338"/>
          </a:xfrm>
        </p:spPr>
        <p:txBody>
          <a:bodyPr vert="horz" lIns="91440" tIns="45720" rIns="91440" bIns="45720" rtlCol="0" anchor="t">
            <a:normAutofit/>
          </a:bodyPr>
          <a:lstStyle/>
          <a:p>
            <a:r>
              <a:rPr lang="en-US" sz="1600" b="1" dirty="0">
                <a:solidFill>
                  <a:schemeClr val="tx2"/>
                </a:solidFill>
                <a:latin typeface="Arial"/>
                <a:ea typeface="+mn-lt"/>
                <a:cs typeface="+mn-lt"/>
              </a:rPr>
              <a:t>Child Protection and Safeguarding: Conduct a thorough assessment of the children's safety and well-being, ensuring they are protected from further harm. Involve relevant safeguarding teams and agencies to monitor and address any risks or concerns.</a:t>
            </a:r>
            <a:endParaRPr lang="en-US" sz="1600" b="1">
              <a:solidFill>
                <a:schemeClr val="tx2"/>
              </a:solidFill>
              <a:latin typeface="Arial"/>
              <a:cs typeface="Arial"/>
            </a:endParaRPr>
          </a:p>
          <a:p>
            <a:r>
              <a:rPr lang="en-US" sz="1600" b="1" dirty="0">
                <a:solidFill>
                  <a:schemeClr val="tx2"/>
                </a:solidFill>
                <a:latin typeface="Arial"/>
                <a:ea typeface="+mn-lt"/>
                <a:cs typeface="+mn-lt"/>
              </a:rPr>
              <a:t>Educational Support: Assess the educational needs of the children, particularly the youngest son with a disability. Ensure appropriate educational support, including specialized interventions and resources, such as an Individual Education Plan (IEP) or access to special educational services.</a:t>
            </a:r>
            <a:endParaRPr lang="en-US" sz="1600" b="1">
              <a:solidFill>
                <a:schemeClr val="tx2"/>
              </a:solidFill>
              <a:latin typeface="Arial"/>
              <a:cs typeface="Arial"/>
            </a:endParaRPr>
          </a:p>
          <a:p>
            <a:r>
              <a:rPr lang="en-US" sz="1600" b="1" dirty="0">
                <a:solidFill>
                  <a:schemeClr val="tx2"/>
                </a:solidFill>
                <a:latin typeface="Arial"/>
                <a:ea typeface="+mn-lt"/>
                <a:cs typeface="+mn-lt"/>
              </a:rPr>
              <a:t>Therapeutic Interventions: Provide age-appropriate therapeutic interventions, such as play therapy or counseling, to help the children cope with the effects of domestic violence and any associated trauma.</a:t>
            </a:r>
            <a:endParaRPr lang="en-US" sz="1600" b="1">
              <a:solidFill>
                <a:schemeClr val="tx2"/>
              </a:solidFill>
              <a:latin typeface="Arial"/>
              <a:cs typeface="Arial"/>
            </a:endParaRPr>
          </a:p>
          <a:p>
            <a:r>
              <a:rPr lang="en-US" sz="1600" b="1" dirty="0">
                <a:solidFill>
                  <a:schemeClr val="tx2"/>
                </a:solidFill>
                <a:latin typeface="Arial"/>
                <a:ea typeface="+mn-lt"/>
                <a:cs typeface="+mn-lt"/>
              </a:rPr>
              <a:t>Support Networks and Peer Groups: Facilitate opportunities for the children to engage in support networks and peer groups, such as mentoring programs or support groups for children who have experienced domestic violence. This can provide them with a sense of belonging, peer support, and a safe space to express their feelings.</a:t>
            </a:r>
            <a:endParaRPr lang="en-US" sz="1600" b="1">
              <a:solidFill>
                <a:schemeClr val="tx2"/>
              </a:solidFill>
              <a:latin typeface="Arial"/>
              <a:cs typeface="Arial"/>
            </a:endParaRPr>
          </a:p>
          <a:p>
            <a:r>
              <a:rPr lang="en-US" sz="1600" b="1" dirty="0">
                <a:solidFill>
                  <a:schemeClr val="tx2"/>
                </a:solidFill>
                <a:latin typeface="Arial"/>
                <a:ea typeface="+mn-lt"/>
                <a:cs typeface="+mn-lt"/>
              </a:rPr>
              <a:t>Liaise with Schools: Collaborate with the children's schools to ensure that teachers and staff are aware of the family's situation and any specific needs the children may have. This can help create a supportive and understanding environment for the children.</a:t>
            </a:r>
            <a:endParaRPr lang="en-US" sz="1600" b="1">
              <a:solidFill>
                <a:schemeClr val="tx2"/>
              </a:solidFill>
              <a:latin typeface="Arial"/>
              <a:cs typeface="Arial"/>
            </a:endParaRPr>
          </a:p>
          <a:p>
            <a:endParaRPr lang="en-US" sz="1600">
              <a:latin typeface="Arial"/>
              <a:cs typeface="Arial"/>
            </a:endParaRPr>
          </a:p>
        </p:txBody>
      </p:sp>
      <p:sp>
        <p:nvSpPr>
          <p:cNvPr id="6" name="Footer Placeholder 5">
            <a:extLst>
              <a:ext uri="{FF2B5EF4-FFF2-40B4-BE49-F238E27FC236}">
                <a16:creationId xmlns:a16="http://schemas.microsoft.com/office/drawing/2014/main" id="{1BEBADB4-82CD-A0F9-C122-5BCA2C2BA60C}"/>
              </a:ext>
            </a:extLst>
          </p:cNvPr>
          <p:cNvSpPr>
            <a:spLocks noGrp="1"/>
          </p:cNvSpPr>
          <p:nvPr>
            <p:ph type="ftr" sz="quarter" idx="11"/>
          </p:nvPr>
        </p:nvSpPr>
        <p:spPr>
          <a:xfrm>
            <a:off x="4038600" y="6356350"/>
            <a:ext cx="4114800" cy="365125"/>
          </a:xfrm>
        </p:spPr>
        <p:txBody>
          <a:bodyPr>
            <a:normAutofit/>
          </a:bodyPr>
          <a:lstStyle/>
          <a:p>
            <a:pPr algn="ctr">
              <a:spcAft>
                <a:spcPts val="600"/>
              </a:spcAft>
            </a:pPr>
            <a:r>
              <a:rPr lang="en-US">
                <a:solidFill>
                  <a:schemeClr val="tx1">
                    <a:lumMod val="50000"/>
                    <a:lumOff val="50000"/>
                  </a:schemeClr>
                </a:solidFill>
              </a:rPr>
              <a:t>Children, Young People and Families</a:t>
            </a:r>
          </a:p>
        </p:txBody>
      </p:sp>
      <p:sp>
        <p:nvSpPr>
          <p:cNvPr id="5" name="Slide Number Placeholder 4">
            <a:extLst>
              <a:ext uri="{FF2B5EF4-FFF2-40B4-BE49-F238E27FC236}">
                <a16:creationId xmlns:a16="http://schemas.microsoft.com/office/drawing/2014/main" id="{A1D8448D-DC05-931A-7630-2F1D00B65740}"/>
              </a:ext>
            </a:extLst>
          </p:cNvPr>
          <p:cNvSpPr>
            <a:spLocks noGrp="1"/>
          </p:cNvSpPr>
          <p:nvPr>
            <p:ph type="sldNum" sz="quarter" idx="12"/>
          </p:nvPr>
        </p:nvSpPr>
        <p:spPr>
          <a:xfrm>
            <a:off x="8610600" y="6356350"/>
            <a:ext cx="2743200" cy="365125"/>
          </a:xfrm>
        </p:spPr>
        <p:txBody>
          <a:bodyPr>
            <a:normAutofit/>
          </a:bodyPr>
          <a:lstStyle/>
          <a:p>
            <a:pPr algn="r">
              <a:spcAft>
                <a:spcPts val="600"/>
              </a:spcAft>
            </a:pPr>
            <a:fld id="{484FD59D-33F1-4A76-843D-E67207CAFE54}" type="slidenum">
              <a:rPr lang="en-US">
                <a:solidFill>
                  <a:schemeClr val="tx1">
                    <a:lumMod val="50000"/>
                    <a:lumOff val="50000"/>
                  </a:schemeClr>
                </a:solidFill>
              </a:rPr>
              <a:pPr algn="r">
                <a:spcAft>
                  <a:spcPts val="600"/>
                </a:spcAft>
              </a:pPr>
              <a:t>13</a:t>
            </a:fld>
            <a:endParaRPr lang="en-US">
              <a:solidFill>
                <a:schemeClr val="tx1">
                  <a:lumMod val="50000"/>
                  <a:lumOff val="50000"/>
                </a:schemeClr>
              </a:solidFill>
            </a:endParaRPr>
          </a:p>
        </p:txBody>
      </p:sp>
      <p:sp>
        <p:nvSpPr>
          <p:cNvPr id="7" name="TextBox 6">
            <a:extLst>
              <a:ext uri="{FF2B5EF4-FFF2-40B4-BE49-F238E27FC236}">
                <a16:creationId xmlns:a16="http://schemas.microsoft.com/office/drawing/2014/main" id="{8B677FBD-B05F-4D04-68F1-0341135A1F67}"/>
              </a:ext>
            </a:extLst>
          </p:cNvPr>
          <p:cNvSpPr txBox="1"/>
          <p:nvPr/>
        </p:nvSpPr>
        <p:spPr>
          <a:xfrm>
            <a:off x="7971275" y="6334317"/>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Tree>
    <p:extLst>
      <p:ext uri="{BB962C8B-B14F-4D97-AF65-F5344CB8AC3E}">
        <p14:creationId xmlns:p14="http://schemas.microsoft.com/office/powerpoint/2010/main" val="3156376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7D1107-5430-AC05-2E76-33A2D61AA741}"/>
              </a:ext>
            </a:extLst>
          </p:cNvPr>
          <p:cNvSpPr>
            <a:spLocks noGrp="1"/>
          </p:cNvSpPr>
          <p:nvPr>
            <p:ph type="title"/>
          </p:nvPr>
        </p:nvSpPr>
        <p:spPr>
          <a:xfrm>
            <a:off x="1078887" y="-734432"/>
            <a:ext cx="6173262" cy="1655483"/>
          </a:xfrm>
        </p:spPr>
        <p:txBody>
          <a:bodyPr anchor="b">
            <a:normAutofit/>
          </a:bodyPr>
          <a:lstStyle/>
          <a:p>
            <a:r>
              <a:rPr lang="en-US" sz="4000" dirty="0">
                <a:solidFill>
                  <a:schemeClr val="tx2"/>
                </a:solidFill>
                <a:latin typeface="Arial"/>
                <a:cs typeface="Arial"/>
              </a:rPr>
              <a:t>Summary</a:t>
            </a:r>
          </a:p>
        </p:txBody>
      </p:sp>
      <p:sp>
        <p:nvSpPr>
          <p:cNvPr id="4" name="Footer Placeholder 3">
            <a:extLst>
              <a:ext uri="{FF2B5EF4-FFF2-40B4-BE49-F238E27FC236}">
                <a16:creationId xmlns:a16="http://schemas.microsoft.com/office/drawing/2014/main" id="{CA034503-B594-E3BD-0CB4-0883E053F9DC}"/>
              </a:ext>
            </a:extLst>
          </p:cNvPr>
          <p:cNvSpPr>
            <a:spLocks noGrp="1"/>
          </p:cNvSpPr>
          <p:nvPr>
            <p:ph type="ftr" sz="quarter" idx="11"/>
          </p:nvPr>
        </p:nvSpPr>
        <p:spPr>
          <a:xfrm rot="5400000">
            <a:off x="-1827725" y="1957014"/>
            <a:ext cx="4114800" cy="365125"/>
          </a:xfrm>
        </p:spPr>
        <p:txBody>
          <a:bodyPr>
            <a:normAutofit/>
          </a:bodyPr>
          <a:lstStyle/>
          <a:p>
            <a:pPr>
              <a:spcAft>
                <a:spcPts val="600"/>
              </a:spcAft>
            </a:pPr>
            <a:r>
              <a:rPr lang="en-US" sz="1100" dirty="0">
                <a:solidFill>
                  <a:schemeClr val="tx1">
                    <a:lumMod val="50000"/>
                    <a:lumOff val="50000"/>
                  </a:schemeClr>
                </a:solidFill>
              </a:rPr>
              <a:t>Children, Young People and Families</a:t>
            </a:r>
          </a:p>
        </p:txBody>
      </p:sp>
      <p:sp>
        <p:nvSpPr>
          <p:cNvPr id="3" name="Content Placeholder 2">
            <a:extLst>
              <a:ext uri="{FF2B5EF4-FFF2-40B4-BE49-F238E27FC236}">
                <a16:creationId xmlns:a16="http://schemas.microsoft.com/office/drawing/2014/main" id="{A2B66AF8-667C-9B82-FC12-5E31486FA8C4}"/>
              </a:ext>
            </a:extLst>
          </p:cNvPr>
          <p:cNvSpPr>
            <a:spLocks noGrp="1"/>
          </p:cNvSpPr>
          <p:nvPr>
            <p:ph idx="1"/>
          </p:nvPr>
        </p:nvSpPr>
        <p:spPr>
          <a:xfrm>
            <a:off x="1078887" y="1042669"/>
            <a:ext cx="6173262" cy="3535083"/>
          </a:xfrm>
        </p:spPr>
        <p:txBody>
          <a:bodyPr vert="horz" lIns="91440" tIns="45720" rIns="91440" bIns="45720" rtlCol="0" anchor="t">
            <a:noAutofit/>
          </a:bodyPr>
          <a:lstStyle/>
          <a:p>
            <a:pPr marL="45720" indent="0">
              <a:buNone/>
            </a:pPr>
            <a:r>
              <a:rPr lang="en-US" sz="1400" b="1" dirty="0">
                <a:solidFill>
                  <a:schemeClr val="tx2"/>
                </a:solidFill>
                <a:latin typeface="Arial"/>
                <a:ea typeface="+mn-lt"/>
                <a:cs typeface="+mn-lt"/>
              </a:rPr>
              <a:t>The case study revolves around a family referred to the </a:t>
            </a:r>
            <a:r>
              <a:rPr lang="en-US" sz="1400" b="1" err="1">
                <a:solidFill>
                  <a:schemeClr val="tx2"/>
                </a:solidFill>
                <a:latin typeface="Arial"/>
                <a:ea typeface="+mn-lt"/>
                <a:cs typeface="+mn-lt"/>
              </a:rPr>
              <a:t>Neighbourhood</a:t>
            </a:r>
            <a:r>
              <a:rPr lang="en-US" sz="1400" b="1" dirty="0">
                <a:solidFill>
                  <a:schemeClr val="tx2"/>
                </a:solidFill>
                <a:latin typeface="Arial"/>
                <a:ea typeface="+mn-lt"/>
                <a:cs typeface="+mn-lt"/>
              </a:rPr>
              <a:t> Services housing needs unit, highlighting concerns of domestic violence, re-housing needs, general finances, and a disability affecting the youngest child. The identified risk factors include domestic violence, financial dependence on income support, housing instability, and the disability affecting the youngest child. These factors contribute to the vulnerability of both the mother and the children.</a:t>
            </a:r>
          </a:p>
          <a:p>
            <a:pPr marL="45720" indent="0">
              <a:buNone/>
            </a:pPr>
            <a:r>
              <a:rPr lang="en-US" sz="1400" b="1" dirty="0">
                <a:solidFill>
                  <a:schemeClr val="tx2"/>
                </a:solidFill>
                <a:latin typeface="Arial"/>
                <a:ea typeface="+mn-lt"/>
                <a:cs typeface="+mn-lt"/>
              </a:rPr>
              <a:t>To address the situation, a multiagency approach involving various services and interventions is recommended. Policies supporting this approach are crucial for effective support to vulnerable families. </a:t>
            </a:r>
          </a:p>
          <a:p>
            <a:pPr marL="45720" indent="0">
              <a:buNone/>
            </a:pPr>
            <a:r>
              <a:rPr lang="en-US" sz="1400" b="1" dirty="0">
                <a:solidFill>
                  <a:schemeClr val="tx2"/>
                </a:solidFill>
                <a:latin typeface="Arial"/>
                <a:ea typeface="+mn-lt"/>
                <a:cs typeface="+mn-lt"/>
              </a:rPr>
              <a:t>The multiagency approach is crucial as it enables a holistic understanding of family needs, promotes collaboration and coordinated support, and maximizes resources. It allows for comprehensive assessments, shared expertise, and a continuum of care. Relevant policies play a key role in addressing domestic violence, housing, social welfare, and child protection.</a:t>
            </a:r>
          </a:p>
          <a:p>
            <a:pPr marL="45720" indent="0">
              <a:buNone/>
            </a:pPr>
            <a:r>
              <a:rPr lang="en-US" sz="1400" b="1" dirty="0">
                <a:solidFill>
                  <a:schemeClr val="tx2"/>
                </a:solidFill>
                <a:latin typeface="Arial"/>
                <a:ea typeface="+mn-lt"/>
                <a:cs typeface="+mn-lt"/>
              </a:rPr>
              <a:t>By implementing these recommendations and supporting policies, health and social care agencies can provide improved support to vulnerable families, addressing their complex needs and promoting their overall well-being and resilience. It is through the integration of theory, policy, and practice that effective interventions can be implemented to support and protect vulnerable families.</a:t>
            </a:r>
            <a:endParaRPr lang="en-US" sz="1400" b="1">
              <a:solidFill>
                <a:schemeClr val="tx2"/>
              </a:solidFill>
              <a:latin typeface="Arial"/>
              <a:cs typeface="Arial"/>
            </a:endParaRPr>
          </a:p>
        </p:txBody>
      </p:sp>
      <p:pic>
        <p:nvPicPr>
          <p:cNvPr id="24" name="Picture 23" descr="Desk with stethoscope and computer keyboard">
            <a:extLst>
              <a:ext uri="{FF2B5EF4-FFF2-40B4-BE49-F238E27FC236}">
                <a16:creationId xmlns:a16="http://schemas.microsoft.com/office/drawing/2014/main" id="{55D44719-48DC-4C4C-6277-F44F61013A19}"/>
              </a:ext>
            </a:extLst>
          </p:cNvPr>
          <p:cNvPicPr>
            <a:picLocks noChangeAspect="1"/>
          </p:cNvPicPr>
          <p:nvPr/>
        </p:nvPicPr>
        <p:blipFill rotWithShape="1">
          <a:blip r:embed="rId2"/>
          <a:srcRect l="53227" r="4375" b="-9"/>
          <a:stretch/>
        </p:blipFill>
        <p:spPr>
          <a:xfrm>
            <a:off x="8115300" y="-12515"/>
            <a:ext cx="4076700" cy="6418631"/>
          </a:xfrm>
          <a:prstGeom prst="rect">
            <a:avLst/>
          </a:prstGeom>
        </p:spPr>
      </p:pic>
      <p:sp>
        <p:nvSpPr>
          <p:cNvPr id="30" name="Rectangle 29">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DE7D4F53-6325-1BA7-2F97-1EBC39A4DFB2}"/>
              </a:ext>
            </a:extLst>
          </p:cNvPr>
          <p:cNvSpPr>
            <a:spLocks noGrp="1"/>
          </p:cNvSpPr>
          <p:nvPr>
            <p:ph type="sldNum" sz="quarter" idx="12"/>
          </p:nvPr>
        </p:nvSpPr>
        <p:spPr>
          <a:xfrm>
            <a:off x="11704320" y="6455664"/>
            <a:ext cx="448056" cy="365125"/>
          </a:xfrm>
        </p:spPr>
        <p:txBody>
          <a:bodyPr>
            <a:normAutofit/>
          </a:bodyPr>
          <a:lstStyle/>
          <a:p>
            <a:pPr>
              <a:spcAft>
                <a:spcPts val="600"/>
              </a:spcAft>
            </a:pPr>
            <a:fld id="{484FD59D-33F1-4A76-843D-E67207CAFE54}" type="slidenum">
              <a:rPr lang="en-US" sz="1100" dirty="0">
                <a:solidFill>
                  <a:srgbClr val="FFFFFF"/>
                </a:solidFill>
              </a:rPr>
              <a:pPr>
                <a:spcAft>
                  <a:spcPts val="600"/>
                </a:spcAft>
              </a:pPr>
              <a:t>14</a:t>
            </a:fld>
            <a:endParaRPr lang="en-US" sz="1100" dirty="0">
              <a:solidFill>
                <a:srgbClr val="FFFFFF"/>
              </a:solidFill>
            </a:endParaRPr>
          </a:p>
        </p:txBody>
      </p:sp>
    </p:spTree>
    <p:extLst>
      <p:ext uri="{BB962C8B-B14F-4D97-AF65-F5344CB8AC3E}">
        <p14:creationId xmlns:p14="http://schemas.microsoft.com/office/powerpoint/2010/main" val="1467970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Exclamation mark on a yellow background">
            <a:extLst>
              <a:ext uri="{FF2B5EF4-FFF2-40B4-BE49-F238E27FC236}">
                <a16:creationId xmlns:a16="http://schemas.microsoft.com/office/drawing/2014/main" id="{AEB00AAF-14E9-BE5A-5157-36E4955099C4}"/>
              </a:ext>
            </a:extLst>
          </p:cNvPr>
          <p:cNvPicPr>
            <a:picLocks noChangeAspect="1"/>
          </p:cNvPicPr>
          <p:nvPr/>
        </p:nvPicPr>
        <p:blipFill rotWithShape="1">
          <a:blip r:embed="rId2">
            <a:alphaModFix amt="35000"/>
          </a:blip>
          <a:srcRect t="25000" r="-2" b="-2"/>
          <a:stretch/>
        </p:blipFill>
        <p:spPr>
          <a:xfrm>
            <a:off x="20" y="10"/>
            <a:ext cx="12191980" cy="6857990"/>
          </a:xfrm>
          <a:prstGeom prst="rect">
            <a:avLst/>
          </a:prstGeom>
        </p:spPr>
      </p:pic>
      <p:sp>
        <p:nvSpPr>
          <p:cNvPr id="2" name="Title 1">
            <a:extLst>
              <a:ext uri="{FF2B5EF4-FFF2-40B4-BE49-F238E27FC236}">
                <a16:creationId xmlns:a16="http://schemas.microsoft.com/office/drawing/2014/main" id="{8E80F454-B678-5F2A-9331-885751C9BD10}"/>
              </a:ext>
            </a:extLst>
          </p:cNvPr>
          <p:cNvSpPr>
            <a:spLocks noGrp="1"/>
          </p:cNvSpPr>
          <p:nvPr>
            <p:ph type="title"/>
          </p:nvPr>
        </p:nvSpPr>
        <p:spPr>
          <a:xfrm>
            <a:off x="838200" y="-138083"/>
            <a:ext cx="10515600" cy="1325563"/>
          </a:xfrm>
        </p:spPr>
        <p:txBody>
          <a:bodyPr>
            <a:normAutofit/>
          </a:bodyPr>
          <a:lstStyle/>
          <a:p>
            <a:r>
              <a:rPr lang="en-US" dirty="0">
                <a:solidFill>
                  <a:srgbClr val="FFFFFF"/>
                </a:solidFill>
                <a:latin typeface="Arial"/>
                <a:cs typeface="Arial"/>
              </a:rPr>
              <a:t>References</a:t>
            </a:r>
          </a:p>
        </p:txBody>
      </p:sp>
      <p:sp>
        <p:nvSpPr>
          <p:cNvPr id="3" name="Content Placeholder 2">
            <a:extLst>
              <a:ext uri="{FF2B5EF4-FFF2-40B4-BE49-F238E27FC236}">
                <a16:creationId xmlns:a16="http://schemas.microsoft.com/office/drawing/2014/main" id="{726B7ECC-DC03-EA14-948E-0D3EFFC9610A}"/>
              </a:ext>
            </a:extLst>
          </p:cNvPr>
          <p:cNvSpPr>
            <a:spLocks noGrp="1"/>
          </p:cNvSpPr>
          <p:nvPr>
            <p:ph idx="1"/>
          </p:nvPr>
        </p:nvSpPr>
        <p:spPr>
          <a:xfrm>
            <a:off x="838200" y="1494946"/>
            <a:ext cx="10515600" cy="4351338"/>
          </a:xfrm>
        </p:spPr>
        <p:txBody>
          <a:bodyPr vert="horz" lIns="91440" tIns="45720" rIns="91440" bIns="45720" rtlCol="0" anchor="t">
            <a:normAutofit fontScale="92500"/>
          </a:bodyPr>
          <a:lstStyle/>
          <a:p>
            <a:r>
              <a:rPr lang="en-US" sz="1300" b="1" dirty="0">
                <a:solidFill>
                  <a:srgbClr val="FFFFFF"/>
                </a:solidFill>
                <a:latin typeface="Arial"/>
                <a:cs typeface="Times New Roman"/>
              </a:rPr>
              <a:t>Adams, A.E., Tolman, R.M., Bybee, D., Sullivan, C.M. and Kennedy, A.C. (2012). The Impact of Intimate Partner Violence on Low-Income Women’s Economic Well-Being. </a:t>
            </a:r>
            <a:r>
              <a:rPr lang="en-US" sz="1300" b="1" i="1" dirty="0">
                <a:solidFill>
                  <a:srgbClr val="FFFFFF"/>
                </a:solidFill>
                <a:latin typeface="Arial"/>
                <a:cs typeface="Times New Roman"/>
              </a:rPr>
              <a:t>Violence Against Women</a:t>
            </a:r>
            <a:r>
              <a:rPr lang="en-US" sz="1300" b="1" dirty="0">
                <a:solidFill>
                  <a:srgbClr val="FFFFFF"/>
                </a:solidFill>
                <a:latin typeface="Arial"/>
                <a:cs typeface="Times New Roman"/>
              </a:rPr>
              <a:t>, 18(12), pp.1345–1367. </a:t>
            </a:r>
            <a:r>
              <a:rPr lang="en-US" sz="1300" b="1" err="1">
                <a:solidFill>
                  <a:srgbClr val="FFFFFF"/>
                </a:solidFill>
                <a:latin typeface="Arial"/>
                <a:cs typeface="Times New Roman"/>
              </a:rPr>
              <a:t>doi:https</a:t>
            </a:r>
            <a:r>
              <a:rPr lang="en-US" sz="1300" b="1" dirty="0">
                <a:solidFill>
                  <a:srgbClr val="FFFFFF"/>
                </a:solidFill>
                <a:latin typeface="Arial"/>
                <a:cs typeface="Times New Roman"/>
              </a:rPr>
              <a:t>://doi.org/10.1177/1077801212474294.</a:t>
            </a:r>
            <a:endParaRPr lang="en-US" sz="1300" b="1" dirty="0">
              <a:solidFill>
                <a:srgbClr val="FFFFFF"/>
              </a:solidFill>
              <a:latin typeface="Arial"/>
              <a:cs typeface="Arial"/>
            </a:endParaRPr>
          </a:p>
          <a:p>
            <a:r>
              <a:rPr lang="en-US" sz="1300" b="1" dirty="0">
                <a:solidFill>
                  <a:srgbClr val="FFFFFF"/>
                </a:solidFill>
                <a:latin typeface="Arial"/>
                <a:cs typeface="Times New Roman"/>
              </a:rPr>
              <a:t>Center for Health Care Strategies (2021). </a:t>
            </a:r>
            <a:r>
              <a:rPr lang="en-US" sz="1300" b="1" i="1" dirty="0">
                <a:solidFill>
                  <a:srgbClr val="FFFFFF"/>
                </a:solidFill>
                <a:latin typeface="Arial"/>
                <a:cs typeface="Times New Roman"/>
              </a:rPr>
              <a:t>What is Trauma-Informed Care?</a:t>
            </a:r>
            <a:r>
              <a:rPr lang="en-US" sz="1300" b="1" dirty="0">
                <a:solidFill>
                  <a:srgbClr val="FFFFFF"/>
                </a:solidFill>
                <a:latin typeface="Arial"/>
                <a:cs typeface="Times New Roman"/>
              </a:rPr>
              <a:t> [online] Trauma-Informed Care Implementation Resource Center. Available at: </a:t>
            </a:r>
            <a:r>
              <a:rPr lang="en-US" sz="1300" b="1" dirty="0">
                <a:solidFill>
                  <a:srgbClr val="FFFFFF"/>
                </a:solidFill>
                <a:latin typeface="Arial"/>
                <a:cs typeface="Times New Roman"/>
                <a:hlinkClick r:id="rId3">
                  <a:extLst>
                    <a:ext uri="{A12FA001-AC4F-418D-AE19-62706E023703}">
                      <ahyp:hlinkClr xmlns:ahyp="http://schemas.microsoft.com/office/drawing/2018/hyperlinkcolor" val="tx"/>
                    </a:ext>
                  </a:extLst>
                </a:hlinkClick>
              </a:rPr>
              <a:t>https://www.traumainformedcare.chcs.org/what-is-trauma-informed-care/</a:t>
            </a:r>
            <a:r>
              <a:rPr lang="en-US" sz="1300" b="1" dirty="0">
                <a:solidFill>
                  <a:srgbClr val="FFFFFF"/>
                </a:solidFill>
                <a:latin typeface="Arial"/>
                <a:cs typeface="Times New Roman"/>
              </a:rPr>
              <a:t>.</a:t>
            </a:r>
            <a:endParaRPr lang="en-US" sz="1300" b="1" dirty="0">
              <a:solidFill>
                <a:srgbClr val="FFFFFF"/>
              </a:solidFill>
              <a:latin typeface="Arial"/>
              <a:cs typeface="Arial"/>
            </a:endParaRPr>
          </a:p>
          <a:p>
            <a:r>
              <a:rPr lang="en-US" sz="1300" b="1">
                <a:solidFill>
                  <a:srgbClr val="FFFFFF"/>
                </a:solidFill>
                <a:latin typeface="Arial"/>
                <a:cs typeface="Times New Roman"/>
              </a:rPr>
              <a:t>Cleaver, K., Maras, P., Oram, C. and McCallum, K. (2019). A Review of UK Based multi-agency Approaches to Early Intervention in Domestic abuse: Lessons to Be Learnt from Existing Evaluation Studies. </a:t>
            </a:r>
            <a:r>
              <a:rPr lang="en-US" sz="1300" b="1" i="1">
                <a:solidFill>
                  <a:srgbClr val="FFFFFF"/>
                </a:solidFill>
                <a:latin typeface="Arial"/>
                <a:cs typeface="Times New Roman"/>
              </a:rPr>
              <a:t>Aggression and Violent Behavior</a:t>
            </a:r>
            <a:r>
              <a:rPr lang="en-US" sz="1300" b="1">
                <a:solidFill>
                  <a:srgbClr val="FFFFFF"/>
                </a:solidFill>
                <a:latin typeface="Arial"/>
                <a:cs typeface="Times New Roman"/>
              </a:rPr>
              <a:t>, [online] 46(46), pp.140–155. Available at: </a:t>
            </a:r>
            <a:r>
              <a:rPr lang="en-US" sz="1300" b="1" dirty="0">
                <a:solidFill>
                  <a:srgbClr val="FFFFFF"/>
                </a:solidFill>
                <a:latin typeface="Arial"/>
                <a:cs typeface="Times New Roman"/>
                <a:hlinkClick r:id="rId4">
                  <a:extLst>
                    <a:ext uri="{A12FA001-AC4F-418D-AE19-62706E023703}">
                      <ahyp:hlinkClr xmlns:ahyp="http://schemas.microsoft.com/office/drawing/2018/hyperlinkcolor" val="tx"/>
                    </a:ext>
                  </a:extLst>
                </a:hlinkClick>
              </a:rPr>
              <a:t>https://www.sciencedirect.com/science/article/pii/S1359178917303373</a:t>
            </a:r>
            <a:r>
              <a:rPr lang="en-US" sz="1300" b="1" dirty="0">
                <a:solidFill>
                  <a:srgbClr val="FFFFFF"/>
                </a:solidFill>
                <a:latin typeface="Arial"/>
                <a:cs typeface="Times New Roman"/>
              </a:rPr>
              <a:t>.</a:t>
            </a:r>
            <a:endParaRPr lang="en-US" sz="1300" b="1" dirty="0">
              <a:solidFill>
                <a:srgbClr val="FFFFFF"/>
              </a:solidFill>
              <a:latin typeface="Arial"/>
              <a:cs typeface="Arial"/>
            </a:endParaRPr>
          </a:p>
          <a:p>
            <a:r>
              <a:rPr lang="en-US" sz="1300" b="1" dirty="0">
                <a:solidFill>
                  <a:srgbClr val="FFFFFF"/>
                </a:solidFill>
                <a:latin typeface="Arial"/>
                <a:cs typeface="Times New Roman"/>
              </a:rPr>
              <a:t>Equality and Human Rights Commission (2018). </a:t>
            </a:r>
            <a:r>
              <a:rPr lang="en-US" sz="1300" b="1" i="1" dirty="0">
                <a:solidFill>
                  <a:srgbClr val="FFFFFF"/>
                </a:solidFill>
                <a:latin typeface="Arial"/>
                <a:cs typeface="Times New Roman"/>
              </a:rPr>
              <a:t>The Human Rights Act | Equality and Human Rights Commission</a:t>
            </a:r>
            <a:r>
              <a:rPr lang="en-US" sz="1300" b="1" dirty="0">
                <a:solidFill>
                  <a:srgbClr val="FFFFFF"/>
                </a:solidFill>
                <a:latin typeface="Arial"/>
                <a:cs typeface="Times New Roman"/>
              </a:rPr>
              <a:t>. [online] </a:t>
            </a:r>
            <a:r>
              <a:rPr lang="en-US" sz="1300" b="1" dirty="0">
                <a:solidFill>
                  <a:srgbClr val="FFFFFF"/>
                </a:solidFill>
                <a:latin typeface="Arial"/>
                <a:cs typeface="Times New Roman"/>
                <a:hlinkClick r:id="rId5">
                  <a:extLst>
                    <a:ext uri="{A12FA001-AC4F-418D-AE19-62706E023703}">
                      <ahyp:hlinkClr xmlns:ahyp="http://schemas.microsoft.com/office/drawing/2018/hyperlinkcolor" val="tx"/>
                    </a:ext>
                  </a:extLst>
                </a:hlinkClick>
              </a:rPr>
              <a:t>www.equalityhumanrights.com</a:t>
            </a:r>
            <a:r>
              <a:rPr lang="en-US" sz="1300" b="1" dirty="0">
                <a:solidFill>
                  <a:srgbClr val="FFFFFF"/>
                </a:solidFill>
                <a:latin typeface="Arial"/>
                <a:cs typeface="Times New Roman"/>
              </a:rPr>
              <a:t>. Available at: </a:t>
            </a:r>
            <a:r>
              <a:rPr lang="en-US" sz="1300" b="1" dirty="0">
                <a:solidFill>
                  <a:srgbClr val="FFFFFF"/>
                </a:solidFill>
                <a:latin typeface="Arial"/>
                <a:cs typeface="Times New Roman"/>
                <a:hlinkClick r:id="rId6">
                  <a:extLst>
                    <a:ext uri="{A12FA001-AC4F-418D-AE19-62706E023703}">
                      <ahyp:hlinkClr xmlns:ahyp="http://schemas.microsoft.com/office/drawing/2018/hyperlinkcolor" val="tx"/>
                    </a:ext>
                  </a:extLst>
                </a:hlinkClick>
              </a:rPr>
              <a:t>https://www.equalityhumanrights.com/en/human-rights/human-rights-act#:~:text=The%20Human%20Rights%20Act%201998%20sets%20out%20the%20fundamental%20rights</a:t>
            </a:r>
            <a:r>
              <a:rPr lang="en-US" sz="1300" b="1" dirty="0">
                <a:solidFill>
                  <a:srgbClr val="FFFFFF"/>
                </a:solidFill>
                <a:latin typeface="Arial"/>
                <a:cs typeface="Times New Roman"/>
              </a:rPr>
              <a:t>.</a:t>
            </a:r>
            <a:endParaRPr lang="en-US" sz="1300" b="1" dirty="0">
              <a:solidFill>
                <a:srgbClr val="FFFFFF"/>
              </a:solidFill>
              <a:latin typeface="Arial"/>
              <a:cs typeface="Arial"/>
            </a:endParaRPr>
          </a:p>
          <a:p>
            <a:r>
              <a:rPr lang="en-US" sz="1300" b="1" dirty="0">
                <a:solidFill>
                  <a:srgbClr val="FFFFFF"/>
                </a:solidFill>
                <a:latin typeface="Arial"/>
                <a:cs typeface="Times New Roman"/>
              </a:rPr>
              <a:t>Evans, M.A. and Feder, G.S. (2015). Help-seeking amongst women survivors of domestic violence: a qualitative study of pathways towards formal and informal support. </a:t>
            </a:r>
            <a:r>
              <a:rPr lang="en-US" sz="1300" b="1" i="1" dirty="0">
                <a:solidFill>
                  <a:srgbClr val="FFFFFF"/>
                </a:solidFill>
                <a:latin typeface="Arial"/>
                <a:cs typeface="Times New Roman"/>
              </a:rPr>
              <a:t>Health Expectations</a:t>
            </a:r>
            <a:r>
              <a:rPr lang="en-US" sz="1300" b="1" dirty="0">
                <a:solidFill>
                  <a:srgbClr val="FFFFFF"/>
                </a:solidFill>
                <a:latin typeface="Arial"/>
                <a:cs typeface="Times New Roman"/>
              </a:rPr>
              <a:t>, [online] 19(1), pp.62–73. </a:t>
            </a:r>
            <a:r>
              <a:rPr lang="en-US" sz="1300" b="1" dirty="0" err="1">
                <a:solidFill>
                  <a:srgbClr val="FFFFFF"/>
                </a:solidFill>
                <a:latin typeface="Arial"/>
                <a:cs typeface="Times New Roman"/>
              </a:rPr>
              <a:t>doi:https</a:t>
            </a:r>
            <a:r>
              <a:rPr lang="en-US" sz="1300" b="1" dirty="0">
                <a:solidFill>
                  <a:srgbClr val="FFFFFF"/>
                </a:solidFill>
                <a:latin typeface="Arial"/>
                <a:cs typeface="Times New Roman"/>
              </a:rPr>
              <a:t>://doi.org/10.1111/hex.12330.</a:t>
            </a:r>
            <a:endParaRPr lang="en-US" sz="1300" b="1" dirty="0">
              <a:solidFill>
                <a:srgbClr val="FFFFFF"/>
              </a:solidFill>
              <a:latin typeface="Arial"/>
              <a:cs typeface="Arial"/>
            </a:endParaRPr>
          </a:p>
          <a:p>
            <a:r>
              <a:rPr lang="en-US" sz="1300" b="1" dirty="0">
                <a:solidFill>
                  <a:srgbClr val="FFFFFF"/>
                </a:solidFill>
                <a:latin typeface="Arial"/>
                <a:cs typeface="Times New Roman"/>
              </a:rPr>
              <a:t>leeds.gov.uk (2021). </a:t>
            </a:r>
            <a:r>
              <a:rPr lang="en-US" sz="1300" b="1" i="1" dirty="0">
                <a:solidFill>
                  <a:srgbClr val="FFFFFF"/>
                </a:solidFill>
                <a:latin typeface="Arial"/>
                <a:cs typeface="Times New Roman"/>
              </a:rPr>
              <a:t>One minute guide: working together to safeguard children</a:t>
            </a:r>
            <a:r>
              <a:rPr lang="en-US" sz="1300" b="1" dirty="0">
                <a:solidFill>
                  <a:srgbClr val="FFFFFF"/>
                </a:solidFill>
                <a:latin typeface="Arial"/>
                <a:cs typeface="Times New Roman"/>
              </a:rPr>
              <a:t>. [online] Leeds.gov.uk. Available at: </a:t>
            </a:r>
            <a:r>
              <a:rPr lang="en-US" sz="1300" b="1" dirty="0">
                <a:solidFill>
                  <a:srgbClr val="FFFFFF"/>
                </a:solidFill>
                <a:latin typeface="Arial"/>
                <a:cs typeface="Times New Roman"/>
                <a:hlinkClick r:id="rId7">
                  <a:extLst>
                    <a:ext uri="{A12FA001-AC4F-418D-AE19-62706E023703}">
                      <ahyp:hlinkClr xmlns:ahyp="http://schemas.microsoft.com/office/drawing/2018/hyperlinkcolor" val="tx"/>
                    </a:ext>
                  </a:extLst>
                </a:hlinkClick>
              </a:rPr>
              <a:t>https://www.leeds.gov.uk/one-minute-guides/working-together</a:t>
            </a:r>
            <a:r>
              <a:rPr lang="en-US" sz="1300" b="1" dirty="0">
                <a:solidFill>
                  <a:srgbClr val="FFFFFF"/>
                </a:solidFill>
                <a:latin typeface="Arial"/>
                <a:cs typeface="Times New Roman"/>
              </a:rPr>
              <a:t>.</a:t>
            </a:r>
            <a:endParaRPr lang="en-US" sz="1300" b="1" dirty="0">
              <a:solidFill>
                <a:srgbClr val="FFFFFF"/>
              </a:solidFill>
              <a:latin typeface="Arial"/>
              <a:cs typeface="Arial"/>
            </a:endParaRPr>
          </a:p>
          <a:p>
            <a:r>
              <a:rPr lang="en-US" sz="1300" b="1" dirty="0">
                <a:solidFill>
                  <a:srgbClr val="FFFFFF"/>
                </a:solidFill>
                <a:latin typeface="Arial"/>
                <a:cs typeface="Times New Roman"/>
              </a:rPr>
              <a:t>Levine, D.T., Morton, J. and O’Reilly, M. (2020). Child safety, protection, and safeguarding in the time of COVID-19 in Great Britain: Proposing a conceptual framework. </a:t>
            </a:r>
            <a:r>
              <a:rPr lang="en-US" sz="1300" b="1" i="1" dirty="0">
                <a:solidFill>
                  <a:srgbClr val="FFFFFF"/>
                </a:solidFill>
                <a:latin typeface="Arial"/>
                <a:cs typeface="Times New Roman"/>
              </a:rPr>
              <a:t>Child Abuse &amp; Neglect</a:t>
            </a:r>
            <a:r>
              <a:rPr lang="en-US" sz="1300" b="1" dirty="0">
                <a:solidFill>
                  <a:srgbClr val="FFFFFF"/>
                </a:solidFill>
                <a:latin typeface="Arial"/>
                <a:cs typeface="Times New Roman"/>
              </a:rPr>
              <a:t>, [online] 110(2), p.104668. </a:t>
            </a:r>
            <a:r>
              <a:rPr lang="en-US" sz="1300" b="1" dirty="0" err="1">
                <a:solidFill>
                  <a:srgbClr val="FFFFFF"/>
                </a:solidFill>
                <a:latin typeface="Arial"/>
                <a:cs typeface="Times New Roman"/>
              </a:rPr>
              <a:t>doi:https</a:t>
            </a:r>
            <a:r>
              <a:rPr lang="en-US" sz="1300" b="1" dirty="0">
                <a:solidFill>
                  <a:srgbClr val="FFFFFF"/>
                </a:solidFill>
                <a:latin typeface="Arial"/>
                <a:cs typeface="Times New Roman"/>
              </a:rPr>
              <a:t>://doi.org/10.1016/j.chiabu.2020.104668.</a:t>
            </a:r>
            <a:endParaRPr lang="en-US" sz="1300" b="1" dirty="0">
              <a:solidFill>
                <a:srgbClr val="FFFFFF"/>
              </a:solidFill>
              <a:latin typeface="Arial"/>
              <a:cs typeface="Arial"/>
            </a:endParaRPr>
          </a:p>
        </p:txBody>
      </p:sp>
      <p:sp>
        <p:nvSpPr>
          <p:cNvPr id="4" name="Footer Placeholder 3">
            <a:extLst>
              <a:ext uri="{FF2B5EF4-FFF2-40B4-BE49-F238E27FC236}">
                <a16:creationId xmlns:a16="http://schemas.microsoft.com/office/drawing/2014/main" id="{C5A5A12E-B764-F3EB-0D98-21226DED8A4A}"/>
              </a:ext>
            </a:extLst>
          </p:cNvPr>
          <p:cNvSpPr>
            <a:spLocks noGrp="1"/>
          </p:cNvSpPr>
          <p:nvPr>
            <p:ph type="ftr" sz="quarter" idx="11"/>
          </p:nvPr>
        </p:nvSpPr>
        <p:spPr>
          <a:xfrm>
            <a:off x="4038600" y="6356350"/>
            <a:ext cx="4114800" cy="365125"/>
          </a:xfrm>
        </p:spPr>
        <p:txBody>
          <a:bodyPr>
            <a:normAutofit/>
          </a:bodyPr>
          <a:lstStyle/>
          <a:p>
            <a:pPr algn="ctr">
              <a:spcAft>
                <a:spcPts val="600"/>
              </a:spcAft>
            </a:pPr>
            <a:r>
              <a:rPr lang="en-US">
                <a:solidFill>
                  <a:srgbClr val="FFFFFF"/>
                </a:solidFill>
              </a:rPr>
              <a:t>Children, Young People and Families</a:t>
            </a:r>
          </a:p>
        </p:txBody>
      </p:sp>
      <p:sp>
        <p:nvSpPr>
          <p:cNvPr id="5" name="Slide Number Placeholder 4">
            <a:extLst>
              <a:ext uri="{FF2B5EF4-FFF2-40B4-BE49-F238E27FC236}">
                <a16:creationId xmlns:a16="http://schemas.microsoft.com/office/drawing/2014/main" id="{1A0B745C-7095-820F-67CC-760D56D0CD42}"/>
              </a:ext>
            </a:extLst>
          </p:cNvPr>
          <p:cNvSpPr>
            <a:spLocks noGrp="1"/>
          </p:cNvSpPr>
          <p:nvPr>
            <p:ph type="sldNum" sz="quarter" idx="12"/>
          </p:nvPr>
        </p:nvSpPr>
        <p:spPr>
          <a:xfrm>
            <a:off x="8610600" y="6356350"/>
            <a:ext cx="2743200" cy="365125"/>
          </a:xfrm>
        </p:spPr>
        <p:txBody>
          <a:bodyPr>
            <a:normAutofit/>
          </a:bodyPr>
          <a:lstStyle/>
          <a:p>
            <a:pPr algn="r">
              <a:spcAft>
                <a:spcPts val="600"/>
              </a:spcAft>
            </a:pPr>
            <a:fld id="{484FD59D-33F1-4A76-843D-E67207CAFE54}" type="slidenum">
              <a:rPr lang="en-US">
                <a:solidFill>
                  <a:srgbClr val="FFFFFF"/>
                </a:solidFill>
              </a:rPr>
              <a:pPr algn="r">
                <a:spcAft>
                  <a:spcPts val="600"/>
                </a:spcAft>
              </a:pPr>
              <a:t>15</a:t>
            </a:fld>
            <a:endParaRPr lang="en-US">
              <a:solidFill>
                <a:srgbClr val="FFFFFF"/>
              </a:solidFill>
            </a:endParaRPr>
          </a:p>
        </p:txBody>
      </p:sp>
    </p:spTree>
    <p:extLst>
      <p:ext uri="{BB962C8B-B14F-4D97-AF65-F5344CB8AC3E}">
        <p14:creationId xmlns:p14="http://schemas.microsoft.com/office/powerpoint/2010/main" val="350172471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6" name="Picture 15" descr="Exclamation mark on a yellow background">
            <a:extLst>
              <a:ext uri="{FF2B5EF4-FFF2-40B4-BE49-F238E27FC236}">
                <a16:creationId xmlns:a16="http://schemas.microsoft.com/office/drawing/2014/main" id="{7A24D2D7-321F-2DB6-D74B-4F7C8121343F}"/>
              </a:ext>
            </a:extLst>
          </p:cNvPr>
          <p:cNvPicPr>
            <a:picLocks noChangeAspect="1"/>
          </p:cNvPicPr>
          <p:nvPr/>
        </p:nvPicPr>
        <p:blipFill rotWithShape="1">
          <a:blip r:embed="rId2">
            <a:duotone>
              <a:prstClr val="black"/>
              <a:schemeClr val="tx2">
                <a:tint val="45000"/>
                <a:satMod val="400000"/>
              </a:schemeClr>
            </a:duotone>
            <a:alphaModFix amt="25000"/>
          </a:blip>
          <a:srcRect t="25000" r="-2" b="-2"/>
          <a:stretch/>
        </p:blipFill>
        <p:spPr>
          <a:xfrm>
            <a:off x="20" y="10"/>
            <a:ext cx="12191980" cy="6857990"/>
          </a:xfrm>
          <a:prstGeom prst="rect">
            <a:avLst/>
          </a:prstGeom>
        </p:spPr>
      </p:pic>
      <p:sp>
        <p:nvSpPr>
          <p:cNvPr id="2" name="Title 1">
            <a:extLst>
              <a:ext uri="{FF2B5EF4-FFF2-40B4-BE49-F238E27FC236}">
                <a16:creationId xmlns:a16="http://schemas.microsoft.com/office/drawing/2014/main" id="{32BB0B57-D222-E0F5-F01D-13D96B5AD22B}"/>
              </a:ext>
            </a:extLst>
          </p:cNvPr>
          <p:cNvSpPr>
            <a:spLocks noGrp="1"/>
          </p:cNvSpPr>
          <p:nvPr>
            <p:ph type="title"/>
          </p:nvPr>
        </p:nvSpPr>
        <p:spPr>
          <a:xfrm>
            <a:off x="838200" y="5691"/>
            <a:ext cx="10515600" cy="1325563"/>
          </a:xfrm>
        </p:spPr>
        <p:txBody>
          <a:bodyPr>
            <a:normAutofit/>
          </a:bodyPr>
          <a:lstStyle/>
          <a:p>
            <a:r>
              <a:rPr lang="en-US" b="1">
                <a:latin typeface="Arial"/>
                <a:cs typeface="Arial"/>
              </a:rPr>
              <a:t>References</a:t>
            </a:r>
          </a:p>
        </p:txBody>
      </p:sp>
      <p:sp>
        <p:nvSpPr>
          <p:cNvPr id="3" name="Content Placeholder 2">
            <a:extLst>
              <a:ext uri="{FF2B5EF4-FFF2-40B4-BE49-F238E27FC236}">
                <a16:creationId xmlns:a16="http://schemas.microsoft.com/office/drawing/2014/main" id="{8A3A4233-4027-3F16-DEFB-B452A76AD2AD}"/>
              </a:ext>
            </a:extLst>
          </p:cNvPr>
          <p:cNvSpPr>
            <a:spLocks noGrp="1"/>
          </p:cNvSpPr>
          <p:nvPr>
            <p:ph idx="1"/>
          </p:nvPr>
        </p:nvSpPr>
        <p:spPr>
          <a:xfrm>
            <a:off x="953219" y="1552455"/>
            <a:ext cx="10587486" cy="4351338"/>
          </a:xfrm>
        </p:spPr>
        <p:txBody>
          <a:bodyPr vert="horz" lIns="91440" tIns="45720" rIns="91440" bIns="45720" rtlCol="0" anchor="t">
            <a:noAutofit/>
          </a:bodyPr>
          <a:lstStyle/>
          <a:p>
            <a:r>
              <a:rPr lang="en-US" sz="1300" b="1" dirty="0">
                <a:latin typeface="Arial"/>
                <a:cs typeface="Arial"/>
              </a:rPr>
              <a:t>Otto, C., Kaman, A., Erhart, M., Barkmann, C., Klasen, F., Schlack, R. and Ravens-</a:t>
            </a:r>
            <a:r>
              <a:rPr lang="en-US" sz="1300" b="1" err="1">
                <a:latin typeface="Arial"/>
                <a:cs typeface="Arial"/>
              </a:rPr>
              <a:t>Sieberer</a:t>
            </a:r>
            <a:r>
              <a:rPr lang="en-US" sz="1300" b="1" dirty="0">
                <a:latin typeface="Arial"/>
                <a:cs typeface="Arial"/>
              </a:rPr>
              <a:t>, U. (2021). Risk and resource factors of antisocial </a:t>
            </a:r>
            <a:r>
              <a:rPr lang="en-US" sz="1300" b="1" err="1">
                <a:latin typeface="Arial"/>
                <a:cs typeface="Arial"/>
              </a:rPr>
              <a:t>behaviour</a:t>
            </a:r>
            <a:r>
              <a:rPr lang="en-US" sz="1300" b="1" dirty="0">
                <a:latin typeface="Arial"/>
                <a:cs typeface="Arial"/>
              </a:rPr>
              <a:t> in children and adolescents: results of the longitudinal BELLA study. </a:t>
            </a:r>
            <a:r>
              <a:rPr lang="en-US" sz="1300" b="1" i="1" dirty="0">
                <a:latin typeface="Arial"/>
                <a:cs typeface="Arial"/>
              </a:rPr>
              <a:t>Child and Adolescent Psychiatry and Mental Health</a:t>
            </a:r>
            <a:r>
              <a:rPr lang="en-US" sz="1300" b="1" dirty="0">
                <a:latin typeface="Arial"/>
                <a:cs typeface="Arial"/>
              </a:rPr>
              <a:t>, [online] 15(1). </a:t>
            </a:r>
            <a:r>
              <a:rPr lang="en-US" sz="1300" b="1" err="1">
                <a:latin typeface="Arial"/>
                <a:cs typeface="Arial"/>
              </a:rPr>
              <a:t>doi:https</a:t>
            </a:r>
            <a:r>
              <a:rPr lang="en-US" sz="1300" b="1" dirty="0">
                <a:latin typeface="Arial"/>
                <a:cs typeface="Arial"/>
              </a:rPr>
              <a:t>://doi.org/10.1186/s13034-021-00412-3.</a:t>
            </a:r>
          </a:p>
          <a:p>
            <a:r>
              <a:rPr lang="en-US" sz="1300" b="1" dirty="0">
                <a:latin typeface="Times New Roman"/>
                <a:cs typeface="Times New Roman"/>
              </a:rPr>
              <a:t>Rolfe, S., Garnham, L., Godwin, J., Anderson, I., Seaman, P. and Donaldson, C. (2020). Housing as a social determinant of health and wellbeing: developing an empirically-informed realist theoretical framework. </a:t>
            </a:r>
            <a:r>
              <a:rPr lang="en-US" sz="1300" b="1" i="1" dirty="0">
                <a:latin typeface="Times New Roman"/>
                <a:cs typeface="Times New Roman"/>
              </a:rPr>
              <a:t>BMC Public Health</a:t>
            </a:r>
            <a:r>
              <a:rPr lang="en-US" sz="1300" b="1" dirty="0">
                <a:latin typeface="Times New Roman"/>
                <a:cs typeface="Times New Roman"/>
              </a:rPr>
              <a:t>, [online] 20(1), pp.1–19. </a:t>
            </a:r>
            <a:r>
              <a:rPr lang="en-US" sz="1300" b="1" err="1">
                <a:latin typeface="Times New Roman"/>
                <a:cs typeface="Times New Roman"/>
              </a:rPr>
              <a:t>doi:https</a:t>
            </a:r>
            <a:r>
              <a:rPr lang="en-US" sz="1300" b="1" dirty="0">
                <a:latin typeface="Times New Roman"/>
                <a:cs typeface="Times New Roman"/>
              </a:rPr>
              <a:t>://doi.org/10.1186/s12889-020-09224-0.</a:t>
            </a:r>
            <a:endParaRPr lang="en-US" sz="1300" b="1"/>
          </a:p>
          <a:p>
            <a:r>
              <a:rPr lang="en-US" sz="1300" b="1" dirty="0">
                <a:latin typeface="Times New Roman"/>
                <a:cs typeface="Times New Roman"/>
              </a:rPr>
              <a:t>Save the Children (2022). </a:t>
            </a:r>
            <a:r>
              <a:rPr lang="en-US" sz="1300" b="1" i="1" dirty="0">
                <a:latin typeface="Times New Roman"/>
                <a:cs typeface="Times New Roman"/>
              </a:rPr>
              <a:t>UN Convention on the Rights of the Child | save the Children UK</a:t>
            </a:r>
            <a:r>
              <a:rPr lang="en-US" sz="1300" b="1" dirty="0">
                <a:latin typeface="Times New Roman"/>
                <a:cs typeface="Times New Roman"/>
              </a:rPr>
              <a:t>. [online] </a:t>
            </a:r>
            <a:r>
              <a:rPr lang="en-US" sz="1300" b="1" dirty="0">
                <a:latin typeface="Times New Roman"/>
                <a:cs typeface="Times New Roman"/>
                <a:hlinkClick r:id="rId3">
                  <a:extLst>
                    <a:ext uri="{A12FA001-AC4F-418D-AE19-62706E023703}">
                      <ahyp:hlinkClr xmlns:ahyp="http://schemas.microsoft.com/office/drawing/2018/hyperlinkcolor" val="tx"/>
                    </a:ext>
                  </a:extLst>
                </a:hlinkClick>
              </a:rPr>
              <a:t>www.savethechildren.org.uk</a:t>
            </a:r>
            <a:r>
              <a:rPr lang="en-US" sz="1300" b="1" dirty="0">
                <a:latin typeface="Times New Roman"/>
                <a:cs typeface="Times New Roman"/>
              </a:rPr>
              <a:t>. Available at: </a:t>
            </a:r>
            <a:r>
              <a:rPr lang="en-US" sz="1300" b="1" dirty="0">
                <a:latin typeface="Times New Roman"/>
                <a:cs typeface="Times New Roman"/>
                <a:hlinkClick r:id="rId4">
                  <a:extLst>
                    <a:ext uri="{A12FA001-AC4F-418D-AE19-62706E023703}">
                      <ahyp:hlinkClr xmlns:ahyp="http://schemas.microsoft.com/office/drawing/2018/hyperlinkcolor" val="tx"/>
                    </a:ext>
                  </a:extLst>
                </a:hlinkClick>
              </a:rPr>
              <a:t>https://www.savethechildren.org.uk/what-we-do/childrens-rights/united-nations-convention-of-the-rights-of-the-child#:~:text=What%20is%20the%20UNCRC%3F</a:t>
            </a:r>
            <a:r>
              <a:rPr lang="en-US" sz="1300" b="1" dirty="0">
                <a:latin typeface="Times New Roman"/>
                <a:cs typeface="Times New Roman"/>
              </a:rPr>
              <a:t>.</a:t>
            </a:r>
          </a:p>
          <a:p>
            <a:r>
              <a:rPr lang="en-US" sz="1300" b="1" dirty="0">
                <a:latin typeface="Times New Roman"/>
                <a:cs typeface="Times New Roman"/>
              </a:rPr>
              <a:t>Scie (2020). </a:t>
            </a:r>
            <a:r>
              <a:rPr lang="en-US" sz="1300" b="1" i="1" dirty="0">
                <a:latin typeface="Times New Roman"/>
                <a:cs typeface="Times New Roman"/>
              </a:rPr>
              <a:t>Legislation relating to safeguarding adults - overview for social care</a:t>
            </a:r>
            <a:r>
              <a:rPr lang="en-US" sz="1300" b="1" dirty="0">
                <a:latin typeface="Times New Roman"/>
                <a:cs typeface="Times New Roman"/>
              </a:rPr>
              <a:t>. [online] Social Care Institute for Excellence (SCIE). Available at: </a:t>
            </a:r>
            <a:r>
              <a:rPr lang="en-US" sz="1300" b="1" dirty="0">
                <a:latin typeface="Times New Roman"/>
                <a:cs typeface="Times New Roman"/>
                <a:hlinkClick r:id="rId5">
                  <a:extLst>
                    <a:ext uri="{A12FA001-AC4F-418D-AE19-62706E023703}">
                      <ahyp:hlinkClr xmlns:ahyp="http://schemas.microsoft.com/office/drawing/2018/hyperlinkcolor" val="tx"/>
                    </a:ext>
                  </a:extLst>
                </a:hlinkClick>
              </a:rPr>
              <a:t>https://www.scie.org.uk/key-social-care-legislation/safeguarding-adults#:~:text=Safeguarding%20Vulnerable%20Groups%20Act%202006</a:t>
            </a:r>
            <a:r>
              <a:rPr lang="en-US" sz="1300" b="1" dirty="0">
                <a:latin typeface="Times New Roman"/>
                <a:cs typeface="Times New Roman"/>
              </a:rPr>
              <a:t>.</a:t>
            </a:r>
          </a:p>
          <a:p>
            <a:r>
              <a:rPr lang="en-US" sz="1300" b="1" dirty="0">
                <a:latin typeface="Times New Roman"/>
                <a:cs typeface="Times New Roman"/>
              </a:rPr>
              <a:t>Sileo, N.M. and Mary Anne Prater (2012). </a:t>
            </a:r>
            <a:r>
              <a:rPr lang="en-US" sz="1300" b="1" i="1" dirty="0">
                <a:latin typeface="Times New Roman"/>
                <a:cs typeface="Times New Roman"/>
              </a:rPr>
              <a:t>Working with families of children with special needs : family and professional partnerships and roles</a:t>
            </a:r>
            <a:r>
              <a:rPr lang="en-US" sz="1300" b="1" dirty="0">
                <a:latin typeface="Times New Roman"/>
                <a:cs typeface="Times New Roman"/>
              </a:rPr>
              <a:t>. Boston: Pearson.</a:t>
            </a:r>
          </a:p>
          <a:p>
            <a:r>
              <a:rPr lang="en-US" sz="1300" b="1" dirty="0">
                <a:latin typeface="Times New Roman"/>
                <a:cs typeface="Times New Roman"/>
              </a:rPr>
              <a:t>Sloper, P. (2004). Facilitators and Barriers for Co-Ordinated Multi-Agency Services. </a:t>
            </a:r>
            <a:r>
              <a:rPr lang="en-US" sz="1300" b="1" i="1" dirty="0">
                <a:latin typeface="Times New Roman"/>
                <a:cs typeface="Times New Roman"/>
              </a:rPr>
              <a:t>Child: Care, Health and Development</a:t>
            </a:r>
            <a:r>
              <a:rPr lang="en-US" sz="1300" b="1" dirty="0">
                <a:latin typeface="Times New Roman"/>
                <a:cs typeface="Times New Roman"/>
              </a:rPr>
              <a:t>, [online] 30(6), pp.571–580. Available at: </a:t>
            </a:r>
            <a:r>
              <a:rPr lang="en-US" sz="1300" b="1" dirty="0">
                <a:latin typeface="Times New Roman"/>
                <a:cs typeface="Times New Roman"/>
                <a:hlinkClick r:id="rId6">
                  <a:extLst>
                    <a:ext uri="{A12FA001-AC4F-418D-AE19-62706E023703}">
                      <ahyp:hlinkClr xmlns:ahyp="http://schemas.microsoft.com/office/drawing/2018/hyperlinkcolor" val="tx"/>
                    </a:ext>
                  </a:extLst>
                </a:hlinkClick>
              </a:rPr>
              <a:t>https://onlinelibrary.wiley.com/doi/full/10.1111/j.1365-2214.2004.00468.x</a:t>
            </a:r>
            <a:r>
              <a:rPr lang="en-US" sz="1300" b="1" dirty="0">
                <a:latin typeface="Times New Roman"/>
                <a:cs typeface="Times New Roman"/>
              </a:rPr>
              <a:t>.</a:t>
            </a:r>
          </a:p>
          <a:p>
            <a:r>
              <a:rPr lang="en-US" sz="1300" b="1" dirty="0">
                <a:latin typeface="Times New Roman"/>
                <a:cs typeface="Times New Roman"/>
              </a:rPr>
              <a:t>Social Care Institute for Excellence (2023). </a:t>
            </a:r>
            <a:r>
              <a:rPr lang="en-US" sz="1300" b="1" i="1" dirty="0">
                <a:latin typeface="Times New Roman"/>
                <a:cs typeface="Times New Roman"/>
              </a:rPr>
              <a:t>Multidisciplinary Teams - Activities to Achieve Integrated Care</a:t>
            </a:r>
            <a:r>
              <a:rPr lang="en-US" sz="1300" b="1" dirty="0">
                <a:latin typeface="Times New Roman"/>
                <a:cs typeface="Times New Roman"/>
              </a:rPr>
              <a:t>. [online] Social Care Institute for Excellence (SCIE). Available at: </a:t>
            </a:r>
            <a:r>
              <a:rPr lang="en-US" sz="1300" b="1" dirty="0">
                <a:latin typeface="Times New Roman"/>
                <a:cs typeface="Times New Roman"/>
                <a:hlinkClick r:id="rId7">
                  <a:extLst>
                    <a:ext uri="{A12FA001-AC4F-418D-AE19-62706E023703}">
                      <ahyp:hlinkClr xmlns:ahyp="http://schemas.microsoft.com/office/drawing/2018/hyperlinkcolor" val="tx"/>
                    </a:ext>
                  </a:extLst>
                </a:hlinkClick>
              </a:rPr>
              <a:t>https://www.scie.org.uk/integrated-care/research-practice/activities/multidisciplinary-teams</a:t>
            </a:r>
            <a:r>
              <a:rPr lang="en-US" sz="1300" b="1" dirty="0">
                <a:latin typeface="Times New Roman"/>
                <a:cs typeface="Times New Roman"/>
              </a:rPr>
              <a:t>.</a:t>
            </a:r>
          </a:p>
          <a:p>
            <a:endParaRPr lang="en-US" sz="1200" b="1" dirty="0"/>
          </a:p>
          <a:p>
            <a:endParaRPr lang="en-US" sz="1100"/>
          </a:p>
        </p:txBody>
      </p:sp>
      <p:sp>
        <p:nvSpPr>
          <p:cNvPr id="4" name="Footer Placeholder 3">
            <a:extLst>
              <a:ext uri="{FF2B5EF4-FFF2-40B4-BE49-F238E27FC236}">
                <a16:creationId xmlns:a16="http://schemas.microsoft.com/office/drawing/2014/main" id="{66F5673A-500D-B89A-5A90-06499DB37229}"/>
              </a:ext>
            </a:extLst>
          </p:cNvPr>
          <p:cNvSpPr>
            <a:spLocks noGrp="1"/>
          </p:cNvSpPr>
          <p:nvPr>
            <p:ph type="ftr" sz="quarter" idx="11"/>
          </p:nvPr>
        </p:nvSpPr>
        <p:spPr>
          <a:xfrm>
            <a:off x="4038600" y="6356350"/>
            <a:ext cx="4114800" cy="365125"/>
          </a:xfrm>
        </p:spPr>
        <p:txBody>
          <a:bodyPr>
            <a:normAutofit/>
          </a:bodyPr>
          <a:lstStyle/>
          <a:p>
            <a:pPr algn="ctr">
              <a:spcAft>
                <a:spcPts val="600"/>
              </a:spcAft>
            </a:pPr>
            <a:r>
              <a:rPr lang="en-US"/>
              <a:t>Children, Young People and Families</a:t>
            </a:r>
          </a:p>
        </p:txBody>
      </p:sp>
      <p:sp>
        <p:nvSpPr>
          <p:cNvPr id="5" name="Slide Number Placeholder 4">
            <a:extLst>
              <a:ext uri="{FF2B5EF4-FFF2-40B4-BE49-F238E27FC236}">
                <a16:creationId xmlns:a16="http://schemas.microsoft.com/office/drawing/2014/main" id="{009D6770-CE7C-E8C6-2B70-75469B0CF236}"/>
              </a:ext>
            </a:extLst>
          </p:cNvPr>
          <p:cNvSpPr>
            <a:spLocks noGrp="1"/>
          </p:cNvSpPr>
          <p:nvPr>
            <p:ph type="sldNum" sz="quarter" idx="12"/>
          </p:nvPr>
        </p:nvSpPr>
        <p:spPr>
          <a:xfrm>
            <a:off x="8610600" y="6356350"/>
            <a:ext cx="2743200" cy="365125"/>
          </a:xfrm>
        </p:spPr>
        <p:txBody>
          <a:bodyPr>
            <a:normAutofit/>
          </a:bodyPr>
          <a:lstStyle/>
          <a:p>
            <a:pPr algn="r">
              <a:spcAft>
                <a:spcPts val="600"/>
              </a:spcAft>
            </a:pPr>
            <a:fld id="{484FD59D-33F1-4A76-843D-E67207CAFE54}" type="slidenum">
              <a:rPr lang="en-US"/>
              <a:pPr algn="r">
                <a:spcAft>
                  <a:spcPts val="600"/>
                </a:spcAft>
              </a:pPr>
              <a:t>16</a:t>
            </a:fld>
            <a:endParaRPr lang="en-US"/>
          </a:p>
        </p:txBody>
      </p:sp>
    </p:spTree>
    <p:extLst>
      <p:ext uri="{BB962C8B-B14F-4D97-AF65-F5344CB8AC3E}">
        <p14:creationId xmlns:p14="http://schemas.microsoft.com/office/powerpoint/2010/main" val="45106221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LOWERS 16X9">
  <a:themeElements>
    <a:clrScheme name="Flowers">
      <a:dk1>
        <a:srgbClr val="1D5253"/>
      </a:dk1>
      <a:lt1>
        <a:sysClr val="window" lastClr="FFFFFF"/>
      </a:lt1>
      <a:dk2>
        <a:srgbClr val="000000"/>
      </a:dk2>
      <a:lt2>
        <a:srgbClr val="F1FAFA"/>
      </a:lt2>
      <a:accent1>
        <a:srgbClr val="8B4A90"/>
      </a:accent1>
      <a:accent2>
        <a:srgbClr val="349294"/>
      </a:accent2>
      <a:accent3>
        <a:srgbClr val="A5A5A5"/>
      </a:accent3>
      <a:accent4>
        <a:srgbClr val="477BB9"/>
      </a:accent4>
      <a:accent5>
        <a:srgbClr val="BA4471"/>
      </a:accent5>
      <a:accent6>
        <a:srgbClr val="8160BC"/>
      </a:accent6>
      <a:hlink>
        <a:srgbClr val="8B4A90"/>
      </a:hlink>
      <a:folHlink>
        <a:srgbClr val="808080"/>
      </a:folHlink>
    </a:clrScheme>
    <a:fontScheme name="Century Schoolbook">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Flowers">
      <a:dk1>
        <a:srgbClr val="1D5253"/>
      </a:dk1>
      <a:lt1>
        <a:sysClr val="window" lastClr="FFFFFF"/>
      </a:lt1>
      <a:dk2>
        <a:srgbClr val="000000"/>
      </a:dk2>
      <a:lt2>
        <a:srgbClr val="F1FAFA"/>
      </a:lt2>
      <a:accent1>
        <a:srgbClr val="8B4A90"/>
      </a:accent1>
      <a:accent2>
        <a:srgbClr val="349294"/>
      </a:accent2>
      <a:accent3>
        <a:srgbClr val="A5A5A5"/>
      </a:accent3>
      <a:accent4>
        <a:srgbClr val="477BB9"/>
      </a:accent4>
      <a:accent5>
        <a:srgbClr val="BA4471"/>
      </a:accent5>
      <a:accent6>
        <a:srgbClr val="8160BC"/>
      </a:accent6>
      <a:hlink>
        <a:srgbClr val="8B4A90"/>
      </a:hlink>
      <a:folHlink>
        <a:srgbClr val="808080"/>
      </a:folHlink>
    </a:clrScheme>
    <a:fontScheme name="Century Schoolbook">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Flowers">
      <a:dk1>
        <a:srgbClr val="1D5253"/>
      </a:dk1>
      <a:lt1>
        <a:sysClr val="window" lastClr="FFFFFF"/>
      </a:lt1>
      <a:dk2>
        <a:srgbClr val="000000"/>
      </a:dk2>
      <a:lt2>
        <a:srgbClr val="F1FAFA"/>
      </a:lt2>
      <a:accent1>
        <a:srgbClr val="8B4A90"/>
      </a:accent1>
      <a:accent2>
        <a:srgbClr val="349294"/>
      </a:accent2>
      <a:accent3>
        <a:srgbClr val="A5A5A5"/>
      </a:accent3>
      <a:accent4>
        <a:srgbClr val="477BB9"/>
      </a:accent4>
      <a:accent5>
        <a:srgbClr val="BA4471"/>
      </a:accent5>
      <a:accent6>
        <a:srgbClr val="8160BC"/>
      </a:accent6>
      <a:hlink>
        <a:srgbClr val="8B4A90"/>
      </a:hlink>
      <a:folHlink>
        <a:srgbClr val="808080"/>
      </a:folHlink>
    </a:clrScheme>
    <a:fontScheme name="Century Schoolbook">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TotalTime>
  <Words>3501</Words>
  <Application>Microsoft Office PowerPoint</Application>
  <PresentationFormat>Widescreen</PresentationFormat>
  <Paragraphs>170</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Century Schoolbook</vt:lpstr>
      <vt:lpstr>Times New Roman</vt:lpstr>
      <vt:lpstr>FLOWERS 16X9</vt:lpstr>
      <vt:lpstr>Children, Young People and Families  Names: Omodunni Adeoba, 1914727  Salima Begum, 2128697  Errol McCalla, 2028568  Presentation: Case Study D  Module: BMHP5004_BIRM  Lecturer: Colin Barr, Debra Odeh   Date: 23 June 2023 </vt:lpstr>
      <vt:lpstr>Introduction</vt:lpstr>
      <vt:lpstr>Risk Factors</vt:lpstr>
      <vt:lpstr>Analysis of Mother</vt:lpstr>
      <vt:lpstr>Analysis of Children</vt:lpstr>
      <vt:lpstr>PowerPoint Presentation</vt:lpstr>
      <vt:lpstr>Key Actions and Rationale</vt:lpstr>
      <vt:lpstr>Policies in Relation to the Case Study</vt:lpstr>
      <vt:lpstr>Policies relating to the Case Study</vt:lpstr>
      <vt:lpstr>Importance of Multi-Agency Approach</vt:lpstr>
      <vt:lpstr>Potential Interventions' Connotations</vt:lpstr>
      <vt:lpstr>Recommendations for Adults in the Family</vt:lpstr>
      <vt:lpstr>Recommendations for Children in the Family</vt:lpstr>
      <vt:lpstr>Summary</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Salima Begum</cp:lastModifiedBy>
  <cp:revision>905</cp:revision>
  <dcterms:created xsi:type="dcterms:W3CDTF">2012-07-19T18:41:45Z</dcterms:created>
  <dcterms:modified xsi:type="dcterms:W3CDTF">2023-06-23T10:01:10Z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